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 id="2147483798" r:id="rId3"/>
    <p:sldMasterId id="2147483811" r:id="rId4"/>
  </p:sldMasterIdLst>
  <p:sldIdLst>
    <p:sldId id="273" r:id="rId5"/>
    <p:sldId id="256" r:id="rId6"/>
    <p:sldId id="274" r:id="rId7"/>
    <p:sldId id="275" r:id="rId8"/>
    <p:sldId id="308" r:id="rId9"/>
    <p:sldId id="301" r:id="rId10"/>
    <p:sldId id="302" r:id="rId11"/>
    <p:sldId id="303" r:id="rId12"/>
    <p:sldId id="304" r:id="rId13"/>
    <p:sldId id="266" r:id="rId14"/>
    <p:sldId id="264" r:id="rId15"/>
    <p:sldId id="260" r:id="rId16"/>
    <p:sldId id="305" r:id="rId17"/>
    <p:sldId id="257" r:id="rId18"/>
    <p:sldId id="306" r:id="rId19"/>
    <p:sldId id="30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D028"/>
    <a:srgbClr val="55C8FF"/>
    <a:srgbClr val="012967"/>
    <a:srgbClr val="547A88"/>
    <a:srgbClr val="3857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88" d="100"/>
          <a:sy n="88" d="100"/>
        </p:scale>
        <p:origin x="451"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131831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95120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1530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76788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43433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85684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42543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09457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69321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59723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8060649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8625" indent="0" algn="ctr">
              <a:buNone/>
              <a:defRPr>
                <a:solidFill>
                  <a:schemeClr val="tx1">
                    <a:tint val="75000"/>
                  </a:schemeClr>
                </a:solidFill>
              </a:defRPr>
            </a:lvl2pPr>
            <a:lvl3pPr marL="1217249" indent="0" algn="ctr">
              <a:buNone/>
              <a:defRPr>
                <a:solidFill>
                  <a:schemeClr val="tx1">
                    <a:tint val="75000"/>
                  </a:schemeClr>
                </a:solidFill>
              </a:defRPr>
            </a:lvl3pPr>
            <a:lvl4pPr marL="1825874" indent="0" algn="ctr">
              <a:buNone/>
              <a:defRPr>
                <a:solidFill>
                  <a:schemeClr val="tx1">
                    <a:tint val="75000"/>
                  </a:schemeClr>
                </a:solidFill>
              </a:defRPr>
            </a:lvl4pPr>
            <a:lvl5pPr marL="2434499" indent="0" algn="ctr">
              <a:buNone/>
              <a:defRPr>
                <a:solidFill>
                  <a:schemeClr val="tx1">
                    <a:tint val="75000"/>
                  </a:schemeClr>
                </a:solidFill>
              </a:defRPr>
            </a:lvl5pPr>
            <a:lvl6pPr marL="3043123" indent="0" algn="ctr">
              <a:buNone/>
              <a:defRPr>
                <a:solidFill>
                  <a:schemeClr val="tx1">
                    <a:tint val="75000"/>
                  </a:schemeClr>
                </a:solidFill>
              </a:defRPr>
            </a:lvl6pPr>
            <a:lvl7pPr marL="3651748" indent="0" algn="ctr">
              <a:buNone/>
              <a:defRPr>
                <a:solidFill>
                  <a:schemeClr val="tx1">
                    <a:tint val="75000"/>
                  </a:schemeClr>
                </a:solidFill>
              </a:defRPr>
            </a:lvl7pPr>
            <a:lvl8pPr marL="4260372" indent="0" algn="ctr">
              <a:buNone/>
              <a:defRPr>
                <a:solidFill>
                  <a:schemeClr val="tx1">
                    <a:tint val="75000"/>
                  </a:schemeClr>
                </a:solidFill>
              </a:defRPr>
            </a:lvl8pPr>
            <a:lvl9pPr marL="486899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66A6A-5068-46EF-827D-CC5B5F6D8E70}"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3645322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1889503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8625" indent="0">
              <a:buNone/>
              <a:defRPr sz="2400">
                <a:solidFill>
                  <a:schemeClr val="tx1">
                    <a:tint val="75000"/>
                  </a:schemeClr>
                </a:solidFill>
              </a:defRPr>
            </a:lvl2pPr>
            <a:lvl3pPr marL="1217249" indent="0">
              <a:buNone/>
              <a:defRPr sz="2100">
                <a:solidFill>
                  <a:schemeClr val="tx1">
                    <a:tint val="75000"/>
                  </a:schemeClr>
                </a:solidFill>
              </a:defRPr>
            </a:lvl3pPr>
            <a:lvl4pPr marL="1825874" indent="0">
              <a:buNone/>
              <a:defRPr sz="1900">
                <a:solidFill>
                  <a:schemeClr val="tx1">
                    <a:tint val="75000"/>
                  </a:schemeClr>
                </a:solidFill>
              </a:defRPr>
            </a:lvl4pPr>
            <a:lvl5pPr marL="2434499" indent="0">
              <a:buNone/>
              <a:defRPr sz="1900">
                <a:solidFill>
                  <a:schemeClr val="tx1">
                    <a:tint val="75000"/>
                  </a:schemeClr>
                </a:solidFill>
              </a:defRPr>
            </a:lvl5pPr>
            <a:lvl6pPr marL="3043123" indent="0">
              <a:buNone/>
              <a:defRPr sz="1900">
                <a:solidFill>
                  <a:schemeClr val="tx1">
                    <a:tint val="75000"/>
                  </a:schemeClr>
                </a:solidFill>
              </a:defRPr>
            </a:lvl6pPr>
            <a:lvl7pPr marL="3651748" indent="0">
              <a:buNone/>
              <a:defRPr sz="1900">
                <a:solidFill>
                  <a:schemeClr val="tx1">
                    <a:tint val="75000"/>
                  </a:schemeClr>
                </a:solidFill>
              </a:defRPr>
            </a:lvl7pPr>
            <a:lvl8pPr marL="4260372" indent="0">
              <a:buNone/>
              <a:defRPr sz="1900">
                <a:solidFill>
                  <a:schemeClr val="tx1">
                    <a:tint val="75000"/>
                  </a:schemeClr>
                </a:solidFill>
              </a:defRPr>
            </a:lvl8pPr>
            <a:lvl9pPr marL="486899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66A6A-5068-46EF-827D-CC5B5F6D8E70}"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8640140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66A6A-5068-46EF-827D-CC5B5F6D8E70}"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6224148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66A6A-5068-46EF-827D-CC5B5F6D8E70}" type="datetimeFigureOut">
              <a:rPr lang="en-US" smtClean="0"/>
              <a:t>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4951493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66A6A-5068-46EF-827D-CC5B5F6D8E70}" type="datetimeFigureOut">
              <a:rPr lang="en-US" smtClean="0"/>
              <a:t>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7628743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66A6A-5068-46EF-827D-CC5B5F6D8E70}" type="datetimeFigureOut">
              <a:rPr lang="en-US" smtClean="0"/>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4210552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8608262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8625" indent="0">
              <a:buNone/>
              <a:defRPr sz="3700"/>
            </a:lvl2pPr>
            <a:lvl3pPr marL="1217249" indent="0">
              <a:buNone/>
              <a:defRPr sz="3200"/>
            </a:lvl3pPr>
            <a:lvl4pPr marL="1825874" indent="0">
              <a:buNone/>
              <a:defRPr sz="2700"/>
            </a:lvl4pPr>
            <a:lvl5pPr marL="2434499" indent="0">
              <a:buNone/>
              <a:defRPr sz="2700"/>
            </a:lvl5pPr>
            <a:lvl6pPr marL="3043123" indent="0">
              <a:buNone/>
              <a:defRPr sz="2700"/>
            </a:lvl6pPr>
            <a:lvl7pPr marL="3651748" indent="0">
              <a:buNone/>
              <a:defRPr sz="2700"/>
            </a:lvl7pPr>
            <a:lvl8pPr marL="4260372" indent="0">
              <a:buNone/>
              <a:defRPr sz="2700"/>
            </a:lvl8pPr>
            <a:lvl9pPr marL="4868997"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012061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8232183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817477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2173397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E357880-63C9-4BFD-B465-1793478F55E4}"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27225669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357880-63C9-4BFD-B465-1793478F55E4}"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21200922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E357880-63C9-4BFD-B465-1793478F55E4}"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26131288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357880-63C9-4BFD-B465-1793478F55E4}"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34333031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357880-63C9-4BFD-B465-1793478F55E4}" type="datetimeFigureOut">
              <a:rPr lang="en-US" smtClean="0"/>
              <a:t>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262850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357880-63C9-4BFD-B465-1793478F55E4}" type="datetimeFigureOut">
              <a:rPr lang="en-US" smtClean="0"/>
              <a:t>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40808191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357880-63C9-4BFD-B465-1793478F55E4}" type="datetimeFigureOut">
              <a:rPr lang="en-US" smtClean="0"/>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37100880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E357880-63C9-4BFD-B465-1793478F55E4}"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31979725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E357880-63C9-4BFD-B465-1793478F55E4}"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21985166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357880-63C9-4BFD-B465-1793478F55E4}"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22504814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357880-63C9-4BFD-B465-1793478F55E4}"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1848861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A4C0CD32-A6C8-4BA5-B3DF-D8325E32CAA4}" type="slidenum">
              <a:rPr lang="en-US" smtClean="0"/>
              <a:t>‹#›</a:t>
            </a:fld>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89A7-DDB5-4CB7-920B-15EDC6298550}" type="slidenum">
              <a:rPr lang="en-US" smtClean="0"/>
              <a:t>‹#›</a:t>
            </a:fld>
            <a:endParaRPr lang="en-US"/>
          </a:p>
        </p:txBody>
      </p:sp>
    </p:spTree>
    <p:extLst>
      <p:ext uri="{BB962C8B-B14F-4D97-AF65-F5344CB8AC3E}">
        <p14:creationId xmlns:p14="http://schemas.microsoft.com/office/powerpoint/2010/main" val="159989861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725" tIns="60862" rIns="121725" bIns="60862"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121725" tIns="60862" rIns="121725" bIns="608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725" tIns="60862" rIns="121725" bIns="60862" rtlCol="0" anchor="ctr"/>
          <a:lstStyle>
            <a:lvl1pPr algn="l">
              <a:defRPr sz="1600">
                <a:solidFill>
                  <a:schemeClr val="tx1">
                    <a:tint val="75000"/>
                  </a:schemeClr>
                </a:solidFill>
              </a:defRPr>
            </a:lvl1pPr>
          </a:lstStyle>
          <a:p>
            <a:fld id="{99966A6A-5068-46EF-827D-CC5B5F6D8E70}" type="datetimeFigureOut">
              <a:rPr lang="en-US" smtClean="0"/>
              <a:t>2/11/2025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725" tIns="60862" rIns="121725" bIns="60862"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725" tIns="60862" rIns="121725" bIns="60862" rtlCol="0" anchor="ctr"/>
          <a:lstStyle>
            <a:lvl1pPr algn="r">
              <a:defRPr sz="1600">
                <a:solidFill>
                  <a:schemeClr val="tx1">
                    <a:tint val="75000"/>
                  </a:schemeClr>
                </a:solidFill>
              </a:defRPr>
            </a:lvl1pPr>
          </a:lstStyle>
          <a:p>
            <a:fld id="{A7EE991E-0642-4439-BE5A-84458EAAA3FD}" type="slidenum">
              <a:rPr lang="en-US" smtClean="0"/>
              <a:t>‹#›</a:t>
            </a:fld>
            <a:endParaRPr lang="en-US"/>
          </a:p>
        </p:txBody>
      </p:sp>
    </p:spTree>
    <p:extLst>
      <p:ext uri="{BB962C8B-B14F-4D97-AF65-F5344CB8AC3E}">
        <p14:creationId xmlns:p14="http://schemas.microsoft.com/office/powerpoint/2010/main" val="3028449998"/>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Lst>
  <p:txStyles>
    <p:titleStyle>
      <a:lvl1pPr algn="ctr" defTabSz="1217249" rtl="0" eaLnBrk="1" latinLnBrk="0" hangingPunct="1">
        <a:spcBef>
          <a:spcPct val="0"/>
        </a:spcBef>
        <a:buNone/>
        <a:defRPr sz="5900" kern="1200">
          <a:solidFill>
            <a:schemeClr val="tx1"/>
          </a:solidFill>
          <a:latin typeface="+mj-lt"/>
          <a:ea typeface="+mj-ea"/>
          <a:cs typeface="+mj-cs"/>
        </a:defRPr>
      </a:lvl1pPr>
    </p:titleStyle>
    <p:bodyStyle>
      <a:lvl1pPr marL="456468" indent="-456468" algn="l" defTabSz="1217249"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015" indent="-380390" algn="l" defTabSz="121724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1562" indent="-304312" algn="l" defTabSz="1217249"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18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8811"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743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6060"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4685"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3309"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249" rtl="0" eaLnBrk="1" latinLnBrk="0" hangingPunct="1">
        <a:defRPr sz="2400" kern="1200">
          <a:solidFill>
            <a:schemeClr val="tx1"/>
          </a:solidFill>
          <a:latin typeface="+mn-lt"/>
          <a:ea typeface="+mn-ea"/>
          <a:cs typeface="+mn-cs"/>
        </a:defRPr>
      </a:lvl1pPr>
      <a:lvl2pPr marL="608625" algn="l" defTabSz="1217249" rtl="0" eaLnBrk="1" latinLnBrk="0" hangingPunct="1">
        <a:defRPr sz="2400" kern="1200">
          <a:solidFill>
            <a:schemeClr val="tx1"/>
          </a:solidFill>
          <a:latin typeface="+mn-lt"/>
          <a:ea typeface="+mn-ea"/>
          <a:cs typeface="+mn-cs"/>
        </a:defRPr>
      </a:lvl2pPr>
      <a:lvl3pPr marL="1217249" algn="l" defTabSz="1217249" rtl="0" eaLnBrk="1" latinLnBrk="0" hangingPunct="1">
        <a:defRPr sz="2400" kern="1200">
          <a:solidFill>
            <a:schemeClr val="tx1"/>
          </a:solidFill>
          <a:latin typeface="+mn-lt"/>
          <a:ea typeface="+mn-ea"/>
          <a:cs typeface="+mn-cs"/>
        </a:defRPr>
      </a:lvl3pPr>
      <a:lvl4pPr marL="1825874" algn="l" defTabSz="1217249" rtl="0" eaLnBrk="1" latinLnBrk="0" hangingPunct="1">
        <a:defRPr sz="2400" kern="1200">
          <a:solidFill>
            <a:schemeClr val="tx1"/>
          </a:solidFill>
          <a:latin typeface="+mn-lt"/>
          <a:ea typeface="+mn-ea"/>
          <a:cs typeface="+mn-cs"/>
        </a:defRPr>
      </a:lvl4pPr>
      <a:lvl5pPr marL="2434499" algn="l" defTabSz="1217249" rtl="0" eaLnBrk="1" latinLnBrk="0" hangingPunct="1">
        <a:defRPr sz="2400" kern="1200">
          <a:solidFill>
            <a:schemeClr val="tx1"/>
          </a:solidFill>
          <a:latin typeface="+mn-lt"/>
          <a:ea typeface="+mn-ea"/>
          <a:cs typeface="+mn-cs"/>
        </a:defRPr>
      </a:lvl5pPr>
      <a:lvl6pPr marL="3043123" algn="l" defTabSz="1217249" rtl="0" eaLnBrk="1" latinLnBrk="0" hangingPunct="1">
        <a:defRPr sz="2400" kern="1200">
          <a:solidFill>
            <a:schemeClr val="tx1"/>
          </a:solidFill>
          <a:latin typeface="+mn-lt"/>
          <a:ea typeface="+mn-ea"/>
          <a:cs typeface="+mn-cs"/>
        </a:defRPr>
      </a:lvl6pPr>
      <a:lvl7pPr marL="3651748" algn="l" defTabSz="1217249" rtl="0" eaLnBrk="1" latinLnBrk="0" hangingPunct="1">
        <a:defRPr sz="2400" kern="1200">
          <a:solidFill>
            <a:schemeClr val="tx1"/>
          </a:solidFill>
          <a:latin typeface="+mn-lt"/>
          <a:ea typeface="+mn-ea"/>
          <a:cs typeface="+mn-cs"/>
        </a:defRPr>
      </a:lvl7pPr>
      <a:lvl8pPr marL="4260372" algn="l" defTabSz="1217249" rtl="0" eaLnBrk="1" latinLnBrk="0" hangingPunct="1">
        <a:defRPr sz="2400" kern="1200">
          <a:solidFill>
            <a:schemeClr val="tx1"/>
          </a:solidFill>
          <a:latin typeface="+mn-lt"/>
          <a:ea typeface="+mn-ea"/>
          <a:cs typeface="+mn-cs"/>
        </a:defRPr>
      </a:lvl8pPr>
      <a:lvl9pPr marL="4868997" algn="l" defTabSz="1217249"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pen Sans" panose="020B0606030504020204" pitchFamily="34" charset="0"/>
              </a:defRPr>
            </a:lvl1pPr>
          </a:lstStyle>
          <a:p>
            <a:fld id="{AE357880-63C9-4BFD-B465-1793478F55E4}" type="datetimeFigureOut">
              <a:rPr lang="en-US" smtClean="0"/>
              <a:pPr/>
              <a:t>2/11/2025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pen Sans" panose="020B060603050402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pen Sans" panose="020B0606030504020204" pitchFamily="34" charset="0"/>
              </a:defRPr>
            </a:lvl1pPr>
          </a:lstStyle>
          <a:p>
            <a:fld id="{A1DE3C54-CD91-45D9-A421-808A943E1B0C}" type="slidenum">
              <a:rPr lang="en-US" smtClean="0"/>
              <a:pPr/>
              <a:t>‹#›</a:t>
            </a:fld>
            <a:endParaRPr lang="en-US"/>
          </a:p>
        </p:txBody>
      </p:sp>
    </p:spTree>
    <p:extLst>
      <p:ext uri="{BB962C8B-B14F-4D97-AF65-F5344CB8AC3E}">
        <p14:creationId xmlns:p14="http://schemas.microsoft.com/office/powerpoint/2010/main" val="100557973"/>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l" defTabSz="914400" rtl="0" eaLnBrk="1" latinLnBrk="0" hangingPunct="1">
        <a:lnSpc>
          <a:spcPct val="90000"/>
        </a:lnSpc>
        <a:spcBef>
          <a:spcPct val="0"/>
        </a:spcBef>
        <a:buNone/>
        <a:defRPr sz="4400" kern="1200">
          <a:solidFill>
            <a:schemeClr val="tx1"/>
          </a:solidFill>
          <a:latin typeface="Open Sans" panose="020B06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2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gif"/><Relationship Id="rId5" Type="http://schemas.openxmlformats.org/officeDocument/2006/relationships/image" Target="../media/image20.gif"/><Relationship Id="rId4" Type="http://schemas.openxmlformats.org/officeDocument/2006/relationships/image" Target="../media/image19.gif"/></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4.wav"/><Relationship Id="rId1" Type="http://schemas.openxmlformats.org/officeDocument/2006/relationships/slideLayout" Target="../slideLayouts/slideLayout3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4.wav"/><Relationship Id="rId1" Type="http://schemas.openxmlformats.org/officeDocument/2006/relationships/slideLayout" Target="../slideLayouts/slideLayout3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4.wav"/><Relationship Id="rId1" Type="http://schemas.openxmlformats.org/officeDocument/2006/relationships/slideLayout" Target="../slideLayouts/slideLayout3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4.wav"/><Relationship Id="rId1" Type="http://schemas.openxmlformats.org/officeDocument/2006/relationships/slideLayout" Target="../slideLayouts/slideLayout3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4.wav"/><Relationship Id="rId1" Type="http://schemas.openxmlformats.org/officeDocument/2006/relationships/slideLayout" Target="../slideLayouts/slideLayout3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10.png"/><Relationship Id="rId5" Type="http://schemas.openxmlformats.org/officeDocument/2006/relationships/image" Target="../media/image1.pn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2.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EC47F3B-A802-8104-4E13-924586A251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74611" y="1274589"/>
            <a:ext cx="3538428" cy="43088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id="{DA5C0BF6-A324-397D-A148-64739F70BEE4}"/>
              </a:ext>
            </a:extLst>
          </p:cNvPr>
          <p:cNvSpPr txBox="1"/>
          <p:nvPr/>
        </p:nvSpPr>
        <p:spPr>
          <a:xfrm>
            <a:off x="259896" y="2037288"/>
            <a:ext cx="5531945" cy="2308324"/>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a:t>
            </a:r>
            <a:r>
              <a:rPr kumimoji="0" lang="vi-VN"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ạn </a:t>
            </a: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A</a:t>
            </a:r>
            <a:r>
              <a:rPr kumimoji="0" lang="vi-VN"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 được giao nhiệm vụ thiết kế </a:t>
            </a: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a:t>
            </a:r>
            <a:r>
              <a:rPr kumimoji="0" lang="vi-VN"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hiếu khảo sát</a:t>
            </a:r>
            <a:r>
              <a:rPr kumimoji="0" lang="en-US" sz="1800" b="0"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en-US" noProof="0">
                <a:solidFill>
                  <a:prstClr val="black"/>
                </a:solidFill>
                <a:latin typeface="Open Sans" panose="020B0606030504020204" pitchFamily="34" charset="0"/>
                <a:ea typeface="Open Sans" panose="020B0606030504020204" pitchFamily="34" charset="0"/>
                <a:cs typeface="Open Sans" panose="020B0606030504020204" pitchFamily="34" charset="0"/>
              </a:rPr>
              <a:t>đ</a:t>
            </a:r>
            <a:r>
              <a:rPr kumimoji="0" lang="vi-VN" sz="1800" b="0"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ể sử dụng cho dự án thành lập </a:t>
            </a:r>
            <a:r>
              <a:rPr kumimoji="0" lang="en-US" sz="1800" b="0"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CLB Tin </a:t>
            </a:r>
            <a:r>
              <a:rPr kumimoji="0" lang="vi-VN" sz="1800" b="0"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học theo mẫu như hình 8a.</a:t>
            </a:r>
            <a:r>
              <a:rPr kumimoji="0" lang="en-US" sz="1800" b="0"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r>
              <a:rPr kumimoji="0" lang="vi-VN" sz="1800" b="0"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Trong </a:t>
            </a:r>
            <a:r>
              <a:rPr kumimoji="0" lang="en-US" sz="1800" b="0"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a:t>
            </a:r>
            <a:r>
              <a:rPr kumimoji="0" lang="vi-VN" sz="1800" b="0"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hiếu khảo sát có một danh sách các nội dung của môn </a:t>
            </a:r>
            <a:r>
              <a:rPr kumimoji="0" lang="en-US" sz="1800" b="0"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a:t>
            </a:r>
            <a:r>
              <a:rPr kumimoji="0" lang="vi-VN" sz="1800" b="0"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 học. Theo em, bạn </a:t>
            </a:r>
            <a:r>
              <a:rPr kumimoji="0" lang="en-US" sz="1800" b="0"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a:t>
            </a:r>
            <a:r>
              <a:rPr kumimoji="0" lang="vi-VN" sz="1800" b="0"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 có cần nhập số từng số thứ tự của danh sách này không</a:t>
            </a:r>
            <a:r>
              <a:rPr kumimoji="0" lang="en-US" sz="1800" b="0"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vi-VN" sz="1800" b="0"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Với danh sách có hàng trăm mục thì làm thế nào để tiết kiệm thời gian nhập và không bị nhầm thứ tự các mục</a:t>
            </a:r>
            <a:endParaRPr kumimoji="0" lang="vi-VN"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Group 4">
            <a:extLst>
              <a:ext uri="{FF2B5EF4-FFF2-40B4-BE49-F238E27FC236}">
                <a16:creationId xmlns:a16="http://schemas.microsoft.com/office/drawing/2014/main" id="{601E2ABC-EE61-600B-8110-CF28C5940003}"/>
              </a:ext>
            </a:extLst>
          </p:cNvPr>
          <p:cNvGrpSpPr/>
          <p:nvPr/>
        </p:nvGrpSpPr>
        <p:grpSpPr>
          <a:xfrm>
            <a:off x="259896" y="-119027"/>
            <a:ext cx="3798281" cy="1899141"/>
            <a:chOff x="259896" y="4258420"/>
            <a:chExt cx="3798281" cy="1899141"/>
          </a:xfrm>
        </p:grpSpPr>
        <p:pic>
          <p:nvPicPr>
            <p:cNvPr id="6" name="Picture 2" descr="Download Leaves Green Button Royalty-Free Vector Graphic - Pixabay">
              <a:extLst>
                <a:ext uri="{FF2B5EF4-FFF2-40B4-BE49-F238E27FC236}">
                  <a16:creationId xmlns:a16="http://schemas.microsoft.com/office/drawing/2014/main" id="{4426FBB3-8782-EB27-BB62-0B45FB8D7F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896" y="4258420"/>
              <a:ext cx="3798281" cy="18991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C9841B0-1DDD-B6D6-69C2-0FD09E7A7276}"/>
                </a:ext>
              </a:extLst>
            </p:cNvPr>
            <p:cNvSpPr txBox="1"/>
            <p:nvPr/>
          </p:nvSpPr>
          <p:spPr>
            <a:xfrm>
              <a:off x="1169410" y="4944220"/>
              <a:ext cx="2607681" cy="584775"/>
            </a:xfrm>
            <a:prstGeom prst="rect">
              <a:avLst/>
            </a:prstGeom>
            <a:noFill/>
          </p:spPr>
          <p:txBody>
            <a:bodyPr wrap="square" rtlCol="0">
              <a:spAutoFit/>
            </a:bodyPr>
            <a:lstStyle/>
            <a:p>
              <a:r>
                <a:rPr lang="en-US" sz="3200" b="1">
                  <a:solidFill>
                    <a:schemeClr val="bg1"/>
                  </a:solidFill>
                  <a:latin typeface="Open Sans" panose="020B0606030504020204" pitchFamily="34" charset="0"/>
                  <a:ea typeface="Open Sans" panose="020B0606030504020204" pitchFamily="34" charset="0"/>
                  <a:cs typeface="Open Sans" panose="020B0606030504020204" pitchFamily="34" charset="0"/>
                </a:rPr>
                <a:t>KHỞI ĐỘNG</a:t>
              </a:r>
              <a:endParaRPr lang="vi-VN" sz="32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1026" name="Picture 2" descr="student with laptop sitting. online education concept, remote studying  concept. 8845911 PNG">
            <a:extLst>
              <a:ext uri="{FF2B5EF4-FFF2-40B4-BE49-F238E27FC236}">
                <a16:creationId xmlns:a16="http://schemas.microsoft.com/office/drawing/2014/main" id="{62EE184F-FB2D-90E8-58CF-ACD532A9C51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5400" y="4248150"/>
            <a:ext cx="2609850" cy="26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27630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12">
                                            <p:txEl>
                                              <p:pRg st="0" end="0"/>
                                            </p:txEl>
                                          </p:spTgt>
                                        </p:tgtEl>
                                        <p:attrNameLst>
                                          <p:attrName>style.visibility</p:attrName>
                                        </p:attrNameLst>
                                      </p:cBhvr>
                                      <p:to>
                                        <p:strVal val="visible"/>
                                      </p:to>
                                    </p:set>
                                    <p:anim calcmode="lin" valueType="num">
                                      <p:cBhvr>
                                        <p:cTn id="14" dur="25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25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16" dur="25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25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250" tmFilter="0,0; .5, 1; 1, 1"/>
                                        <p:tgtEl>
                                          <p:spTgt spid="12">
                                            <p:txEl>
                                              <p:pRg st="0" end="0"/>
                                            </p:txEl>
                                          </p:spTgt>
                                        </p:tgtEl>
                                      </p:cBhvr>
                                    </p:animEffect>
                                  </p:childTnLst>
                                </p:cTn>
                              </p:par>
                              <p:par>
                                <p:cTn id="19" presetID="45" presetClass="entr" presetSubtype="0" fill="hold" nodeType="withEffect">
                                  <p:stCondLst>
                                    <p:cond delay="10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ppt_w</p:attrName>
                                        </p:attrNameLst>
                                      </p:cBhvr>
                                      <p:tavLst>
                                        <p:tav tm="0" fmla="#ppt_w*sin(2.5*pi*$)">
                                          <p:val>
                                            <p:fltVal val="0"/>
                                          </p:val>
                                        </p:tav>
                                        <p:tav tm="100000">
                                          <p:val>
                                            <p:fltVal val="1"/>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001" y="4147058"/>
            <a:ext cx="1676855" cy="169901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7133" y="950787"/>
            <a:ext cx="3081764" cy="248958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87863" y="4447861"/>
            <a:ext cx="1696872" cy="1590818"/>
          </a:xfrm>
          <a:prstGeom prst="rect">
            <a:avLst/>
          </a:prstGeom>
        </p:spPr>
      </p:pic>
      <p:sp>
        <p:nvSpPr>
          <p:cNvPr id="9" name="TextBox 8"/>
          <p:cNvSpPr txBox="1"/>
          <p:nvPr/>
        </p:nvSpPr>
        <p:spPr>
          <a:xfrm>
            <a:off x="355000" y="1087587"/>
            <a:ext cx="12751399"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dirty="0">
                <a:ln>
                  <a:noFill/>
                </a:ln>
                <a:solidFill>
                  <a:srgbClr val="FF0000"/>
                </a:solidFill>
                <a:effectLst/>
                <a:uLnTx/>
                <a:uFillTx/>
                <a:latin typeface="Open Sans" panose="020B0606030504020204" pitchFamily="34" charset="0"/>
                <a:ea typeface="+mn-ea"/>
                <a:cs typeface="+mn-cs"/>
              </a:rPr>
              <a:t>C</a:t>
            </a:r>
            <a:r>
              <a:rPr kumimoji="0" lang="vi-VN" sz="138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vi-VN" sz="13800" b="1" i="0" u="none" strike="noStrike" kern="1200" cap="none" spc="0" normalizeH="0" baseline="0" noProof="0">
                <a:ln>
                  <a:noFill/>
                </a:ln>
                <a:solidFill>
                  <a:prstClr val="white"/>
                </a:solidFill>
                <a:effectLst/>
                <a:uLnTx/>
                <a:uFillTx/>
                <a:latin typeface="Open Sans" panose="020B0606030504020204" pitchFamily="34" charset="0"/>
                <a:ea typeface="+mn-ea"/>
                <a:cs typeface="+mn-cs"/>
              </a:rPr>
              <a:t>N</a:t>
            </a:r>
            <a:r>
              <a:rPr kumimoji="0" lang="vi-VN" sz="13800" b="1" i="0" u="none" strike="noStrike" kern="1200" cap="none" spc="0" normalizeH="0" baseline="0" noProof="0">
                <a:ln>
                  <a:noFill/>
                </a:ln>
                <a:solidFill>
                  <a:srgbClr val="FF0000"/>
                </a:solidFill>
                <a:effectLst/>
                <a:uLnTx/>
                <a:uFillTx/>
                <a:latin typeface="Open Sans" panose="020B0606030504020204" pitchFamily="34" charset="0"/>
                <a:ea typeface="+mn-ea"/>
                <a:cs typeface="+mn-cs"/>
              </a:rPr>
              <a:t> </a:t>
            </a:r>
            <a:r>
              <a:rPr kumimoji="0" lang="en-US" sz="13800" b="1" i="0" u="none" strike="noStrike" kern="1200" cap="none" spc="0" normalizeH="0" baseline="0" noProof="0">
                <a:ln>
                  <a:noFill/>
                </a:ln>
                <a:solidFill>
                  <a:srgbClr val="7030A0"/>
                </a:solidFill>
                <a:effectLst/>
                <a:uLnTx/>
                <a:uFillTx/>
                <a:latin typeface="Open Sans" panose="020B0606030504020204" pitchFamily="34" charset="0"/>
                <a:ea typeface="+mn-ea"/>
                <a:cs typeface="+mn-cs"/>
              </a:rPr>
              <a:t>CHUỘT</a:t>
            </a:r>
            <a:endParaRPr kumimoji="0" lang="en-US" sz="13800" b="1" i="0" u="none" strike="noStrike" kern="1200" cap="none" spc="0" normalizeH="0" baseline="0" noProof="0" dirty="0">
              <a:ln>
                <a:noFill/>
              </a:ln>
              <a:solidFill>
                <a:srgbClr val="00B0F0"/>
              </a:solidFill>
              <a:effectLst/>
              <a:uLnTx/>
              <a:uFillTx/>
              <a:latin typeface="Open Sans" panose="020B0606030504020204" pitchFamily="34" charset="0"/>
              <a:ea typeface="+mn-ea"/>
              <a:cs typeface="+mn-cs"/>
            </a:endParaRPr>
          </a:p>
        </p:txBody>
      </p:sp>
      <p:sp>
        <p:nvSpPr>
          <p:cNvPr id="10" name="TextBox 9"/>
          <p:cNvSpPr txBox="1"/>
          <p:nvPr/>
        </p:nvSpPr>
        <p:spPr>
          <a:xfrm>
            <a:off x="355001" y="442955"/>
            <a:ext cx="478305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7030A0"/>
                </a:solidFill>
                <a:effectLst/>
                <a:uLnTx/>
                <a:uFillTx/>
                <a:latin typeface="Open Sans" panose="020B0606030504020204" pitchFamily="34" charset="0"/>
                <a:ea typeface="+mn-ea"/>
                <a:cs typeface="+mn-cs"/>
              </a:rPr>
              <a:t>T</a:t>
            </a:r>
            <a:r>
              <a:rPr kumimoji="0" lang="vi-VN" sz="60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R</a:t>
            </a:r>
            <a:r>
              <a:rPr kumimoji="0" lang="vi-VN" sz="6000" b="0" i="0" u="none" strike="noStrike" kern="1200" cap="none" spc="0" normalizeH="0" baseline="0" noProof="0" dirty="0">
                <a:ln>
                  <a:noFill/>
                </a:ln>
                <a:solidFill>
                  <a:srgbClr val="FFFF00"/>
                </a:solidFill>
                <a:effectLst/>
                <a:uLnTx/>
                <a:uFillTx/>
                <a:latin typeface="Open Sans" panose="020B0606030504020204" pitchFamily="34" charset="0"/>
                <a:ea typeface="+mn-ea"/>
                <a:cs typeface="+mn-cs"/>
              </a:rPr>
              <a:t>Ò</a:t>
            </a:r>
            <a:r>
              <a:rPr kumimoji="0" lang="vi-VN" sz="60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 </a:t>
            </a:r>
            <a:r>
              <a:rPr kumimoji="0" lang="vi-VN" sz="6000" b="0" i="0" u="none" strike="noStrike" kern="1200" cap="none" spc="0" normalizeH="0" baseline="0" noProof="0" dirty="0">
                <a:ln>
                  <a:noFill/>
                </a:ln>
                <a:solidFill>
                  <a:srgbClr val="5B9BD5">
                    <a:lumMod val="20000"/>
                    <a:lumOff val="80000"/>
                  </a:srgbClr>
                </a:solidFill>
                <a:effectLst/>
                <a:uLnTx/>
                <a:uFillTx/>
                <a:latin typeface="Open Sans" panose="020B0606030504020204" pitchFamily="34" charset="0"/>
                <a:ea typeface="+mn-ea"/>
                <a:cs typeface="+mn-cs"/>
              </a:rPr>
              <a:t>C</a:t>
            </a:r>
            <a:r>
              <a:rPr kumimoji="0" lang="vi-VN" sz="6000" b="0"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H</a:t>
            </a:r>
            <a:r>
              <a:rPr kumimoji="0" lang="vi-VN" sz="6000" b="0" i="0" u="none" strike="noStrike" kern="1200" cap="none" spc="0" normalizeH="0" baseline="0" noProof="0" dirty="0">
                <a:ln>
                  <a:noFill/>
                </a:ln>
                <a:solidFill>
                  <a:srgbClr val="FF0000"/>
                </a:solidFill>
                <a:effectLst/>
                <a:uLnTx/>
                <a:uFillTx/>
                <a:latin typeface="Open Sans" panose="020B0606030504020204" pitchFamily="34" charset="0"/>
                <a:ea typeface="+mn-ea"/>
                <a:cs typeface="+mn-cs"/>
              </a:rPr>
              <a:t>Ơ</a:t>
            </a:r>
            <a:r>
              <a:rPr kumimoji="0" lang="vi-VN" sz="6000" b="0" i="0" u="none" strike="noStrike" kern="1200" cap="none" spc="0" normalizeH="0" baseline="0" noProof="0" dirty="0">
                <a:ln>
                  <a:noFill/>
                </a:ln>
                <a:solidFill>
                  <a:srgbClr val="C00000"/>
                </a:solidFill>
                <a:effectLst/>
                <a:uLnTx/>
                <a:uFillTx/>
                <a:latin typeface="Open Sans" panose="020B0606030504020204" pitchFamily="34" charset="0"/>
                <a:ea typeface="+mn-ea"/>
                <a:cs typeface="+mn-cs"/>
              </a:rPr>
              <a:t>I</a:t>
            </a:r>
            <a:endParaRPr kumimoji="0" lang="en-US" sz="6000" b="0" i="0" u="none" strike="noStrike" kern="1200" cap="none" spc="0" normalizeH="0" baseline="0" noProof="0" dirty="0">
              <a:ln>
                <a:noFill/>
              </a:ln>
              <a:solidFill>
                <a:srgbClr val="C00000"/>
              </a:solidFill>
              <a:effectLst/>
              <a:uLnTx/>
              <a:uFillTx/>
              <a:latin typeface="Open Sans" panose="020B0606030504020204" pitchFamily="34" charset="0"/>
              <a:ea typeface="+mn-ea"/>
              <a:cs typeface="+mn-cs"/>
            </a:endParaRPr>
          </a:p>
        </p:txBody>
      </p:sp>
      <p:sp>
        <p:nvSpPr>
          <p:cNvPr id="11" name="TextBox 10"/>
          <p:cNvSpPr txBox="1"/>
          <p:nvPr/>
        </p:nvSpPr>
        <p:spPr>
          <a:xfrm>
            <a:off x="1532534" y="4715240"/>
            <a:ext cx="8401659"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5B9BD5">
                    <a:lumMod val="75000"/>
                  </a:srgbClr>
                </a:solidFill>
                <a:effectLst/>
                <a:uLnTx/>
                <a:uFillTx/>
                <a:latin typeface="Open Sans" panose="020B0606030504020204" pitchFamily="34" charset="0"/>
                <a:ea typeface="+mn-ea"/>
                <a:cs typeface="+mn-cs"/>
              </a:rPr>
              <a:t>H</a:t>
            </a:r>
            <a:r>
              <a:rPr kumimoji="0" lang="vi-VN" sz="8000" b="1"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A</a:t>
            </a:r>
            <a:r>
              <a:rPr kumimoji="0" lang="vi-VN" sz="8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M</a:t>
            </a:r>
            <a:r>
              <a:rPr kumimoji="0" lang="vi-VN" sz="8000" b="1" i="0" u="none" strike="noStrike" kern="1200" cap="none" spc="0" normalizeH="0" baseline="0" noProof="0" dirty="0">
                <a:ln>
                  <a:noFill/>
                </a:ln>
                <a:solidFill>
                  <a:srgbClr val="FF0000"/>
                </a:solidFill>
                <a:effectLst/>
                <a:uLnTx/>
                <a:uFillTx/>
                <a:latin typeface="Open Sans" panose="020B0606030504020204" pitchFamily="34" charset="0"/>
                <a:ea typeface="+mn-ea"/>
                <a:cs typeface="+mn-cs"/>
              </a:rPr>
              <a:t>S</a:t>
            </a:r>
            <a:r>
              <a:rPr kumimoji="0" lang="vi-VN" sz="8000" b="1" i="0" u="none" strike="noStrike" kern="1200" cap="none" spc="0" normalizeH="0" baseline="0" noProof="0" dirty="0">
                <a:ln>
                  <a:noFill/>
                </a:ln>
                <a:solidFill>
                  <a:srgbClr val="ED7D31">
                    <a:lumMod val="50000"/>
                  </a:srgbClr>
                </a:solidFill>
                <a:effectLst/>
                <a:uLnTx/>
                <a:uFillTx/>
                <a:latin typeface="Open Sans" panose="020B0606030504020204" pitchFamily="34" charset="0"/>
                <a:ea typeface="+mn-ea"/>
                <a:cs typeface="+mn-cs"/>
              </a:rPr>
              <a:t>T</a:t>
            </a:r>
            <a:r>
              <a:rPr kumimoji="0" lang="vi-VN" sz="8000" b="1" i="0" u="none" strike="noStrike" kern="1200" cap="none" spc="0" normalizeH="0" baseline="0" noProof="0" dirty="0">
                <a:ln>
                  <a:noFill/>
                </a:ln>
                <a:solidFill>
                  <a:srgbClr val="FFFF00"/>
                </a:solidFill>
                <a:effectLst/>
                <a:uLnTx/>
                <a:uFillTx/>
                <a:latin typeface="Open Sans" panose="020B0606030504020204" pitchFamily="34" charset="0"/>
                <a:ea typeface="+mn-ea"/>
                <a:cs typeface="+mn-cs"/>
              </a:rPr>
              <a:t>E</a:t>
            </a:r>
            <a:r>
              <a:rPr kumimoji="0" lang="vi-VN" sz="8000" b="1" i="0" u="none" strike="noStrike" kern="1200" cap="none" spc="0" normalizeH="0" baseline="0" noProof="0" dirty="0">
                <a:ln>
                  <a:noFill/>
                </a:ln>
                <a:solidFill>
                  <a:srgbClr val="7030A0"/>
                </a:solidFill>
                <a:effectLst/>
                <a:uLnTx/>
                <a:uFillTx/>
                <a:latin typeface="Open Sans" panose="020B0606030504020204" pitchFamily="34" charset="0"/>
                <a:ea typeface="+mn-ea"/>
                <a:cs typeface="+mn-cs"/>
              </a:rPr>
              <a:t>R</a:t>
            </a:r>
            <a:r>
              <a:rPr kumimoji="0" lang="vi-VN" sz="8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 </a:t>
            </a:r>
            <a:r>
              <a:rPr kumimoji="0" lang="vi-VN" sz="8000" b="1" i="0" u="none" strike="noStrike" kern="1200" cap="none" spc="0" normalizeH="0" baseline="0" noProof="0" dirty="0">
                <a:ln>
                  <a:noFill/>
                </a:ln>
                <a:solidFill>
                  <a:srgbClr val="4472C4">
                    <a:lumMod val="50000"/>
                  </a:srgbClr>
                </a:solidFill>
                <a:effectLst/>
                <a:uLnTx/>
                <a:uFillTx/>
                <a:latin typeface="Open Sans" panose="020B0606030504020204" pitchFamily="34" charset="0"/>
                <a:ea typeface="+mn-ea"/>
                <a:cs typeface="+mn-cs"/>
              </a:rPr>
              <a:t>G</a:t>
            </a:r>
            <a:r>
              <a:rPr kumimoji="0" lang="vi-VN" sz="8000" b="1" i="0" u="none" strike="noStrike" kern="1200" cap="none" spc="0" normalizeH="0" baseline="0" noProof="0" dirty="0">
                <a:ln>
                  <a:noFill/>
                </a:ln>
                <a:solidFill>
                  <a:srgbClr val="70AD47">
                    <a:lumMod val="50000"/>
                  </a:srgbClr>
                </a:solidFill>
                <a:effectLst/>
                <a:uLnTx/>
                <a:uFillTx/>
                <a:latin typeface="Open Sans" panose="020B0606030504020204" pitchFamily="34" charset="0"/>
                <a:ea typeface="+mn-ea"/>
                <a:cs typeface="+mn-cs"/>
              </a:rPr>
              <a:t>A</a:t>
            </a:r>
            <a:r>
              <a:rPr kumimoji="0" lang="vi-VN" sz="8000" b="1" i="0" u="none" strike="noStrike" kern="1200" cap="none" spc="0" normalizeH="0" baseline="0" noProof="0" dirty="0">
                <a:ln>
                  <a:noFill/>
                </a:ln>
                <a:solidFill>
                  <a:srgbClr val="FF00FF"/>
                </a:solidFill>
                <a:effectLst/>
                <a:uLnTx/>
                <a:uFillTx/>
                <a:latin typeface="Open Sans" panose="020B0606030504020204" pitchFamily="34" charset="0"/>
                <a:ea typeface="+mn-ea"/>
                <a:cs typeface="+mn-cs"/>
              </a:rPr>
              <a:t>M</a:t>
            </a:r>
            <a:r>
              <a:rPr kumimoji="0" lang="vi-VN" sz="8000" b="1" i="0" u="none" strike="noStrike" kern="1200" cap="none" spc="0" normalizeH="0" baseline="0" noProof="0" dirty="0">
                <a:ln>
                  <a:noFill/>
                </a:ln>
                <a:solidFill>
                  <a:srgbClr val="A365D1"/>
                </a:solidFill>
                <a:effectLst/>
                <a:uLnTx/>
                <a:uFillTx/>
                <a:latin typeface="Open Sans" panose="020B0606030504020204" pitchFamily="34" charset="0"/>
                <a:ea typeface="+mn-ea"/>
                <a:cs typeface="+mn-cs"/>
              </a:rPr>
              <a:t>E</a:t>
            </a:r>
            <a:endParaRPr kumimoji="0" lang="en-US" sz="8000" b="1" i="0" u="none" strike="noStrike" kern="1200" cap="none" spc="0" normalizeH="0" baseline="0" noProof="0" dirty="0">
              <a:ln>
                <a:noFill/>
              </a:ln>
              <a:solidFill>
                <a:srgbClr val="A365D1"/>
              </a:solidFill>
              <a:effectLst/>
              <a:uLnTx/>
              <a:uFillTx/>
              <a:latin typeface="Open Sans" panose="020B0606030504020204" pitchFamily="34" charset="0"/>
              <a:ea typeface="+mn-ea"/>
              <a:cs typeface="+mn-cs"/>
            </a:endParaRPr>
          </a:p>
        </p:txBody>
      </p:sp>
      <p:pic>
        <p:nvPicPr>
          <p:cNvPr id="12" name="National_Expres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241084" y="1630014"/>
            <a:ext cx="609600" cy="609600"/>
          </a:xfrm>
          <a:prstGeom prst="rect">
            <a:avLst/>
          </a:prstGeom>
        </p:spPr>
      </p:pic>
    </p:spTree>
    <p:extLst>
      <p:ext uri="{BB962C8B-B14F-4D97-AF65-F5344CB8AC3E}">
        <p14:creationId xmlns:p14="http://schemas.microsoft.com/office/powerpoint/2010/main" val="342204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48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0000"/>
            <a:lum/>
          </a:blip>
          <a:srcRect/>
          <a:stretch>
            <a:fillRect/>
          </a:stretch>
        </a:blipFill>
        <a:effectLst/>
      </p:bgPr>
    </p:bg>
    <p:spTree>
      <p:nvGrpSpPr>
        <p:cNvPr id="1" name=""/>
        <p:cNvGrpSpPr/>
        <p:nvPr/>
      </p:nvGrpSpPr>
      <p:grpSpPr>
        <a:xfrm>
          <a:off x="0" y="0"/>
          <a:ext cx="0" cy="0"/>
          <a:chOff x="0" y="0"/>
          <a:chExt cx="0" cy="0"/>
        </a:xfrm>
      </p:grpSpPr>
      <p:pic>
        <p:nvPicPr>
          <p:cNvPr id="65" name="Picture 6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54" y="137456"/>
            <a:ext cx="6590347" cy="6596437"/>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3116223" y="2980813"/>
            <a:ext cx="588410" cy="890755"/>
          </a:xfrm>
          <a:prstGeom prst="rect">
            <a:avLst/>
          </a:prstGeom>
        </p:spPr>
      </p:pic>
      <p:sp>
        <p:nvSpPr>
          <p:cNvPr id="12" name="Flowchart: Stored Data 11"/>
          <p:cNvSpPr/>
          <p:nvPr/>
        </p:nvSpPr>
        <p:spPr>
          <a:xfrm rot="5400000">
            <a:off x="2715338" y="747854"/>
            <a:ext cx="1391586" cy="1107802"/>
          </a:xfrm>
          <a:prstGeom prst="flowChartOnlineStorag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endParaRPr>
          </a:p>
        </p:txBody>
      </p:sp>
      <p:sp>
        <p:nvSpPr>
          <p:cNvPr id="16" name="Flowchart: Stored Data 15"/>
          <p:cNvSpPr/>
          <p:nvPr/>
        </p:nvSpPr>
        <p:spPr>
          <a:xfrm rot="10800000">
            <a:off x="4834682" y="2881777"/>
            <a:ext cx="1391586" cy="1107802"/>
          </a:xfrm>
          <a:prstGeom prst="flowChartOnlineStorag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17" name="Flowchart: Stored Data 16"/>
          <p:cNvSpPr/>
          <p:nvPr/>
        </p:nvSpPr>
        <p:spPr>
          <a:xfrm rot="16200000">
            <a:off x="2715339" y="5022184"/>
            <a:ext cx="1391586" cy="1107802"/>
          </a:xfrm>
          <a:prstGeom prst="flowChartOnlineStorag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18" name="Flowchart: Stored Data 17"/>
          <p:cNvSpPr/>
          <p:nvPr/>
        </p:nvSpPr>
        <p:spPr>
          <a:xfrm>
            <a:off x="604208" y="2881777"/>
            <a:ext cx="1391586" cy="1107802"/>
          </a:xfrm>
          <a:prstGeom prst="flowChartOnlineStorag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24" name="Rectangle 23"/>
          <p:cNvSpPr/>
          <p:nvPr/>
        </p:nvSpPr>
        <p:spPr>
          <a:xfrm>
            <a:off x="3053501" y="854442"/>
            <a:ext cx="71526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Open Sans" panose="020B0606030504020204" pitchFamily="34" charset="0"/>
                <a:ea typeface="+mn-ea"/>
                <a:cs typeface="Open Sans" panose="020B0606030504020204" pitchFamily="34" charset="0"/>
              </a:rPr>
              <a:t>A</a:t>
            </a:r>
          </a:p>
        </p:txBody>
      </p:sp>
      <p:sp>
        <p:nvSpPr>
          <p:cNvPr id="26" name="Rectangle 25"/>
          <p:cNvSpPr/>
          <p:nvPr/>
        </p:nvSpPr>
        <p:spPr>
          <a:xfrm>
            <a:off x="5179257" y="2988364"/>
            <a:ext cx="702436"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Open Sans" panose="020B0606030504020204" pitchFamily="34" charset="0"/>
                <a:ea typeface="+mn-ea"/>
                <a:cs typeface="Open Sans" panose="020B0606030504020204" pitchFamily="34" charset="0"/>
              </a:rPr>
              <a:t>B</a:t>
            </a:r>
          </a:p>
        </p:txBody>
      </p:sp>
      <p:sp>
        <p:nvSpPr>
          <p:cNvPr id="27" name="Rectangle 26"/>
          <p:cNvSpPr/>
          <p:nvPr/>
        </p:nvSpPr>
        <p:spPr>
          <a:xfrm>
            <a:off x="3073539" y="5128772"/>
            <a:ext cx="67518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Open Sans" panose="020B0606030504020204" pitchFamily="34" charset="0"/>
                <a:ea typeface="+mn-ea"/>
                <a:cs typeface="Open Sans" panose="020B0606030504020204" pitchFamily="34" charset="0"/>
              </a:rPr>
              <a:t>C</a:t>
            </a:r>
          </a:p>
        </p:txBody>
      </p:sp>
      <p:sp>
        <p:nvSpPr>
          <p:cNvPr id="28" name="Rectangle 27"/>
          <p:cNvSpPr/>
          <p:nvPr/>
        </p:nvSpPr>
        <p:spPr>
          <a:xfrm>
            <a:off x="923135" y="2988365"/>
            <a:ext cx="75373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Open Sans" panose="020B0606030504020204" pitchFamily="34" charset="0"/>
                <a:ea typeface="+mn-ea"/>
                <a:cs typeface="Open Sans" panose="020B0606030504020204" pitchFamily="34" charset="0"/>
              </a:rPr>
              <a:t>D</a:t>
            </a:r>
          </a:p>
        </p:txBody>
      </p:sp>
      <p:sp>
        <p:nvSpPr>
          <p:cNvPr id="66" name="Rectangle 65"/>
          <p:cNvSpPr/>
          <p:nvPr/>
        </p:nvSpPr>
        <p:spPr>
          <a:xfrm>
            <a:off x="6883079" y="182329"/>
            <a:ext cx="5138058" cy="1923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7030A0"/>
                </a:solidFill>
                <a:effectLst/>
                <a:uLnTx/>
                <a:uFillTx/>
                <a:latin typeface="Open Sans" panose="020B0606030504020204" pitchFamily="34" charset="0"/>
                <a:ea typeface="+mn-ea"/>
                <a:cs typeface="Open Sans" panose="020B0606030504020204" pitchFamily="34" charset="0"/>
              </a:rPr>
              <a:t>Câu 1: Em hãy chọn phương án đúng.</a:t>
            </a:r>
            <a:endParaRPr kumimoji="0" lang="en-US" sz="2400" b="0" i="0" u="none" strike="noStrike" kern="1200" cap="none" spc="0" normalizeH="0" baseline="0" noProof="0" dirty="0">
              <a:ln>
                <a:noFill/>
              </a:ln>
              <a:solidFill>
                <a:srgbClr val="7030A0"/>
              </a:solidFill>
              <a:effectLst/>
              <a:uLnTx/>
              <a:uFillTx/>
              <a:latin typeface="Open Sans" panose="020B0606030504020204" pitchFamily="34" charset="0"/>
              <a:ea typeface="+mn-ea"/>
              <a:cs typeface="Open Sans" panose="020B0606030504020204" pitchFamily="34" charset="0"/>
            </a:endParaRPr>
          </a:p>
        </p:txBody>
      </p:sp>
      <p:sp>
        <p:nvSpPr>
          <p:cNvPr id="70" name="Rectangle 69"/>
          <p:cNvSpPr/>
          <p:nvPr/>
        </p:nvSpPr>
        <p:spPr>
          <a:xfrm>
            <a:off x="6878548" y="2279412"/>
            <a:ext cx="5138058" cy="85203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a:t>A. Phần mềm soạn thảo văn bản cung cấp ba kiểu danh sách dạng liệt kê.</a:t>
            </a:r>
            <a:endParaRPr lang="en-US" sz="2000" dirty="0"/>
          </a:p>
        </p:txBody>
      </p:sp>
      <p:sp>
        <p:nvSpPr>
          <p:cNvPr id="71" name="Rectangle 70"/>
          <p:cNvSpPr/>
          <p:nvPr/>
        </p:nvSpPr>
        <p:spPr>
          <a:xfrm>
            <a:off x="6878548" y="3326224"/>
            <a:ext cx="5138058" cy="85203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a:t>B. Danh sách dạng liệt kê không tự động cập nhật khi thêm hoặc bớt đoạn văn.</a:t>
            </a:r>
            <a:endParaRPr lang="en-US" sz="2000" dirty="0"/>
          </a:p>
        </p:txBody>
      </p:sp>
      <p:sp>
        <p:nvSpPr>
          <p:cNvPr id="72" name="Rectangle 71"/>
          <p:cNvSpPr/>
          <p:nvPr/>
        </p:nvSpPr>
        <p:spPr>
          <a:xfrm>
            <a:off x="6878548" y="4373036"/>
            <a:ext cx="5138058" cy="85203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a:t>C. Chỉ có thể sử dụng một kiểu danh sách dạng liệt kê cho một văn bản</a:t>
            </a:r>
            <a:endParaRPr lang="en-US" sz="2000" dirty="0"/>
          </a:p>
        </p:txBody>
      </p:sp>
      <p:sp>
        <p:nvSpPr>
          <p:cNvPr id="73" name="Rectangle 72"/>
          <p:cNvSpPr/>
          <p:nvPr/>
        </p:nvSpPr>
        <p:spPr>
          <a:xfrm>
            <a:off x="6878548" y="5419847"/>
            <a:ext cx="5138058" cy="85203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a:t>D. Có thể sử dụng kết hợp danh sách dấu đầu dòng và danh sách có thứ tự</a:t>
            </a:r>
            <a:endParaRPr lang="en-US" sz="2000" dirty="0"/>
          </a:p>
        </p:txBody>
      </p:sp>
    </p:spTree>
    <p:extLst>
      <p:ext uri="{BB962C8B-B14F-4D97-AF65-F5344CB8AC3E}">
        <p14:creationId xmlns:p14="http://schemas.microsoft.com/office/powerpoint/2010/main" val="175626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1000"/>
                                        <p:tgtEl>
                                          <p:spTgt spid="71"/>
                                        </p:tgtEl>
                                      </p:cBhvr>
                                    </p:animEffect>
                                    <p:anim calcmode="lin" valueType="num">
                                      <p:cBhvr>
                                        <p:cTn id="13" dur="1000" fill="hold"/>
                                        <p:tgtEl>
                                          <p:spTgt spid="71"/>
                                        </p:tgtEl>
                                        <p:attrNameLst>
                                          <p:attrName>ppt_x</p:attrName>
                                        </p:attrNameLst>
                                      </p:cBhvr>
                                      <p:tavLst>
                                        <p:tav tm="0">
                                          <p:val>
                                            <p:strVal val="#ppt_x"/>
                                          </p:val>
                                        </p:tav>
                                        <p:tav tm="100000">
                                          <p:val>
                                            <p:strVal val="#ppt_x"/>
                                          </p:val>
                                        </p:tav>
                                      </p:tavLst>
                                    </p:anim>
                                    <p:anim calcmode="lin" valueType="num">
                                      <p:cBhvr>
                                        <p:cTn id="14" dur="1000" fill="hold"/>
                                        <p:tgtEl>
                                          <p:spTgt spid="7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1000"/>
                                        <p:tgtEl>
                                          <p:spTgt spid="72"/>
                                        </p:tgtEl>
                                      </p:cBhvr>
                                    </p:animEffect>
                                    <p:anim calcmode="lin" valueType="num">
                                      <p:cBhvr>
                                        <p:cTn id="18" dur="1000" fill="hold"/>
                                        <p:tgtEl>
                                          <p:spTgt spid="72"/>
                                        </p:tgtEl>
                                        <p:attrNameLst>
                                          <p:attrName>ppt_x</p:attrName>
                                        </p:attrNameLst>
                                      </p:cBhvr>
                                      <p:tavLst>
                                        <p:tav tm="0">
                                          <p:val>
                                            <p:strVal val="#ppt_x"/>
                                          </p:val>
                                        </p:tav>
                                        <p:tav tm="100000">
                                          <p:val>
                                            <p:strVal val="#ppt_x"/>
                                          </p:val>
                                        </p:tav>
                                      </p:tavLst>
                                    </p:anim>
                                    <p:anim calcmode="lin" valueType="num">
                                      <p:cBhvr>
                                        <p:cTn id="19" dur="1000" fill="hold"/>
                                        <p:tgtEl>
                                          <p:spTgt spid="7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1000"/>
                                        <p:tgtEl>
                                          <p:spTgt spid="73"/>
                                        </p:tgtEl>
                                      </p:cBhvr>
                                    </p:animEffect>
                                    <p:anim calcmode="lin" valueType="num">
                                      <p:cBhvr>
                                        <p:cTn id="23" dur="1000" fill="hold"/>
                                        <p:tgtEl>
                                          <p:spTgt spid="73"/>
                                        </p:tgtEl>
                                        <p:attrNameLst>
                                          <p:attrName>ppt_x</p:attrName>
                                        </p:attrNameLst>
                                      </p:cBhvr>
                                      <p:tavLst>
                                        <p:tav tm="0">
                                          <p:val>
                                            <p:strVal val="#ppt_x"/>
                                          </p:val>
                                        </p:tav>
                                        <p:tav tm="100000">
                                          <p:val>
                                            <p:strVal val="#ppt_x"/>
                                          </p:val>
                                        </p:tav>
                                      </p:tavLst>
                                    </p:anim>
                                    <p:anim calcmode="lin" valueType="num">
                                      <p:cBhvr>
                                        <p:cTn id="24"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2" presetClass="emph" presetSubtype="0" repeatCount="4000" fill="hold" nodeType="clickEffect">
                                  <p:stCondLst>
                                    <p:cond delay="0"/>
                                  </p:stCondLst>
                                  <p:childTnLst>
                                    <p:animRot by="120000">
                                      <p:cBhvr>
                                        <p:cTn id="28" dur="1" fill="hold">
                                          <p:stCondLst>
                                            <p:cond delay="0"/>
                                          </p:stCondLst>
                                        </p:cTn>
                                        <p:tgtEl>
                                          <p:spTgt spid="23"/>
                                        </p:tgtEl>
                                        <p:attrNameLst>
                                          <p:attrName>r</p:attrName>
                                        </p:attrNameLst>
                                      </p:cBhvr>
                                    </p:animRot>
                                    <p:animRot by="-240000">
                                      <p:cBhvr>
                                        <p:cTn id="29" dur="2" fill="hold">
                                          <p:stCondLst>
                                            <p:cond delay="49"/>
                                          </p:stCondLst>
                                        </p:cTn>
                                        <p:tgtEl>
                                          <p:spTgt spid="23"/>
                                        </p:tgtEl>
                                        <p:attrNameLst>
                                          <p:attrName>r</p:attrName>
                                        </p:attrNameLst>
                                      </p:cBhvr>
                                    </p:animRot>
                                    <p:animRot by="240000">
                                      <p:cBhvr>
                                        <p:cTn id="30" dur="2" fill="hold">
                                          <p:stCondLst>
                                            <p:cond delay="98"/>
                                          </p:stCondLst>
                                        </p:cTn>
                                        <p:tgtEl>
                                          <p:spTgt spid="23"/>
                                        </p:tgtEl>
                                        <p:attrNameLst>
                                          <p:attrName>r</p:attrName>
                                        </p:attrNameLst>
                                      </p:cBhvr>
                                    </p:animRot>
                                    <p:animRot by="-240000">
                                      <p:cBhvr>
                                        <p:cTn id="31" dur="2" fill="hold">
                                          <p:stCondLst>
                                            <p:cond delay="147"/>
                                          </p:stCondLst>
                                        </p:cTn>
                                        <p:tgtEl>
                                          <p:spTgt spid="23"/>
                                        </p:tgtEl>
                                        <p:attrNameLst>
                                          <p:attrName>r</p:attrName>
                                        </p:attrNameLst>
                                      </p:cBhvr>
                                    </p:animRot>
                                    <p:animRot by="120000">
                                      <p:cBhvr>
                                        <p:cTn id="32" dur="2" fill="hold">
                                          <p:stCondLst>
                                            <p:cond delay="249"/>
                                          </p:stCondLst>
                                        </p:cTn>
                                        <p:tgtEl>
                                          <p:spTgt spid="23"/>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2" name="hamster soud.wav"/>
                                        </p:tgtEl>
                                      </p:cMediaNode>
                                    </p:audio>
                                  </p:subTnLst>
                                </p:cTn>
                              </p:par>
                            </p:childTnLst>
                          </p:cTn>
                        </p:par>
                        <p:par>
                          <p:cTn id="33" fill="hold">
                            <p:stCondLst>
                              <p:cond delay="1004"/>
                            </p:stCondLst>
                            <p:childTnLst>
                              <p:par>
                                <p:cTn id="34" presetID="37" presetClass="path" presetSubtype="0" accel="50000" decel="50000" fill="hold" nodeType="afterEffect">
                                  <p:stCondLst>
                                    <p:cond delay="0"/>
                                  </p:stCondLst>
                                  <p:childTnLst>
                                    <p:animMotion origin="layout" path="M -0.00013 -0.00023 C 0.02226 0.01319 -0.09883 -0.00209 -0.08438 -0.00093 C -0.06979 0.00046 0.07982 -0.00741 0.08711 0.0074 C 0.09466 0.02245 0.02708 0.06805 -0.03906 0.05162 C -0.07604 0.02731 -0.12865 0.02083 -0.14831 0.00347 " pathEditMode="relative" rAng="0" ptsTypes="AAAAA">
                                      <p:cBhvr>
                                        <p:cTn id="35" dur="6000" fill="hold"/>
                                        <p:tgtEl>
                                          <p:spTgt spid="23"/>
                                        </p:tgtEl>
                                        <p:attrNameLst>
                                          <p:attrName>ppt_x</p:attrName>
                                          <p:attrName>ppt_y</p:attrName>
                                        </p:attrNameLst>
                                      </p:cBhvr>
                                      <p:rCtr x="-3021" y="2708"/>
                                    </p:animMotion>
                                  </p:childTnLst>
                                </p:cTn>
                              </p:par>
                              <p:par>
                                <p:cTn id="36" presetID="8" presetClass="emph" presetSubtype="0" fill="hold" nodeType="withEffect">
                                  <p:stCondLst>
                                    <p:cond delay="1500"/>
                                  </p:stCondLst>
                                  <p:childTnLst>
                                    <p:animRot by="10800000">
                                      <p:cBhvr>
                                        <p:cTn id="37" dur="500" fill="hold"/>
                                        <p:tgtEl>
                                          <p:spTgt spid="23"/>
                                        </p:tgtEl>
                                        <p:attrNameLst>
                                          <p:attrName>r</p:attrName>
                                        </p:attrNameLst>
                                      </p:cBhvr>
                                    </p:animRot>
                                  </p:childTnLst>
                                </p:cTn>
                              </p:par>
                              <p:par>
                                <p:cTn id="38" presetID="8" presetClass="emph" presetSubtype="0" fill="hold" nodeType="withEffect">
                                  <p:stCondLst>
                                    <p:cond delay="3000"/>
                                  </p:stCondLst>
                                  <p:childTnLst>
                                    <p:animRot by="10800000">
                                      <p:cBhvr>
                                        <p:cTn id="39" dur="500" fill="hold"/>
                                        <p:tgtEl>
                                          <p:spTgt spid="23"/>
                                        </p:tgtEl>
                                        <p:attrNameLst>
                                          <p:attrName>r</p:attrName>
                                        </p:attrNameLst>
                                      </p:cBhvr>
                                    </p:animRot>
                                  </p:childTnLst>
                                </p:cTn>
                              </p:par>
                              <p:par>
                                <p:cTn id="40" presetID="1" presetClass="emph" presetSubtype="2" fill="hold" nodeType="withEffect">
                                  <p:stCondLst>
                                    <p:cond delay="3000"/>
                                  </p:stCondLst>
                                  <p:childTnLst>
                                    <p:animClr clrSpc="rgb" dir="cw">
                                      <p:cBhvr>
                                        <p:cTn id="41" dur="500" fill="hold"/>
                                        <p:tgtEl>
                                          <p:spTgt spid="73"/>
                                        </p:tgtEl>
                                        <p:attrNameLst>
                                          <p:attrName>fillcolor</p:attrName>
                                        </p:attrNameLst>
                                      </p:cBhvr>
                                      <p:to>
                                        <a:srgbClr val="00B0F0"/>
                                      </p:to>
                                    </p:animClr>
                                    <p:set>
                                      <p:cBhvr>
                                        <p:cTn id="42" dur="500" fill="hold"/>
                                        <p:tgtEl>
                                          <p:spTgt spid="73"/>
                                        </p:tgtEl>
                                        <p:attrNameLst>
                                          <p:attrName>fill.type</p:attrName>
                                        </p:attrNameLst>
                                      </p:cBhvr>
                                      <p:to>
                                        <p:strVal val="solid"/>
                                      </p:to>
                                    </p:set>
                                    <p:set>
                                      <p:cBhvr>
                                        <p:cTn id="43" dur="500" fill="hold"/>
                                        <p:tgtEl>
                                          <p:spTgt spid="73"/>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heck mark.wav"/>
                                        </p:tgtEl>
                                      </p:cMediaNode>
                                    </p:audio>
                                  </p:subTnLst>
                                </p:cTn>
                              </p:par>
                              <p:par>
                                <p:cTn id="44" presetID="32" presetClass="emph" presetSubtype="0" repeatCount="indefinite" fill="hold" nodeType="withEffect">
                                  <p:stCondLst>
                                    <p:cond delay="0"/>
                                  </p:stCondLst>
                                  <p:childTnLst>
                                    <p:animRot by="120000">
                                      <p:cBhvr>
                                        <p:cTn id="45" dur="100" fill="hold">
                                          <p:stCondLst>
                                            <p:cond delay="0"/>
                                          </p:stCondLst>
                                        </p:cTn>
                                        <p:tgtEl>
                                          <p:spTgt spid="23"/>
                                        </p:tgtEl>
                                        <p:attrNameLst>
                                          <p:attrName>r</p:attrName>
                                        </p:attrNameLst>
                                      </p:cBhvr>
                                    </p:animRot>
                                    <p:animRot by="-240000">
                                      <p:cBhvr>
                                        <p:cTn id="46" dur="200" fill="hold">
                                          <p:stCondLst>
                                            <p:cond delay="200"/>
                                          </p:stCondLst>
                                        </p:cTn>
                                        <p:tgtEl>
                                          <p:spTgt spid="23"/>
                                        </p:tgtEl>
                                        <p:attrNameLst>
                                          <p:attrName>r</p:attrName>
                                        </p:attrNameLst>
                                      </p:cBhvr>
                                    </p:animRot>
                                    <p:animRot by="240000">
                                      <p:cBhvr>
                                        <p:cTn id="47" dur="200" fill="hold">
                                          <p:stCondLst>
                                            <p:cond delay="400"/>
                                          </p:stCondLst>
                                        </p:cTn>
                                        <p:tgtEl>
                                          <p:spTgt spid="23"/>
                                        </p:tgtEl>
                                        <p:attrNameLst>
                                          <p:attrName>r</p:attrName>
                                        </p:attrNameLst>
                                      </p:cBhvr>
                                    </p:animRot>
                                    <p:animRot by="-240000">
                                      <p:cBhvr>
                                        <p:cTn id="48" dur="200" fill="hold">
                                          <p:stCondLst>
                                            <p:cond delay="600"/>
                                          </p:stCondLst>
                                        </p:cTn>
                                        <p:tgtEl>
                                          <p:spTgt spid="23"/>
                                        </p:tgtEl>
                                        <p:attrNameLst>
                                          <p:attrName>r</p:attrName>
                                        </p:attrNameLst>
                                      </p:cBhvr>
                                    </p:animRot>
                                    <p:animRot by="120000">
                                      <p:cBhvr>
                                        <p:cTn id="49"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animBg="1"/>
      <p:bldP spid="7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0000"/>
            <a:lum/>
          </a:blip>
          <a:srcRect/>
          <a:stretch>
            <a:fillRect/>
          </a:stretch>
        </a:blipFill>
        <a:effectLst/>
      </p:bgPr>
    </p:bg>
    <p:spTree>
      <p:nvGrpSpPr>
        <p:cNvPr id="1" name=""/>
        <p:cNvGrpSpPr/>
        <p:nvPr/>
      </p:nvGrpSpPr>
      <p:grpSpPr>
        <a:xfrm>
          <a:off x="0" y="0"/>
          <a:ext cx="0" cy="0"/>
          <a:chOff x="0" y="0"/>
          <a:chExt cx="0" cy="0"/>
        </a:xfrm>
      </p:grpSpPr>
      <p:pic>
        <p:nvPicPr>
          <p:cNvPr id="65" name="Picture 6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54" y="137456"/>
            <a:ext cx="6590347" cy="6596437"/>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6223" y="2980813"/>
            <a:ext cx="588410" cy="890755"/>
          </a:xfrm>
          <a:prstGeom prst="rect">
            <a:avLst/>
          </a:prstGeom>
        </p:spPr>
      </p:pic>
      <p:sp>
        <p:nvSpPr>
          <p:cNvPr id="12" name="Flowchart: Stored Data 11"/>
          <p:cNvSpPr/>
          <p:nvPr/>
        </p:nvSpPr>
        <p:spPr>
          <a:xfrm rot="5400000">
            <a:off x="2715338" y="747854"/>
            <a:ext cx="1391586" cy="1107802"/>
          </a:xfrm>
          <a:prstGeom prst="flowChartOnlineStorag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endParaRPr>
          </a:p>
        </p:txBody>
      </p:sp>
      <p:sp>
        <p:nvSpPr>
          <p:cNvPr id="16" name="Flowchart: Stored Data 15"/>
          <p:cNvSpPr/>
          <p:nvPr/>
        </p:nvSpPr>
        <p:spPr>
          <a:xfrm rot="10800000">
            <a:off x="4834682" y="2881777"/>
            <a:ext cx="1391586" cy="1107802"/>
          </a:xfrm>
          <a:prstGeom prst="flowChartOnlineStorag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17" name="Flowchart: Stored Data 16"/>
          <p:cNvSpPr/>
          <p:nvPr/>
        </p:nvSpPr>
        <p:spPr>
          <a:xfrm rot="16200000">
            <a:off x="2715339" y="5022184"/>
            <a:ext cx="1391586" cy="1107802"/>
          </a:xfrm>
          <a:prstGeom prst="flowChartOnlineStorag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18" name="Flowchart: Stored Data 17"/>
          <p:cNvSpPr/>
          <p:nvPr/>
        </p:nvSpPr>
        <p:spPr>
          <a:xfrm>
            <a:off x="604208" y="2881777"/>
            <a:ext cx="1391586" cy="1107802"/>
          </a:xfrm>
          <a:prstGeom prst="flowChartOnlineStorag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24" name="Rectangle 23"/>
          <p:cNvSpPr/>
          <p:nvPr/>
        </p:nvSpPr>
        <p:spPr>
          <a:xfrm>
            <a:off x="3053501" y="854442"/>
            <a:ext cx="71526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Open Sans" panose="020B0606030504020204" pitchFamily="34" charset="0"/>
                <a:ea typeface="+mn-ea"/>
                <a:cs typeface="Open Sans" panose="020B0606030504020204" pitchFamily="34" charset="0"/>
              </a:rPr>
              <a:t>A</a:t>
            </a:r>
            <a:endParaRPr kumimoji="0" lang="en-US" sz="6000" b="1" i="0" u="none" strike="noStrike" kern="1200" cap="none" spc="0" normalizeH="0" baseline="0" noProof="0" dirty="0">
              <a:ln>
                <a:noFill/>
              </a:ln>
              <a:solidFill>
                <a:prstClr val="black"/>
              </a:solidFill>
              <a:effectLst/>
              <a:uLnTx/>
              <a:uFillTx/>
              <a:latin typeface="Open Sans" panose="020B0606030504020204" pitchFamily="34" charset="0"/>
              <a:ea typeface="+mn-ea"/>
              <a:cs typeface="Open Sans" panose="020B0606030504020204" pitchFamily="34" charset="0"/>
            </a:endParaRPr>
          </a:p>
        </p:txBody>
      </p:sp>
      <p:sp>
        <p:nvSpPr>
          <p:cNvPr id="26" name="Rectangle 25"/>
          <p:cNvSpPr/>
          <p:nvPr/>
        </p:nvSpPr>
        <p:spPr>
          <a:xfrm>
            <a:off x="5179257" y="2988364"/>
            <a:ext cx="702436"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Open Sans" panose="020B0606030504020204" pitchFamily="34" charset="0"/>
                <a:ea typeface="+mn-ea"/>
                <a:cs typeface="Open Sans" panose="020B0606030504020204" pitchFamily="34" charset="0"/>
              </a:rPr>
              <a:t>B</a:t>
            </a:r>
          </a:p>
        </p:txBody>
      </p:sp>
      <p:sp>
        <p:nvSpPr>
          <p:cNvPr id="27" name="Rectangle 26"/>
          <p:cNvSpPr/>
          <p:nvPr/>
        </p:nvSpPr>
        <p:spPr>
          <a:xfrm>
            <a:off x="3073539" y="5128772"/>
            <a:ext cx="67518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Open Sans" panose="020B0606030504020204" pitchFamily="34" charset="0"/>
                <a:ea typeface="+mn-ea"/>
                <a:cs typeface="Open Sans" panose="020B0606030504020204" pitchFamily="34" charset="0"/>
              </a:rPr>
              <a:t>C</a:t>
            </a:r>
          </a:p>
        </p:txBody>
      </p:sp>
      <p:sp>
        <p:nvSpPr>
          <p:cNvPr id="28" name="Rectangle 27"/>
          <p:cNvSpPr/>
          <p:nvPr/>
        </p:nvSpPr>
        <p:spPr>
          <a:xfrm>
            <a:off x="923135" y="2988365"/>
            <a:ext cx="75373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Open Sans" panose="020B0606030504020204" pitchFamily="34" charset="0"/>
                <a:ea typeface="+mn-ea"/>
                <a:cs typeface="Open Sans" panose="020B0606030504020204" pitchFamily="34" charset="0"/>
              </a:rPr>
              <a:t>D</a:t>
            </a:r>
          </a:p>
        </p:txBody>
      </p:sp>
      <p:sp>
        <p:nvSpPr>
          <p:cNvPr id="66" name="Rectangle 65"/>
          <p:cNvSpPr/>
          <p:nvPr/>
        </p:nvSpPr>
        <p:spPr>
          <a:xfrm>
            <a:off x="6883079" y="182329"/>
            <a:ext cx="5138058" cy="1923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7030A0"/>
                </a:solidFill>
                <a:effectLst/>
                <a:uLnTx/>
                <a:uFillTx/>
                <a:latin typeface="Open Sans" panose="020B0606030504020204" pitchFamily="34" charset="0"/>
                <a:ea typeface="+mn-ea"/>
                <a:cs typeface="Open Sans" panose="020B0606030504020204" pitchFamily="34" charset="0"/>
              </a:rPr>
              <a:t>Câu 2: Phần mềm soạn thảo văn bản cung cấp mấy kiểu danh sách liệt kê:</a:t>
            </a:r>
            <a:endParaRPr kumimoji="0" lang="en-US" sz="2400" b="0" i="0" u="none" strike="noStrike" kern="1200" cap="none" spc="0" normalizeH="0" baseline="0" noProof="0" dirty="0">
              <a:ln>
                <a:noFill/>
              </a:ln>
              <a:solidFill>
                <a:srgbClr val="7030A0"/>
              </a:solidFill>
              <a:effectLst/>
              <a:uLnTx/>
              <a:uFillTx/>
              <a:latin typeface="Open Sans" panose="020B0606030504020204" pitchFamily="34" charset="0"/>
              <a:ea typeface="+mn-ea"/>
              <a:cs typeface="Open Sans" panose="020B0606030504020204" pitchFamily="34" charset="0"/>
            </a:endParaRPr>
          </a:p>
        </p:txBody>
      </p:sp>
      <p:sp>
        <p:nvSpPr>
          <p:cNvPr id="67" name="Rectangle 66"/>
          <p:cNvSpPr/>
          <p:nvPr/>
        </p:nvSpPr>
        <p:spPr>
          <a:xfrm>
            <a:off x="6883079" y="2164609"/>
            <a:ext cx="5138058" cy="51452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Open Sans" panose="020B0606030504020204" pitchFamily="34" charset="0"/>
                <a:ea typeface="+mn-ea"/>
                <a:cs typeface="Open Sans" panose="020B0606030504020204" pitchFamily="34" charset="0"/>
              </a:rPr>
              <a:t>A. 1</a:t>
            </a:r>
            <a:endPar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endParaRPr>
          </a:p>
        </p:txBody>
      </p:sp>
      <p:sp>
        <p:nvSpPr>
          <p:cNvPr id="68" name="Rectangle 67"/>
          <p:cNvSpPr/>
          <p:nvPr/>
        </p:nvSpPr>
        <p:spPr>
          <a:xfrm>
            <a:off x="6883079" y="3257456"/>
            <a:ext cx="5138058" cy="51452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Open Sans" panose="020B0606030504020204" pitchFamily="34" charset="0"/>
                <a:ea typeface="+mn-ea"/>
                <a:cs typeface="Open Sans" panose="020B0606030504020204" pitchFamily="34" charset="0"/>
              </a:rPr>
              <a:t>C. 3</a:t>
            </a:r>
            <a:endPar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endParaRPr>
          </a:p>
        </p:txBody>
      </p:sp>
      <p:sp>
        <p:nvSpPr>
          <p:cNvPr id="69" name="Rectangle 68"/>
          <p:cNvSpPr/>
          <p:nvPr/>
        </p:nvSpPr>
        <p:spPr>
          <a:xfrm>
            <a:off x="6878548" y="2731104"/>
            <a:ext cx="5138058" cy="51452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Open Sans" panose="020B0606030504020204" pitchFamily="34" charset="0"/>
                <a:ea typeface="+mn-ea"/>
                <a:cs typeface="Open Sans" panose="020B0606030504020204" pitchFamily="34" charset="0"/>
              </a:rPr>
              <a:t>B. 2</a:t>
            </a:r>
            <a:endPar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endParaRPr>
          </a:p>
        </p:txBody>
      </p:sp>
      <p:sp>
        <p:nvSpPr>
          <p:cNvPr id="70" name="Rectangle 69"/>
          <p:cNvSpPr/>
          <p:nvPr/>
        </p:nvSpPr>
        <p:spPr>
          <a:xfrm>
            <a:off x="6878548" y="3884278"/>
            <a:ext cx="5138058" cy="51452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Open Sans" panose="020B0606030504020204" pitchFamily="34" charset="0"/>
                <a:ea typeface="+mn-ea"/>
                <a:cs typeface="Open Sans" panose="020B0606030504020204" pitchFamily="34" charset="0"/>
              </a:rPr>
              <a:t>D. 4</a:t>
            </a:r>
            <a:endPar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endParaRPr>
          </a:p>
        </p:txBody>
      </p:sp>
    </p:spTree>
    <p:extLst>
      <p:ext uri="{BB962C8B-B14F-4D97-AF65-F5344CB8AC3E}">
        <p14:creationId xmlns:p14="http://schemas.microsoft.com/office/powerpoint/2010/main" val="200355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anim calcmode="lin" valueType="num">
                                      <p:cBhvr>
                                        <p:cTn id="8" dur="1000" fill="hold"/>
                                        <p:tgtEl>
                                          <p:spTgt spid="67"/>
                                        </p:tgtEl>
                                        <p:attrNameLst>
                                          <p:attrName>ppt_x</p:attrName>
                                        </p:attrNameLst>
                                      </p:cBhvr>
                                      <p:tavLst>
                                        <p:tav tm="0">
                                          <p:val>
                                            <p:strVal val="#ppt_x"/>
                                          </p:val>
                                        </p:tav>
                                        <p:tav tm="100000">
                                          <p:val>
                                            <p:strVal val="#ppt_x"/>
                                          </p:val>
                                        </p:tav>
                                      </p:tavLst>
                                    </p:anim>
                                    <p:anim calcmode="lin" valueType="num">
                                      <p:cBhvr>
                                        <p:cTn id="9" dur="1000" fill="hold"/>
                                        <p:tgtEl>
                                          <p:spTgt spid="6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1000"/>
                                        <p:tgtEl>
                                          <p:spTgt spid="68"/>
                                        </p:tgtEl>
                                      </p:cBhvr>
                                    </p:animEffect>
                                    <p:anim calcmode="lin" valueType="num">
                                      <p:cBhvr>
                                        <p:cTn id="13" dur="1000" fill="hold"/>
                                        <p:tgtEl>
                                          <p:spTgt spid="68"/>
                                        </p:tgtEl>
                                        <p:attrNameLst>
                                          <p:attrName>ppt_x</p:attrName>
                                        </p:attrNameLst>
                                      </p:cBhvr>
                                      <p:tavLst>
                                        <p:tav tm="0">
                                          <p:val>
                                            <p:strVal val="#ppt_x"/>
                                          </p:val>
                                        </p:tav>
                                        <p:tav tm="100000">
                                          <p:val>
                                            <p:strVal val="#ppt_x"/>
                                          </p:val>
                                        </p:tav>
                                      </p:tavLst>
                                    </p:anim>
                                    <p:anim calcmode="lin" valueType="num">
                                      <p:cBhvr>
                                        <p:cTn id="14" dur="1000" fill="hold"/>
                                        <p:tgtEl>
                                          <p:spTgt spid="6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1000"/>
                                        <p:tgtEl>
                                          <p:spTgt spid="69"/>
                                        </p:tgtEl>
                                      </p:cBhvr>
                                    </p:animEffect>
                                    <p:anim calcmode="lin" valueType="num">
                                      <p:cBhvr>
                                        <p:cTn id="18" dur="1000" fill="hold"/>
                                        <p:tgtEl>
                                          <p:spTgt spid="69"/>
                                        </p:tgtEl>
                                        <p:attrNameLst>
                                          <p:attrName>ppt_x</p:attrName>
                                        </p:attrNameLst>
                                      </p:cBhvr>
                                      <p:tavLst>
                                        <p:tav tm="0">
                                          <p:val>
                                            <p:strVal val="#ppt_x"/>
                                          </p:val>
                                        </p:tav>
                                        <p:tav tm="100000">
                                          <p:val>
                                            <p:strVal val="#ppt_x"/>
                                          </p:val>
                                        </p:tav>
                                      </p:tavLst>
                                    </p:anim>
                                    <p:anim calcmode="lin" valueType="num">
                                      <p:cBhvr>
                                        <p:cTn id="19" dur="1000" fill="hold"/>
                                        <p:tgtEl>
                                          <p:spTgt spid="6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1000"/>
                                        <p:tgtEl>
                                          <p:spTgt spid="70"/>
                                        </p:tgtEl>
                                      </p:cBhvr>
                                    </p:animEffect>
                                    <p:anim calcmode="lin" valueType="num">
                                      <p:cBhvr>
                                        <p:cTn id="23" dur="1000" fill="hold"/>
                                        <p:tgtEl>
                                          <p:spTgt spid="70"/>
                                        </p:tgtEl>
                                        <p:attrNameLst>
                                          <p:attrName>ppt_x</p:attrName>
                                        </p:attrNameLst>
                                      </p:cBhvr>
                                      <p:tavLst>
                                        <p:tav tm="0">
                                          <p:val>
                                            <p:strVal val="#ppt_x"/>
                                          </p:val>
                                        </p:tav>
                                        <p:tav tm="100000">
                                          <p:val>
                                            <p:strVal val="#ppt_x"/>
                                          </p:val>
                                        </p:tav>
                                      </p:tavLst>
                                    </p:anim>
                                    <p:anim calcmode="lin" valueType="num">
                                      <p:cBhvr>
                                        <p:cTn id="24"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2" presetClass="emph" presetSubtype="0" repeatCount="4000" fill="hold" nodeType="clickEffect">
                                  <p:stCondLst>
                                    <p:cond delay="0"/>
                                  </p:stCondLst>
                                  <p:childTnLst>
                                    <p:animRot by="120000">
                                      <p:cBhvr>
                                        <p:cTn id="28" dur="1" fill="hold">
                                          <p:stCondLst>
                                            <p:cond delay="0"/>
                                          </p:stCondLst>
                                        </p:cTn>
                                        <p:tgtEl>
                                          <p:spTgt spid="23"/>
                                        </p:tgtEl>
                                        <p:attrNameLst>
                                          <p:attrName>r</p:attrName>
                                        </p:attrNameLst>
                                      </p:cBhvr>
                                    </p:animRot>
                                    <p:animRot by="-240000">
                                      <p:cBhvr>
                                        <p:cTn id="29" dur="2" fill="hold">
                                          <p:stCondLst>
                                            <p:cond delay="49"/>
                                          </p:stCondLst>
                                        </p:cTn>
                                        <p:tgtEl>
                                          <p:spTgt spid="23"/>
                                        </p:tgtEl>
                                        <p:attrNameLst>
                                          <p:attrName>r</p:attrName>
                                        </p:attrNameLst>
                                      </p:cBhvr>
                                    </p:animRot>
                                    <p:animRot by="240000">
                                      <p:cBhvr>
                                        <p:cTn id="30" dur="2" fill="hold">
                                          <p:stCondLst>
                                            <p:cond delay="98"/>
                                          </p:stCondLst>
                                        </p:cTn>
                                        <p:tgtEl>
                                          <p:spTgt spid="23"/>
                                        </p:tgtEl>
                                        <p:attrNameLst>
                                          <p:attrName>r</p:attrName>
                                        </p:attrNameLst>
                                      </p:cBhvr>
                                    </p:animRot>
                                    <p:animRot by="-240000">
                                      <p:cBhvr>
                                        <p:cTn id="31" dur="2" fill="hold">
                                          <p:stCondLst>
                                            <p:cond delay="147"/>
                                          </p:stCondLst>
                                        </p:cTn>
                                        <p:tgtEl>
                                          <p:spTgt spid="23"/>
                                        </p:tgtEl>
                                        <p:attrNameLst>
                                          <p:attrName>r</p:attrName>
                                        </p:attrNameLst>
                                      </p:cBhvr>
                                    </p:animRot>
                                    <p:animRot by="120000">
                                      <p:cBhvr>
                                        <p:cTn id="32" dur="2" fill="hold">
                                          <p:stCondLst>
                                            <p:cond delay="249"/>
                                          </p:stCondLst>
                                        </p:cTn>
                                        <p:tgtEl>
                                          <p:spTgt spid="23"/>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2" name="hamster soud.wav"/>
                                        </p:tgtEl>
                                      </p:cMediaNode>
                                    </p:audio>
                                  </p:subTnLst>
                                </p:cTn>
                              </p:par>
                            </p:childTnLst>
                          </p:cTn>
                        </p:par>
                        <p:par>
                          <p:cTn id="33" fill="hold">
                            <p:stCondLst>
                              <p:cond delay="1004"/>
                            </p:stCondLst>
                            <p:childTnLst>
                              <p:par>
                                <p:cTn id="34" presetID="37" presetClass="path" presetSubtype="0" accel="50000" decel="50000" fill="hold" nodeType="afterEffect">
                                  <p:stCondLst>
                                    <p:cond delay="0"/>
                                  </p:stCondLst>
                                  <p:childTnLst>
                                    <p:animMotion origin="layout" path="M -0.00026 -0.00093 C 0.02213 0.01227 -0.02136 -0.20741 0.00104 -0.19422 C 0.00299 -0.2169 0.00351 -0.17037 0.00338 -0.1206 C 0.00338 -0.07084 -0.03477 -0.0132 -0.02852 0.01018 C -0.03347 0.06111 0.03437 0.01296 0.04804 0.00393 C 0.07057 -0.00949 0.12005 0.01782 0.14323 0.00463 " pathEditMode="relative" rAng="0" ptsTypes="AAAAAA">
                                      <p:cBhvr>
                                        <p:cTn id="35" dur="6000" fill="hold"/>
                                        <p:tgtEl>
                                          <p:spTgt spid="23"/>
                                        </p:tgtEl>
                                        <p:attrNameLst>
                                          <p:attrName>ppt_x</p:attrName>
                                          <p:attrName>ppt_y</p:attrName>
                                        </p:attrNameLst>
                                      </p:cBhvr>
                                      <p:rCtr x="5729" y="-8241"/>
                                    </p:animMotion>
                                  </p:childTnLst>
                                </p:cTn>
                              </p:par>
                              <p:par>
                                <p:cTn id="36" presetID="8" presetClass="emph" presetSubtype="0" fill="hold" nodeType="withEffect">
                                  <p:stCondLst>
                                    <p:cond delay="1750"/>
                                  </p:stCondLst>
                                  <p:childTnLst>
                                    <p:animRot by="-10800000">
                                      <p:cBhvr>
                                        <p:cTn id="37" dur="1000" fill="hold"/>
                                        <p:tgtEl>
                                          <p:spTgt spid="23"/>
                                        </p:tgtEl>
                                        <p:attrNameLst>
                                          <p:attrName>r</p:attrName>
                                        </p:attrNameLst>
                                      </p:cBhvr>
                                    </p:animRot>
                                  </p:childTnLst>
                                </p:cTn>
                              </p:par>
                              <p:par>
                                <p:cTn id="38" presetID="8" presetClass="emph" presetSubtype="0" fill="hold" nodeType="withEffect">
                                  <p:stCondLst>
                                    <p:cond delay="3000"/>
                                  </p:stCondLst>
                                  <p:childTnLst>
                                    <p:animRot by="-5400000">
                                      <p:cBhvr>
                                        <p:cTn id="39" dur="500" fill="hold"/>
                                        <p:tgtEl>
                                          <p:spTgt spid="23"/>
                                        </p:tgtEl>
                                        <p:attrNameLst>
                                          <p:attrName>r</p:attrName>
                                        </p:attrNameLst>
                                      </p:cBhvr>
                                    </p:animRot>
                                  </p:childTnLst>
                                </p:cTn>
                              </p:par>
                              <p:par>
                                <p:cTn id="40" presetID="8" presetClass="emph" presetSubtype="0" fill="hold" nodeType="withEffect">
                                  <p:stCondLst>
                                    <p:cond delay="4750"/>
                                  </p:stCondLst>
                                  <p:childTnLst>
                                    <p:animRot by="-5400000">
                                      <p:cBhvr>
                                        <p:cTn id="41" dur="500" fill="hold"/>
                                        <p:tgtEl>
                                          <p:spTgt spid="23"/>
                                        </p:tgtEl>
                                        <p:attrNameLst>
                                          <p:attrName>r</p:attrName>
                                        </p:attrNameLst>
                                      </p:cBhvr>
                                    </p:animRot>
                                  </p:childTnLst>
                                </p:cTn>
                              </p:par>
                              <p:par>
                                <p:cTn id="42" presetID="8" presetClass="emph" presetSubtype="0" fill="hold" nodeType="withEffect">
                                  <p:stCondLst>
                                    <p:cond delay="5000"/>
                                  </p:stCondLst>
                                  <p:childTnLst>
                                    <p:animRot by="5400000">
                                      <p:cBhvr>
                                        <p:cTn id="43" dur="500" fill="hold"/>
                                        <p:tgtEl>
                                          <p:spTgt spid="23"/>
                                        </p:tgtEl>
                                        <p:attrNameLst>
                                          <p:attrName>r</p:attrName>
                                        </p:attrNameLst>
                                      </p:cBhvr>
                                    </p:animRot>
                                  </p:childTnLst>
                                </p:cTn>
                              </p:par>
                              <p:par>
                                <p:cTn id="44" presetID="1" presetClass="emph" presetSubtype="2" fill="hold" nodeType="withEffect">
                                  <p:stCondLst>
                                    <p:cond delay="5000"/>
                                  </p:stCondLst>
                                  <p:childTnLst>
                                    <p:animClr clrSpc="rgb" dir="cw">
                                      <p:cBhvr>
                                        <p:cTn id="45" dur="500" fill="hold"/>
                                        <p:tgtEl>
                                          <p:spTgt spid="69"/>
                                        </p:tgtEl>
                                        <p:attrNameLst>
                                          <p:attrName>fillcolor</p:attrName>
                                        </p:attrNameLst>
                                      </p:cBhvr>
                                      <p:to>
                                        <a:srgbClr val="00B0F0"/>
                                      </p:to>
                                    </p:animClr>
                                    <p:set>
                                      <p:cBhvr>
                                        <p:cTn id="46" dur="500" fill="hold"/>
                                        <p:tgtEl>
                                          <p:spTgt spid="69"/>
                                        </p:tgtEl>
                                        <p:attrNameLst>
                                          <p:attrName>fill.type</p:attrName>
                                        </p:attrNameLst>
                                      </p:cBhvr>
                                      <p:to>
                                        <p:strVal val="solid"/>
                                      </p:to>
                                    </p:set>
                                    <p:set>
                                      <p:cBhvr>
                                        <p:cTn id="47" dur="500" fill="hold"/>
                                        <p:tgtEl>
                                          <p:spTgt spid="69"/>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Check mark.wav"/>
                                        </p:tgtEl>
                                      </p:cMediaNode>
                                    </p:audio>
                                  </p:subTnLst>
                                </p:cTn>
                              </p:par>
                              <p:par>
                                <p:cTn id="48" presetID="32" presetClass="emph" presetSubtype="0" repeatCount="indefinite" fill="hold" nodeType="withEffect">
                                  <p:stCondLst>
                                    <p:cond delay="0"/>
                                  </p:stCondLst>
                                  <p:childTnLst>
                                    <p:animRot by="120000">
                                      <p:cBhvr>
                                        <p:cTn id="49" dur="25" fill="hold">
                                          <p:stCondLst>
                                            <p:cond delay="0"/>
                                          </p:stCondLst>
                                        </p:cTn>
                                        <p:tgtEl>
                                          <p:spTgt spid="23"/>
                                        </p:tgtEl>
                                        <p:attrNameLst>
                                          <p:attrName>r</p:attrName>
                                        </p:attrNameLst>
                                      </p:cBhvr>
                                    </p:animRot>
                                    <p:animRot by="-240000">
                                      <p:cBhvr>
                                        <p:cTn id="50" dur="50" fill="hold">
                                          <p:stCondLst>
                                            <p:cond delay="50"/>
                                          </p:stCondLst>
                                        </p:cTn>
                                        <p:tgtEl>
                                          <p:spTgt spid="23"/>
                                        </p:tgtEl>
                                        <p:attrNameLst>
                                          <p:attrName>r</p:attrName>
                                        </p:attrNameLst>
                                      </p:cBhvr>
                                    </p:animRot>
                                    <p:animRot by="240000">
                                      <p:cBhvr>
                                        <p:cTn id="51" dur="50" fill="hold">
                                          <p:stCondLst>
                                            <p:cond delay="100"/>
                                          </p:stCondLst>
                                        </p:cTn>
                                        <p:tgtEl>
                                          <p:spTgt spid="23"/>
                                        </p:tgtEl>
                                        <p:attrNameLst>
                                          <p:attrName>r</p:attrName>
                                        </p:attrNameLst>
                                      </p:cBhvr>
                                    </p:animRot>
                                    <p:animRot by="-240000">
                                      <p:cBhvr>
                                        <p:cTn id="52" dur="50" fill="hold">
                                          <p:stCondLst>
                                            <p:cond delay="150"/>
                                          </p:stCondLst>
                                        </p:cTn>
                                        <p:tgtEl>
                                          <p:spTgt spid="23"/>
                                        </p:tgtEl>
                                        <p:attrNameLst>
                                          <p:attrName>r</p:attrName>
                                        </p:attrNameLst>
                                      </p:cBhvr>
                                    </p:animRot>
                                    <p:animRot by="120000">
                                      <p:cBhvr>
                                        <p:cTn id="53" dur="50" fill="hold">
                                          <p:stCondLst>
                                            <p:cond delay="2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0000"/>
            <a:lum/>
          </a:blip>
          <a:srcRect/>
          <a:stretch>
            <a:fillRect/>
          </a:stretch>
        </a:blipFill>
        <a:effectLst/>
      </p:bgPr>
    </p:bg>
    <p:spTree>
      <p:nvGrpSpPr>
        <p:cNvPr id="1" name=""/>
        <p:cNvGrpSpPr/>
        <p:nvPr/>
      </p:nvGrpSpPr>
      <p:grpSpPr>
        <a:xfrm>
          <a:off x="0" y="0"/>
          <a:ext cx="0" cy="0"/>
          <a:chOff x="0" y="0"/>
          <a:chExt cx="0" cy="0"/>
        </a:xfrm>
      </p:grpSpPr>
      <p:pic>
        <p:nvPicPr>
          <p:cNvPr id="65" name="Picture 6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54" y="137456"/>
            <a:ext cx="6590347" cy="6596437"/>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3116223" y="2980813"/>
            <a:ext cx="588410" cy="890755"/>
          </a:xfrm>
          <a:prstGeom prst="rect">
            <a:avLst/>
          </a:prstGeom>
        </p:spPr>
      </p:pic>
      <p:sp>
        <p:nvSpPr>
          <p:cNvPr id="12" name="Flowchart: Stored Data 11"/>
          <p:cNvSpPr/>
          <p:nvPr/>
        </p:nvSpPr>
        <p:spPr>
          <a:xfrm rot="5400000">
            <a:off x="2715338" y="747854"/>
            <a:ext cx="1391586" cy="1107802"/>
          </a:xfrm>
          <a:prstGeom prst="flowChartOnlineStorag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endParaRPr>
          </a:p>
        </p:txBody>
      </p:sp>
      <p:sp>
        <p:nvSpPr>
          <p:cNvPr id="16" name="Flowchart: Stored Data 15"/>
          <p:cNvSpPr/>
          <p:nvPr/>
        </p:nvSpPr>
        <p:spPr>
          <a:xfrm rot="10800000">
            <a:off x="4834682" y="2881777"/>
            <a:ext cx="1391586" cy="1107802"/>
          </a:xfrm>
          <a:prstGeom prst="flowChartOnlineStorag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17" name="Flowchart: Stored Data 16"/>
          <p:cNvSpPr/>
          <p:nvPr/>
        </p:nvSpPr>
        <p:spPr>
          <a:xfrm rot="16200000">
            <a:off x="2715339" y="5022184"/>
            <a:ext cx="1391586" cy="1107802"/>
          </a:xfrm>
          <a:prstGeom prst="flowChartOnlineStorag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18" name="Flowchart: Stored Data 17"/>
          <p:cNvSpPr/>
          <p:nvPr/>
        </p:nvSpPr>
        <p:spPr>
          <a:xfrm>
            <a:off x="604208" y="2881777"/>
            <a:ext cx="1391586" cy="1107802"/>
          </a:xfrm>
          <a:prstGeom prst="flowChartOnlineStorag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24" name="Rectangle 23"/>
          <p:cNvSpPr/>
          <p:nvPr/>
        </p:nvSpPr>
        <p:spPr>
          <a:xfrm>
            <a:off x="3053501" y="854442"/>
            <a:ext cx="71526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Open Sans" panose="020B0606030504020204" pitchFamily="34" charset="0"/>
                <a:ea typeface="+mn-ea"/>
                <a:cs typeface="Open Sans" panose="020B0606030504020204" pitchFamily="34" charset="0"/>
              </a:rPr>
              <a:t>A</a:t>
            </a:r>
          </a:p>
        </p:txBody>
      </p:sp>
      <p:sp>
        <p:nvSpPr>
          <p:cNvPr id="26" name="Rectangle 25"/>
          <p:cNvSpPr/>
          <p:nvPr/>
        </p:nvSpPr>
        <p:spPr>
          <a:xfrm>
            <a:off x="5179257" y="2988364"/>
            <a:ext cx="702436"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Open Sans" panose="020B0606030504020204" pitchFamily="34" charset="0"/>
                <a:ea typeface="+mn-ea"/>
                <a:cs typeface="Open Sans" panose="020B0606030504020204" pitchFamily="34" charset="0"/>
              </a:rPr>
              <a:t>B</a:t>
            </a:r>
          </a:p>
        </p:txBody>
      </p:sp>
      <p:sp>
        <p:nvSpPr>
          <p:cNvPr id="27" name="Rectangle 26"/>
          <p:cNvSpPr/>
          <p:nvPr/>
        </p:nvSpPr>
        <p:spPr>
          <a:xfrm>
            <a:off x="3073539" y="5128772"/>
            <a:ext cx="67518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Open Sans" panose="020B0606030504020204" pitchFamily="34" charset="0"/>
                <a:ea typeface="+mn-ea"/>
                <a:cs typeface="Open Sans" panose="020B0606030504020204" pitchFamily="34" charset="0"/>
              </a:rPr>
              <a:t>C</a:t>
            </a:r>
          </a:p>
        </p:txBody>
      </p:sp>
      <p:sp>
        <p:nvSpPr>
          <p:cNvPr id="28" name="Rectangle 27"/>
          <p:cNvSpPr/>
          <p:nvPr/>
        </p:nvSpPr>
        <p:spPr>
          <a:xfrm>
            <a:off x="923135" y="2988365"/>
            <a:ext cx="75373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Open Sans" panose="020B0606030504020204" pitchFamily="34" charset="0"/>
                <a:ea typeface="+mn-ea"/>
                <a:cs typeface="Open Sans" panose="020B0606030504020204" pitchFamily="34" charset="0"/>
              </a:rPr>
              <a:t>D</a:t>
            </a:r>
          </a:p>
        </p:txBody>
      </p:sp>
      <p:sp>
        <p:nvSpPr>
          <p:cNvPr id="66" name="Rectangle 65"/>
          <p:cNvSpPr/>
          <p:nvPr/>
        </p:nvSpPr>
        <p:spPr>
          <a:xfrm>
            <a:off x="6883079" y="182329"/>
            <a:ext cx="5138058" cy="1923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7030A0"/>
                </a:solidFill>
                <a:effectLst/>
                <a:uLnTx/>
                <a:uFillTx/>
                <a:latin typeface="Open Sans" panose="020B0606030504020204" pitchFamily="34" charset="0"/>
                <a:ea typeface="+mn-ea"/>
                <a:cs typeface="Open Sans" panose="020B0606030504020204" pitchFamily="34" charset="0"/>
              </a:rPr>
              <a:t>Câu 3: Em hãy chọn </a:t>
            </a:r>
            <a:r>
              <a:rPr kumimoji="0" lang="vi-VN" sz="2400" b="1" i="0" u="none" strike="noStrike" kern="1200" cap="none" spc="0" normalizeH="0" baseline="0" noProof="0">
                <a:ln>
                  <a:noFill/>
                </a:ln>
                <a:solidFill>
                  <a:srgbClr val="7030A0"/>
                </a:solidFill>
                <a:effectLst/>
                <a:uLnTx/>
                <a:uFillTx/>
                <a:latin typeface="Open Sans" panose="020B0606030504020204" pitchFamily="34" charset="0"/>
                <a:ea typeface="+mn-ea"/>
                <a:cs typeface="Open Sans" panose="020B0606030504020204" pitchFamily="34" charset="0"/>
              </a:rPr>
              <a:t>phương án sai </a:t>
            </a:r>
            <a:r>
              <a:rPr kumimoji="0" lang="vi-VN" sz="2400" b="0" i="0" u="none" strike="noStrike" kern="1200" cap="none" spc="0" normalizeH="0" baseline="0" noProof="0">
                <a:ln>
                  <a:noFill/>
                </a:ln>
                <a:solidFill>
                  <a:srgbClr val="7030A0"/>
                </a:solidFill>
                <a:effectLst/>
                <a:uLnTx/>
                <a:uFillTx/>
                <a:latin typeface="Open Sans" panose="020B0606030504020204" pitchFamily="34" charset="0"/>
                <a:ea typeface="+mn-ea"/>
                <a:cs typeface="Open Sans" panose="020B0606030504020204" pitchFamily="34" charset="0"/>
              </a:rPr>
              <a:t>trong các phương án sau:</a:t>
            </a:r>
            <a:endParaRPr kumimoji="0" lang="en-US" sz="2400" b="0" i="0" u="none" strike="noStrike" kern="1200" cap="none" spc="0" normalizeH="0" baseline="0" noProof="0" dirty="0">
              <a:ln>
                <a:noFill/>
              </a:ln>
              <a:solidFill>
                <a:srgbClr val="7030A0"/>
              </a:solidFill>
              <a:effectLst/>
              <a:uLnTx/>
              <a:uFillTx/>
              <a:latin typeface="Open Sans" panose="020B0606030504020204" pitchFamily="34" charset="0"/>
              <a:ea typeface="+mn-ea"/>
              <a:cs typeface="Open Sans" panose="020B0606030504020204" pitchFamily="34" charset="0"/>
            </a:endParaRPr>
          </a:p>
        </p:txBody>
      </p:sp>
      <p:sp>
        <p:nvSpPr>
          <p:cNvPr id="70" name="Rectangle 69"/>
          <p:cNvSpPr/>
          <p:nvPr/>
        </p:nvSpPr>
        <p:spPr>
          <a:xfrm>
            <a:off x="6878548" y="2279412"/>
            <a:ext cx="5138058" cy="85203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a:t>A. Có thể chèn hình ảnh vào văn bản để minh họa cho nội dung.</a:t>
            </a:r>
            <a:endParaRPr lang="en-US" sz="2000" dirty="0"/>
          </a:p>
        </p:txBody>
      </p:sp>
      <p:sp>
        <p:nvSpPr>
          <p:cNvPr id="71" name="Rectangle 70"/>
          <p:cNvSpPr/>
          <p:nvPr/>
        </p:nvSpPr>
        <p:spPr>
          <a:xfrm>
            <a:off x="6878548" y="3326224"/>
            <a:ext cx="5138058" cy="85203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a:t>B. Có thể vẽ hình đồ họa trong phần mềm soạn thảo văn bản.</a:t>
            </a:r>
            <a:endParaRPr lang="en-US" sz="2000" dirty="0"/>
          </a:p>
        </p:txBody>
      </p:sp>
      <p:sp>
        <p:nvSpPr>
          <p:cNvPr id="72" name="Rectangle 71"/>
          <p:cNvSpPr/>
          <p:nvPr/>
        </p:nvSpPr>
        <p:spPr>
          <a:xfrm>
            <a:off x="6878548" y="4373036"/>
            <a:ext cx="5198198" cy="85203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000">
                <a:latin typeface="Calibri" panose="020F0502020204030204" pitchFamily="34" charset="0"/>
                <a:cs typeface="Calibri" panose="020F0502020204030204" pitchFamily="34" charset="0"/>
              </a:rPr>
              <a:t>C. Có thể chèn thêm, xoá bỏ, thay đổi kích thước của hình ảnh và hình đồ họa trong văn bản.</a:t>
            </a:r>
            <a:endParaRPr lang="en-US" sz="2000" dirty="0">
              <a:latin typeface="Calibri" panose="020F0502020204030204" pitchFamily="34" charset="0"/>
              <a:cs typeface="Calibri" panose="020F0502020204030204" pitchFamily="34" charset="0"/>
            </a:endParaRPr>
          </a:p>
        </p:txBody>
      </p:sp>
      <p:sp>
        <p:nvSpPr>
          <p:cNvPr id="73" name="Rectangle 72"/>
          <p:cNvSpPr/>
          <p:nvPr/>
        </p:nvSpPr>
        <p:spPr>
          <a:xfrm>
            <a:off x="6878548" y="5419847"/>
            <a:ext cx="5138058" cy="85203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a:t>D. Không thể vẽ hình đồ họa trong phần mềm soạn thảo văn bản</a:t>
            </a:r>
            <a:endParaRPr lang="en-US" sz="2000" dirty="0"/>
          </a:p>
        </p:txBody>
      </p:sp>
    </p:spTree>
    <p:extLst>
      <p:ext uri="{BB962C8B-B14F-4D97-AF65-F5344CB8AC3E}">
        <p14:creationId xmlns:p14="http://schemas.microsoft.com/office/powerpoint/2010/main" val="14318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1000"/>
                                        <p:tgtEl>
                                          <p:spTgt spid="71"/>
                                        </p:tgtEl>
                                      </p:cBhvr>
                                    </p:animEffect>
                                    <p:anim calcmode="lin" valueType="num">
                                      <p:cBhvr>
                                        <p:cTn id="13" dur="1000" fill="hold"/>
                                        <p:tgtEl>
                                          <p:spTgt spid="71"/>
                                        </p:tgtEl>
                                        <p:attrNameLst>
                                          <p:attrName>ppt_x</p:attrName>
                                        </p:attrNameLst>
                                      </p:cBhvr>
                                      <p:tavLst>
                                        <p:tav tm="0">
                                          <p:val>
                                            <p:strVal val="#ppt_x"/>
                                          </p:val>
                                        </p:tav>
                                        <p:tav tm="100000">
                                          <p:val>
                                            <p:strVal val="#ppt_x"/>
                                          </p:val>
                                        </p:tav>
                                      </p:tavLst>
                                    </p:anim>
                                    <p:anim calcmode="lin" valueType="num">
                                      <p:cBhvr>
                                        <p:cTn id="14" dur="1000" fill="hold"/>
                                        <p:tgtEl>
                                          <p:spTgt spid="7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1000"/>
                                        <p:tgtEl>
                                          <p:spTgt spid="72"/>
                                        </p:tgtEl>
                                      </p:cBhvr>
                                    </p:animEffect>
                                    <p:anim calcmode="lin" valueType="num">
                                      <p:cBhvr>
                                        <p:cTn id="18" dur="1000" fill="hold"/>
                                        <p:tgtEl>
                                          <p:spTgt spid="72"/>
                                        </p:tgtEl>
                                        <p:attrNameLst>
                                          <p:attrName>ppt_x</p:attrName>
                                        </p:attrNameLst>
                                      </p:cBhvr>
                                      <p:tavLst>
                                        <p:tav tm="0">
                                          <p:val>
                                            <p:strVal val="#ppt_x"/>
                                          </p:val>
                                        </p:tav>
                                        <p:tav tm="100000">
                                          <p:val>
                                            <p:strVal val="#ppt_x"/>
                                          </p:val>
                                        </p:tav>
                                      </p:tavLst>
                                    </p:anim>
                                    <p:anim calcmode="lin" valueType="num">
                                      <p:cBhvr>
                                        <p:cTn id="19" dur="1000" fill="hold"/>
                                        <p:tgtEl>
                                          <p:spTgt spid="7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1000"/>
                                        <p:tgtEl>
                                          <p:spTgt spid="73"/>
                                        </p:tgtEl>
                                      </p:cBhvr>
                                    </p:animEffect>
                                    <p:anim calcmode="lin" valueType="num">
                                      <p:cBhvr>
                                        <p:cTn id="23" dur="1000" fill="hold"/>
                                        <p:tgtEl>
                                          <p:spTgt spid="73"/>
                                        </p:tgtEl>
                                        <p:attrNameLst>
                                          <p:attrName>ppt_x</p:attrName>
                                        </p:attrNameLst>
                                      </p:cBhvr>
                                      <p:tavLst>
                                        <p:tav tm="0">
                                          <p:val>
                                            <p:strVal val="#ppt_x"/>
                                          </p:val>
                                        </p:tav>
                                        <p:tav tm="100000">
                                          <p:val>
                                            <p:strVal val="#ppt_x"/>
                                          </p:val>
                                        </p:tav>
                                      </p:tavLst>
                                    </p:anim>
                                    <p:anim calcmode="lin" valueType="num">
                                      <p:cBhvr>
                                        <p:cTn id="24"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2" presetClass="emph" presetSubtype="0" repeatCount="4000" fill="hold" nodeType="clickEffect">
                                  <p:stCondLst>
                                    <p:cond delay="0"/>
                                  </p:stCondLst>
                                  <p:childTnLst>
                                    <p:animRot by="120000">
                                      <p:cBhvr>
                                        <p:cTn id="28" dur="1" fill="hold">
                                          <p:stCondLst>
                                            <p:cond delay="0"/>
                                          </p:stCondLst>
                                        </p:cTn>
                                        <p:tgtEl>
                                          <p:spTgt spid="23"/>
                                        </p:tgtEl>
                                        <p:attrNameLst>
                                          <p:attrName>r</p:attrName>
                                        </p:attrNameLst>
                                      </p:cBhvr>
                                    </p:animRot>
                                    <p:animRot by="-240000">
                                      <p:cBhvr>
                                        <p:cTn id="29" dur="2" fill="hold">
                                          <p:stCondLst>
                                            <p:cond delay="49"/>
                                          </p:stCondLst>
                                        </p:cTn>
                                        <p:tgtEl>
                                          <p:spTgt spid="23"/>
                                        </p:tgtEl>
                                        <p:attrNameLst>
                                          <p:attrName>r</p:attrName>
                                        </p:attrNameLst>
                                      </p:cBhvr>
                                    </p:animRot>
                                    <p:animRot by="240000">
                                      <p:cBhvr>
                                        <p:cTn id="30" dur="2" fill="hold">
                                          <p:stCondLst>
                                            <p:cond delay="98"/>
                                          </p:stCondLst>
                                        </p:cTn>
                                        <p:tgtEl>
                                          <p:spTgt spid="23"/>
                                        </p:tgtEl>
                                        <p:attrNameLst>
                                          <p:attrName>r</p:attrName>
                                        </p:attrNameLst>
                                      </p:cBhvr>
                                    </p:animRot>
                                    <p:animRot by="-240000">
                                      <p:cBhvr>
                                        <p:cTn id="31" dur="2" fill="hold">
                                          <p:stCondLst>
                                            <p:cond delay="147"/>
                                          </p:stCondLst>
                                        </p:cTn>
                                        <p:tgtEl>
                                          <p:spTgt spid="23"/>
                                        </p:tgtEl>
                                        <p:attrNameLst>
                                          <p:attrName>r</p:attrName>
                                        </p:attrNameLst>
                                      </p:cBhvr>
                                    </p:animRot>
                                    <p:animRot by="120000">
                                      <p:cBhvr>
                                        <p:cTn id="32" dur="2" fill="hold">
                                          <p:stCondLst>
                                            <p:cond delay="249"/>
                                          </p:stCondLst>
                                        </p:cTn>
                                        <p:tgtEl>
                                          <p:spTgt spid="23"/>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2" name="hamster soud.wav"/>
                                        </p:tgtEl>
                                      </p:cMediaNode>
                                    </p:audio>
                                  </p:subTnLst>
                                </p:cTn>
                              </p:par>
                            </p:childTnLst>
                          </p:cTn>
                        </p:par>
                        <p:par>
                          <p:cTn id="33" fill="hold">
                            <p:stCondLst>
                              <p:cond delay="1004"/>
                            </p:stCondLst>
                            <p:childTnLst>
                              <p:par>
                                <p:cTn id="34" presetID="37" presetClass="path" presetSubtype="0" accel="50000" decel="50000" fill="hold" nodeType="afterEffect">
                                  <p:stCondLst>
                                    <p:cond delay="0"/>
                                  </p:stCondLst>
                                  <p:childTnLst>
                                    <p:animMotion origin="layout" path="M -0.00013 -0.00023 C 0.02226 0.01319 -0.09883 -0.00209 -0.08438 -0.00093 C -0.06979 0.00046 0.07982 -0.00741 0.08711 0.0074 C 0.09466 0.02245 0.02708 0.06805 -0.03906 0.05162 C -0.07604 0.02731 -0.12865 0.02083 -0.14831 0.00347 " pathEditMode="relative" rAng="0" ptsTypes="AAAAA">
                                      <p:cBhvr>
                                        <p:cTn id="35" dur="6000" fill="hold"/>
                                        <p:tgtEl>
                                          <p:spTgt spid="23"/>
                                        </p:tgtEl>
                                        <p:attrNameLst>
                                          <p:attrName>ppt_x</p:attrName>
                                          <p:attrName>ppt_y</p:attrName>
                                        </p:attrNameLst>
                                      </p:cBhvr>
                                      <p:rCtr x="-3021" y="2708"/>
                                    </p:animMotion>
                                  </p:childTnLst>
                                </p:cTn>
                              </p:par>
                              <p:par>
                                <p:cTn id="36" presetID="8" presetClass="emph" presetSubtype="0" fill="hold" nodeType="withEffect">
                                  <p:stCondLst>
                                    <p:cond delay="1500"/>
                                  </p:stCondLst>
                                  <p:childTnLst>
                                    <p:animRot by="10800000">
                                      <p:cBhvr>
                                        <p:cTn id="37" dur="500" fill="hold"/>
                                        <p:tgtEl>
                                          <p:spTgt spid="23"/>
                                        </p:tgtEl>
                                        <p:attrNameLst>
                                          <p:attrName>r</p:attrName>
                                        </p:attrNameLst>
                                      </p:cBhvr>
                                    </p:animRot>
                                  </p:childTnLst>
                                </p:cTn>
                              </p:par>
                              <p:par>
                                <p:cTn id="38" presetID="8" presetClass="emph" presetSubtype="0" fill="hold" nodeType="withEffect">
                                  <p:stCondLst>
                                    <p:cond delay="3000"/>
                                  </p:stCondLst>
                                  <p:childTnLst>
                                    <p:animRot by="10800000">
                                      <p:cBhvr>
                                        <p:cTn id="39" dur="500" fill="hold"/>
                                        <p:tgtEl>
                                          <p:spTgt spid="23"/>
                                        </p:tgtEl>
                                        <p:attrNameLst>
                                          <p:attrName>r</p:attrName>
                                        </p:attrNameLst>
                                      </p:cBhvr>
                                    </p:animRot>
                                  </p:childTnLst>
                                </p:cTn>
                              </p:par>
                              <p:par>
                                <p:cTn id="40" presetID="1" presetClass="emph" presetSubtype="2" fill="hold" nodeType="withEffect">
                                  <p:stCondLst>
                                    <p:cond delay="3000"/>
                                  </p:stCondLst>
                                  <p:childTnLst>
                                    <p:animClr clrSpc="rgb" dir="cw">
                                      <p:cBhvr>
                                        <p:cTn id="41" dur="500" fill="hold"/>
                                        <p:tgtEl>
                                          <p:spTgt spid="73"/>
                                        </p:tgtEl>
                                        <p:attrNameLst>
                                          <p:attrName>fillcolor</p:attrName>
                                        </p:attrNameLst>
                                      </p:cBhvr>
                                      <p:to>
                                        <a:srgbClr val="00B0F0"/>
                                      </p:to>
                                    </p:animClr>
                                    <p:set>
                                      <p:cBhvr>
                                        <p:cTn id="42" dur="500" fill="hold"/>
                                        <p:tgtEl>
                                          <p:spTgt spid="73"/>
                                        </p:tgtEl>
                                        <p:attrNameLst>
                                          <p:attrName>fill.type</p:attrName>
                                        </p:attrNameLst>
                                      </p:cBhvr>
                                      <p:to>
                                        <p:strVal val="solid"/>
                                      </p:to>
                                    </p:set>
                                    <p:set>
                                      <p:cBhvr>
                                        <p:cTn id="43" dur="500" fill="hold"/>
                                        <p:tgtEl>
                                          <p:spTgt spid="73"/>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heck mark.wav"/>
                                        </p:tgtEl>
                                      </p:cMediaNode>
                                    </p:audio>
                                  </p:subTnLst>
                                </p:cTn>
                              </p:par>
                              <p:par>
                                <p:cTn id="44" presetID="32" presetClass="emph" presetSubtype="0" repeatCount="indefinite" fill="hold" nodeType="withEffect">
                                  <p:stCondLst>
                                    <p:cond delay="0"/>
                                  </p:stCondLst>
                                  <p:childTnLst>
                                    <p:animRot by="120000">
                                      <p:cBhvr>
                                        <p:cTn id="45" dur="100" fill="hold">
                                          <p:stCondLst>
                                            <p:cond delay="0"/>
                                          </p:stCondLst>
                                        </p:cTn>
                                        <p:tgtEl>
                                          <p:spTgt spid="23"/>
                                        </p:tgtEl>
                                        <p:attrNameLst>
                                          <p:attrName>r</p:attrName>
                                        </p:attrNameLst>
                                      </p:cBhvr>
                                    </p:animRot>
                                    <p:animRot by="-240000">
                                      <p:cBhvr>
                                        <p:cTn id="46" dur="200" fill="hold">
                                          <p:stCondLst>
                                            <p:cond delay="200"/>
                                          </p:stCondLst>
                                        </p:cTn>
                                        <p:tgtEl>
                                          <p:spTgt spid="23"/>
                                        </p:tgtEl>
                                        <p:attrNameLst>
                                          <p:attrName>r</p:attrName>
                                        </p:attrNameLst>
                                      </p:cBhvr>
                                    </p:animRot>
                                    <p:animRot by="240000">
                                      <p:cBhvr>
                                        <p:cTn id="47" dur="200" fill="hold">
                                          <p:stCondLst>
                                            <p:cond delay="400"/>
                                          </p:stCondLst>
                                        </p:cTn>
                                        <p:tgtEl>
                                          <p:spTgt spid="23"/>
                                        </p:tgtEl>
                                        <p:attrNameLst>
                                          <p:attrName>r</p:attrName>
                                        </p:attrNameLst>
                                      </p:cBhvr>
                                    </p:animRot>
                                    <p:animRot by="-240000">
                                      <p:cBhvr>
                                        <p:cTn id="48" dur="200" fill="hold">
                                          <p:stCondLst>
                                            <p:cond delay="600"/>
                                          </p:stCondLst>
                                        </p:cTn>
                                        <p:tgtEl>
                                          <p:spTgt spid="23"/>
                                        </p:tgtEl>
                                        <p:attrNameLst>
                                          <p:attrName>r</p:attrName>
                                        </p:attrNameLst>
                                      </p:cBhvr>
                                    </p:animRot>
                                    <p:animRot by="120000">
                                      <p:cBhvr>
                                        <p:cTn id="49"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animBg="1"/>
      <p:bldP spid="7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0000"/>
            <a:lum/>
          </a:blip>
          <a:srcRect/>
          <a:stretch>
            <a:fillRect/>
          </a:stretch>
        </a:blipFill>
        <a:effectLst/>
      </p:bgPr>
    </p:bg>
    <p:spTree>
      <p:nvGrpSpPr>
        <p:cNvPr id="1" name=""/>
        <p:cNvGrpSpPr/>
        <p:nvPr/>
      </p:nvGrpSpPr>
      <p:grpSpPr>
        <a:xfrm>
          <a:off x="0" y="0"/>
          <a:ext cx="0" cy="0"/>
          <a:chOff x="0" y="0"/>
          <a:chExt cx="0" cy="0"/>
        </a:xfrm>
      </p:grpSpPr>
      <p:pic>
        <p:nvPicPr>
          <p:cNvPr id="65" name="Picture 6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54" y="137456"/>
            <a:ext cx="6590347" cy="6596437"/>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6223" y="2980813"/>
            <a:ext cx="588410" cy="890755"/>
          </a:xfrm>
          <a:prstGeom prst="rect">
            <a:avLst/>
          </a:prstGeom>
        </p:spPr>
      </p:pic>
      <p:sp>
        <p:nvSpPr>
          <p:cNvPr id="12" name="Flowchart: Stored Data 11"/>
          <p:cNvSpPr/>
          <p:nvPr/>
        </p:nvSpPr>
        <p:spPr>
          <a:xfrm rot="5400000">
            <a:off x="2715338" y="747854"/>
            <a:ext cx="1391586" cy="1107802"/>
          </a:xfrm>
          <a:prstGeom prst="flowChartOnlineStorag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endParaRPr>
          </a:p>
        </p:txBody>
      </p:sp>
      <p:sp>
        <p:nvSpPr>
          <p:cNvPr id="16" name="Flowchart: Stored Data 15"/>
          <p:cNvSpPr/>
          <p:nvPr/>
        </p:nvSpPr>
        <p:spPr>
          <a:xfrm rot="10800000">
            <a:off x="4834682" y="2881777"/>
            <a:ext cx="1391586" cy="1107802"/>
          </a:xfrm>
          <a:prstGeom prst="flowChartOnlineStorag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17" name="Flowchart: Stored Data 16"/>
          <p:cNvSpPr/>
          <p:nvPr/>
        </p:nvSpPr>
        <p:spPr>
          <a:xfrm rot="16200000">
            <a:off x="2715339" y="5022184"/>
            <a:ext cx="1391586" cy="1107802"/>
          </a:xfrm>
          <a:prstGeom prst="flowChartOnlineStorag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18" name="Flowchart: Stored Data 17"/>
          <p:cNvSpPr/>
          <p:nvPr/>
        </p:nvSpPr>
        <p:spPr>
          <a:xfrm>
            <a:off x="604208" y="2881777"/>
            <a:ext cx="1391586" cy="1107802"/>
          </a:xfrm>
          <a:prstGeom prst="flowChartOnlineStorag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24" name="Rectangle 23"/>
          <p:cNvSpPr/>
          <p:nvPr/>
        </p:nvSpPr>
        <p:spPr>
          <a:xfrm>
            <a:off x="3053501" y="854442"/>
            <a:ext cx="71526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Open Sans" panose="020B0606030504020204" pitchFamily="34" charset="0"/>
                <a:ea typeface="+mn-ea"/>
                <a:cs typeface="Open Sans" panose="020B0606030504020204" pitchFamily="34" charset="0"/>
              </a:rPr>
              <a:t>A</a:t>
            </a:r>
          </a:p>
        </p:txBody>
      </p:sp>
      <p:sp>
        <p:nvSpPr>
          <p:cNvPr id="26" name="Rectangle 25"/>
          <p:cNvSpPr/>
          <p:nvPr/>
        </p:nvSpPr>
        <p:spPr>
          <a:xfrm>
            <a:off x="5179257" y="2988364"/>
            <a:ext cx="702436"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Open Sans" panose="020B0606030504020204" pitchFamily="34" charset="0"/>
                <a:ea typeface="+mn-ea"/>
                <a:cs typeface="Open Sans" panose="020B0606030504020204" pitchFamily="34" charset="0"/>
              </a:rPr>
              <a:t>B</a:t>
            </a:r>
          </a:p>
        </p:txBody>
      </p:sp>
      <p:sp>
        <p:nvSpPr>
          <p:cNvPr id="27" name="Rectangle 26"/>
          <p:cNvSpPr/>
          <p:nvPr/>
        </p:nvSpPr>
        <p:spPr>
          <a:xfrm>
            <a:off x="3073539" y="5128772"/>
            <a:ext cx="67518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Open Sans" panose="020B0606030504020204" pitchFamily="34" charset="0"/>
                <a:ea typeface="+mn-ea"/>
                <a:cs typeface="Open Sans" panose="020B0606030504020204" pitchFamily="34" charset="0"/>
              </a:rPr>
              <a:t>C</a:t>
            </a:r>
          </a:p>
        </p:txBody>
      </p:sp>
      <p:sp>
        <p:nvSpPr>
          <p:cNvPr id="28" name="Rectangle 27"/>
          <p:cNvSpPr/>
          <p:nvPr/>
        </p:nvSpPr>
        <p:spPr>
          <a:xfrm>
            <a:off x="923135" y="2988365"/>
            <a:ext cx="75373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Open Sans" panose="020B0606030504020204" pitchFamily="34" charset="0"/>
                <a:ea typeface="+mn-ea"/>
                <a:cs typeface="Open Sans" panose="020B0606030504020204" pitchFamily="34" charset="0"/>
              </a:rPr>
              <a:t>D</a:t>
            </a:r>
          </a:p>
        </p:txBody>
      </p:sp>
      <p:sp>
        <p:nvSpPr>
          <p:cNvPr id="66" name="Rectangle 65"/>
          <p:cNvSpPr/>
          <p:nvPr/>
        </p:nvSpPr>
        <p:spPr>
          <a:xfrm>
            <a:off x="6883079" y="182329"/>
            <a:ext cx="5138058" cy="1923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7030A0"/>
                </a:solidFill>
                <a:effectLst/>
                <a:uLnTx/>
                <a:uFillTx/>
                <a:latin typeface="Open Sans" panose="020B0606030504020204" pitchFamily="34" charset="0"/>
                <a:ea typeface="+mn-ea"/>
                <a:cs typeface="Open Sans" panose="020B0606030504020204" pitchFamily="34" charset="0"/>
              </a:rPr>
              <a:t>Câu 4: Điền từ vào chỗ trống: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7030A0"/>
                </a:solidFill>
                <a:effectLst/>
                <a:uLnTx/>
                <a:uFillTx/>
                <a:latin typeface="Open Sans" panose="020B0606030504020204" pitchFamily="34" charset="0"/>
                <a:ea typeface="+mn-ea"/>
                <a:cs typeface="Open Sans" panose="020B0606030504020204" pitchFamily="34" charset="0"/>
              </a:rPr>
              <a:t>Phần mềm soạn thảo văn bản cung cấp một …. đa dạng các mẫu hình đồ họa</a:t>
            </a:r>
          </a:p>
        </p:txBody>
      </p:sp>
      <p:sp>
        <p:nvSpPr>
          <p:cNvPr id="67" name="Rectangle 66"/>
          <p:cNvSpPr/>
          <p:nvPr/>
        </p:nvSpPr>
        <p:spPr>
          <a:xfrm>
            <a:off x="6883079" y="2153416"/>
            <a:ext cx="5138058" cy="51452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a:solidFill>
                  <a:prstClr val="white"/>
                </a:solidFill>
                <a:latin typeface="Open Sans" panose="020B0606030504020204" pitchFamily="34" charset="0"/>
                <a:cs typeface="Open Sans" panose="020B0606030504020204" pitchFamily="34" charset="0"/>
              </a:rPr>
              <a:t>A. thư viện</a:t>
            </a:r>
            <a:endPar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endParaRPr>
          </a:p>
        </p:txBody>
      </p:sp>
      <p:sp>
        <p:nvSpPr>
          <p:cNvPr id="68" name="Rectangle 67"/>
          <p:cNvSpPr/>
          <p:nvPr/>
        </p:nvSpPr>
        <p:spPr>
          <a:xfrm>
            <a:off x="6883079" y="2728238"/>
            <a:ext cx="5138058" cy="51452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a:solidFill>
                  <a:prstClr val="white"/>
                </a:solidFill>
                <a:latin typeface="Open Sans" panose="020B0606030504020204" pitchFamily="34" charset="0"/>
                <a:cs typeface="Open Sans" panose="020B0606030504020204" pitchFamily="34" charset="0"/>
              </a:rPr>
              <a:t>B. danh sách</a:t>
            </a:r>
            <a:endPar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endParaRPr>
          </a:p>
        </p:txBody>
      </p:sp>
      <p:sp>
        <p:nvSpPr>
          <p:cNvPr id="69" name="Rectangle 68"/>
          <p:cNvSpPr/>
          <p:nvPr/>
        </p:nvSpPr>
        <p:spPr>
          <a:xfrm>
            <a:off x="6878548" y="3303060"/>
            <a:ext cx="5138058" cy="51452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a:solidFill>
                  <a:prstClr val="white"/>
                </a:solidFill>
                <a:latin typeface="Open Sans" panose="020B0606030504020204" pitchFamily="34" charset="0"/>
                <a:cs typeface="Open Sans" panose="020B0606030504020204" pitchFamily="34" charset="0"/>
              </a:rPr>
              <a:t>C. nhóm</a:t>
            </a:r>
            <a:endPar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endParaRPr>
          </a:p>
        </p:txBody>
      </p:sp>
      <p:sp>
        <p:nvSpPr>
          <p:cNvPr id="70" name="Rectangle 69"/>
          <p:cNvSpPr/>
          <p:nvPr/>
        </p:nvSpPr>
        <p:spPr>
          <a:xfrm>
            <a:off x="6878548" y="3877882"/>
            <a:ext cx="5138058" cy="51452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a:solidFill>
                  <a:prstClr val="white"/>
                </a:solidFill>
                <a:latin typeface="Open Sans" panose="020B0606030504020204" pitchFamily="34" charset="0"/>
                <a:cs typeface="Open Sans" panose="020B0606030504020204" pitchFamily="34" charset="0"/>
              </a:rPr>
              <a:t>D. chức năng</a:t>
            </a:r>
            <a:endPar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endParaRPr>
          </a:p>
        </p:txBody>
      </p:sp>
    </p:spTree>
    <p:extLst>
      <p:ext uri="{BB962C8B-B14F-4D97-AF65-F5344CB8AC3E}">
        <p14:creationId xmlns:p14="http://schemas.microsoft.com/office/powerpoint/2010/main" val="110128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anim calcmode="lin" valueType="num">
                                      <p:cBhvr>
                                        <p:cTn id="8" dur="1000" fill="hold"/>
                                        <p:tgtEl>
                                          <p:spTgt spid="67"/>
                                        </p:tgtEl>
                                        <p:attrNameLst>
                                          <p:attrName>ppt_x</p:attrName>
                                        </p:attrNameLst>
                                      </p:cBhvr>
                                      <p:tavLst>
                                        <p:tav tm="0">
                                          <p:val>
                                            <p:strVal val="#ppt_x"/>
                                          </p:val>
                                        </p:tav>
                                        <p:tav tm="100000">
                                          <p:val>
                                            <p:strVal val="#ppt_x"/>
                                          </p:val>
                                        </p:tav>
                                      </p:tavLst>
                                    </p:anim>
                                    <p:anim calcmode="lin" valueType="num">
                                      <p:cBhvr>
                                        <p:cTn id="9" dur="1000" fill="hold"/>
                                        <p:tgtEl>
                                          <p:spTgt spid="6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1000"/>
                                        <p:tgtEl>
                                          <p:spTgt spid="68"/>
                                        </p:tgtEl>
                                      </p:cBhvr>
                                    </p:animEffect>
                                    <p:anim calcmode="lin" valueType="num">
                                      <p:cBhvr>
                                        <p:cTn id="13" dur="1000" fill="hold"/>
                                        <p:tgtEl>
                                          <p:spTgt spid="68"/>
                                        </p:tgtEl>
                                        <p:attrNameLst>
                                          <p:attrName>ppt_x</p:attrName>
                                        </p:attrNameLst>
                                      </p:cBhvr>
                                      <p:tavLst>
                                        <p:tav tm="0">
                                          <p:val>
                                            <p:strVal val="#ppt_x"/>
                                          </p:val>
                                        </p:tav>
                                        <p:tav tm="100000">
                                          <p:val>
                                            <p:strVal val="#ppt_x"/>
                                          </p:val>
                                        </p:tav>
                                      </p:tavLst>
                                    </p:anim>
                                    <p:anim calcmode="lin" valueType="num">
                                      <p:cBhvr>
                                        <p:cTn id="14" dur="1000" fill="hold"/>
                                        <p:tgtEl>
                                          <p:spTgt spid="6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1000"/>
                                        <p:tgtEl>
                                          <p:spTgt spid="69"/>
                                        </p:tgtEl>
                                      </p:cBhvr>
                                    </p:animEffect>
                                    <p:anim calcmode="lin" valueType="num">
                                      <p:cBhvr>
                                        <p:cTn id="18" dur="1000" fill="hold"/>
                                        <p:tgtEl>
                                          <p:spTgt spid="69"/>
                                        </p:tgtEl>
                                        <p:attrNameLst>
                                          <p:attrName>ppt_x</p:attrName>
                                        </p:attrNameLst>
                                      </p:cBhvr>
                                      <p:tavLst>
                                        <p:tav tm="0">
                                          <p:val>
                                            <p:strVal val="#ppt_x"/>
                                          </p:val>
                                        </p:tav>
                                        <p:tav tm="100000">
                                          <p:val>
                                            <p:strVal val="#ppt_x"/>
                                          </p:val>
                                        </p:tav>
                                      </p:tavLst>
                                    </p:anim>
                                    <p:anim calcmode="lin" valueType="num">
                                      <p:cBhvr>
                                        <p:cTn id="19" dur="1000" fill="hold"/>
                                        <p:tgtEl>
                                          <p:spTgt spid="6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1000"/>
                                        <p:tgtEl>
                                          <p:spTgt spid="70"/>
                                        </p:tgtEl>
                                      </p:cBhvr>
                                    </p:animEffect>
                                    <p:anim calcmode="lin" valueType="num">
                                      <p:cBhvr>
                                        <p:cTn id="23" dur="1000" fill="hold"/>
                                        <p:tgtEl>
                                          <p:spTgt spid="70"/>
                                        </p:tgtEl>
                                        <p:attrNameLst>
                                          <p:attrName>ppt_x</p:attrName>
                                        </p:attrNameLst>
                                      </p:cBhvr>
                                      <p:tavLst>
                                        <p:tav tm="0">
                                          <p:val>
                                            <p:strVal val="#ppt_x"/>
                                          </p:val>
                                        </p:tav>
                                        <p:tav tm="100000">
                                          <p:val>
                                            <p:strVal val="#ppt_x"/>
                                          </p:val>
                                        </p:tav>
                                      </p:tavLst>
                                    </p:anim>
                                    <p:anim calcmode="lin" valueType="num">
                                      <p:cBhvr>
                                        <p:cTn id="24"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2" presetClass="emph" presetSubtype="0" repeatCount="4000" fill="hold" nodeType="clickEffect">
                                  <p:stCondLst>
                                    <p:cond delay="0"/>
                                  </p:stCondLst>
                                  <p:childTnLst>
                                    <p:animRot by="120000">
                                      <p:cBhvr>
                                        <p:cTn id="28" dur="1" fill="hold">
                                          <p:stCondLst>
                                            <p:cond delay="0"/>
                                          </p:stCondLst>
                                        </p:cTn>
                                        <p:tgtEl>
                                          <p:spTgt spid="23"/>
                                        </p:tgtEl>
                                        <p:attrNameLst>
                                          <p:attrName>r</p:attrName>
                                        </p:attrNameLst>
                                      </p:cBhvr>
                                    </p:animRot>
                                    <p:animRot by="-240000">
                                      <p:cBhvr>
                                        <p:cTn id="29" dur="2" fill="hold">
                                          <p:stCondLst>
                                            <p:cond delay="45"/>
                                          </p:stCondLst>
                                        </p:cTn>
                                        <p:tgtEl>
                                          <p:spTgt spid="23"/>
                                        </p:tgtEl>
                                        <p:attrNameLst>
                                          <p:attrName>r</p:attrName>
                                        </p:attrNameLst>
                                      </p:cBhvr>
                                    </p:animRot>
                                    <p:animRot by="240000">
                                      <p:cBhvr>
                                        <p:cTn id="30" dur="2" fill="hold">
                                          <p:stCondLst>
                                            <p:cond delay="91"/>
                                          </p:stCondLst>
                                        </p:cTn>
                                        <p:tgtEl>
                                          <p:spTgt spid="23"/>
                                        </p:tgtEl>
                                        <p:attrNameLst>
                                          <p:attrName>r</p:attrName>
                                        </p:attrNameLst>
                                      </p:cBhvr>
                                    </p:animRot>
                                    <p:animRot by="-240000">
                                      <p:cBhvr>
                                        <p:cTn id="31" dur="2" fill="hold">
                                          <p:stCondLst>
                                            <p:cond delay="136"/>
                                          </p:stCondLst>
                                        </p:cTn>
                                        <p:tgtEl>
                                          <p:spTgt spid="23"/>
                                        </p:tgtEl>
                                        <p:attrNameLst>
                                          <p:attrName>r</p:attrName>
                                        </p:attrNameLst>
                                      </p:cBhvr>
                                    </p:animRot>
                                    <p:animRot by="120000">
                                      <p:cBhvr>
                                        <p:cTn id="32" dur="2" fill="hold">
                                          <p:stCondLst>
                                            <p:cond delay="249"/>
                                          </p:stCondLst>
                                        </p:cTn>
                                        <p:tgtEl>
                                          <p:spTgt spid="23"/>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2" name="hamster soud.wav"/>
                                        </p:tgtEl>
                                      </p:cMediaNode>
                                    </p:audio>
                                  </p:subTnLst>
                                </p:cTn>
                              </p:par>
                            </p:childTnLst>
                          </p:cTn>
                        </p:par>
                        <p:par>
                          <p:cTn id="33" fill="hold">
                            <p:stCondLst>
                              <p:cond delay="1004"/>
                            </p:stCondLst>
                            <p:childTnLst>
                              <p:par>
                                <p:cTn id="34" presetID="37" presetClass="path" presetSubtype="0" accel="50000" decel="50000" fill="hold" nodeType="afterEffect">
                                  <p:stCondLst>
                                    <p:cond delay="0"/>
                                  </p:stCondLst>
                                  <p:childTnLst>
                                    <p:animMotion origin="layout" path="M -0.00091 -0.00093 C 0.02148 0.0125 -0.08099 -0.02871 -0.07969 -0.00047 C -0.08073 0.09236 -0.01901 0.12893 0.00078 0.12199 C 0.01471 0.07777 0.0039 -0.175 0.00351 -0.26482 " pathEditMode="relative" rAng="0" ptsTypes="AAAA">
                                      <p:cBhvr>
                                        <p:cTn id="35" dur="6000" fill="hold"/>
                                        <p:tgtEl>
                                          <p:spTgt spid="23"/>
                                        </p:tgtEl>
                                        <p:attrNameLst>
                                          <p:attrName>ppt_x</p:attrName>
                                          <p:attrName>ppt_y</p:attrName>
                                        </p:attrNameLst>
                                      </p:cBhvr>
                                      <p:rCtr x="-3503" y="-7014"/>
                                    </p:animMotion>
                                  </p:childTnLst>
                                </p:cTn>
                              </p:par>
                              <p:par>
                                <p:cTn id="36" presetID="8" presetClass="emph" presetSubtype="0" fill="hold" nodeType="withEffect">
                                  <p:stCondLst>
                                    <p:cond delay="0"/>
                                  </p:stCondLst>
                                  <p:childTnLst>
                                    <p:animRot by="-5400000">
                                      <p:cBhvr>
                                        <p:cTn id="37" dur="750" fill="hold"/>
                                        <p:tgtEl>
                                          <p:spTgt spid="23"/>
                                        </p:tgtEl>
                                        <p:attrNameLst>
                                          <p:attrName>r</p:attrName>
                                        </p:attrNameLst>
                                      </p:cBhvr>
                                    </p:animRot>
                                  </p:childTnLst>
                                </p:cTn>
                              </p:par>
                              <p:par>
                                <p:cTn id="38" presetID="8" presetClass="emph" presetSubtype="0" fill="hold" nodeType="withEffect">
                                  <p:stCondLst>
                                    <p:cond delay="1250"/>
                                  </p:stCondLst>
                                  <p:childTnLst>
                                    <p:animRot by="-5400000">
                                      <p:cBhvr>
                                        <p:cTn id="39" dur="1250" fill="hold"/>
                                        <p:tgtEl>
                                          <p:spTgt spid="23"/>
                                        </p:tgtEl>
                                        <p:attrNameLst>
                                          <p:attrName>r</p:attrName>
                                        </p:attrNameLst>
                                      </p:cBhvr>
                                    </p:animRot>
                                  </p:childTnLst>
                                </p:cTn>
                              </p:par>
                              <p:par>
                                <p:cTn id="40" presetID="8" presetClass="emph" presetSubtype="0" fill="hold" nodeType="withEffect">
                                  <p:stCondLst>
                                    <p:cond delay="2250"/>
                                  </p:stCondLst>
                                  <p:childTnLst>
                                    <p:animRot by="-10800000">
                                      <p:cBhvr>
                                        <p:cTn id="41" dur="1250" fill="hold"/>
                                        <p:tgtEl>
                                          <p:spTgt spid="23"/>
                                        </p:tgtEl>
                                        <p:attrNameLst>
                                          <p:attrName>r</p:attrName>
                                        </p:attrNameLst>
                                      </p:cBhvr>
                                    </p:animRot>
                                  </p:childTnLst>
                                </p:cTn>
                              </p:par>
                            </p:childTnLst>
                          </p:cTn>
                        </p:par>
                        <p:par>
                          <p:cTn id="42" fill="hold">
                            <p:stCondLst>
                              <p:cond delay="7004"/>
                            </p:stCondLst>
                            <p:childTnLst>
                              <p:par>
                                <p:cTn id="43" presetID="1" presetClass="emph" presetSubtype="2" fill="hold" grpId="1" nodeType="afterEffect">
                                  <p:stCondLst>
                                    <p:cond delay="0"/>
                                  </p:stCondLst>
                                  <p:childTnLst>
                                    <p:animClr clrSpc="rgb" dir="cw">
                                      <p:cBhvr>
                                        <p:cTn id="44" dur="500" fill="hold"/>
                                        <p:tgtEl>
                                          <p:spTgt spid="67"/>
                                        </p:tgtEl>
                                        <p:attrNameLst>
                                          <p:attrName>fillcolor</p:attrName>
                                        </p:attrNameLst>
                                      </p:cBhvr>
                                      <p:to>
                                        <a:srgbClr val="00B0F0"/>
                                      </p:to>
                                    </p:animClr>
                                    <p:set>
                                      <p:cBhvr>
                                        <p:cTn id="45" dur="500" fill="hold"/>
                                        <p:tgtEl>
                                          <p:spTgt spid="67"/>
                                        </p:tgtEl>
                                        <p:attrNameLst>
                                          <p:attrName>fill.type</p:attrName>
                                        </p:attrNameLst>
                                      </p:cBhvr>
                                      <p:to>
                                        <p:strVal val="solid"/>
                                      </p:to>
                                    </p:set>
                                    <p:set>
                                      <p:cBhvr>
                                        <p:cTn id="46" dur="500" fill="hold"/>
                                        <p:tgtEl>
                                          <p:spTgt spid="6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par>
                                <p:cTn id="47" presetID="32" presetClass="emph" presetSubtype="0" repeatCount="indefinite" fill="hold" nodeType="withEffect">
                                  <p:stCondLst>
                                    <p:cond delay="0"/>
                                  </p:stCondLst>
                                  <p:childTnLst>
                                    <p:animRot by="120000">
                                      <p:cBhvr>
                                        <p:cTn id="48" dur="25" fill="hold">
                                          <p:stCondLst>
                                            <p:cond delay="0"/>
                                          </p:stCondLst>
                                        </p:cTn>
                                        <p:tgtEl>
                                          <p:spTgt spid="23"/>
                                        </p:tgtEl>
                                        <p:attrNameLst>
                                          <p:attrName>r</p:attrName>
                                        </p:attrNameLst>
                                      </p:cBhvr>
                                    </p:animRot>
                                    <p:animRot by="-240000">
                                      <p:cBhvr>
                                        <p:cTn id="49" dur="50" fill="hold">
                                          <p:stCondLst>
                                            <p:cond delay="50"/>
                                          </p:stCondLst>
                                        </p:cTn>
                                        <p:tgtEl>
                                          <p:spTgt spid="23"/>
                                        </p:tgtEl>
                                        <p:attrNameLst>
                                          <p:attrName>r</p:attrName>
                                        </p:attrNameLst>
                                      </p:cBhvr>
                                    </p:animRot>
                                    <p:animRot by="240000">
                                      <p:cBhvr>
                                        <p:cTn id="50" dur="50" fill="hold">
                                          <p:stCondLst>
                                            <p:cond delay="100"/>
                                          </p:stCondLst>
                                        </p:cTn>
                                        <p:tgtEl>
                                          <p:spTgt spid="23"/>
                                        </p:tgtEl>
                                        <p:attrNameLst>
                                          <p:attrName>r</p:attrName>
                                        </p:attrNameLst>
                                      </p:cBhvr>
                                    </p:animRot>
                                    <p:animRot by="-240000">
                                      <p:cBhvr>
                                        <p:cTn id="51" dur="50" fill="hold">
                                          <p:stCondLst>
                                            <p:cond delay="150"/>
                                          </p:stCondLst>
                                        </p:cTn>
                                        <p:tgtEl>
                                          <p:spTgt spid="23"/>
                                        </p:tgtEl>
                                        <p:attrNameLst>
                                          <p:attrName>r</p:attrName>
                                        </p:attrNameLst>
                                      </p:cBhvr>
                                    </p:animRot>
                                    <p:animRot by="120000">
                                      <p:cBhvr>
                                        <p:cTn id="52" dur="50" fill="hold">
                                          <p:stCondLst>
                                            <p:cond delay="2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7" grpId="1" animBg="1"/>
      <p:bldP spid="68" grpId="0" animBg="1"/>
      <p:bldP spid="69" grpId="0" animBg="1"/>
      <p:bldP spid="7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0000"/>
            <a:lum/>
          </a:blip>
          <a:srcRect/>
          <a:stretch>
            <a:fillRect/>
          </a:stretch>
        </a:blipFill>
        <a:effectLst/>
      </p:bgPr>
    </p:bg>
    <p:spTree>
      <p:nvGrpSpPr>
        <p:cNvPr id="1" name=""/>
        <p:cNvGrpSpPr/>
        <p:nvPr/>
      </p:nvGrpSpPr>
      <p:grpSpPr>
        <a:xfrm>
          <a:off x="0" y="0"/>
          <a:ext cx="0" cy="0"/>
          <a:chOff x="0" y="0"/>
          <a:chExt cx="0" cy="0"/>
        </a:xfrm>
      </p:grpSpPr>
      <p:pic>
        <p:nvPicPr>
          <p:cNvPr id="65" name="Picture 6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54" y="137456"/>
            <a:ext cx="6590347" cy="6596437"/>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6223" y="2980813"/>
            <a:ext cx="588410" cy="890755"/>
          </a:xfrm>
          <a:prstGeom prst="rect">
            <a:avLst/>
          </a:prstGeom>
        </p:spPr>
      </p:pic>
      <p:sp>
        <p:nvSpPr>
          <p:cNvPr id="12" name="Flowchart: Stored Data 11"/>
          <p:cNvSpPr/>
          <p:nvPr/>
        </p:nvSpPr>
        <p:spPr>
          <a:xfrm rot="5400000">
            <a:off x="2715338" y="747854"/>
            <a:ext cx="1391586" cy="1107802"/>
          </a:xfrm>
          <a:prstGeom prst="flowChartOnlineStorag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endParaRPr>
          </a:p>
        </p:txBody>
      </p:sp>
      <p:sp>
        <p:nvSpPr>
          <p:cNvPr id="16" name="Flowchart: Stored Data 15"/>
          <p:cNvSpPr/>
          <p:nvPr/>
        </p:nvSpPr>
        <p:spPr>
          <a:xfrm rot="10800000">
            <a:off x="4834682" y="2881777"/>
            <a:ext cx="1391586" cy="1107802"/>
          </a:xfrm>
          <a:prstGeom prst="flowChartOnlineStorag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17" name="Flowchart: Stored Data 16"/>
          <p:cNvSpPr/>
          <p:nvPr/>
        </p:nvSpPr>
        <p:spPr>
          <a:xfrm rot="16200000">
            <a:off x="2715339" y="5022184"/>
            <a:ext cx="1391586" cy="1107802"/>
          </a:xfrm>
          <a:prstGeom prst="flowChartOnlineStorag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18" name="Flowchart: Stored Data 17"/>
          <p:cNvSpPr/>
          <p:nvPr/>
        </p:nvSpPr>
        <p:spPr>
          <a:xfrm>
            <a:off x="604208" y="2881777"/>
            <a:ext cx="1391586" cy="1107802"/>
          </a:xfrm>
          <a:prstGeom prst="flowChartOnlineStorag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24" name="Rectangle 23"/>
          <p:cNvSpPr/>
          <p:nvPr/>
        </p:nvSpPr>
        <p:spPr>
          <a:xfrm>
            <a:off x="3053501" y="854442"/>
            <a:ext cx="71526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Open Sans" panose="020B0606030504020204" pitchFamily="34" charset="0"/>
                <a:ea typeface="+mn-ea"/>
                <a:cs typeface="Open Sans" panose="020B0606030504020204" pitchFamily="34" charset="0"/>
              </a:rPr>
              <a:t>A</a:t>
            </a:r>
            <a:endParaRPr kumimoji="0" lang="en-US" sz="6000" b="1" i="0" u="none" strike="noStrike" kern="1200" cap="none" spc="0" normalizeH="0" baseline="0" noProof="0" dirty="0">
              <a:ln>
                <a:noFill/>
              </a:ln>
              <a:solidFill>
                <a:prstClr val="black"/>
              </a:solidFill>
              <a:effectLst/>
              <a:uLnTx/>
              <a:uFillTx/>
              <a:latin typeface="Open Sans" panose="020B0606030504020204" pitchFamily="34" charset="0"/>
              <a:ea typeface="+mn-ea"/>
              <a:cs typeface="Open Sans" panose="020B0606030504020204" pitchFamily="34" charset="0"/>
            </a:endParaRPr>
          </a:p>
        </p:txBody>
      </p:sp>
      <p:sp>
        <p:nvSpPr>
          <p:cNvPr id="26" name="Rectangle 25"/>
          <p:cNvSpPr/>
          <p:nvPr/>
        </p:nvSpPr>
        <p:spPr>
          <a:xfrm>
            <a:off x="5179257" y="2988364"/>
            <a:ext cx="702436"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Open Sans" panose="020B0606030504020204" pitchFamily="34" charset="0"/>
                <a:ea typeface="+mn-ea"/>
                <a:cs typeface="Open Sans" panose="020B0606030504020204" pitchFamily="34" charset="0"/>
              </a:rPr>
              <a:t>B</a:t>
            </a:r>
          </a:p>
        </p:txBody>
      </p:sp>
      <p:sp>
        <p:nvSpPr>
          <p:cNvPr id="27" name="Rectangle 26"/>
          <p:cNvSpPr/>
          <p:nvPr/>
        </p:nvSpPr>
        <p:spPr>
          <a:xfrm>
            <a:off x="3073539" y="5128772"/>
            <a:ext cx="67518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Open Sans" panose="020B0606030504020204" pitchFamily="34" charset="0"/>
                <a:ea typeface="+mn-ea"/>
                <a:cs typeface="Open Sans" panose="020B0606030504020204" pitchFamily="34" charset="0"/>
              </a:rPr>
              <a:t>C</a:t>
            </a:r>
          </a:p>
        </p:txBody>
      </p:sp>
      <p:sp>
        <p:nvSpPr>
          <p:cNvPr id="28" name="Rectangle 27"/>
          <p:cNvSpPr/>
          <p:nvPr/>
        </p:nvSpPr>
        <p:spPr>
          <a:xfrm>
            <a:off x="923135" y="2988365"/>
            <a:ext cx="75373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Open Sans" panose="020B0606030504020204" pitchFamily="34" charset="0"/>
                <a:ea typeface="+mn-ea"/>
                <a:cs typeface="Open Sans" panose="020B0606030504020204" pitchFamily="34" charset="0"/>
              </a:rPr>
              <a:t>D</a:t>
            </a:r>
          </a:p>
        </p:txBody>
      </p:sp>
      <p:sp>
        <p:nvSpPr>
          <p:cNvPr id="66" name="Rectangle 65"/>
          <p:cNvSpPr/>
          <p:nvPr/>
        </p:nvSpPr>
        <p:spPr>
          <a:xfrm>
            <a:off x="6883079" y="182329"/>
            <a:ext cx="5138058" cy="2306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7030A0"/>
                </a:solidFill>
                <a:effectLst/>
                <a:uLnTx/>
                <a:uFillTx/>
                <a:latin typeface="Open Sans" panose="020B0606030504020204" pitchFamily="34" charset="0"/>
                <a:ea typeface="+mn-ea"/>
                <a:cs typeface="Open Sans" panose="020B0606030504020204" pitchFamily="34" charset="0"/>
              </a:rPr>
              <a:t>Câu 5: Có danh sách sau:</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7030A0"/>
                </a:solidFill>
                <a:effectLst/>
                <a:uLnTx/>
                <a:uFillTx/>
                <a:latin typeface="Open Sans" panose="020B0606030504020204" pitchFamily="34" charset="0"/>
                <a:ea typeface="+mn-ea"/>
                <a:cs typeface="Open Sans" panose="020B0606030504020204" pitchFamily="34" charset="0"/>
              </a:rPr>
              <a:t>•	Tạo phiếu</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7030A0"/>
                </a:solidFill>
                <a:effectLst/>
                <a:uLnTx/>
                <a:uFillTx/>
                <a:latin typeface="Open Sans" panose="020B0606030504020204" pitchFamily="34" charset="0"/>
                <a:ea typeface="+mn-ea"/>
                <a:cs typeface="Open Sans" panose="020B0606030504020204" pitchFamily="34" charset="0"/>
              </a:rPr>
              <a:t>•	Thu phiếu</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7030A0"/>
                </a:solidFill>
                <a:effectLst/>
                <a:uLnTx/>
                <a:uFillTx/>
                <a:latin typeface="Open Sans" panose="020B0606030504020204" pitchFamily="34" charset="0"/>
                <a:ea typeface="+mn-ea"/>
                <a:cs typeface="Open Sans" panose="020B0606030504020204" pitchFamily="34" charset="0"/>
              </a:rPr>
              <a:t>•	Nhập, lọc dữ liệu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7030A0"/>
                </a:solidFill>
                <a:effectLst/>
                <a:uLnTx/>
                <a:uFillTx/>
                <a:latin typeface="Open Sans" panose="020B0606030504020204" pitchFamily="34" charset="0"/>
                <a:ea typeface="+mn-ea"/>
                <a:cs typeface="Open Sans" panose="020B0606030504020204" pitchFamily="34" charset="0"/>
              </a:rPr>
              <a:t>Danh sách dạng liệt kê trên thuộc kiểu nào?</a:t>
            </a:r>
          </a:p>
        </p:txBody>
      </p:sp>
      <p:sp>
        <p:nvSpPr>
          <p:cNvPr id="67" name="Rectangle 66"/>
          <p:cNvSpPr/>
          <p:nvPr/>
        </p:nvSpPr>
        <p:spPr>
          <a:xfrm>
            <a:off x="6883079" y="2649775"/>
            <a:ext cx="5138058" cy="51452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400">
                <a:solidFill>
                  <a:prstClr val="white"/>
                </a:solidFill>
                <a:latin typeface="Open Sans" panose="020B0606030504020204" pitchFamily="34" charset="0"/>
                <a:cs typeface="Open Sans" panose="020B0606030504020204" pitchFamily="34" charset="0"/>
              </a:rPr>
              <a:t>A. danh sách cố định</a:t>
            </a:r>
            <a:endPar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endParaRPr>
          </a:p>
        </p:txBody>
      </p:sp>
      <p:sp>
        <p:nvSpPr>
          <p:cNvPr id="68" name="Rectangle 67"/>
          <p:cNvSpPr/>
          <p:nvPr/>
        </p:nvSpPr>
        <p:spPr>
          <a:xfrm>
            <a:off x="6883079" y="3742622"/>
            <a:ext cx="5138058" cy="51452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400">
                <a:solidFill>
                  <a:prstClr val="white"/>
                </a:solidFill>
                <a:latin typeface="Open Sans" panose="020B0606030504020204" pitchFamily="34" charset="0"/>
                <a:cs typeface="Open Sans" panose="020B0606030504020204" pitchFamily="34" charset="0"/>
              </a:rPr>
              <a:t>C. danh sách có thứ tự</a:t>
            </a:r>
            <a:endPar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endParaRPr>
          </a:p>
        </p:txBody>
      </p:sp>
      <p:sp>
        <p:nvSpPr>
          <p:cNvPr id="69" name="Rectangle 68"/>
          <p:cNvSpPr/>
          <p:nvPr/>
        </p:nvSpPr>
        <p:spPr>
          <a:xfrm>
            <a:off x="6878548" y="3216270"/>
            <a:ext cx="5138058" cy="51452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400">
                <a:solidFill>
                  <a:prstClr val="white"/>
                </a:solidFill>
                <a:latin typeface="Open Sans" panose="020B0606030504020204" pitchFamily="34" charset="0"/>
                <a:cs typeface="Open Sans" panose="020B0606030504020204" pitchFamily="34" charset="0"/>
              </a:rPr>
              <a:t>B. danh sách dấu đầu dòng</a:t>
            </a:r>
            <a:endPar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endParaRPr>
          </a:p>
        </p:txBody>
      </p:sp>
      <p:sp>
        <p:nvSpPr>
          <p:cNvPr id="70" name="Rectangle 69"/>
          <p:cNvSpPr/>
          <p:nvPr/>
        </p:nvSpPr>
        <p:spPr>
          <a:xfrm>
            <a:off x="6878548" y="4369444"/>
            <a:ext cx="5138058" cy="51452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a:solidFill>
                  <a:prstClr val="white"/>
                </a:solidFill>
                <a:latin typeface="Open Sans" panose="020B0606030504020204" pitchFamily="34" charset="0"/>
                <a:cs typeface="Open Sans" panose="020B0606030504020204" pitchFamily="34" charset="0"/>
              </a:rPr>
              <a:t>D. Cả ba phương án trên đều sai</a:t>
            </a:r>
            <a:endPar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endParaRPr>
          </a:p>
        </p:txBody>
      </p:sp>
    </p:spTree>
    <p:extLst>
      <p:ext uri="{BB962C8B-B14F-4D97-AF65-F5344CB8AC3E}">
        <p14:creationId xmlns:p14="http://schemas.microsoft.com/office/powerpoint/2010/main" val="49401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anim calcmode="lin" valueType="num">
                                      <p:cBhvr>
                                        <p:cTn id="8" dur="1000" fill="hold"/>
                                        <p:tgtEl>
                                          <p:spTgt spid="67"/>
                                        </p:tgtEl>
                                        <p:attrNameLst>
                                          <p:attrName>ppt_x</p:attrName>
                                        </p:attrNameLst>
                                      </p:cBhvr>
                                      <p:tavLst>
                                        <p:tav tm="0">
                                          <p:val>
                                            <p:strVal val="#ppt_x"/>
                                          </p:val>
                                        </p:tav>
                                        <p:tav tm="100000">
                                          <p:val>
                                            <p:strVal val="#ppt_x"/>
                                          </p:val>
                                        </p:tav>
                                      </p:tavLst>
                                    </p:anim>
                                    <p:anim calcmode="lin" valueType="num">
                                      <p:cBhvr>
                                        <p:cTn id="9" dur="1000" fill="hold"/>
                                        <p:tgtEl>
                                          <p:spTgt spid="6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1000"/>
                                        <p:tgtEl>
                                          <p:spTgt spid="68"/>
                                        </p:tgtEl>
                                      </p:cBhvr>
                                    </p:animEffect>
                                    <p:anim calcmode="lin" valueType="num">
                                      <p:cBhvr>
                                        <p:cTn id="13" dur="1000" fill="hold"/>
                                        <p:tgtEl>
                                          <p:spTgt spid="68"/>
                                        </p:tgtEl>
                                        <p:attrNameLst>
                                          <p:attrName>ppt_x</p:attrName>
                                        </p:attrNameLst>
                                      </p:cBhvr>
                                      <p:tavLst>
                                        <p:tav tm="0">
                                          <p:val>
                                            <p:strVal val="#ppt_x"/>
                                          </p:val>
                                        </p:tav>
                                        <p:tav tm="100000">
                                          <p:val>
                                            <p:strVal val="#ppt_x"/>
                                          </p:val>
                                        </p:tav>
                                      </p:tavLst>
                                    </p:anim>
                                    <p:anim calcmode="lin" valueType="num">
                                      <p:cBhvr>
                                        <p:cTn id="14" dur="1000" fill="hold"/>
                                        <p:tgtEl>
                                          <p:spTgt spid="6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1000"/>
                                        <p:tgtEl>
                                          <p:spTgt spid="69"/>
                                        </p:tgtEl>
                                      </p:cBhvr>
                                    </p:animEffect>
                                    <p:anim calcmode="lin" valueType="num">
                                      <p:cBhvr>
                                        <p:cTn id="18" dur="1000" fill="hold"/>
                                        <p:tgtEl>
                                          <p:spTgt spid="69"/>
                                        </p:tgtEl>
                                        <p:attrNameLst>
                                          <p:attrName>ppt_x</p:attrName>
                                        </p:attrNameLst>
                                      </p:cBhvr>
                                      <p:tavLst>
                                        <p:tav tm="0">
                                          <p:val>
                                            <p:strVal val="#ppt_x"/>
                                          </p:val>
                                        </p:tav>
                                        <p:tav tm="100000">
                                          <p:val>
                                            <p:strVal val="#ppt_x"/>
                                          </p:val>
                                        </p:tav>
                                      </p:tavLst>
                                    </p:anim>
                                    <p:anim calcmode="lin" valueType="num">
                                      <p:cBhvr>
                                        <p:cTn id="19" dur="1000" fill="hold"/>
                                        <p:tgtEl>
                                          <p:spTgt spid="6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1000"/>
                                        <p:tgtEl>
                                          <p:spTgt spid="70"/>
                                        </p:tgtEl>
                                      </p:cBhvr>
                                    </p:animEffect>
                                    <p:anim calcmode="lin" valueType="num">
                                      <p:cBhvr>
                                        <p:cTn id="23" dur="1000" fill="hold"/>
                                        <p:tgtEl>
                                          <p:spTgt spid="70"/>
                                        </p:tgtEl>
                                        <p:attrNameLst>
                                          <p:attrName>ppt_x</p:attrName>
                                        </p:attrNameLst>
                                      </p:cBhvr>
                                      <p:tavLst>
                                        <p:tav tm="0">
                                          <p:val>
                                            <p:strVal val="#ppt_x"/>
                                          </p:val>
                                        </p:tav>
                                        <p:tav tm="100000">
                                          <p:val>
                                            <p:strVal val="#ppt_x"/>
                                          </p:val>
                                        </p:tav>
                                      </p:tavLst>
                                    </p:anim>
                                    <p:anim calcmode="lin" valueType="num">
                                      <p:cBhvr>
                                        <p:cTn id="24"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2" presetClass="emph" presetSubtype="0" repeatCount="4000" fill="hold" nodeType="clickEffect">
                                  <p:stCondLst>
                                    <p:cond delay="0"/>
                                  </p:stCondLst>
                                  <p:childTnLst>
                                    <p:animRot by="120000">
                                      <p:cBhvr>
                                        <p:cTn id="28" dur="1" fill="hold">
                                          <p:stCondLst>
                                            <p:cond delay="0"/>
                                          </p:stCondLst>
                                        </p:cTn>
                                        <p:tgtEl>
                                          <p:spTgt spid="23"/>
                                        </p:tgtEl>
                                        <p:attrNameLst>
                                          <p:attrName>r</p:attrName>
                                        </p:attrNameLst>
                                      </p:cBhvr>
                                    </p:animRot>
                                    <p:animRot by="-240000">
                                      <p:cBhvr>
                                        <p:cTn id="29" dur="2" fill="hold">
                                          <p:stCondLst>
                                            <p:cond delay="49"/>
                                          </p:stCondLst>
                                        </p:cTn>
                                        <p:tgtEl>
                                          <p:spTgt spid="23"/>
                                        </p:tgtEl>
                                        <p:attrNameLst>
                                          <p:attrName>r</p:attrName>
                                        </p:attrNameLst>
                                      </p:cBhvr>
                                    </p:animRot>
                                    <p:animRot by="240000">
                                      <p:cBhvr>
                                        <p:cTn id="30" dur="2" fill="hold">
                                          <p:stCondLst>
                                            <p:cond delay="98"/>
                                          </p:stCondLst>
                                        </p:cTn>
                                        <p:tgtEl>
                                          <p:spTgt spid="23"/>
                                        </p:tgtEl>
                                        <p:attrNameLst>
                                          <p:attrName>r</p:attrName>
                                        </p:attrNameLst>
                                      </p:cBhvr>
                                    </p:animRot>
                                    <p:animRot by="-240000">
                                      <p:cBhvr>
                                        <p:cTn id="31" dur="2" fill="hold">
                                          <p:stCondLst>
                                            <p:cond delay="147"/>
                                          </p:stCondLst>
                                        </p:cTn>
                                        <p:tgtEl>
                                          <p:spTgt spid="23"/>
                                        </p:tgtEl>
                                        <p:attrNameLst>
                                          <p:attrName>r</p:attrName>
                                        </p:attrNameLst>
                                      </p:cBhvr>
                                    </p:animRot>
                                    <p:animRot by="120000">
                                      <p:cBhvr>
                                        <p:cTn id="32" dur="2" fill="hold">
                                          <p:stCondLst>
                                            <p:cond delay="249"/>
                                          </p:stCondLst>
                                        </p:cTn>
                                        <p:tgtEl>
                                          <p:spTgt spid="23"/>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2" name="hamster soud.wav"/>
                                        </p:tgtEl>
                                      </p:cMediaNode>
                                    </p:audio>
                                  </p:subTnLst>
                                </p:cTn>
                              </p:par>
                            </p:childTnLst>
                          </p:cTn>
                        </p:par>
                        <p:par>
                          <p:cTn id="33" fill="hold">
                            <p:stCondLst>
                              <p:cond delay="1004"/>
                            </p:stCondLst>
                            <p:childTnLst>
                              <p:par>
                                <p:cTn id="34" presetID="37" presetClass="path" presetSubtype="0" accel="50000" decel="50000" fill="hold" nodeType="afterEffect">
                                  <p:stCondLst>
                                    <p:cond delay="0"/>
                                  </p:stCondLst>
                                  <p:childTnLst>
                                    <p:animMotion origin="layout" path="M -0.00026 -0.00093 C 0.02213 0.01227 -0.02136 -0.20741 0.00104 -0.19422 C 0.00299 -0.2169 0.00351 -0.17037 0.00338 -0.1206 C 0.00338 -0.07084 -0.03477 -0.0132 -0.02852 0.01018 C -0.03347 0.06111 0.03437 0.01296 0.04804 0.00393 C 0.07057 -0.00949 0.12005 0.01782 0.14323 0.00463 " pathEditMode="relative" rAng="0" ptsTypes="AAAAAA">
                                      <p:cBhvr>
                                        <p:cTn id="35" dur="6000" fill="hold"/>
                                        <p:tgtEl>
                                          <p:spTgt spid="23"/>
                                        </p:tgtEl>
                                        <p:attrNameLst>
                                          <p:attrName>ppt_x</p:attrName>
                                          <p:attrName>ppt_y</p:attrName>
                                        </p:attrNameLst>
                                      </p:cBhvr>
                                      <p:rCtr x="5729" y="-8241"/>
                                    </p:animMotion>
                                  </p:childTnLst>
                                </p:cTn>
                              </p:par>
                              <p:par>
                                <p:cTn id="36" presetID="8" presetClass="emph" presetSubtype="0" fill="hold" nodeType="withEffect">
                                  <p:stCondLst>
                                    <p:cond delay="1750"/>
                                  </p:stCondLst>
                                  <p:childTnLst>
                                    <p:animRot by="-10800000">
                                      <p:cBhvr>
                                        <p:cTn id="37" dur="1000" fill="hold"/>
                                        <p:tgtEl>
                                          <p:spTgt spid="23"/>
                                        </p:tgtEl>
                                        <p:attrNameLst>
                                          <p:attrName>r</p:attrName>
                                        </p:attrNameLst>
                                      </p:cBhvr>
                                    </p:animRot>
                                  </p:childTnLst>
                                </p:cTn>
                              </p:par>
                              <p:par>
                                <p:cTn id="38" presetID="8" presetClass="emph" presetSubtype="0" fill="hold" nodeType="withEffect">
                                  <p:stCondLst>
                                    <p:cond delay="3000"/>
                                  </p:stCondLst>
                                  <p:childTnLst>
                                    <p:animRot by="-5400000">
                                      <p:cBhvr>
                                        <p:cTn id="39" dur="500" fill="hold"/>
                                        <p:tgtEl>
                                          <p:spTgt spid="23"/>
                                        </p:tgtEl>
                                        <p:attrNameLst>
                                          <p:attrName>r</p:attrName>
                                        </p:attrNameLst>
                                      </p:cBhvr>
                                    </p:animRot>
                                  </p:childTnLst>
                                </p:cTn>
                              </p:par>
                              <p:par>
                                <p:cTn id="40" presetID="8" presetClass="emph" presetSubtype="0" fill="hold" nodeType="withEffect">
                                  <p:stCondLst>
                                    <p:cond delay="4750"/>
                                  </p:stCondLst>
                                  <p:childTnLst>
                                    <p:animRot by="-5400000">
                                      <p:cBhvr>
                                        <p:cTn id="41" dur="500" fill="hold"/>
                                        <p:tgtEl>
                                          <p:spTgt spid="23"/>
                                        </p:tgtEl>
                                        <p:attrNameLst>
                                          <p:attrName>r</p:attrName>
                                        </p:attrNameLst>
                                      </p:cBhvr>
                                    </p:animRot>
                                  </p:childTnLst>
                                </p:cTn>
                              </p:par>
                              <p:par>
                                <p:cTn id="42" presetID="8" presetClass="emph" presetSubtype="0" fill="hold" nodeType="withEffect">
                                  <p:stCondLst>
                                    <p:cond delay="5000"/>
                                  </p:stCondLst>
                                  <p:childTnLst>
                                    <p:animRot by="5400000">
                                      <p:cBhvr>
                                        <p:cTn id="43" dur="500" fill="hold"/>
                                        <p:tgtEl>
                                          <p:spTgt spid="23"/>
                                        </p:tgtEl>
                                        <p:attrNameLst>
                                          <p:attrName>r</p:attrName>
                                        </p:attrNameLst>
                                      </p:cBhvr>
                                    </p:animRot>
                                  </p:childTnLst>
                                </p:cTn>
                              </p:par>
                              <p:par>
                                <p:cTn id="44" presetID="1" presetClass="emph" presetSubtype="2" fill="hold" nodeType="withEffect">
                                  <p:stCondLst>
                                    <p:cond delay="5000"/>
                                  </p:stCondLst>
                                  <p:childTnLst>
                                    <p:animClr clrSpc="rgb" dir="cw">
                                      <p:cBhvr>
                                        <p:cTn id="45" dur="500" fill="hold"/>
                                        <p:tgtEl>
                                          <p:spTgt spid="69"/>
                                        </p:tgtEl>
                                        <p:attrNameLst>
                                          <p:attrName>fillcolor</p:attrName>
                                        </p:attrNameLst>
                                      </p:cBhvr>
                                      <p:to>
                                        <a:srgbClr val="00B0F0"/>
                                      </p:to>
                                    </p:animClr>
                                    <p:set>
                                      <p:cBhvr>
                                        <p:cTn id="46" dur="500" fill="hold"/>
                                        <p:tgtEl>
                                          <p:spTgt spid="69"/>
                                        </p:tgtEl>
                                        <p:attrNameLst>
                                          <p:attrName>fill.type</p:attrName>
                                        </p:attrNameLst>
                                      </p:cBhvr>
                                      <p:to>
                                        <p:strVal val="solid"/>
                                      </p:to>
                                    </p:set>
                                    <p:set>
                                      <p:cBhvr>
                                        <p:cTn id="47" dur="500" fill="hold"/>
                                        <p:tgtEl>
                                          <p:spTgt spid="69"/>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Check mark.wav"/>
                                        </p:tgtEl>
                                      </p:cMediaNode>
                                    </p:audio>
                                  </p:subTnLst>
                                </p:cTn>
                              </p:par>
                              <p:par>
                                <p:cTn id="48" presetID="32" presetClass="emph" presetSubtype="0" repeatCount="indefinite" fill="hold" nodeType="withEffect">
                                  <p:stCondLst>
                                    <p:cond delay="0"/>
                                  </p:stCondLst>
                                  <p:childTnLst>
                                    <p:animRot by="120000">
                                      <p:cBhvr>
                                        <p:cTn id="49" dur="25" fill="hold">
                                          <p:stCondLst>
                                            <p:cond delay="0"/>
                                          </p:stCondLst>
                                        </p:cTn>
                                        <p:tgtEl>
                                          <p:spTgt spid="23"/>
                                        </p:tgtEl>
                                        <p:attrNameLst>
                                          <p:attrName>r</p:attrName>
                                        </p:attrNameLst>
                                      </p:cBhvr>
                                    </p:animRot>
                                    <p:animRot by="-240000">
                                      <p:cBhvr>
                                        <p:cTn id="50" dur="50" fill="hold">
                                          <p:stCondLst>
                                            <p:cond delay="50"/>
                                          </p:stCondLst>
                                        </p:cTn>
                                        <p:tgtEl>
                                          <p:spTgt spid="23"/>
                                        </p:tgtEl>
                                        <p:attrNameLst>
                                          <p:attrName>r</p:attrName>
                                        </p:attrNameLst>
                                      </p:cBhvr>
                                    </p:animRot>
                                    <p:animRot by="240000">
                                      <p:cBhvr>
                                        <p:cTn id="51" dur="50" fill="hold">
                                          <p:stCondLst>
                                            <p:cond delay="100"/>
                                          </p:stCondLst>
                                        </p:cTn>
                                        <p:tgtEl>
                                          <p:spTgt spid="23"/>
                                        </p:tgtEl>
                                        <p:attrNameLst>
                                          <p:attrName>r</p:attrName>
                                        </p:attrNameLst>
                                      </p:cBhvr>
                                    </p:animRot>
                                    <p:animRot by="-240000">
                                      <p:cBhvr>
                                        <p:cTn id="52" dur="50" fill="hold">
                                          <p:stCondLst>
                                            <p:cond delay="150"/>
                                          </p:stCondLst>
                                        </p:cTn>
                                        <p:tgtEl>
                                          <p:spTgt spid="23"/>
                                        </p:tgtEl>
                                        <p:attrNameLst>
                                          <p:attrName>r</p:attrName>
                                        </p:attrNameLst>
                                      </p:cBhvr>
                                    </p:animRot>
                                    <p:animRot by="120000">
                                      <p:cBhvr>
                                        <p:cTn id="53" dur="50" fill="hold">
                                          <p:stCondLst>
                                            <p:cond delay="2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725346" y="2375457"/>
            <a:ext cx="10741307" cy="1695272"/>
          </a:xfrm>
          <a:prstGeom prst="rect">
            <a:avLst/>
          </a:prstGeom>
          <a:noFill/>
          <a:effectLst/>
        </p:spPr>
        <p:txBody>
          <a:bodyPr wrap="square" rtlCol="0">
            <a:spAutoFit/>
          </a:bodyPr>
          <a:lstStyle/>
          <a:p>
            <a:pPr lvl="0">
              <a:lnSpc>
                <a:spcPct val="150000"/>
              </a:lnSpc>
              <a:defRPr/>
            </a:pPr>
            <a:r>
              <a:rPr lang="en-US" sz="2400">
                <a:solidFill>
                  <a:prstClr val="black"/>
                </a:solidFill>
                <a:latin typeface="Open Sans" panose="020B0606030504020204" pitchFamily="34" charset="0"/>
                <a:ea typeface="Open Sans" panose="020B0606030504020204" pitchFamily="34" charset="0"/>
                <a:cs typeface="Open Sans" panose="020B0606030504020204" pitchFamily="34" charset="0"/>
              </a:rPr>
              <a:t>Về nhà e</a:t>
            </a:r>
            <a:r>
              <a:rPr lang="vi-VN" sz="2400">
                <a:solidFill>
                  <a:prstClr val="black"/>
                </a:solidFill>
                <a:latin typeface="Open Sans" panose="020B0606030504020204" pitchFamily="34" charset="0"/>
                <a:ea typeface="Open Sans" panose="020B0606030504020204" pitchFamily="34" charset="0"/>
                <a:cs typeface="Open Sans" panose="020B0606030504020204" pitchFamily="34" charset="0"/>
              </a:rPr>
              <a:t>m hãy mở phần mềm soạn thảo văn bản thực hiện các bước như hình 8a.7 để quan sát các mẫu đầu dòng có trong phần mềm soạn thảo văn bản.</a:t>
            </a:r>
          </a:p>
        </p:txBody>
      </p:sp>
      <p:grpSp>
        <p:nvGrpSpPr>
          <p:cNvPr id="5" name="Group 4">
            <a:extLst>
              <a:ext uri="{FF2B5EF4-FFF2-40B4-BE49-F238E27FC236}">
                <a16:creationId xmlns:a16="http://schemas.microsoft.com/office/drawing/2014/main" id="{601E2ABC-EE61-600B-8110-CF28C5940003}"/>
              </a:ext>
            </a:extLst>
          </p:cNvPr>
          <p:cNvGrpSpPr/>
          <p:nvPr/>
        </p:nvGrpSpPr>
        <p:grpSpPr>
          <a:xfrm>
            <a:off x="259896" y="-365375"/>
            <a:ext cx="4508445" cy="2453889"/>
            <a:chOff x="259896" y="4242593"/>
            <a:chExt cx="3798281" cy="1899141"/>
          </a:xfrm>
        </p:grpSpPr>
        <p:pic>
          <p:nvPicPr>
            <p:cNvPr id="6" name="Picture 2" descr="Download Leaves Green Button Royalty-Free Vector Graphic - Pixabay">
              <a:extLst>
                <a:ext uri="{FF2B5EF4-FFF2-40B4-BE49-F238E27FC236}">
                  <a16:creationId xmlns:a16="http://schemas.microsoft.com/office/drawing/2014/main" id="{4426FBB3-8782-EB27-BB62-0B45FB8D7F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896" y="4242593"/>
              <a:ext cx="3798281" cy="18991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C9841B0-1DDD-B6D6-69C2-0FD09E7A7276}"/>
                </a:ext>
              </a:extLst>
            </p:cNvPr>
            <p:cNvSpPr txBox="1"/>
            <p:nvPr/>
          </p:nvSpPr>
          <p:spPr>
            <a:xfrm>
              <a:off x="1169410" y="5013515"/>
              <a:ext cx="2607681" cy="357297"/>
            </a:xfrm>
            <a:prstGeom prst="rect">
              <a:avLst/>
            </a:prstGeom>
            <a:noFill/>
          </p:spPr>
          <p:txBody>
            <a:bodyPr wrap="square" rtlCol="0">
              <a:spAutoFit/>
            </a:bodyPr>
            <a:lstStyle/>
            <a:p>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VẬN DỤNG</a:t>
              </a:r>
              <a:endParaRPr lang="vi-VN" sz="24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391505264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50573" y="912592"/>
            <a:ext cx="11307317" cy="3427867"/>
          </a:xfrm>
        </p:spPr>
        <p:txBody>
          <a:bodyPr vert="horz" lIns="91440" tIns="45720" rIns="91440" bIns="45720" rtlCol="0" anchor="t">
            <a:noAutofit/>
          </a:bodyPr>
          <a:lstStyle/>
          <a:p>
            <a:r>
              <a:rPr lang="en-US" sz="4800" b="1">
                <a:solidFill>
                  <a:srgbClr val="FF0000"/>
                </a:solidFill>
                <a:effectLst>
                  <a:outerShdw blurRad="60007" dist="200025" dir="15000000" sy="30000" kx="-1800000" algn="bl" rotWithShape="0">
                    <a:prstClr val="black">
                      <a:alpha val="32000"/>
                    </a:prstClr>
                  </a:outerShdw>
                </a:effectLst>
                <a:latin typeface="Open Sans" panose="020B0606030504020204" pitchFamily="34" charset="0"/>
                <a:ea typeface="Open Sans" panose="020B0606030504020204" pitchFamily="34" charset="0"/>
                <a:cs typeface="Open Sans" panose="020B0606030504020204" pitchFamily="34" charset="0"/>
              </a:rPr>
              <a:t>TIẾT 15</a:t>
            </a:r>
            <a:br>
              <a:rPr lang="en-US" sz="4800" b="1">
                <a:solidFill>
                  <a:srgbClr val="FF0000"/>
                </a:solidFill>
                <a:effectLst>
                  <a:outerShdw blurRad="60007" dist="200025" dir="15000000" sy="30000" kx="-1800000" algn="bl" rotWithShape="0">
                    <a:prstClr val="black">
                      <a:alpha val="32000"/>
                    </a:prstClr>
                  </a:outerShdw>
                </a:effectLst>
                <a:latin typeface="Open Sans" panose="020B0606030504020204" pitchFamily="34" charset="0"/>
                <a:ea typeface="Open Sans" panose="020B0606030504020204" pitchFamily="34" charset="0"/>
                <a:cs typeface="Open Sans" panose="020B0606030504020204" pitchFamily="34" charset="0"/>
              </a:rPr>
            </a:br>
            <a:r>
              <a:rPr lang="en-US" sz="4800" b="1">
                <a:solidFill>
                  <a:srgbClr val="FF0000"/>
                </a:solidFill>
                <a:effectLst>
                  <a:outerShdw blurRad="60007" dist="200025" dir="15000000" sy="30000" kx="-1800000" algn="bl" rotWithShape="0">
                    <a:prstClr val="black">
                      <a:alpha val="32000"/>
                    </a:prstClr>
                  </a:outerShdw>
                </a:effectLst>
                <a:latin typeface="Open Sans" panose="020B0606030504020204" pitchFamily="34" charset="0"/>
                <a:ea typeface="Open Sans" panose="020B0606030504020204" pitchFamily="34" charset="0"/>
                <a:cs typeface="Open Sans" panose="020B0606030504020204" pitchFamily="34" charset="0"/>
              </a:rPr>
              <a:t>BÀI 8(A): LÀM VIỆC VỚI DANH SÁCH DẠNG LIỆT KÊ VÀ HÌNH ẢNH TRONG VĂN BẢN</a:t>
            </a:r>
          </a:p>
        </p:txBody>
      </p:sp>
      <p:sp>
        <p:nvSpPr>
          <p:cNvPr id="3" name="Subtitle 2">
            <a:extLst>
              <a:ext uri="{FF2B5EF4-FFF2-40B4-BE49-F238E27FC236}">
                <a16:creationId xmlns:a16="http://schemas.microsoft.com/office/drawing/2014/main" id="{C59BD655-F7DD-EBAD-D6B3-E49C84B099EE}"/>
              </a:ext>
            </a:extLst>
          </p:cNvPr>
          <p:cNvSpPr>
            <a:spLocks noGrp="1"/>
          </p:cNvSpPr>
          <p:nvPr>
            <p:ph type="subTitle" idx="1"/>
          </p:nvPr>
        </p:nvSpPr>
        <p:spPr>
          <a:xfrm>
            <a:off x="3649526" y="5945408"/>
            <a:ext cx="4892948" cy="812923"/>
          </a:xfrm>
        </p:spPr>
        <p:txBody>
          <a:bodyPr vert="horz" lIns="91440" tIns="45720" rIns="91440" bIns="45720" rtlCol="0" anchor="t">
            <a:normAutofit/>
          </a:bodyPr>
          <a:lstStyle/>
          <a:p>
            <a:r>
              <a:rPr lang="en-US" b="1" dirty="0">
                <a:solidFill>
                  <a:srgbClr val="FF0000"/>
                </a:solidFill>
                <a:latin typeface="Open Sans" panose="020B0606030504020204" pitchFamily="34" charset="0"/>
                <a:ea typeface="Open Sans" panose="020B0606030504020204" pitchFamily="34" charset="0"/>
                <a:cs typeface="Open Sans" panose="020B0606030504020204" pitchFamily="34" charset="0"/>
              </a:rPr>
              <a:t>Người dạy: </a:t>
            </a:r>
            <a:r>
              <a:rPr lang="en-US"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TRình thị thấm</a:t>
            </a:r>
            <a:endParaRPr lang="en-US"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endParaRPr lang="en-US"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332471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EC47F3B-A802-8104-4E13-924586A251DF}"/>
              </a:ext>
            </a:extLst>
          </p:cNvPr>
          <p:cNvPicPr>
            <a:picLocks noChangeAspect="1"/>
          </p:cNvPicPr>
          <p:nvPr/>
        </p:nvPicPr>
        <p:blipFill rotWithShape="1">
          <a:blip r:embed="rId3">
            <a:extLst>
              <a:ext uri="{28A0092B-C50C-407E-A947-70E740481C1C}">
                <a14:useLocalDpi xmlns:a14="http://schemas.microsoft.com/office/drawing/2010/main" val="0"/>
              </a:ext>
            </a:extLst>
          </a:blip>
          <a:srcRect t="-6093" b="-6093"/>
          <a:stretch/>
        </p:blipFill>
        <p:spPr>
          <a:xfrm>
            <a:off x="1776779" y="1294715"/>
            <a:ext cx="8638443" cy="4859124"/>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DA5C0BF6-A324-397D-A148-64739F70BEE4}"/>
              </a:ext>
            </a:extLst>
          </p:cNvPr>
          <p:cNvSpPr txBox="1"/>
          <p:nvPr/>
        </p:nvSpPr>
        <p:spPr>
          <a:xfrm>
            <a:off x="3330028" y="6030699"/>
            <a:ext cx="5531945" cy="646331"/>
          </a:xfrm>
          <a:prstGeom prst="rect">
            <a:avLst/>
          </a:prstGeom>
          <a:noFill/>
          <a:effectLst/>
        </p:spPr>
        <p:txBody>
          <a:bodyPr wrap="square" rtlCol="0">
            <a:spAutoFit/>
          </a:bodyPr>
          <a:lstStyle/>
          <a:p>
            <a:pPr lvl="0">
              <a:defRPr/>
            </a:pPr>
            <a:r>
              <a:rPr kumimoji="0" lang="en-US" sz="1800" b="0" i="0" u="none" strike="noStrike" kern="1200" cap="none" spc="0" normalizeH="0" baseline="0" noProof="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800" b="0" i="0" u="none" strike="noStrike" kern="1200" cap="none" spc="0" normalizeH="0" baseline="0" noProof="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hãy</a:t>
            </a: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err="1">
                <a:solidFill>
                  <a:prstClr val="black"/>
                </a:solidFill>
                <a:latin typeface="Open Sans" panose="020B0606030504020204" pitchFamily="34" charset="0"/>
                <a:ea typeface="Open Sans" panose="020B0606030504020204" pitchFamily="34" charset="0"/>
                <a:cs typeface="Open Sans" panose="020B0606030504020204" pitchFamily="34" charset="0"/>
              </a:rPr>
              <a:t>nhận</a:t>
            </a: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err="1">
                <a:solidFill>
                  <a:prstClr val="black"/>
                </a:solidFill>
                <a:latin typeface="Open Sans" panose="020B0606030504020204" pitchFamily="34" charset="0"/>
                <a:ea typeface="Open Sans" panose="020B0606030504020204" pitchFamily="34" charset="0"/>
                <a:cs typeface="Open Sans" panose="020B0606030504020204" pitchFamily="34" charset="0"/>
              </a:rPr>
              <a:t>xét</a:t>
            </a: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err="1">
                <a:solidFill>
                  <a:prstClr val="black"/>
                </a:solidFill>
                <a:latin typeface="Open Sans" panose="020B0606030504020204" pitchFamily="34" charset="0"/>
                <a:ea typeface="Open Sans" panose="020B0606030504020204" pitchFamily="34" charset="0"/>
                <a:cs typeface="Open Sans" panose="020B0606030504020204" pitchFamily="34" charset="0"/>
              </a:rPr>
              <a:t>về</a:t>
            </a: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err="1">
                <a:solidFill>
                  <a:prstClr val="black"/>
                </a:solidFill>
                <a:latin typeface="Open Sans" panose="020B0606030504020204" pitchFamily="34" charset="0"/>
                <a:ea typeface="Open Sans" panose="020B0606030504020204" pitchFamily="34" charset="0"/>
                <a:cs typeface="Open Sans" panose="020B0606030504020204" pitchFamily="34" charset="0"/>
              </a:rPr>
              <a:t>hai</a:t>
            </a: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err="1">
                <a:solidFill>
                  <a:prstClr val="black"/>
                </a:solidFill>
                <a:latin typeface="Open Sans" panose="020B0606030504020204" pitchFamily="34" charset="0"/>
                <a:ea typeface="Open Sans" panose="020B0606030504020204" pitchFamily="34" charset="0"/>
                <a:cs typeface="Open Sans" panose="020B0606030504020204" pitchFamily="34" charset="0"/>
              </a:rPr>
              <a:t>cách</a:t>
            </a: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err="1">
                <a:solidFill>
                  <a:prstClr val="black"/>
                </a:solidFill>
                <a:latin typeface="Open Sans" panose="020B0606030504020204" pitchFamily="34" charset="0"/>
                <a:ea typeface="Open Sans" panose="020B0606030504020204" pitchFamily="34" charset="0"/>
                <a:cs typeface="Open Sans" panose="020B0606030504020204" pitchFamily="34" charset="0"/>
              </a:rPr>
              <a:t>trình</a:t>
            </a: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err="1">
                <a:solidFill>
                  <a:prstClr val="black"/>
                </a:solidFill>
                <a:latin typeface="Open Sans" panose="020B0606030504020204" pitchFamily="34" charset="0"/>
                <a:ea typeface="Open Sans" panose="020B0606030504020204" pitchFamily="34" charset="0"/>
                <a:cs typeface="Open Sans" panose="020B0606030504020204" pitchFamily="34" charset="0"/>
              </a:rPr>
              <a:t>bày</a:t>
            </a: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err="1">
                <a:solidFill>
                  <a:prstClr val="black"/>
                </a:solidFill>
                <a:latin typeface="Open Sans" panose="020B0606030504020204" pitchFamily="34" charset="0"/>
                <a:ea typeface="Open Sans" panose="020B0606030504020204" pitchFamily="34" charset="0"/>
                <a:cs typeface="Open Sans" panose="020B0606030504020204" pitchFamily="34" charset="0"/>
              </a:rPr>
              <a:t>nội</a:t>
            </a: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 dung </a:t>
            </a:r>
            <a:r>
              <a:rPr lang="en-US" err="1">
                <a:solidFill>
                  <a:prstClr val="black"/>
                </a:solidFill>
                <a:latin typeface="Open Sans" panose="020B0606030504020204" pitchFamily="34" charset="0"/>
                <a:ea typeface="Open Sans" panose="020B0606030504020204" pitchFamily="34" charset="0"/>
                <a:cs typeface="Open Sans" panose="020B0606030504020204" pitchFamily="34" charset="0"/>
              </a:rPr>
              <a:t>trên</a:t>
            </a: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err="1">
                <a:solidFill>
                  <a:prstClr val="black"/>
                </a:solidFill>
                <a:latin typeface="Open Sans" panose="020B0606030504020204" pitchFamily="34" charset="0"/>
                <a:ea typeface="Open Sans" panose="020B0606030504020204" pitchFamily="34" charset="0"/>
                <a:cs typeface="Open Sans" panose="020B0606030504020204" pitchFamily="34" charset="0"/>
              </a:rPr>
              <a:t>Em</a:t>
            </a: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err="1">
                <a:solidFill>
                  <a:prstClr val="black"/>
                </a:solidFill>
                <a:latin typeface="Open Sans" panose="020B0606030504020204" pitchFamily="34" charset="0"/>
                <a:ea typeface="Open Sans" panose="020B0606030504020204" pitchFamily="34" charset="0"/>
                <a:cs typeface="Open Sans" panose="020B0606030504020204" pitchFamily="34" charset="0"/>
              </a:rPr>
              <a:t>thích</a:t>
            </a: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err="1">
                <a:solidFill>
                  <a:prstClr val="black"/>
                </a:solidFill>
                <a:latin typeface="Open Sans" panose="020B0606030504020204" pitchFamily="34" charset="0"/>
                <a:ea typeface="Open Sans" panose="020B0606030504020204" pitchFamily="34" charset="0"/>
                <a:cs typeface="Open Sans" panose="020B0606030504020204" pitchFamily="34" charset="0"/>
              </a:rPr>
              <a:t>cách</a:t>
            </a: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err="1">
                <a:solidFill>
                  <a:prstClr val="black"/>
                </a:solidFill>
                <a:latin typeface="Open Sans" panose="020B0606030504020204" pitchFamily="34" charset="0"/>
                <a:ea typeface="Open Sans" panose="020B0606030504020204" pitchFamily="34" charset="0"/>
                <a:cs typeface="Open Sans" panose="020B0606030504020204" pitchFamily="34" charset="0"/>
              </a:rPr>
              <a:t>trình</a:t>
            </a: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err="1">
                <a:solidFill>
                  <a:prstClr val="black"/>
                </a:solidFill>
                <a:latin typeface="Open Sans" panose="020B0606030504020204" pitchFamily="34" charset="0"/>
                <a:ea typeface="Open Sans" panose="020B0606030504020204" pitchFamily="34" charset="0"/>
                <a:cs typeface="Open Sans" panose="020B0606030504020204" pitchFamily="34" charset="0"/>
              </a:rPr>
              <a:t>bày</a:t>
            </a: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err="1">
                <a:solidFill>
                  <a:prstClr val="black"/>
                </a:solidFill>
                <a:latin typeface="Open Sans" panose="020B0606030504020204" pitchFamily="34" charset="0"/>
                <a:ea typeface="Open Sans" panose="020B0606030504020204" pitchFamily="34" charset="0"/>
                <a:cs typeface="Open Sans" panose="020B0606030504020204" pitchFamily="34" charset="0"/>
              </a:rPr>
              <a:t>nào</a:t>
            </a: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err="1">
                <a:solidFill>
                  <a:prstClr val="black"/>
                </a:solidFill>
                <a:latin typeface="Open Sans" panose="020B0606030504020204" pitchFamily="34" charset="0"/>
                <a:ea typeface="Open Sans" panose="020B0606030504020204" pitchFamily="34" charset="0"/>
                <a:cs typeface="Open Sans" panose="020B0606030504020204" pitchFamily="34" charset="0"/>
              </a:rPr>
              <a:t>hơn</a:t>
            </a: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err="1">
                <a:solidFill>
                  <a:prstClr val="black"/>
                </a:solidFill>
                <a:latin typeface="Open Sans" panose="020B0606030504020204" pitchFamily="34" charset="0"/>
                <a:ea typeface="Open Sans" panose="020B0606030504020204" pitchFamily="34" charset="0"/>
                <a:cs typeface="Open Sans" panose="020B0606030504020204" pitchFamily="34" charset="0"/>
              </a:rPr>
              <a:t>Vì</a:t>
            </a: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err="1">
                <a:solidFill>
                  <a:prstClr val="black"/>
                </a:solidFill>
                <a:latin typeface="Open Sans" panose="020B0606030504020204" pitchFamily="34" charset="0"/>
                <a:ea typeface="Open Sans" panose="020B0606030504020204" pitchFamily="34" charset="0"/>
                <a:cs typeface="Open Sans" panose="020B0606030504020204" pitchFamily="34" charset="0"/>
              </a:rPr>
              <a:t>sao</a:t>
            </a: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a:t>
            </a:r>
            <a:endParaRPr kumimoji="0" lang="vi-VN"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Group 4">
            <a:extLst>
              <a:ext uri="{FF2B5EF4-FFF2-40B4-BE49-F238E27FC236}">
                <a16:creationId xmlns:a16="http://schemas.microsoft.com/office/drawing/2014/main" id="{601E2ABC-EE61-600B-8110-CF28C5940003}"/>
              </a:ext>
            </a:extLst>
          </p:cNvPr>
          <p:cNvGrpSpPr/>
          <p:nvPr/>
        </p:nvGrpSpPr>
        <p:grpSpPr>
          <a:xfrm>
            <a:off x="259896" y="-119027"/>
            <a:ext cx="3798281" cy="1899141"/>
            <a:chOff x="259896" y="4258420"/>
            <a:chExt cx="3798281" cy="1899141"/>
          </a:xfrm>
        </p:grpSpPr>
        <p:pic>
          <p:nvPicPr>
            <p:cNvPr id="6" name="Picture 2" descr="Download Leaves Green Button Royalty-Free Vector Graphic - Pixabay">
              <a:extLst>
                <a:ext uri="{FF2B5EF4-FFF2-40B4-BE49-F238E27FC236}">
                  <a16:creationId xmlns:a16="http://schemas.microsoft.com/office/drawing/2014/main" id="{4426FBB3-8782-EB27-BB62-0B45FB8D7F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896" y="4258420"/>
              <a:ext cx="3798281" cy="18991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C9841B0-1DDD-B6D6-69C2-0FD09E7A7276}"/>
                </a:ext>
              </a:extLst>
            </p:cNvPr>
            <p:cNvSpPr txBox="1"/>
            <p:nvPr/>
          </p:nvSpPr>
          <p:spPr>
            <a:xfrm>
              <a:off x="1169410" y="4730937"/>
              <a:ext cx="2607681" cy="954107"/>
            </a:xfrm>
            <a:prstGeom prst="rect">
              <a:avLst/>
            </a:prstGeom>
            <a:noFill/>
          </p:spPr>
          <p:txBody>
            <a:bodyPr wrap="square" rtlCol="0">
              <a:spAutoFit/>
            </a:bodyPr>
            <a:lstStyle/>
            <a:p>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1. Danh </a:t>
              </a:r>
              <a:r>
                <a:rPr lang="en-US" sz="2800" b="1" err="1">
                  <a:solidFill>
                    <a:schemeClr val="bg1"/>
                  </a:solidFill>
                  <a:latin typeface="Open Sans" panose="020B0606030504020204" pitchFamily="34" charset="0"/>
                  <a:ea typeface="Open Sans" panose="020B0606030504020204" pitchFamily="34" charset="0"/>
                  <a:cs typeface="Open Sans" panose="020B0606030504020204" pitchFamily="34" charset="0"/>
                </a:rPr>
                <a:t>sách</a:t>
              </a: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800" b="1" err="1">
                  <a:solidFill>
                    <a:schemeClr val="bg1"/>
                  </a:solidFill>
                  <a:latin typeface="Open Sans" panose="020B0606030504020204" pitchFamily="34" charset="0"/>
                  <a:ea typeface="Open Sans" panose="020B0606030504020204" pitchFamily="34" charset="0"/>
                  <a:cs typeface="Open Sans" panose="020B0606030504020204" pitchFamily="34" charset="0"/>
                </a:rPr>
                <a:t>dạng</a:t>
              </a: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800" b="1" err="1">
                  <a:solidFill>
                    <a:schemeClr val="bg1"/>
                  </a:solidFill>
                  <a:latin typeface="Open Sans" panose="020B0606030504020204" pitchFamily="34" charset="0"/>
                  <a:ea typeface="Open Sans" panose="020B0606030504020204" pitchFamily="34" charset="0"/>
                  <a:cs typeface="Open Sans" panose="020B0606030504020204" pitchFamily="34" charset="0"/>
                </a:rPr>
                <a:t>liệt</a:t>
              </a: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800" b="1" err="1">
                  <a:solidFill>
                    <a:schemeClr val="bg1"/>
                  </a:solidFill>
                  <a:latin typeface="Open Sans" panose="020B0606030504020204" pitchFamily="34" charset="0"/>
                  <a:ea typeface="Open Sans" panose="020B0606030504020204" pitchFamily="34" charset="0"/>
                  <a:cs typeface="Open Sans" panose="020B0606030504020204" pitchFamily="34" charset="0"/>
                </a:rPr>
                <a:t>kê</a:t>
              </a:r>
              <a:endParaRPr lang="vi-VN"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 name="TextBox 1">
            <a:extLst>
              <a:ext uri="{FF2B5EF4-FFF2-40B4-BE49-F238E27FC236}">
                <a16:creationId xmlns:a16="http://schemas.microsoft.com/office/drawing/2014/main" id="{224FDB12-E18C-2918-D9CE-DFF8D0B32974}"/>
              </a:ext>
            </a:extLst>
          </p:cNvPr>
          <p:cNvSpPr txBox="1"/>
          <p:nvPr/>
        </p:nvSpPr>
        <p:spPr>
          <a:xfrm>
            <a:off x="5958929" y="122335"/>
            <a:ext cx="4918622" cy="1298377"/>
          </a:xfrm>
          <a:prstGeom prst="wedgeEllipseCallout">
            <a:avLst>
              <a:gd name="adj1" fmla="val -15151"/>
              <a:gd name="adj2" fmla="val 66168"/>
            </a:avLst>
          </a:prstGeom>
          <a:solidFill>
            <a:srgbClr val="03D028"/>
          </a:solidFill>
          <a:effectLst/>
        </p:spPr>
        <p:txBody>
          <a:bodyPr wrap="square" rtlCol="0">
            <a:spAutoFit/>
          </a:bodyPr>
          <a:lstStyle/>
          <a:p>
            <a:pPr lvl="0">
              <a:defRPr/>
            </a:pP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Cách trình bày như hình 8a.3 rõ ràng, dễ hiểu và có tính thẩm mỹ hơn</a:t>
            </a:r>
            <a:endParaRPr kumimoji="0" lang="vi-VN"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8710033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45"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ppt_w</p:attrName>
                                        </p:attrNameLst>
                                      </p:cBhvr>
                                      <p:tavLst>
                                        <p:tav tm="0" fmla="#ppt_w*sin(2.5*pi*$)">
                                          <p:val>
                                            <p:fltVal val="0"/>
                                          </p:val>
                                        </p:tav>
                                        <p:tav tm="100000">
                                          <p:val>
                                            <p:fltVal val="1"/>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2">
                                            <p:txEl>
                                              <p:pRg st="0" end="0"/>
                                            </p:txEl>
                                          </p:spTgt>
                                        </p:tgtEl>
                                        <p:attrNameLst>
                                          <p:attrName>style.visibility</p:attrName>
                                        </p:attrNameLst>
                                      </p:cBhvr>
                                      <p:to>
                                        <p:strVal val="visible"/>
                                      </p:to>
                                    </p:set>
                                    <p:anim calcmode="lin" valueType="num">
                                      <p:cBhvr>
                                        <p:cTn id="19" dur="25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0" dur="25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21" dur="25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2" dur="25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3" dur="250" tmFilter="0,0; .5, 1; 1, 1"/>
                                        <p:tgtEl>
                                          <p:spTgt spid="1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3330027" y="1737405"/>
            <a:ext cx="6728373" cy="1200329"/>
          </a:xfrm>
          <a:prstGeom prst="rect">
            <a:avLst/>
          </a:prstGeom>
          <a:noFill/>
          <a:effectLst/>
        </p:spPr>
        <p:txBody>
          <a:bodyPr wrap="square" rtlCol="0">
            <a:spAutoFit/>
          </a:bodyPr>
          <a:lstStyle/>
          <a:p>
            <a:pPr lvl="0">
              <a:defRPr/>
            </a:pPr>
            <a:r>
              <a:rPr lang="en-US" sz="2400">
                <a:solidFill>
                  <a:prstClr val="black"/>
                </a:solidFill>
                <a:latin typeface="Open Sans" panose="020B0606030504020204" pitchFamily="34" charset="0"/>
                <a:ea typeface="Open Sans" panose="020B0606030504020204" pitchFamily="34" charset="0"/>
                <a:cs typeface="Open Sans" panose="020B0606030504020204" pitchFamily="34" charset="0"/>
              </a:rPr>
              <a:t>+ Có những kiểu danh sách liệt kê nào?</a:t>
            </a:r>
          </a:p>
          <a:p>
            <a:pPr lvl="0">
              <a:defRPr/>
            </a:pPr>
            <a:r>
              <a:rPr lang="en-US" sz="2400">
                <a:solidFill>
                  <a:prstClr val="black"/>
                </a:solidFill>
                <a:latin typeface="Open Sans" panose="020B0606030504020204" pitchFamily="34" charset="0"/>
                <a:ea typeface="Open Sans" panose="020B0606030504020204" pitchFamily="34" charset="0"/>
                <a:cs typeface="Open Sans" panose="020B0606030504020204" pitchFamily="34" charset="0"/>
              </a:rPr>
              <a:t>+ Em hãy nêu tác dụng của việc sử dụng danh sách dạng liệt kê.</a:t>
            </a:r>
          </a:p>
        </p:txBody>
      </p:sp>
      <p:grpSp>
        <p:nvGrpSpPr>
          <p:cNvPr id="5" name="Group 4">
            <a:extLst>
              <a:ext uri="{FF2B5EF4-FFF2-40B4-BE49-F238E27FC236}">
                <a16:creationId xmlns:a16="http://schemas.microsoft.com/office/drawing/2014/main" id="{601E2ABC-EE61-600B-8110-CF28C5940003}"/>
              </a:ext>
            </a:extLst>
          </p:cNvPr>
          <p:cNvGrpSpPr/>
          <p:nvPr/>
        </p:nvGrpSpPr>
        <p:grpSpPr>
          <a:xfrm>
            <a:off x="259896" y="-119027"/>
            <a:ext cx="3798281" cy="1899141"/>
            <a:chOff x="259896" y="4258420"/>
            <a:chExt cx="3798281" cy="1899141"/>
          </a:xfrm>
        </p:grpSpPr>
        <p:pic>
          <p:nvPicPr>
            <p:cNvPr id="6" name="Picture 2" descr="Download Leaves Green Button Royalty-Free Vector Graphic - Pixabay">
              <a:extLst>
                <a:ext uri="{FF2B5EF4-FFF2-40B4-BE49-F238E27FC236}">
                  <a16:creationId xmlns:a16="http://schemas.microsoft.com/office/drawing/2014/main" id="{4426FBB3-8782-EB27-BB62-0B45FB8D7F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896" y="4258420"/>
              <a:ext cx="3798281" cy="18991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C9841B0-1DDD-B6D6-69C2-0FD09E7A7276}"/>
                </a:ext>
              </a:extLst>
            </p:cNvPr>
            <p:cNvSpPr txBox="1"/>
            <p:nvPr/>
          </p:nvSpPr>
          <p:spPr>
            <a:xfrm>
              <a:off x="1169410" y="4730937"/>
              <a:ext cx="2607681" cy="954107"/>
            </a:xfrm>
            <a:prstGeom prst="rect">
              <a:avLst/>
            </a:prstGeom>
            <a:noFill/>
          </p:spPr>
          <p:txBody>
            <a:bodyPr wrap="square" rtlCol="0">
              <a:spAutoFit/>
            </a:bodyPr>
            <a:lstStyle/>
            <a:p>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1. Danh </a:t>
              </a:r>
              <a:r>
                <a:rPr lang="en-US" sz="2800" b="1" err="1">
                  <a:solidFill>
                    <a:schemeClr val="bg1"/>
                  </a:solidFill>
                  <a:latin typeface="Open Sans" panose="020B0606030504020204" pitchFamily="34" charset="0"/>
                  <a:ea typeface="Open Sans" panose="020B0606030504020204" pitchFamily="34" charset="0"/>
                  <a:cs typeface="Open Sans" panose="020B0606030504020204" pitchFamily="34" charset="0"/>
                </a:rPr>
                <a:t>sách</a:t>
              </a: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800" b="1" err="1">
                  <a:solidFill>
                    <a:schemeClr val="bg1"/>
                  </a:solidFill>
                  <a:latin typeface="Open Sans" panose="020B0606030504020204" pitchFamily="34" charset="0"/>
                  <a:ea typeface="Open Sans" panose="020B0606030504020204" pitchFamily="34" charset="0"/>
                  <a:cs typeface="Open Sans" panose="020B0606030504020204" pitchFamily="34" charset="0"/>
                </a:rPr>
                <a:t>dạng</a:t>
              </a: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800" b="1" err="1">
                  <a:solidFill>
                    <a:schemeClr val="bg1"/>
                  </a:solidFill>
                  <a:latin typeface="Open Sans" panose="020B0606030504020204" pitchFamily="34" charset="0"/>
                  <a:ea typeface="Open Sans" panose="020B0606030504020204" pitchFamily="34" charset="0"/>
                  <a:cs typeface="Open Sans" panose="020B0606030504020204" pitchFamily="34" charset="0"/>
                </a:rPr>
                <a:t>liệt</a:t>
              </a: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800" b="1" err="1">
                  <a:solidFill>
                    <a:schemeClr val="bg1"/>
                  </a:solidFill>
                  <a:latin typeface="Open Sans" panose="020B0606030504020204" pitchFamily="34" charset="0"/>
                  <a:ea typeface="Open Sans" panose="020B0606030504020204" pitchFamily="34" charset="0"/>
                  <a:cs typeface="Open Sans" panose="020B0606030504020204" pitchFamily="34" charset="0"/>
                </a:rPr>
                <a:t>kê</a:t>
              </a:r>
              <a:endParaRPr lang="vi-VN"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 name="Group 2">
            <a:extLst>
              <a:ext uri="{FF2B5EF4-FFF2-40B4-BE49-F238E27FC236}">
                <a16:creationId xmlns:a16="http://schemas.microsoft.com/office/drawing/2014/main" id="{88C51BE4-384B-C780-14B2-CC667B7F7563}"/>
              </a:ext>
            </a:extLst>
          </p:cNvPr>
          <p:cNvGrpSpPr/>
          <p:nvPr/>
        </p:nvGrpSpPr>
        <p:grpSpPr>
          <a:xfrm>
            <a:off x="4552336" y="3105336"/>
            <a:ext cx="3087329" cy="2618882"/>
            <a:chOff x="8111612" y="1250254"/>
            <a:chExt cx="3087329" cy="2618882"/>
          </a:xfrm>
          <a:noFill/>
        </p:grpSpPr>
        <p:sp>
          <p:nvSpPr>
            <p:cNvPr id="4" name="Rectangle 3">
              <a:extLst>
                <a:ext uri="{FF2B5EF4-FFF2-40B4-BE49-F238E27FC236}">
                  <a16:creationId xmlns:a16="http://schemas.microsoft.com/office/drawing/2014/main" id="{40CC9555-423A-B964-3B8E-32DEF79E2B92}"/>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2">
              <a:extLst>
                <a:ext uri="{FF2B5EF4-FFF2-40B4-BE49-F238E27FC236}">
                  <a16:creationId xmlns:a16="http://schemas.microsoft.com/office/drawing/2014/main" id="{F38940C2-A653-551B-2572-9C608F798BD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8327617" y="1673869"/>
              <a:ext cx="2357929" cy="1551440"/>
            </a:xfrm>
            <a:prstGeom prst="rect">
              <a:avLst/>
            </a:prstGeom>
            <a:grpFill/>
          </p:spPr>
        </p:pic>
        <p:sp>
          <p:nvSpPr>
            <p:cNvPr id="9" name="TextBox 8">
              <a:extLst>
                <a:ext uri="{FF2B5EF4-FFF2-40B4-BE49-F238E27FC236}">
                  <a16:creationId xmlns:a16="http://schemas.microsoft.com/office/drawing/2014/main" id="{3813EEEC-650D-7489-1C14-9B9FE4B19DDC}"/>
                </a:ext>
              </a:extLst>
            </p:cNvPr>
            <p:cNvSpPr txBox="1"/>
            <p:nvPr/>
          </p:nvSpPr>
          <p:spPr>
            <a:xfrm>
              <a:off x="8414466" y="3271171"/>
              <a:ext cx="2492423" cy="369332"/>
            </a:xfrm>
            <a:prstGeom prst="rect">
              <a:avLst/>
            </a:prstGeom>
            <a:grpFill/>
          </p:spPr>
          <p:txBody>
            <a:bodyPr wrap="square" rtlCol="0">
              <a:spAutoFit/>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KHĂN TRẢI BÀN</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10" name="y2meta.com - 5 Minute Timer-(1080p)">
            <a:hlinkClick r:id="" action="ppaction://media"/>
            <a:extLst>
              <a:ext uri="{FF2B5EF4-FFF2-40B4-BE49-F238E27FC236}">
                <a16:creationId xmlns:a16="http://schemas.microsoft.com/office/drawing/2014/main" id="{F38662EC-914C-6CD0-2E51-94786B7B1E6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9023" t="26674" r="18255" b="24549"/>
          <a:stretch/>
        </p:blipFill>
        <p:spPr>
          <a:xfrm>
            <a:off x="6311531" y="5581429"/>
            <a:ext cx="2656266" cy="1161949"/>
          </a:xfrm>
          <a:prstGeom prst="rect">
            <a:avLst/>
          </a:prstGeom>
        </p:spPr>
      </p:pic>
      <p:sp>
        <p:nvSpPr>
          <p:cNvPr id="13" name="Arrow: Pentagon 12">
            <a:extLst>
              <a:ext uri="{FF2B5EF4-FFF2-40B4-BE49-F238E27FC236}">
                <a16:creationId xmlns:a16="http://schemas.microsoft.com/office/drawing/2014/main" id="{7D207484-0A69-23A1-0A49-0268BF651873}"/>
              </a:ext>
            </a:extLst>
          </p:cNvPr>
          <p:cNvSpPr/>
          <p:nvPr/>
        </p:nvSpPr>
        <p:spPr>
          <a:xfrm>
            <a:off x="5557591" y="5490450"/>
            <a:ext cx="4164147" cy="134390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4" name="Xem KQ">
            <a:extLst>
              <a:ext uri="{FF2B5EF4-FFF2-40B4-BE49-F238E27FC236}">
                <a16:creationId xmlns:a16="http://schemas.microsoft.com/office/drawing/2014/main" id="{1B5C3557-9E99-BC41-F118-9595F91186B3}"/>
              </a:ext>
            </a:extLst>
          </p:cNvPr>
          <p:cNvGrpSpPr/>
          <p:nvPr/>
        </p:nvGrpSpPr>
        <p:grpSpPr>
          <a:xfrm>
            <a:off x="3374700" y="5697572"/>
            <a:ext cx="1278588" cy="838199"/>
            <a:chOff x="1580575" y="4760148"/>
            <a:chExt cx="1278588" cy="838199"/>
          </a:xfrm>
        </p:grpSpPr>
        <p:pic>
          <p:nvPicPr>
            <p:cNvPr id="15" name="Picture 2">
              <a:extLst>
                <a:ext uri="{FF2B5EF4-FFF2-40B4-BE49-F238E27FC236}">
                  <a16:creationId xmlns:a16="http://schemas.microsoft.com/office/drawing/2014/main" id="{26BABE03-7E34-1C51-8CDA-E5F49B83E47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1580575" y="4760148"/>
              <a:ext cx="1278588" cy="83819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ACC347B-34FE-B495-C5AD-120E1BE5FD5D}"/>
                </a:ext>
              </a:extLst>
            </p:cNvPr>
            <p:cNvSpPr txBox="1"/>
            <p:nvPr/>
          </p:nvSpPr>
          <p:spPr>
            <a:xfrm>
              <a:off x="1580575" y="4893191"/>
              <a:ext cx="1262667" cy="523220"/>
            </a:xfrm>
            <a:prstGeom prst="rect">
              <a:avLst/>
            </a:prstGeom>
            <a:noFill/>
          </p:spPr>
          <p:txBody>
            <a:bodyPr wrap="square" rtlCol="0">
              <a:spAutoFit/>
            </a:bodyPr>
            <a:lstStyle/>
            <a:p>
              <a:pPr algn="ctr"/>
              <a:r>
                <a:rPr lang="en-US" sz="1400" b="1" dirty="0" err="1">
                  <a:latin typeface="Open Sans" panose="020B0606030504020204" pitchFamily="34" charset="0"/>
                  <a:ea typeface="Open Sans" panose="020B0606030504020204" pitchFamily="34" charset="0"/>
                  <a:cs typeface="Open Sans" panose="020B0606030504020204" pitchFamily="34" charset="0"/>
                </a:rPr>
                <a:t>XEM</a:t>
              </a:r>
              <a:r>
                <a:rPr lang="en-US" sz="1400" b="1" dirty="0">
                  <a:latin typeface="Open Sans" panose="020B0606030504020204" pitchFamily="34" charset="0"/>
                  <a:ea typeface="Open Sans" panose="020B0606030504020204" pitchFamily="34" charset="0"/>
                  <a:cs typeface="Open Sans" panose="020B0606030504020204" pitchFamily="34" charset="0"/>
                </a:rPr>
                <a:t> </a:t>
              </a:r>
            </a:p>
            <a:p>
              <a:pPr algn="ctr"/>
              <a:r>
                <a:rPr lang="en-US" sz="1400" b="1" dirty="0" err="1">
                  <a:latin typeface="Open Sans" panose="020B0606030504020204" pitchFamily="34" charset="0"/>
                  <a:ea typeface="Open Sans" panose="020B0606030504020204" pitchFamily="34" charset="0"/>
                  <a:cs typeface="Open Sans" panose="020B0606030504020204" pitchFamily="34" charset="0"/>
                </a:rPr>
                <a:t>KẾT</a:t>
              </a:r>
              <a:r>
                <a:rPr lang="en-US" sz="1400" b="1" dirty="0">
                  <a:latin typeface="Open Sans" panose="020B0606030504020204" pitchFamily="34" charset="0"/>
                  <a:ea typeface="Open Sans" panose="020B0606030504020204" pitchFamily="34" charset="0"/>
                  <a:cs typeface="Open Sans" panose="020B0606030504020204" pitchFamily="34" charset="0"/>
                </a:rPr>
                <a:t> </a:t>
              </a:r>
              <a:r>
                <a:rPr lang="en-US" sz="1400" b="1" dirty="0" err="1">
                  <a:latin typeface="Open Sans" panose="020B0606030504020204" pitchFamily="34" charset="0"/>
                  <a:ea typeface="Open Sans" panose="020B0606030504020204" pitchFamily="34" charset="0"/>
                  <a:cs typeface="Open Sans" panose="020B0606030504020204" pitchFamily="34" charset="0"/>
                </a:rPr>
                <a:t>QUẢ</a:t>
              </a:r>
              <a:endParaRPr lang="vi-VN" sz="1400" b="1"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7" name="TextBox 16">
            <a:extLst>
              <a:ext uri="{FF2B5EF4-FFF2-40B4-BE49-F238E27FC236}">
                <a16:creationId xmlns:a16="http://schemas.microsoft.com/office/drawing/2014/main" id="{917022E4-34F4-0C27-2B66-1DB12B73CA81}"/>
              </a:ext>
            </a:extLst>
          </p:cNvPr>
          <p:cNvSpPr txBox="1"/>
          <p:nvPr/>
        </p:nvSpPr>
        <p:spPr>
          <a:xfrm>
            <a:off x="3382540" y="1331949"/>
            <a:ext cx="6728373" cy="3046988"/>
          </a:xfrm>
          <a:prstGeom prst="rect">
            <a:avLst/>
          </a:prstGeom>
          <a:noFill/>
          <a:effectLst/>
        </p:spPr>
        <p:txBody>
          <a:bodyPr wrap="square" rtlCol="0">
            <a:spAutoFit/>
          </a:bodyPr>
          <a:lstStyle/>
          <a:p>
            <a:pPr marL="342900" lvl="0" indent="-342900">
              <a:buFontTx/>
              <a:buChar char="-"/>
              <a:defRPr/>
            </a:pPr>
            <a:r>
              <a:rPr lang="en-US" sz="2400" dirty="0" err="1" smtClean="0">
                <a:solidFill>
                  <a:prstClr val="black"/>
                </a:solidFill>
                <a:latin typeface="Open Sans" panose="020B0606030504020204" pitchFamily="34" charset="0"/>
                <a:ea typeface="Open Sans" panose="020B0606030504020204" pitchFamily="34" charset="0"/>
                <a:cs typeface="Open Sans" panose="020B0606030504020204" pitchFamily="34" charset="0"/>
              </a:rPr>
              <a:t>Phần</a:t>
            </a:r>
            <a:r>
              <a:rPr lang="en-US" sz="24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mềm</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soạn</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thảo</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văn</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bản</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cung</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cấp</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2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kiểu</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danh</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sách</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dạng</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liệt</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kê</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danh</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sách</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dấu</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đầu</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dòng</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danh</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sách</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có</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thứ</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tự</a:t>
            </a:r>
            <a:r>
              <a:rPr lang="en-US" sz="24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a:t>
            </a:r>
          </a:p>
          <a:p>
            <a:pPr lvl="0">
              <a:defRPr/>
            </a:pPr>
            <a:r>
              <a:rPr lang="en-US" sz="24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prstClr val="black"/>
                </a:solidFill>
                <a:latin typeface="Open Sans" panose="020B0606030504020204" pitchFamily="34" charset="0"/>
                <a:ea typeface="Open Sans" panose="020B0606030504020204" pitchFamily="34" charset="0"/>
                <a:cs typeface="Open Sans" panose="020B0606030504020204" pitchFamily="34" charset="0"/>
              </a:rPr>
              <a:t>Dấu</a:t>
            </a:r>
            <a:r>
              <a:rPr lang="en-US" sz="24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prstClr val="black"/>
                </a:solidFill>
                <a:latin typeface="Open Sans" panose="020B0606030504020204" pitchFamily="34" charset="0"/>
                <a:ea typeface="Open Sans" panose="020B0606030504020204" pitchFamily="34" charset="0"/>
                <a:cs typeface="Open Sans" panose="020B0606030504020204" pitchFamily="34" charset="0"/>
              </a:rPr>
              <a:t>đầu</a:t>
            </a:r>
            <a:r>
              <a:rPr lang="en-US" sz="24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prstClr val="black"/>
                </a:solidFill>
                <a:latin typeface="Open Sans" panose="020B0606030504020204" pitchFamily="34" charset="0"/>
                <a:ea typeface="Open Sans" panose="020B0606030504020204" pitchFamily="34" charset="0"/>
                <a:cs typeface="Open Sans" panose="020B0606030504020204" pitchFamily="34" charset="0"/>
              </a:rPr>
              <a:t>dòng</a:t>
            </a:r>
            <a:r>
              <a:rPr lang="en-US" sz="24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prstClr val="black"/>
                </a:solidFill>
                <a:latin typeface="Open Sans" panose="020B0606030504020204" pitchFamily="34" charset="0"/>
                <a:ea typeface="Open Sans" panose="020B0606030504020204" pitchFamily="34" charset="0"/>
                <a:cs typeface="Open Sans" panose="020B0606030504020204" pitchFamily="34" charset="0"/>
              </a:rPr>
              <a:t>và</a:t>
            </a:r>
            <a:r>
              <a:rPr lang="en-US" sz="24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prstClr val="black"/>
                </a:solidFill>
                <a:latin typeface="Open Sans" panose="020B0606030504020204" pitchFamily="34" charset="0"/>
                <a:ea typeface="Open Sans" panose="020B0606030504020204" pitchFamily="34" charset="0"/>
                <a:cs typeface="Open Sans" panose="020B0606030504020204" pitchFamily="34" charset="0"/>
              </a:rPr>
              <a:t>thứ</a:t>
            </a:r>
            <a:r>
              <a:rPr lang="en-US" sz="24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prstClr val="black"/>
                </a:solidFill>
                <a:latin typeface="Open Sans" panose="020B0606030504020204" pitchFamily="34" charset="0"/>
                <a:ea typeface="Open Sans" panose="020B0606030504020204" pitchFamily="34" charset="0"/>
                <a:cs typeface="Open Sans" panose="020B0606030504020204" pitchFamily="34" charset="0"/>
              </a:rPr>
              <a:t>tự</a:t>
            </a:r>
            <a:r>
              <a:rPr lang="en-US" sz="24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prstClr val="black"/>
                </a:solidFill>
                <a:latin typeface="Open Sans" panose="020B0606030504020204" pitchFamily="34" charset="0"/>
                <a:ea typeface="Open Sans" panose="020B0606030504020204" pitchFamily="34" charset="0"/>
                <a:cs typeface="Open Sans" panose="020B0606030504020204" pitchFamily="34" charset="0"/>
              </a:rPr>
              <a:t>trong</a:t>
            </a:r>
            <a:r>
              <a:rPr lang="en-US" sz="24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prstClr val="black"/>
                </a:solidFill>
                <a:latin typeface="Open Sans" panose="020B0606030504020204" pitchFamily="34" charset="0"/>
                <a:ea typeface="Open Sans" panose="020B0606030504020204" pitchFamily="34" charset="0"/>
                <a:cs typeface="Open Sans" panose="020B0606030504020204" pitchFamily="34" charset="0"/>
              </a:rPr>
              <a:t>danh</a:t>
            </a:r>
            <a:r>
              <a:rPr lang="en-US" sz="24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prstClr val="black"/>
                </a:solidFill>
                <a:latin typeface="Open Sans" panose="020B0606030504020204" pitchFamily="34" charset="0"/>
                <a:ea typeface="Open Sans" panose="020B0606030504020204" pitchFamily="34" charset="0"/>
                <a:cs typeface="Open Sans" panose="020B0606030504020204" pitchFamily="34" charset="0"/>
              </a:rPr>
              <a:t>sách</a:t>
            </a:r>
            <a:r>
              <a:rPr lang="en-US" sz="24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prstClr val="black"/>
                </a:solidFill>
                <a:latin typeface="Open Sans" panose="020B0606030504020204" pitchFamily="34" charset="0"/>
                <a:ea typeface="Open Sans" panose="020B0606030504020204" pitchFamily="34" charset="0"/>
                <a:cs typeface="Open Sans" panose="020B0606030504020204" pitchFamily="34" charset="0"/>
              </a:rPr>
              <a:t>dạng</a:t>
            </a:r>
            <a:r>
              <a:rPr lang="en-US" sz="24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prstClr val="black"/>
                </a:solidFill>
                <a:latin typeface="Open Sans" panose="020B0606030504020204" pitchFamily="34" charset="0"/>
                <a:ea typeface="Open Sans" panose="020B0606030504020204" pitchFamily="34" charset="0"/>
                <a:cs typeface="Open Sans" panose="020B0606030504020204" pitchFamily="34" charset="0"/>
              </a:rPr>
              <a:t>liệt</a:t>
            </a:r>
            <a:r>
              <a:rPr lang="en-US" sz="24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prstClr val="black"/>
                </a:solidFill>
                <a:latin typeface="Open Sans" panose="020B0606030504020204" pitchFamily="34" charset="0"/>
                <a:ea typeface="Open Sans" panose="020B0606030504020204" pitchFamily="34" charset="0"/>
                <a:cs typeface="Open Sans" panose="020B0606030504020204" pitchFamily="34" charset="0"/>
              </a:rPr>
              <a:t>kê</a:t>
            </a:r>
            <a:r>
              <a:rPr lang="en-US" sz="24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prstClr val="black"/>
                </a:solidFill>
                <a:latin typeface="Open Sans" panose="020B0606030504020204" pitchFamily="34" charset="0"/>
                <a:ea typeface="Open Sans" panose="020B0606030504020204" pitchFamily="34" charset="0"/>
                <a:cs typeface="Open Sans" panose="020B0606030504020204" pitchFamily="34" charset="0"/>
              </a:rPr>
              <a:t>được</a:t>
            </a:r>
            <a:r>
              <a:rPr lang="en-US" sz="24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prstClr val="black"/>
                </a:solidFill>
                <a:latin typeface="Open Sans" panose="020B0606030504020204" pitchFamily="34" charset="0"/>
                <a:ea typeface="Open Sans" panose="020B0606030504020204" pitchFamily="34" charset="0"/>
                <a:cs typeface="Open Sans" panose="020B0606030504020204" pitchFamily="34" charset="0"/>
              </a:rPr>
              <a:t>tự</a:t>
            </a:r>
            <a:r>
              <a:rPr lang="en-US" sz="24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prstClr val="black"/>
                </a:solidFill>
                <a:latin typeface="Open Sans" panose="020B0606030504020204" pitchFamily="34" charset="0"/>
                <a:ea typeface="Open Sans" panose="020B0606030504020204" pitchFamily="34" charset="0"/>
                <a:cs typeface="Open Sans" panose="020B0606030504020204" pitchFamily="34" charset="0"/>
              </a:rPr>
              <a:t>động</a:t>
            </a:r>
            <a:r>
              <a:rPr lang="en-US" sz="24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prstClr val="black"/>
                </a:solidFill>
                <a:latin typeface="Open Sans" panose="020B0606030504020204" pitchFamily="34" charset="0"/>
                <a:ea typeface="Open Sans" panose="020B0606030504020204" pitchFamily="34" charset="0"/>
                <a:cs typeface="Open Sans" panose="020B0606030504020204" pitchFamily="34" charset="0"/>
              </a:rPr>
              <a:t>tạo</a:t>
            </a:r>
            <a:r>
              <a:rPr lang="en-US" sz="24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prstClr val="black"/>
                </a:solidFill>
                <a:latin typeface="Open Sans" panose="020B0606030504020204" pitchFamily="34" charset="0"/>
                <a:ea typeface="Open Sans" panose="020B0606030504020204" pitchFamily="34" charset="0"/>
                <a:cs typeface="Open Sans" panose="020B0606030504020204" pitchFamily="34" charset="0"/>
              </a:rPr>
              <a:t>và</a:t>
            </a:r>
            <a:r>
              <a:rPr lang="en-US" sz="24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prstClr val="black"/>
                </a:solidFill>
                <a:latin typeface="Open Sans" panose="020B0606030504020204" pitchFamily="34" charset="0"/>
                <a:ea typeface="Open Sans" panose="020B0606030504020204" pitchFamily="34" charset="0"/>
                <a:cs typeface="Open Sans" panose="020B0606030504020204" pitchFamily="34" charset="0"/>
              </a:rPr>
              <a:t>cập</a:t>
            </a:r>
            <a:r>
              <a:rPr lang="en-US" sz="24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prstClr val="black"/>
                </a:solidFill>
                <a:latin typeface="Open Sans" panose="020B0606030504020204" pitchFamily="34" charset="0"/>
                <a:ea typeface="Open Sans" panose="020B0606030504020204" pitchFamily="34" charset="0"/>
                <a:cs typeface="Open Sans" panose="020B0606030504020204" pitchFamily="34" charset="0"/>
              </a:rPr>
              <a:t>nhật</a:t>
            </a:r>
            <a:r>
              <a:rPr lang="en-US" sz="24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prstClr val="black"/>
                </a:solidFill>
                <a:latin typeface="Open Sans" panose="020B0606030504020204" pitchFamily="34" charset="0"/>
                <a:ea typeface="Open Sans" panose="020B0606030504020204" pitchFamily="34" charset="0"/>
                <a:cs typeface="Open Sans" panose="020B0606030504020204" pitchFamily="34" charset="0"/>
              </a:rPr>
              <a:t>mỗi</a:t>
            </a:r>
            <a:r>
              <a:rPr lang="en-US" sz="24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prstClr val="black"/>
                </a:solidFill>
                <a:latin typeface="Open Sans" panose="020B0606030504020204" pitchFamily="34" charset="0"/>
                <a:ea typeface="Open Sans" panose="020B0606030504020204" pitchFamily="34" charset="0"/>
                <a:cs typeface="Open Sans" panose="020B0606030504020204" pitchFamily="34" charset="0"/>
              </a:rPr>
              <a:t>khi</a:t>
            </a:r>
            <a:r>
              <a:rPr lang="en-US" sz="24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prstClr val="black"/>
                </a:solidFill>
                <a:latin typeface="Open Sans" panose="020B0606030504020204" pitchFamily="34" charset="0"/>
                <a:ea typeface="Open Sans" panose="020B0606030504020204" pitchFamily="34" charset="0"/>
                <a:cs typeface="Open Sans" panose="020B0606030504020204" pitchFamily="34" charset="0"/>
              </a:rPr>
              <a:t>thêm</a:t>
            </a:r>
            <a:r>
              <a:rPr lang="en-US" sz="24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prstClr val="black"/>
                </a:solidFill>
                <a:latin typeface="Open Sans" panose="020B0606030504020204" pitchFamily="34" charset="0"/>
                <a:ea typeface="Open Sans" panose="020B0606030504020204" pitchFamily="34" charset="0"/>
                <a:cs typeface="Open Sans" panose="020B0606030504020204" pitchFamily="34" charset="0"/>
              </a:rPr>
              <a:t>hoặc</a:t>
            </a:r>
            <a:r>
              <a:rPr lang="en-US" sz="24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prstClr val="black"/>
                </a:solidFill>
                <a:latin typeface="Open Sans" panose="020B0606030504020204" pitchFamily="34" charset="0"/>
                <a:ea typeface="Open Sans" panose="020B0606030504020204" pitchFamily="34" charset="0"/>
                <a:cs typeface="Open Sans" panose="020B0606030504020204" pitchFamily="34" charset="0"/>
              </a:rPr>
              <a:t>bớt</a:t>
            </a:r>
            <a:r>
              <a:rPr lang="en-US" sz="24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prstClr val="black"/>
                </a:solidFill>
                <a:latin typeface="Open Sans" panose="020B0606030504020204" pitchFamily="34" charset="0"/>
                <a:ea typeface="Open Sans" panose="020B0606030504020204" pitchFamily="34" charset="0"/>
                <a:cs typeface="Open Sans" panose="020B0606030504020204" pitchFamily="34" charset="0"/>
              </a:rPr>
              <a:t>đoạn</a:t>
            </a:r>
            <a:r>
              <a:rPr lang="en-US" sz="24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prstClr val="black"/>
                </a:solidFill>
                <a:latin typeface="Open Sans" panose="020B0606030504020204" pitchFamily="34" charset="0"/>
                <a:ea typeface="Open Sans" panose="020B0606030504020204" pitchFamily="34" charset="0"/>
                <a:cs typeface="Open Sans" panose="020B0606030504020204" pitchFamily="34" charset="0"/>
              </a:rPr>
              <a:t>văn</a:t>
            </a:r>
            <a:r>
              <a:rPr lang="en-US" sz="24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prstClr val="black"/>
                </a:solidFill>
                <a:latin typeface="Open Sans" panose="020B0606030504020204" pitchFamily="34" charset="0"/>
                <a:ea typeface="Open Sans" panose="020B0606030504020204" pitchFamily="34" charset="0"/>
                <a:cs typeface="Open Sans" panose="020B0606030504020204" pitchFamily="34" charset="0"/>
              </a:rPr>
              <a:t>bản</a:t>
            </a:r>
            <a:r>
              <a:rPr lang="en-US" sz="24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a:t>
            </a:r>
            <a:endPar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lvl="0">
              <a:defRPr/>
            </a:pP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Danh</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sách</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dạng</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liệt</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kê</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giúp</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trình</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bày</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văn</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bản</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rõ</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ràng</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và</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có</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tính</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thẩm</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prstClr val="black"/>
                </a:solidFill>
                <a:latin typeface="Open Sans" panose="020B0606030504020204" pitchFamily="34" charset="0"/>
                <a:ea typeface="Open Sans" panose="020B0606030504020204" pitchFamily="34" charset="0"/>
                <a:cs typeface="Open Sans" panose="020B0606030504020204" pitchFamily="34" charset="0"/>
              </a:rPr>
              <a:t>mĩ</a:t>
            </a:r>
            <a:r>
              <a:rPr lang="en-US" sz="24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a:t>
            </a:r>
            <a:endPar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0930083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1000"/>
                            </p:stCondLst>
                            <p:childTnLst>
                              <p:par>
                                <p:cTn id="21" presetID="1" presetClass="entr" presetSubtype="0" fill="hold" grpId="1" nodeType="after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2" presetClass="exit" presetSubtype="2" fill="hold" grpId="0" nodeType="clickEffect">
                                  <p:stCondLst>
                                    <p:cond delay="0"/>
                                  </p:stCondLst>
                                  <p:childTnLst>
                                    <p:anim calcmode="lin" valueType="num">
                                      <p:cBhvr additive="base">
                                        <p:cTn id="31" dur="500"/>
                                        <p:tgtEl>
                                          <p:spTgt spid="13"/>
                                        </p:tgtEl>
                                        <p:attrNameLst>
                                          <p:attrName>ppt_x</p:attrName>
                                        </p:attrNameLst>
                                      </p:cBhvr>
                                      <p:tavLst>
                                        <p:tav tm="0">
                                          <p:val>
                                            <p:strVal val="ppt_x"/>
                                          </p:val>
                                        </p:tav>
                                        <p:tav tm="100000">
                                          <p:val>
                                            <p:strVal val="1+ppt_w/2"/>
                                          </p:val>
                                        </p:tav>
                                      </p:tavLst>
                                    </p:anim>
                                    <p:anim calcmode="lin" valueType="num">
                                      <p:cBhvr additive="base">
                                        <p:cTn id="32" dur="500"/>
                                        <p:tgtEl>
                                          <p:spTgt spid="13"/>
                                        </p:tgtEl>
                                        <p:attrNameLst>
                                          <p:attrName>ppt_y</p:attrName>
                                        </p:attrNameLst>
                                      </p:cBhvr>
                                      <p:tavLst>
                                        <p:tav tm="0">
                                          <p:val>
                                            <p:strVal val="ppt_y"/>
                                          </p:val>
                                        </p:tav>
                                        <p:tav tm="100000">
                                          <p:val>
                                            <p:strVal val="ppt_y"/>
                                          </p:val>
                                        </p:tav>
                                      </p:tavLst>
                                    </p:anim>
                                    <p:set>
                                      <p:cBhvr>
                                        <p:cTn id="33" dur="1" fill="hold">
                                          <p:stCondLst>
                                            <p:cond delay="499"/>
                                          </p:stCondLst>
                                        </p:cTn>
                                        <p:tgtEl>
                                          <p:spTgt spid="13"/>
                                        </p:tgtEl>
                                        <p:attrNameLst>
                                          <p:attrName>style.visibility</p:attrName>
                                        </p:attrNameLst>
                                      </p:cBhvr>
                                      <p:to>
                                        <p:strVal val="hidden"/>
                                      </p:to>
                                    </p:se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315015" fill="hold"/>
                                        <p:tgtEl>
                                          <p:spTgt spid="10"/>
                                        </p:tgtEl>
                                      </p:cBhvr>
                                    </p:cmd>
                                  </p:childTnLst>
                                </p:cTn>
                              </p:par>
                            </p:childTnLst>
                          </p:cTn>
                        </p:par>
                        <p:par>
                          <p:cTn id="37" fill="hold">
                            <p:stCondLst>
                              <p:cond delay="315515"/>
                            </p:stCondLst>
                            <p:childTnLst>
                              <p:par>
                                <p:cTn id="38" presetID="10" presetClass="exit" presetSubtype="0" fill="hold" nodeType="afterEffect">
                                  <p:stCondLst>
                                    <p:cond delay="0"/>
                                  </p:stCondLst>
                                  <p:childTnLst>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md type="call" cmd="stop">
                                      <p:cBhvr>
                                        <p:cTn id="41" dur="1">
                                          <p:stCondLst>
                                            <p:cond delay="499"/>
                                          </p:stCondLst>
                                        </p:cTn>
                                        <p:tgtEl>
                                          <p:spTgt spid="10"/>
                                        </p:tgtEl>
                                      </p:cBhvr>
                                    </p:cmd>
                                  </p:childTnLst>
                                </p:cTn>
                              </p:par>
                            </p:childTnLst>
                          </p:cTn>
                        </p:par>
                      </p:childTnLst>
                    </p:cTn>
                  </p:par>
                </p:childTnLst>
              </p:cTn>
              <p:nextCondLst>
                <p:cond evt="onClick" delay="0">
                  <p:tgtEl>
                    <p:spTgt spid="13"/>
                  </p:tgtEl>
                </p:cond>
              </p:nextCondLst>
            </p:seq>
            <p:video>
              <p:cMediaNode vol="80000" mute="1">
                <p:cTn id="42" fill="hold" display="0">
                  <p:stCondLst>
                    <p:cond delay="indefinite"/>
                  </p:stCondLst>
                </p:cTn>
                <p:tgtEl>
                  <p:spTgt spid="10"/>
                </p:tgtEl>
              </p:cMediaNode>
            </p:video>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6" presetClass="exit" presetSubtype="21" fill="hold" grpId="1" nodeType="clickEffect">
                                  <p:stCondLst>
                                    <p:cond delay="0"/>
                                  </p:stCondLst>
                                  <p:childTnLst>
                                    <p:animEffect transition="out" filter="barn(inVertical)">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childTnLst>
                          </p:cTn>
                        </p:par>
                        <p:par>
                          <p:cTn id="49" fill="hold">
                            <p:stCondLst>
                              <p:cond delay="500"/>
                            </p:stCondLst>
                            <p:childTnLst>
                              <p:par>
                                <p:cTn id="50" presetID="16" presetClass="entr" presetSubtype="21"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inVertical)">
                                      <p:cBhvr>
                                        <p:cTn id="52" dur="500"/>
                                        <p:tgtEl>
                                          <p:spTgt spid="17"/>
                                        </p:tgtEl>
                                      </p:cBhvr>
                                    </p:animEffect>
                                  </p:childTnLst>
                                </p:cTn>
                              </p:par>
                            </p:childTnLst>
                          </p:cTn>
                        </p:par>
                      </p:childTnLst>
                    </p:cTn>
                  </p:par>
                </p:childTnLst>
              </p:cTn>
              <p:nextCondLst>
                <p:cond evt="onClick" delay="0">
                  <p:tgtEl>
                    <p:spTgt spid="14"/>
                  </p:tgtEl>
                </p:cond>
              </p:nextCondLst>
            </p:seq>
          </p:childTnLst>
        </p:cTn>
      </p:par>
    </p:tnLst>
    <p:bldLst>
      <p:bldP spid="12" grpId="0"/>
      <p:bldP spid="12" grpId="1"/>
      <p:bldP spid="13" grpId="0" animBg="1"/>
      <p:bldP spid="13" grpId="1"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7022E4-34F4-0C27-2B66-1DB12B73CA81}"/>
              </a:ext>
            </a:extLst>
          </p:cNvPr>
          <p:cNvSpPr txBox="1"/>
          <p:nvPr/>
        </p:nvSpPr>
        <p:spPr>
          <a:xfrm>
            <a:off x="868102" y="1331949"/>
            <a:ext cx="10718156" cy="3539430"/>
          </a:xfrm>
          <a:prstGeom prst="rect">
            <a:avLst/>
          </a:prstGeom>
          <a:noFill/>
          <a:effectLst/>
        </p:spPr>
        <p:txBody>
          <a:bodyPr wrap="square" rtlCol="0">
            <a:spAutoFit/>
          </a:bodyPr>
          <a:lstStyle/>
          <a:p>
            <a:pPr lvl="0">
              <a:defRPr/>
            </a:pPr>
            <a:r>
              <a:rPr lang="en-US" sz="24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smtClean="0">
                <a:solidFill>
                  <a:prstClr val="black"/>
                </a:solidFill>
                <a:latin typeface="Times New Roman" pitchFamily="18" charset="0"/>
                <a:ea typeface="Open Sans" panose="020B0606030504020204" pitchFamily="34" charset="0"/>
                <a:cs typeface="Times New Roman" pitchFamily="18" charset="0"/>
              </a:rPr>
              <a:t>Phần</a:t>
            </a:r>
            <a:r>
              <a:rPr lang="en-US" sz="2800" dirty="0" smtClean="0">
                <a:solidFill>
                  <a:prstClr val="black"/>
                </a:solidFill>
                <a:latin typeface="Times New Roman" pitchFamily="18" charset="0"/>
                <a:ea typeface="Open Sans" panose="020B0606030504020204" pitchFamily="34" charset="0"/>
                <a:cs typeface="Times New Roman" pitchFamily="18" charset="0"/>
              </a:rPr>
              <a:t> </a:t>
            </a:r>
            <a:r>
              <a:rPr lang="en-US" sz="2800" dirty="0" err="1">
                <a:solidFill>
                  <a:prstClr val="black"/>
                </a:solidFill>
                <a:latin typeface="Times New Roman" pitchFamily="18" charset="0"/>
                <a:ea typeface="Open Sans" panose="020B0606030504020204" pitchFamily="34" charset="0"/>
                <a:cs typeface="Times New Roman" pitchFamily="18" charset="0"/>
              </a:rPr>
              <a:t>mềm</a:t>
            </a:r>
            <a:r>
              <a:rPr lang="en-US" sz="2800" dirty="0">
                <a:solidFill>
                  <a:prstClr val="black"/>
                </a:solidFill>
                <a:latin typeface="Times New Roman" pitchFamily="18" charset="0"/>
                <a:ea typeface="Open Sans" panose="020B0606030504020204" pitchFamily="34" charset="0"/>
                <a:cs typeface="Times New Roman" pitchFamily="18" charset="0"/>
              </a:rPr>
              <a:t> </a:t>
            </a:r>
            <a:r>
              <a:rPr lang="en-US" sz="2800" dirty="0" err="1">
                <a:solidFill>
                  <a:prstClr val="black"/>
                </a:solidFill>
                <a:latin typeface="Times New Roman" pitchFamily="18" charset="0"/>
                <a:ea typeface="Open Sans" panose="020B0606030504020204" pitchFamily="34" charset="0"/>
                <a:cs typeface="Times New Roman" pitchFamily="18" charset="0"/>
              </a:rPr>
              <a:t>soạn</a:t>
            </a:r>
            <a:r>
              <a:rPr lang="en-US" sz="2800" dirty="0">
                <a:solidFill>
                  <a:prstClr val="black"/>
                </a:solidFill>
                <a:latin typeface="Times New Roman" pitchFamily="18" charset="0"/>
                <a:ea typeface="Open Sans" panose="020B0606030504020204" pitchFamily="34" charset="0"/>
                <a:cs typeface="Times New Roman" pitchFamily="18" charset="0"/>
              </a:rPr>
              <a:t> </a:t>
            </a:r>
            <a:r>
              <a:rPr lang="en-US" sz="2800" dirty="0" err="1">
                <a:solidFill>
                  <a:prstClr val="black"/>
                </a:solidFill>
                <a:latin typeface="Times New Roman" pitchFamily="18" charset="0"/>
                <a:ea typeface="Open Sans" panose="020B0606030504020204" pitchFamily="34" charset="0"/>
                <a:cs typeface="Times New Roman" pitchFamily="18" charset="0"/>
              </a:rPr>
              <a:t>thảo</a:t>
            </a:r>
            <a:r>
              <a:rPr lang="en-US" sz="2800" dirty="0">
                <a:solidFill>
                  <a:prstClr val="black"/>
                </a:solidFill>
                <a:latin typeface="Times New Roman" pitchFamily="18" charset="0"/>
                <a:ea typeface="Open Sans" panose="020B0606030504020204" pitchFamily="34" charset="0"/>
                <a:cs typeface="Times New Roman" pitchFamily="18" charset="0"/>
              </a:rPr>
              <a:t> </a:t>
            </a:r>
            <a:r>
              <a:rPr lang="en-US" sz="2800" dirty="0" err="1">
                <a:solidFill>
                  <a:prstClr val="black"/>
                </a:solidFill>
                <a:latin typeface="Times New Roman" pitchFamily="18" charset="0"/>
                <a:ea typeface="Open Sans" panose="020B0606030504020204" pitchFamily="34" charset="0"/>
                <a:cs typeface="Times New Roman" pitchFamily="18" charset="0"/>
              </a:rPr>
              <a:t>văn</a:t>
            </a:r>
            <a:r>
              <a:rPr lang="en-US" sz="2800" dirty="0">
                <a:solidFill>
                  <a:prstClr val="black"/>
                </a:solidFill>
                <a:latin typeface="Times New Roman" pitchFamily="18" charset="0"/>
                <a:ea typeface="Open Sans" panose="020B0606030504020204" pitchFamily="34" charset="0"/>
                <a:cs typeface="Times New Roman" pitchFamily="18" charset="0"/>
              </a:rPr>
              <a:t> </a:t>
            </a:r>
            <a:r>
              <a:rPr lang="en-US" sz="2800" dirty="0" err="1">
                <a:solidFill>
                  <a:prstClr val="black"/>
                </a:solidFill>
                <a:latin typeface="Times New Roman" pitchFamily="18" charset="0"/>
                <a:ea typeface="Open Sans" panose="020B0606030504020204" pitchFamily="34" charset="0"/>
                <a:cs typeface="Times New Roman" pitchFamily="18" charset="0"/>
              </a:rPr>
              <a:t>bản</a:t>
            </a:r>
            <a:r>
              <a:rPr lang="en-US" sz="2800" dirty="0">
                <a:solidFill>
                  <a:prstClr val="black"/>
                </a:solidFill>
                <a:latin typeface="Times New Roman" pitchFamily="18" charset="0"/>
                <a:ea typeface="Open Sans" panose="020B0606030504020204" pitchFamily="34" charset="0"/>
                <a:cs typeface="Times New Roman" pitchFamily="18" charset="0"/>
              </a:rPr>
              <a:t> </a:t>
            </a:r>
            <a:r>
              <a:rPr lang="en-US" sz="2800" dirty="0" err="1">
                <a:solidFill>
                  <a:prstClr val="black"/>
                </a:solidFill>
                <a:latin typeface="Times New Roman" pitchFamily="18" charset="0"/>
                <a:ea typeface="Open Sans" panose="020B0606030504020204" pitchFamily="34" charset="0"/>
                <a:cs typeface="Times New Roman" pitchFamily="18" charset="0"/>
              </a:rPr>
              <a:t>cung</a:t>
            </a:r>
            <a:r>
              <a:rPr lang="en-US" sz="2800" dirty="0">
                <a:solidFill>
                  <a:prstClr val="black"/>
                </a:solidFill>
                <a:latin typeface="Times New Roman" pitchFamily="18" charset="0"/>
                <a:ea typeface="Open Sans" panose="020B0606030504020204" pitchFamily="34" charset="0"/>
                <a:cs typeface="Times New Roman" pitchFamily="18" charset="0"/>
              </a:rPr>
              <a:t> </a:t>
            </a:r>
            <a:r>
              <a:rPr lang="en-US" sz="2800" dirty="0" err="1">
                <a:solidFill>
                  <a:prstClr val="black"/>
                </a:solidFill>
                <a:latin typeface="Times New Roman" pitchFamily="18" charset="0"/>
                <a:ea typeface="Open Sans" panose="020B0606030504020204" pitchFamily="34" charset="0"/>
                <a:cs typeface="Times New Roman" pitchFamily="18" charset="0"/>
              </a:rPr>
              <a:t>cấp</a:t>
            </a:r>
            <a:r>
              <a:rPr lang="en-US" sz="2800" dirty="0">
                <a:solidFill>
                  <a:prstClr val="black"/>
                </a:solidFill>
                <a:latin typeface="Times New Roman" pitchFamily="18" charset="0"/>
                <a:ea typeface="Open Sans" panose="020B0606030504020204" pitchFamily="34" charset="0"/>
                <a:cs typeface="Times New Roman" pitchFamily="18" charset="0"/>
              </a:rPr>
              <a:t> 2 </a:t>
            </a:r>
            <a:r>
              <a:rPr lang="en-US" sz="2800" dirty="0" err="1">
                <a:solidFill>
                  <a:prstClr val="black"/>
                </a:solidFill>
                <a:latin typeface="Times New Roman" pitchFamily="18" charset="0"/>
                <a:ea typeface="Open Sans" panose="020B0606030504020204" pitchFamily="34" charset="0"/>
                <a:cs typeface="Times New Roman" pitchFamily="18" charset="0"/>
              </a:rPr>
              <a:t>kiểu</a:t>
            </a:r>
            <a:r>
              <a:rPr lang="en-US" sz="2800" dirty="0">
                <a:solidFill>
                  <a:prstClr val="black"/>
                </a:solidFill>
                <a:latin typeface="Times New Roman" pitchFamily="18" charset="0"/>
                <a:ea typeface="Open Sans" panose="020B0606030504020204" pitchFamily="34" charset="0"/>
                <a:cs typeface="Times New Roman" pitchFamily="18" charset="0"/>
              </a:rPr>
              <a:t> </a:t>
            </a:r>
            <a:r>
              <a:rPr lang="en-US" sz="2800" dirty="0" err="1">
                <a:solidFill>
                  <a:prstClr val="black"/>
                </a:solidFill>
                <a:latin typeface="Times New Roman" pitchFamily="18" charset="0"/>
                <a:ea typeface="Open Sans" panose="020B0606030504020204" pitchFamily="34" charset="0"/>
                <a:cs typeface="Times New Roman" pitchFamily="18" charset="0"/>
              </a:rPr>
              <a:t>danh</a:t>
            </a:r>
            <a:r>
              <a:rPr lang="en-US" sz="2800" dirty="0">
                <a:solidFill>
                  <a:prstClr val="black"/>
                </a:solidFill>
                <a:latin typeface="Times New Roman" pitchFamily="18" charset="0"/>
                <a:ea typeface="Open Sans" panose="020B0606030504020204" pitchFamily="34" charset="0"/>
                <a:cs typeface="Times New Roman" pitchFamily="18" charset="0"/>
              </a:rPr>
              <a:t> </a:t>
            </a:r>
            <a:r>
              <a:rPr lang="en-US" sz="2800" dirty="0" err="1">
                <a:solidFill>
                  <a:prstClr val="black"/>
                </a:solidFill>
                <a:latin typeface="Times New Roman" pitchFamily="18" charset="0"/>
                <a:ea typeface="Open Sans" panose="020B0606030504020204" pitchFamily="34" charset="0"/>
                <a:cs typeface="Times New Roman" pitchFamily="18" charset="0"/>
              </a:rPr>
              <a:t>sách</a:t>
            </a:r>
            <a:r>
              <a:rPr lang="en-US" sz="2800" dirty="0">
                <a:solidFill>
                  <a:prstClr val="black"/>
                </a:solidFill>
                <a:latin typeface="Times New Roman" pitchFamily="18" charset="0"/>
                <a:ea typeface="Open Sans" panose="020B0606030504020204" pitchFamily="34" charset="0"/>
                <a:cs typeface="Times New Roman" pitchFamily="18" charset="0"/>
              </a:rPr>
              <a:t> </a:t>
            </a:r>
            <a:r>
              <a:rPr lang="en-US" sz="2800" dirty="0" err="1">
                <a:solidFill>
                  <a:prstClr val="black"/>
                </a:solidFill>
                <a:latin typeface="Times New Roman" pitchFamily="18" charset="0"/>
                <a:ea typeface="Open Sans" panose="020B0606030504020204" pitchFamily="34" charset="0"/>
                <a:cs typeface="Times New Roman" pitchFamily="18" charset="0"/>
              </a:rPr>
              <a:t>dạng</a:t>
            </a:r>
            <a:r>
              <a:rPr lang="en-US" sz="2800" dirty="0">
                <a:solidFill>
                  <a:prstClr val="black"/>
                </a:solidFill>
                <a:latin typeface="Times New Roman" pitchFamily="18" charset="0"/>
                <a:ea typeface="Open Sans" panose="020B0606030504020204" pitchFamily="34" charset="0"/>
                <a:cs typeface="Times New Roman" pitchFamily="18" charset="0"/>
              </a:rPr>
              <a:t> </a:t>
            </a:r>
            <a:r>
              <a:rPr lang="en-US" sz="2800" dirty="0" err="1">
                <a:solidFill>
                  <a:prstClr val="black"/>
                </a:solidFill>
                <a:latin typeface="Times New Roman" pitchFamily="18" charset="0"/>
                <a:ea typeface="Open Sans" panose="020B0606030504020204" pitchFamily="34" charset="0"/>
                <a:cs typeface="Times New Roman" pitchFamily="18" charset="0"/>
              </a:rPr>
              <a:t>liệt</a:t>
            </a:r>
            <a:r>
              <a:rPr lang="en-US" sz="2800" dirty="0">
                <a:solidFill>
                  <a:prstClr val="black"/>
                </a:solidFill>
                <a:latin typeface="Times New Roman" pitchFamily="18" charset="0"/>
                <a:ea typeface="Open Sans" panose="020B0606030504020204" pitchFamily="34" charset="0"/>
                <a:cs typeface="Times New Roman" pitchFamily="18" charset="0"/>
              </a:rPr>
              <a:t> </a:t>
            </a:r>
            <a:r>
              <a:rPr lang="en-US" sz="2800" dirty="0" err="1">
                <a:solidFill>
                  <a:prstClr val="black"/>
                </a:solidFill>
                <a:latin typeface="Times New Roman" pitchFamily="18" charset="0"/>
                <a:ea typeface="Open Sans" panose="020B0606030504020204" pitchFamily="34" charset="0"/>
                <a:cs typeface="Times New Roman" pitchFamily="18" charset="0"/>
              </a:rPr>
              <a:t>kê</a:t>
            </a:r>
            <a:r>
              <a:rPr lang="en-US" sz="2800" dirty="0">
                <a:solidFill>
                  <a:prstClr val="black"/>
                </a:solidFill>
                <a:latin typeface="Times New Roman" pitchFamily="18" charset="0"/>
                <a:ea typeface="Open Sans" panose="020B0606030504020204" pitchFamily="34" charset="0"/>
                <a:cs typeface="Times New Roman" pitchFamily="18" charset="0"/>
              </a:rPr>
              <a:t>: </a:t>
            </a:r>
            <a:r>
              <a:rPr lang="en-US" sz="2800" dirty="0" err="1">
                <a:solidFill>
                  <a:prstClr val="black"/>
                </a:solidFill>
                <a:latin typeface="Times New Roman" pitchFamily="18" charset="0"/>
                <a:ea typeface="Open Sans" panose="020B0606030504020204" pitchFamily="34" charset="0"/>
                <a:cs typeface="Times New Roman" pitchFamily="18" charset="0"/>
              </a:rPr>
              <a:t>danh</a:t>
            </a:r>
            <a:r>
              <a:rPr lang="en-US" sz="2800" dirty="0">
                <a:solidFill>
                  <a:prstClr val="black"/>
                </a:solidFill>
                <a:latin typeface="Times New Roman" pitchFamily="18" charset="0"/>
                <a:ea typeface="Open Sans" panose="020B0606030504020204" pitchFamily="34" charset="0"/>
                <a:cs typeface="Times New Roman" pitchFamily="18" charset="0"/>
              </a:rPr>
              <a:t> </a:t>
            </a:r>
            <a:r>
              <a:rPr lang="en-US" sz="2800" dirty="0" err="1">
                <a:solidFill>
                  <a:prstClr val="black"/>
                </a:solidFill>
                <a:latin typeface="Times New Roman" pitchFamily="18" charset="0"/>
                <a:ea typeface="Open Sans" panose="020B0606030504020204" pitchFamily="34" charset="0"/>
                <a:cs typeface="Times New Roman" pitchFamily="18" charset="0"/>
              </a:rPr>
              <a:t>sách</a:t>
            </a:r>
            <a:r>
              <a:rPr lang="en-US" sz="2800" dirty="0">
                <a:solidFill>
                  <a:prstClr val="black"/>
                </a:solidFill>
                <a:latin typeface="Times New Roman" pitchFamily="18" charset="0"/>
                <a:ea typeface="Open Sans" panose="020B0606030504020204" pitchFamily="34" charset="0"/>
                <a:cs typeface="Times New Roman" pitchFamily="18" charset="0"/>
              </a:rPr>
              <a:t> </a:t>
            </a:r>
            <a:r>
              <a:rPr lang="en-US" sz="2800" dirty="0" err="1">
                <a:solidFill>
                  <a:prstClr val="black"/>
                </a:solidFill>
                <a:latin typeface="Times New Roman" pitchFamily="18" charset="0"/>
                <a:ea typeface="Open Sans" panose="020B0606030504020204" pitchFamily="34" charset="0"/>
                <a:cs typeface="Times New Roman" pitchFamily="18" charset="0"/>
              </a:rPr>
              <a:t>dấu</a:t>
            </a:r>
            <a:r>
              <a:rPr lang="en-US" sz="2800" dirty="0">
                <a:solidFill>
                  <a:prstClr val="black"/>
                </a:solidFill>
                <a:latin typeface="Times New Roman" pitchFamily="18" charset="0"/>
                <a:ea typeface="Open Sans" panose="020B0606030504020204" pitchFamily="34" charset="0"/>
                <a:cs typeface="Times New Roman" pitchFamily="18" charset="0"/>
              </a:rPr>
              <a:t> </a:t>
            </a:r>
            <a:r>
              <a:rPr lang="en-US" sz="2800" dirty="0" err="1">
                <a:solidFill>
                  <a:prstClr val="black"/>
                </a:solidFill>
                <a:latin typeface="Times New Roman" pitchFamily="18" charset="0"/>
                <a:ea typeface="Open Sans" panose="020B0606030504020204" pitchFamily="34" charset="0"/>
                <a:cs typeface="Times New Roman" pitchFamily="18" charset="0"/>
              </a:rPr>
              <a:t>đầu</a:t>
            </a:r>
            <a:r>
              <a:rPr lang="en-US" sz="2800" dirty="0">
                <a:solidFill>
                  <a:prstClr val="black"/>
                </a:solidFill>
                <a:latin typeface="Times New Roman" pitchFamily="18" charset="0"/>
                <a:ea typeface="Open Sans" panose="020B0606030504020204" pitchFamily="34" charset="0"/>
                <a:cs typeface="Times New Roman" pitchFamily="18" charset="0"/>
              </a:rPr>
              <a:t> </a:t>
            </a:r>
            <a:r>
              <a:rPr lang="en-US" sz="2800" dirty="0" err="1">
                <a:solidFill>
                  <a:prstClr val="black"/>
                </a:solidFill>
                <a:latin typeface="Times New Roman" pitchFamily="18" charset="0"/>
                <a:ea typeface="Open Sans" panose="020B0606030504020204" pitchFamily="34" charset="0"/>
                <a:cs typeface="Times New Roman" pitchFamily="18" charset="0"/>
              </a:rPr>
              <a:t>dòng</a:t>
            </a:r>
            <a:r>
              <a:rPr lang="en-US" sz="2800" dirty="0">
                <a:solidFill>
                  <a:prstClr val="black"/>
                </a:solidFill>
                <a:latin typeface="Times New Roman" pitchFamily="18" charset="0"/>
                <a:ea typeface="Open Sans" panose="020B0606030504020204" pitchFamily="34" charset="0"/>
                <a:cs typeface="Times New Roman" pitchFamily="18" charset="0"/>
              </a:rPr>
              <a:t>, </a:t>
            </a:r>
            <a:r>
              <a:rPr lang="en-US" sz="2800" dirty="0" err="1">
                <a:solidFill>
                  <a:prstClr val="black"/>
                </a:solidFill>
                <a:latin typeface="Times New Roman" pitchFamily="18" charset="0"/>
                <a:ea typeface="Open Sans" panose="020B0606030504020204" pitchFamily="34" charset="0"/>
                <a:cs typeface="Times New Roman" pitchFamily="18" charset="0"/>
              </a:rPr>
              <a:t>danh</a:t>
            </a:r>
            <a:r>
              <a:rPr lang="en-US" sz="2800" dirty="0">
                <a:solidFill>
                  <a:prstClr val="black"/>
                </a:solidFill>
                <a:latin typeface="Times New Roman" pitchFamily="18" charset="0"/>
                <a:ea typeface="Open Sans" panose="020B0606030504020204" pitchFamily="34" charset="0"/>
                <a:cs typeface="Times New Roman" pitchFamily="18" charset="0"/>
              </a:rPr>
              <a:t> </a:t>
            </a:r>
            <a:r>
              <a:rPr lang="en-US" sz="2800" dirty="0" err="1">
                <a:solidFill>
                  <a:prstClr val="black"/>
                </a:solidFill>
                <a:latin typeface="Times New Roman" pitchFamily="18" charset="0"/>
                <a:ea typeface="Open Sans" panose="020B0606030504020204" pitchFamily="34" charset="0"/>
                <a:cs typeface="Times New Roman" pitchFamily="18" charset="0"/>
              </a:rPr>
              <a:t>sách</a:t>
            </a:r>
            <a:r>
              <a:rPr lang="en-US" sz="2800" dirty="0">
                <a:solidFill>
                  <a:prstClr val="black"/>
                </a:solidFill>
                <a:latin typeface="Times New Roman" pitchFamily="18" charset="0"/>
                <a:ea typeface="Open Sans" panose="020B0606030504020204" pitchFamily="34" charset="0"/>
                <a:cs typeface="Times New Roman" pitchFamily="18" charset="0"/>
              </a:rPr>
              <a:t> </a:t>
            </a:r>
            <a:r>
              <a:rPr lang="en-US" sz="2800" dirty="0" err="1">
                <a:solidFill>
                  <a:prstClr val="black"/>
                </a:solidFill>
                <a:latin typeface="Times New Roman" pitchFamily="18" charset="0"/>
                <a:ea typeface="Open Sans" panose="020B0606030504020204" pitchFamily="34" charset="0"/>
                <a:cs typeface="Times New Roman" pitchFamily="18" charset="0"/>
              </a:rPr>
              <a:t>có</a:t>
            </a:r>
            <a:r>
              <a:rPr lang="en-US" sz="2800" dirty="0">
                <a:solidFill>
                  <a:prstClr val="black"/>
                </a:solidFill>
                <a:latin typeface="Times New Roman" pitchFamily="18" charset="0"/>
                <a:ea typeface="Open Sans" panose="020B0606030504020204" pitchFamily="34" charset="0"/>
                <a:cs typeface="Times New Roman" pitchFamily="18" charset="0"/>
              </a:rPr>
              <a:t> </a:t>
            </a:r>
            <a:r>
              <a:rPr lang="en-US" sz="2800" dirty="0" err="1">
                <a:solidFill>
                  <a:prstClr val="black"/>
                </a:solidFill>
                <a:latin typeface="Times New Roman" pitchFamily="18" charset="0"/>
                <a:ea typeface="Open Sans" panose="020B0606030504020204" pitchFamily="34" charset="0"/>
                <a:cs typeface="Times New Roman" pitchFamily="18" charset="0"/>
              </a:rPr>
              <a:t>thứ</a:t>
            </a:r>
            <a:r>
              <a:rPr lang="en-US" sz="2800" dirty="0">
                <a:solidFill>
                  <a:prstClr val="black"/>
                </a:solidFill>
                <a:latin typeface="Times New Roman" pitchFamily="18" charset="0"/>
                <a:ea typeface="Open Sans" panose="020B0606030504020204" pitchFamily="34" charset="0"/>
                <a:cs typeface="Times New Roman" pitchFamily="18" charset="0"/>
              </a:rPr>
              <a:t> </a:t>
            </a:r>
            <a:r>
              <a:rPr lang="en-US" sz="2800" dirty="0" err="1">
                <a:solidFill>
                  <a:prstClr val="black"/>
                </a:solidFill>
                <a:latin typeface="Times New Roman" pitchFamily="18" charset="0"/>
                <a:ea typeface="Open Sans" panose="020B0606030504020204" pitchFamily="34" charset="0"/>
                <a:cs typeface="Times New Roman" pitchFamily="18" charset="0"/>
              </a:rPr>
              <a:t>tự</a:t>
            </a:r>
            <a:r>
              <a:rPr lang="en-US" sz="2800" dirty="0" smtClean="0">
                <a:solidFill>
                  <a:prstClr val="black"/>
                </a:solidFill>
                <a:latin typeface="Times New Roman" pitchFamily="18" charset="0"/>
                <a:ea typeface="Open Sans" panose="020B0606030504020204" pitchFamily="34" charset="0"/>
                <a:cs typeface="Times New Roman" pitchFamily="18" charset="0"/>
              </a:rPr>
              <a:t>.</a:t>
            </a:r>
          </a:p>
          <a:p>
            <a:pPr lvl="0">
              <a:defRPr/>
            </a:pPr>
            <a:endParaRPr lang="en-US" sz="2800" dirty="0" smtClean="0">
              <a:solidFill>
                <a:prstClr val="black"/>
              </a:solidFill>
              <a:latin typeface="Times New Roman" pitchFamily="18" charset="0"/>
              <a:ea typeface="Open Sans" panose="020B0606030504020204" pitchFamily="34" charset="0"/>
              <a:cs typeface="Times New Roman" pitchFamily="18" charset="0"/>
            </a:endParaRPr>
          </a:p>
          <a:p>
            <a:pPr lvl="0">
              <a:defRPr/>
            </a:pPr>
            <a:r>
              <a:rPr lang="en-US" sz="2800" dirty="0" smtClean="0">
                <a:solidFill>
                  <a:prstClr val="black"/>
                </a:solidFill>
                <a:latin typeface="Times New Roman" pitchFamily="18" charset="0"/>
                <a:ea typeface="Open Sans" panose="020B0606030504020204" pitchFamily="34" charset="0"/>
                <a:cs typeface="Times New Roman" pitchFamily="18" charset="0"/>
              </a:rPr>
              <a:t>- </a:t>
            </a:r>
            <a:r>
              <a:rPr lang="en-US" sz="2800" dirty="0" err="1" smtClean="0">
                <a:solidFill>
                  <a:prstClr val="black"/>
                </a:solidFill>
                <a:latin typeface="Times New Roman" pitchFamily="18" charset="0"/>
                <a:ea typeface="Open Sans" panose="020B0606030504020204" pitchFamily="34" charset="0"/>
                <a:cs typeface="Times New Roman" pitchFamily="18" charset="0"/>
              </a:rPr>
              <a:t>Dấu</a:t>
            </a:r>
            <a:r>
              <a:rPr lang="en-US" sz="2800" dirty="0" smtClean="0">
                <a:solidFill>
                  <a:prstClr val="black"/>
                </a:solidFill>
                <a:latin typeface="Times New Roman" pitchFamily="18" charset="0"/>
                <a:ea typeface="Open Sans" panose="020B0606030504020204" pitchFamily="34" charset="0"/>
                <a:cs typeface="Times New Roman" pitchFamily="18" charset="0"/>
              </a:rPr>
              <a:t> </a:t>
            </a:r>
            <a:r>
              <a:rPr lang="en-US" sz="2800" dirty="0" err="1" smtClean="0">
                <a:solidFill>
                  <a:prstClr val="black"/>
                </a:solidFill>
                <a:latin typeface="Times New Roman" pitchFamily="18" charset="0"/>
                <a:ea typeface="Open Sans" panose="020B0606030504020204" pitchFamily="34" charset="0"/>
                <a:cs typeface="Times New Roman" pitchFamily="18" charset="0"/>
              </a:rPr>
              <a:t>đầu</a:t>
            </a:r>
            <a:r>
              <a:rPr lang="en-US" sz="2800" dirty="0" smtClean="0">
                <a:solidFill>
                  <a:prstClr val="black"/>
                </a:solidFill>
                <a:latin typeface="Times New Roman" pitchFamily="18" charset="0"/>
                <a:ea typeface="Open Sans" panose="020B0606030504020204" pitchFamily="34" charset="0"/>
                <a:cs typeface="Times New Roman" pitchFamily="18" charset="0"/>
              </a:rPr>
              <a:t> </a:t>
            </a:r>
            <a:r>
              <a:rPr lang="en-US" sz="2800" dirty="0" err="1" smtClean="0">
                <a:solidFill>
                  <a:prstClr val="black"/>
                </a:solidFill>
                <a:latin typeface="Times New Roman" pitchFamily="18" charset="0"/>
                <a:ea typeface="Open Sans" panose="020B0606030504020204" pitchFamily="34" charset="0"/>
                <a:cs typeface="Times New Roman" pitchFamily="18" charset="0"/>
              </a:rPr>
              <a:t>dòng</a:t>
            </a:r>
            <a:r>
              <a:rPr lang="en-US" sz="2800" dirty="0" smtClean="0">
                <a:solidFill>
                  <a:prstClr val="black"/>
                </a:solidFill>
                <a:latin typeface="Times New Roman" pitchFamily="18" charset="0"/>
                <a:ea typeface="Open Sans" panose="020B0606030504020204" pitchFamily="34" charset="0"/>
                <a:cs typeface="Times New Roman" pitchFamily="18" charset="0"/>
              </a:rPr>
              <a:t> </a:t>
            </a:r>
            <a:r>
              <a:rPr lang="en-US" sz="2800" dirty="0" err="1" smtClean="0">
                <a:solidFill>
                  <a:prstClr val="black"/>
                </a:solidFill>
                <a:latin typeface="Times New Roman" pitchFamily="18" charset="0"/>
                <a:ea typeface="Open Sans" panose="020B0606030504020204" pitchFamily="34" charset="0"/>
                <a:cs typeface="Times New Roman" pitchFamily="18" charset="0"/>
              </a:rPr>
              <a:t>và</a:t>
            </a:r>
            <a:r>
              <a:rPr lang="en-US" sz="2800" dirty="0" smtClean="0">
                <a:solidFill>
                  <a:prstClr val="black"/>
                </a:solidFill>
                <a:latin typeface="Times New Roman" pitchFamily="18" charset="0"/>
                <a:ea typeface="Open Sans" panose="020B0606030504020204" pitchFamily="34" charset="0"/>
                <a:cs typeface="Times New Roman" pitchFamily="18" charset="0"/>
              </a:rPr>
              <a:t> </a:t>
            </a:r>
            <a:r>
              <a:rPr lang="en-US" sz="2800" dirty="0" err="1" smtClean="0">
                <a:solidFill>
                  <a:prstClr val="black"/>
                </a:solidFill>
                <a:latin typeface="Times New Roman" pitchFamily="18" charset="0"/>
                <a:ea typeface="Open Sans" panose="020B0606030504020204" pitchFamily="34" charset="0"/>
                <a:cs typeface="Times New Roman" pitchFamily="18" charset="0"/>
              </a:rPr>
              <a:t>thứ</a:t>
            </a:r>
            <a:r>
              <a:rPr lang="en-US" sz="2800" dirty="0" smtClean="0">
                <a:solidFill>
                  <a:prstClr val="black"/>
                </a:solidFill>
                <a:latin typeface="Times New Roman" pitchFamily="18" charset="0"/>
                <a:ea typeface="Open Sans" panose="020B0606030504020204" pitchFamily="34" charset="0"/>
                <a:cs typeface="Times New Roman" pitchFamily="18" charset="0"/>
              </a:rPr>
              <a:t> </a:t>
            </a:r>
            <a:r>
              <a:rPr lang="en-US" sz="2800" dirty="0" err="1" smtClean="0">
                <a:solidFill>
                  <a:prstClr val="black"/>
                </a:solidFill>
                <a:latin typeface="Times New Roman" pitchFamily="18" charset="0"/>
                <a:ea typeface="Open Sans" panose="020B0606030504020204" pitchFamily="34" charset="0"/>
                <a:cs typeface="Times New Roman" pitchFamily="18" charset="0"/>
              </a:rPr>
              <a:t>tự</a:t>
            </a:r>
            <a:r>
              <a:rPr lang="en-US" sz="2800" dirty="0" smtClean="0">
                <a:solidFill>
                  <a:prstClr val="black"/>
                </a:solidFill>
                <a:latin typeface="Times New Roman" pitchFamily="18" charset="0"/>
                <a:ea typeface="Open Sans" panose="020B0606030504020204" pitchFamily="34" charset="0"/>
                <a:cs typeface="Times New Roman" pitchFamily="18" charset="0"/>
              </a:rPr>
              <a:t> </a:t>
            </a:r>
            <a:r>
              <a:rPr lang="en-US" sz="2800" dirty="0" err="1" smtClean="0">
                <a:solidFill>
                  <a:prstClr val="black"/>
                </a:solidFill>
                <a:latin typeface="Times New Roman" pitchFamily="18" charset="0"/>
                <a:ea typeface="Open Sans" panose="020B0606030504020204" pitchFamily="34" charset="0"/>
                <a:cs typeface="Times New Roman" pitchFamily="18" charset="0"/>
              </a:rPr>
              <a:t>trong</a:t>
            </a:r>
            <a:r>
              <a:rPr lang="en-US" sz="2800" dirty="0" smtClean="0">
                <a:solidFill>
                  <a:prstClr val="black"/>
                </a:solidFill>
                <a:latin typeface="Times New Roman" pitchFamily="18" charset="0"/>
                <a:ea typeface="Open Sans" panose="020B0606030504020204" pitchFamily="34" charset="0"/>
                <a:cs typeface="Times New Roman" pitchFamily="18" charset="0"/>
              </a:rPr>
              <a:t> </a:t>
            </a:r>
            <a:r>
              <a:rPr lang="en-US" sz="2800" dirty="0" err="1" smtClean="0">
                <a:solidFill>
                  <a:prstClr val="black"/>
                </a:solidFill>
                <a:latin typeface="Times New Roman" pitchFamily="18" charset="0"/>
                <a:ea typeface="Open Sans" panose="020B0606030504020204" pitchFamily="34" charset="0"/>
                <a:cs typeface="Times New Roman" pitchFamily="18" charset="0"/>
              </a:rPr>
              <a:t>danh</a:t>
            </a:r>
            <a:r>
              <a:rPr lang="en-US" sz="2800" dirty="0" smtClean="0">
                <a:solidFill>
                  <a:prstClr val="black"/>
                </a:solidFill>
                <a:latin typeface="Times New Roman" pitchFamily="18" charset="0"/>
                <a:ea typeface="Open Sans" panose="020B0606030504020204" pitchFamily="34" charset="0"/>
                <a:cs typeface="Times New Roman" pitchFamily="18" charset="0"/>
              </a:rPr>
              <a:t> </a:t>
            </a:r>
            <a:r>
              <a:rPr lang="en-US" sz="2800" dirty="0" err="1" smtClean="0">
                <a:solidFill>
                  <a:prstClr val="black"/>
                </a:solidFill>
                <a:latin typeface="Times New Roman" pitchFamily="18" charset="0"/>
                <a:ea typeface="Open Sans" panose="020B0606030504020204" pitchFamily="34" charset="0"/>
                <a:cs typeface="Times New Roman" pitchFamily="18" charset="0"/>
              </a:rPr>
              <a:t>sách</a:t>
            </a:r>
            <a:r>
              <a:rPr lang="en-US" sz="2800" dirty="0" smtClean="0">
                <a:solidFill>
                  <a:prstClr val="black"/>
                </a:solidFill>
                <a:latin typeface="Times New Roman" pitchFamily="18" charset="0"/>
                <a:ea typeface="Open Sans" panose="020B0606030504020204" pitchFamily="34" charset="0"/>
                <a:cs typeface="Times New Roman" pitchFamily="18" charset="0"/>
              </a:rPr>
              <a:t> </a:t>
            </a:r>
            <a:r>
              <a:rPr lang="en-US" sz="2800" dirty="0" err="1" smtClean="0">
                <a:solidFill>
                  <a:prstClr val="black"/>
                </a:solidFill>
                <a:latin typeface="Times New Roman" pitchFamily="18" charset="0"/>
                <a:ea typeface="Open Sans" panose="020B0606030504020204" pitchFamily="34" charset="0"/>
                <a:cs typeface="Times New Roman" pitchFamily="18" charset="0"/>
              </a:rPr>
              <a:t>dạng</a:t>
            </a:r>
            <a:r>
              <a:rPr lang="en-US" sz="2800" dirty="0" smtClean="0">
                <a:solidFill>
                  <a:prstClr val="black"/>
                </a:solidFill>
                <a:latin typeface="Times New Roman" pitchFamily="18" charset="0"/>
                <a:ea typeface="Open Sans" panose="020B0606030504020204" pitchFamily="34" charset="0"/>
                <a:cs typeface="Times New Roman" pitchFamily="18" charset="0"/>
              </a:rPr>
              <a:t> </a:t>
            </a:r>
            <a:r>
              <a:rPr lang="en-US" sz="2800" dirty="0" err="1" smtClean="0">
                <a:solidFill>
                  <a:prstClr val="black"/>
                </a:solidFill>
                <a:latin typeface="Times New Roman" pitchFamily="18" charset="0"/>
                <a:ea typeface="Open Sans" panose="020B0606030504020204" pitchFamily="34" charset="0"/>
                <a:cs typeface="Times New Roman" pitchFamily="18" charset="0"/>
              </a:rPr>
              <a:t>liệt</a:t>
            </a:r>
            <a:r>
              <a:rPr lang="en-US" sz="2800" dirty="0" smtClean="0">
                <a:solidFill>
                  <a:prstClr val="black"/>
                </a:solidFill>
                <a:latin typeface="Times New Roman" pitchFamily="18" charset="0"/>
                <a:ea typeface="Open Sans" panose="020B0606030504020204" pitchFamily="34" charset="0"/>
                <a:cs typeface="Times New Roman" pitchFamily="18" charset="0"/>
              </a:rPr>
              <a:t> </a:t>
            </a:r>
            <a:r>
              <a:rPr lang="en-US" sz="2800" dirty="0" err="1" smtClean="0">
                <a:solidFill>
                  <a:prstClr val="black"/>
                </a:solidFill>
                <a:latin typeface="Times New Roman" pitchFamily="18" charset="0"/>
                <a:ea typeface="Open Sans" panose="020B0606030504020204" pitchFamily="34" charset="0"/>
                <a:cs typeface="Times New Roman" pitchFamily="18" charset="0"/>
              </a:rPr>
              <a:t>kê</a:t>
            </a:r>
            <a:r>
              <a:rPr lang="en-US" sz="2800" dirty="0" smtClean="0">
                <a:solidFill>
                  <a:prstClr val="black"/>
                </a:solidFill>
                <a:latin typeface="Times New Roman" pitchFamily="18" charset="0"/>
                <a:ea typeface="Open Sans" panose="020B0606030504020204" pitchFamily="34" charset="0"/>
                <a:cs typeface="Times New Roman" pitchFamily="18" charset="0"/>
              </a:rPr>
              <a:t> </a:t>
            </a:r>
            <a:r>
              <a:rPr lang="en-US" sz="2800" dirty="0" err="1" smtClean="0">
                <a:solidFill>
                  <a:prstClr val="black"/>
                </a:solidFill>
                <a:latin typeface="Times New Roman" pitchFamily="18" charset="0"/>
                <a:ea typeface="Open Sans" panose="020B0606030504020204" pitchFamily="34" charset="0"/>
                <a:cs typeface="Times New Roman" pitchFamily="18" charset="0"/>
              </a:rPr>
              <a:t>được</a:t>
            </a:r>
            <a:r>
              <a:rPr lang="en-US" sz="2800" dirty="0" smtClean="0">
                <a:solidFill>
                  <a:prstClr val="black"/>
                </a:solidFill>
                <a:latin typeface="Times New Roman" pitchFamily="18" charset="0"/>
                <a:ea typeface="Open Sans" panose="020B0606030504020204" pitchFamily="34" charset="0"/>
                <a:cs typeface="Times New Roman" pitchFamily="18" charset="0"/>
              </a:rPr>
              <a:t> </a:t>
            </a:r>
            <a:r>
              <a:rPr lang="en-US" sz="2800" dirty="0" err="1" smtClean="0">
                <a:solidFill>
                  <a:prstClr val="black"/>
                </a:solidFill>
                <a:latin typeface="Times New Roman" pitchFamily="18" charset="0"/>
                <a:ea typeface="Open Sans" panose="020B0606030504020204" pitchFamily="34" charset="0"/>
                <a:cs typeface="Times New Roman" pitchFamily="18" charset="0"/>
              </a:rPr>
              <a:t>tự</a:t>
            </a:r>
            <a:r>
              <a:rPr lang="en-US" sz="2800" dirty="0" smtClean="0">
                <a:solidFill>
                  <a:prstClr val="black"/>
                </a:solidFill>
                <a:latin typeface="Times New Roman" pitchFamily="18" charset="0"/>
                <a:ea typeface="Open Sans" panose="020B0606030504020204" pitchFamily="34" charset="0"/>
                <a:cs typeface="Times New Roman" pitchFamily="18" charset="0"/>
              </a:rPr>
              <a:t> </a:t>
            </a:r>
            <a:r>
              <a:rPr lang="en-US" sz="2800" dirty="0" err="1" smtClean="0">
                <a:solidFill>
                  <a:prstClr val="black"/>
                </a:solidFill>
                <a:latin typeface="Times New Roman" pitchFamily="18" charset="0"/>
                <a:ea typeface="Open Sans" panose="020B0606030504020204" pitchFamily="34" charset="0"/>
                <a:cs typeface="Times New Roman" pitchFamily="18" charset="0"/>
              </a:rPr>
              <a:t>động</a:t>
            </a:r>
            <a:r>
              <a:rPr lang="en-US" sz="2800" dirty="0" smtClean="0">
                <a:solidFill>
                  <a:prstClr val="black"/>
                </a:solidFill>
                <a:latin typeface="Times New Roman" pitchFamily="18" charset="0"/>
                <a:ea typeface="Open Sans" panose="020B0606030504020204" pitchFamily="34" charset="0"/>
                <a:cs typeface="Times New Roman" pitchFamily="18" charset="0"/>
              </a:rPr>
              <a:t> </a:t>
            </a:r>
            <a:r>
              <a:rPr lang="en-US" sz="2800" dirty="0" err="1" smtClean="0">
                <a:solidFill>
                  <a:prstClr val="black"/>
                </a:solidFill>
                <a:latin typeface="Times New Roman" pitchFamily="18" charset="0"/>
                <a:ea typeface="Open Sans" panose="020B0606030504020204" pitchFamily="34" charset="0"/>
                <a:cs typeface="Times New Roman" pitchFamily="18" charset="0"/>
              </a:rPr>
              <a:t>tạo</a:t>
            </a:r>
            <a:r>
              <a:rPr lang="en-US" sz="2800" dirty="0" smtClean="0">
                <a:solidFill>
                  <a:prstClr val="black"/>
                </a:solidFill>
                <a:latin typeface="Times New Roman" pitchFamily="18" charset="0"/>
                <a:ea typeface="Open Sans" panose="020B0606030504020204" pitchFamily="34" charset="0"/>
                <a:cs typeface="Times New Roman" pitchFamily="18" charset="0"/>
              </a:rPr>
              <a:t> </a:t>
            </a:r>
            <a:r>
              <a:rPr lang="en-US" sz="2800" dirty="0" err="1" smtClean="0">
                <a:solidFill>
                  <a:prstClr val="black"/>
                </a:solidFill>
                <a:latin typeface="Times New Roman" pitchFamily="18" charset="0"/>
                <a:ea typeface="Open Sans" panose="020B0606030504020204" pitchFamily="34" charset="0"/>
                <a:cs typeface="Times New Roman" pitchFamily="18" charset="0"/>
              </a:rPr>
              <a:t>và</a:t>
            </a:r>
            <a:r>
              <a:rPr lang="en-US" sz="2800" dirty="0" smtClean="0">
                <a:solidFill>
                  <a:prstClr val="black"/>
                </a:solidFill>
                <a:latin typeface="Times New Roman" pitchFamily="18" charset="0"/>
                <a:ea typeface="Open Sans" panose="020B0606030504020204" pitchFamily="34" charset="0"/>
                <a:cs typeface="Times New Roman" pitchFamily="18" charset="0"/>
              </a:rPr>
              <a:t> </a:t>
            </a:r>
            <a:r>
              <a:rPr lang="en-US" sz="2800" dirty="0" err="1" smtClean="0">
                <a:solidFill>
                  <a:prstClr val="black"/>
                </a:solidFill>
                <a:latin typeface="Times New Roman" pitchFamily="18" charset="0"/>
                <a:ea typeface="Open Sans" panose="020B0606030504020204" pitchFamily="34" charset="0"/>
                <a:cs typeface="Times New Roman" pitchFamily="18" charset="0"/>
              </a:rPr>
              <a:t>cập</a:t>
            </a:r>
            <a:r>
              <a:rPr lang="en-US" sz="2800" dirty="0" smtClean="0">
                <a:solidFill>
                  <a:prstClr val="black"/>
                </a:solidFill>
                <a:latin typeface="Times New Roman" pitchFamily="18" charset="0"/>
                <a:ea typeface="Open Sans" panose="020B0606030504020204" pitchFamily="34" charset="0"/>
                <a:cs typeface="Times New Roman" pitchFamily="18" charset="0"/>
              </a:rPr>
              <a:t> </a:t>
            </a:r>
            <a:r>
              <a:rPr lang="en-US" sz="2800" dirty="0" err="1" smtClean="0">
                <a:solidFill>
                  <a:prstClr val="black"/>
                </a:solidFill>
                <a:latin typeface="Times New Roman" pitchFamily="18" charset="0"/>
                <a:ea typeface="Open Sans" panose="020B0606030504020204" pitchFamily="34" charset="0"/>
                <a:cs typeface="Times New Roman" pitchFamily="18" charset="0"/>
              </a:rPr>
              <a:t>nhật</a:t>
            </a:r>
            <a:r>
              <a:rPr lang="en-US" sz="2800" dirty="0" smtClean="0">
                <a:solidFill>
                  <a:prstClr val="black"/>
                </a:solidFill>
                <a:latin typeface="Times New Roman" pitchFamily="18" charset="0"/>
                <a:ea typeface="Open Sans" panose="020B0606030504020204" pitchFamily="34" charset="0"/>
                <a:cs typeface="Times New Roman" pitchFamily="18" charset="0"/>
              </a:rPr>
              <a:t> </a:t>
            </a:r>
            <a:r>
              <a:rPr lang="en-US" sz="2800" dirty="0" err="1" smtClean="0">
                <a:solidFill>
                  <a:prstClr val="black"/>
                </a:solidFill>
                <a:latin typeface="Times New Roman" pitchFamily="18" charset="0"/>
                <a:ea typeface="Open Sans" panose="020B0606030504020204" pitchFamily="34" charset="0"/>
                <a:cs typeface="Times New Roman" pitchFamily="18" charset="0"/>
              </a:rPr>
              <a:t>mỗi</a:t>
            </a:r>
            <a:r>
              <a:rPr lang="en-US" sz="2800" dirty="0" smtClean="0">
                <a:solidFill>
                  <a:prstClr val="black"/>
                </a:solidFill>
                <a:latin typeface="Times New Roman" pitchFamily="18" charset="0"/>
                <a:ea typeface="Open Sans" panose="020B0606030504020204" pitchFamily="34" charset="0"/>
                <a:cs typeface="Times New Roman" pitchFamily="18" charset="0"/>
              </a:rPr>
              <a:t> </a:t>
            </a:r>
            <a:r>
              <a:rPr lang="en-US" sz="2800" dirty="0" err="1" smtClean="0">
                <a:solidFill>
                  <a:prstClr val="black"/>
                </a:solidFill>
                <a:latin typeface="Times New Roman" pitchFamily="18" charset="0"/>
                <a:ea typeface="Open Sans" panose="020B0606030504020204" pitchFamily="34" charset="0"/>
                <a:cs typeface="Times New Roman" pitchFamily="18" charset="0"/>
              </a:rPr>
              <a:t>khi</a:t>
            </a:r>
            <a:r>
              <a:rPr lang="en-US" sz="2800" dirty="0" smtClean="0">
                <a:solidFill>
                  <a:prstClr val="black"/>
                </a:solidFill>
                <a:latin typeface="Times New Roman" pitchFamily="18" charset="0"/>
                <a:ea typeface="Open Sans" panose="020B0606030504020204" pitchFamily="34" charset="0"/>
                <a:cs typeface="Times New Roman" pitchFamily="18" charset="0"/>
              </a:rPr>
              <a:t> </a:t>
            </a:r>
            <a:r>
              <a:rPr lang="en-US" sz="2800" dirty="0" err="1" smtClean="0">
                <a:solidFill>
                  <a:prstClr val="black"/>
                </a:solidFill>
                <a:latin typeface="Times New Roman" pitchFamily="18" charset="0"/>
                <a:ea typeface="Open Sans" panose="020B0606030504020204" pitchFamily="34" charset="0"/>
                <a:cs typeface="Times New Roman" pitchFamily="18" charset="0"/>
              </a:rPr>
              <a:t>thêm</a:t>
            </a:r>
            <a:r>
              <a:rPr lang="en-US" sz="2800" dirty="0" smtClean="0">
                <a:solidFill>
                  <a:prstClr val="black"/>
                </a:solidFill>
                <a:latin typeface="Times New Roman" pitchFamily="18" charset="0"/>
                <a:ea typeface="Open Sans" panose="020B0606030504020204" pitchFamily="34" charset="0"/>
                <a:cs typeface="Times New Roman" pitchFamily="18" charset="0"/>
              </a:rPr>
              <a:t> </a:t>
            </a:r>
            <a:r>
              <a:rPr lang="en-US" sz="2800" dirty="0" err="1" smtClean="0">
                <a:solidFill>
                  <a:prstClr val="black"/>
                </a:solidFill>
                <a:latin typeface="Times New Roman" pitchFamily="18" charset="0"/>
                <a:ea typeface="Open Sans" panose="020B0606030504020204" pitchFamily="34" charset="0"/>
                <a:cs typeface="Times New Roman" pitchFamily="18" charset="0"/>
              </a:rPr>
              <a:t>hoặc</a:t>
            </a:r>
            <a:r>
              <a:rPr lang="en-US" sz="2800" dirty="0" smtClean="0">
                <a:solidFill>
                  <a:prstClr val="black"/>
                </a:solidFill>
                <a:latin typeface="Times New Roman" pitchFamily="18" charset="0"/>
                <a:ea typeface="Open Sans" panose="020B0606030504020204" pitchFamily="34" charset="0"/>
                <a:cs typeface="Times New Roman" pitchFamily="18" charset="0"/>
              </a:rPr>
              <a:t> </a:t>
            </a:r>
            <a:r>
              <a:rPr lang="en-US" sz="2800" dirty="0" err="1" smtClean="0">
                <a:solidFill>
                  <a:prstClr val="black"/>
                </a:solidFill>
                <a:latin typeface="Times New Roman" pitchFamily="18" charset="0"/>
                <a:ea typeface="Open Sans" panose="020B0606030504020204" pitchFamily="34" charset="0"/>
                <a:cs typeface="Times New Roman" pitchFamily="18" charset="0"/>
              </a:rPr>
              <a:t>bớt</a:t>
            </a:r>
            <a:r>
              <a:rPr lang="en-US" sz="2800" dirty="0" smtClean="0">
                <a:solidFill>
                  <a:prstClr val="black"/>
                </a:solidFill>
                <a:latin typeface="Times New Roman" pitchFamily="18" charset="0"/>
                <a:ea typeface="Open Sans" panose="020B0606030504020204" pitchFamily="34" charset="0"/>
                <a:cs typeface="Times New Roman" pitchFamily="18" charset="0"/>
              </a:rPr>
              <a:t> </a:t>
            </a:r>
            <a:r>
              <a:rPr lang="en-US" sz="2800" dirty="0" err="1" smtClean="0">
                <a:solidFill>
                  <a:prstClr val="black"/>
                </a:solidFill>
                <a:latin typeface="Times New Roman" pitchFamily="18" charset="0"/>
                <a:ea typeface="Open Sans" panose="020B0606030504020204" pitchFamily="34" charset="0"/>
                <a:cs typeface="Times New Roman" pitchFamily="18" charset="0"/>
              </a:rPr>
              <a:t>đoạn</a:t>
            </a:r>
            <a:r>
              <a:rPr lang="en-US" sz="2800" dirty="0" smtClean="0">
                <a:solidFill>
                  <a:prstClr val="black"/>
                </a:solidFill>
                <a:latin typeface="Times New Roman" pitchFamily="18" charset="0"/>
                <a:ea typeface="Open Sans" panose="020B0606030504020204" pitchFamily="34" charset="0"/>
                <a:cs typeface="Times New Roman" pitchFamily="18" charset="0"/>
              </a:rPr>
              <a:t> </a:t>
            </a:r>
            <a:r>
              <a:rPr lang="en-US" sz="2800" dirty="0" err="1" smtClean="0">
                <a:solidFill>
                  <a:prstClr val="black"/>
                </a:solidFill>
                <a:latin typeface="Times New Roman" pitchFamily="18" charset="0"/>
                <a:ea typeface="Open Sans" panose="020B0606030504020204" pitchFamily="34" charset="0"/>
                <a:cs typeface="Times New Roman" pitchFamily="18" charset="0"/>
              </a:rPr>
              <a:t>văn</a:t>
            </a:r>
            <a:r>
              <a:rPr lang="en-US" sz="2800" dirty="0" smtClean="0">
                <a:solidFill>
                  <a:prstClr val="black"/>
                </a:solidFill>
                <a:latin typeface="Times New Roman" pitchFamily="18" charset="0"/>
                <a:ea typeface="Open Sans" panose="020B0606030504020204" pitchFamily="34" charset="0"/>
                <a:cs typeface="Times New Roman" pitchFamily="18" charset="0"/>
              </a:rPr>
              <a:t> </a:t>
            </a:r>
            <a:r>
              <a:rPr lang="en-US" sz="2800" dirty="0" err="1" smtClean="0">
                <a:solidFill>
                  <a:prstClr val="black"/>
                </a:solidFill>
                <a:latin typeface="Times New Roman" pitchFamily="18" charset="0"/>
                <a:ea typeface="Open Sans" panose="020B0606030504020204" pitchFamily="34" charset="0"/>
                <a:cs typeface="Times New Roman" pitchFamily="18" charset="0"/>
              </a:rPr>
              <a:t>bản</a:t>
            </a:r>
            <a:r>
              <a:rPr lang="en-US" sz="2800" dirty="0" smtClean="0">
                <a:solidFill>
                  <a:prstClr val="black"/>
                </a:solidFill>
                <a:latin typeface="Times New Roman" pitchFamily="18" charset="0"/>
                <a:ea typeface="Open Sans" panose="020B0606030504020204" pitchFamily="34" charset="0"/>
                <a:cs typeface="Times New Roman" pitchFamily="18" charset="0"/>
              </a:rPr>
              <a:t>.</a:t>
            </a:r>
          </a:p>
          <a:p>
            <a:pPr lvl="0">
              <a:defRPr/>
            </a:pPr>
            <a:endParaRPr lang="en-US" sz="2800" dirty="0">
              <a:solidFill>
                <a:prstClr val="black"/>
              </a:solidFill>
              <a:latin typeface="Times New Roman" pitchFamily="18" charset="0"/>
              <a:ea typeface="Open Sans" panose="020B0606030504020204" pitchFamily="34" charset="0"/>
              <a:cs typeface="Times New Roman" pitchFamily="18" charset="0"/>
            </a:endParaRPr>
          </a:p>
          <a:p>
            <a:pPr lvl="0">
              <a:defRPr/>
            </a:pPr>
            <a:r>
              <a:rPr lang="en-US" sz="2800" dirty="0">
                <a:solidFill>
                  <a:prstClr val="black"/>
                </a:solidFill>
                <a:latin typeface="Times New Roman" pitchFamily="18" charset="0"/>
                <a:ea typeface="Open Sans" panose="020B0606030504020204" pitchFamily="34" charset="0"/>
                <a:cs typeface="Times New Roman" pitchFamily="18" charset="0"/>
              </a:rPr>
              <a:t>- </a:t>
            </a:r>
            <a:r>
              <a:rPr lang="en-US" sz="2800" dirty="0" err="1">
                <a:solidFill>
                  <a:prstClr val="black"/>
                </a:solidFill>
                <a:latin typeface="Times New Roman" pitchFamily="18" charset="0"/>
                <a:ea typeface="Open Sans" panose="020B0606030504020204" pitchFamily="34" charset="0"/>
                <a:cs typeface="Times New Roman" pitchFamily="18" charset="0"/>
              </a:rPr>
              <a:t>Danh</a:t>
            </a:r>
            <a:r>
              <a:rPr lang="en-US" sz="2800" dirty="0">
                <a:solidFill>
                  <a:prstClr val="black"/>
                </a:solidFill>
                <a:latin typeface="Times New Roman" pitchFamily="18" charset="0"/>
                <a:ea typeface="Open Sans" panose="020B0606030504020204" pitchFamily="34" charset="0"/>
                <a:cs typeface="Times New Roman" pitchFamily="18" charset="0"/>
              </a:rPr>
              <a:t> </a:t>
            </a:r>
            <a:r>
              <a:rPr lang="en-US" sz="2800" dirty="0" err="1">
                <a:solidFill>
                  <a:prstClr val="black"/>
                </a:solidFill>
                <a:latin typeface="Times New Roman" pitchFamily="18" charset="0"/>
                <a:ea typeface="Open Sans" panose="020B0606030504020204" pitchFamily="34" charset="0"/>
                <a:cs typeface="Times New Roman" pitchFamily="18" charset="0"/>
              </a:rPr>
              <a:t>sách</a:t>
            </a:r>
            <a:r>
              <a:rPr lang="en-US" sz="2800" dirty="0">
                <a:solidFill>
                  <a:prstClr val="black"/>
                </a:solidFill>
                <a:latin typeface="Times New Roman" pitchFamily="18" charset="0"/>
                <a:ea typeface="Open Sans" panose="020B0606030504020204" pitchFamily="34" charset="0"/>
                <a:cs typeface="Times New Roman" pitchFamily="18" charset="0"/>
              </a:rPr>
              <a:t> </a:t>
            </a:r>
            <a:r>
              <a:rPr lang="en-US" sz="2800" dirty="0" err="1">
                <a:solidFill>
                  <a:prstClr val="black"/>
                </a:solidFill>
                <a:latin typeface="Times New Roman" pitchFamily="18" charset="0"/>
                <a:ea typeface="Open Sans" panose="020B0606030504020204" pitchFamily="34" charset="0"/>
                <a:cs typeface="Times New Roman" pitchFamily="18" charset="0"/>
              </a:rPr>
              <a:t>dạng</a:t>
            </a:r>
            <a:r>
              <a:rPr lang="en-US" sz="2800" dirty="0">
                <a:solidFill>
                  <a:prstClr val="black"/>
                </a:solidFill>
                <a:latin typeface="Times New Roman" pitchFamily="18" charset="0"/>
                <a:ea typeface="Open Sans" panose="020B0606030504020204" pitchFamily="34" charset="0"/>
                <a:cs typeface="Times New Roman" pitchFamily="18" charset="0"/>
              </a:rPr>
              <a:t> </a:t>
            </a:r>
            <a:r>
              <a:rPr lang="en-US" sz="2800" dirty="0" err="1">
                <a:solidFill>
                  <a:prstClr val="black"/>
                </a:solidFill>
                <a:latin typeface="Times New Roman" pitchFamily="18" charset="0"/>
                <a:ea typeface="Open Sans" panose="020B0606030504020204" pitchFamily="34" charset="0"/>
                <a:cs typeface="Times New Roman" pitchFamily="18" charset="0"/>
              </a:rPr>
              <a:t>liệt</a:t>
            </a:r>
            <a:r>
              <a:rPr lang="en-US" sz="2800" dirty="0">
                <a:solidFill>
                  <a:prstClr val="black"/>
                </a:solidFill>
                <a:latin typeface="Times New Roman" pitchFamily="18" charset="0"/>
                <a:ea typeface="Open Sans" panose="020B0606030504020204" pitchFamily="34" charset="0"/>
                <a:cs typeface="Times New Roman" pitchFamily="18" charset="0"/>
              </a:rPr>
              <a:t> </a:t>
            </a:r>
            <a:r>
              <a:rPr lang="en-US" sz="2800" dirty="0" err="1">
                <a:solidFill>
                  <a:prstClr val="black"/>
                </a:solidFill>
                <a:latin typeface="Times New Roman" pitchFamily="18" charset="0"/>
                <a:ea typeface="Open Sans" panose="020B0606030504020204" pitchFamily="34" charset="0"/>
                <a:cs typeface="Times New Roman" pitchFamily="18" charset="0"/>
              </a:rPr>
              <a:t>kê</a:t>
            </a:r>
            <a:r>
              <a:rPr lang="en-US" sz="2800" dirty="0">
                <a:solidFill>
                  <a:prstClr val="black"/>
                </a:solidFill>
                <a:latin typeface="Times New Roman" pitchFamily="18" charset="0"/>
                <a:ea typeface="Open Sans" panose="020B0606030504020204" pitchFamily="34" charset="0"/>
                <a:cs typeface="Times New Roman" pitchFamily="18" charset="0"/>
              </a:rPr>
              <a:t> </a:t>
            </a:r>
            <a:r>
              <a:rPr lang="en-US" sz="2800" dirty="0" err="1">
                <a:solidFill>
                  <a:prstClr val="black"/>
                </a:solidFill>
                <a:latin typeface="Times New Roman" pitchFamily="18" charset="0"/>
                <a:ea typeface="Open Sans" panose="020B0606030504020204" pitchFamily="34" charset="0"/>
                <a:cs typeface="Times New Roman" pitchFamily="18" charset="0"/>
              </a:rPr>
              <a:t>giúp</a:t>
            </a:r>
            <a:r>
              <a:rPr lang="en-US" sz="2800" dirty="0">
                <a:solidFill>
                  <a:prstClr val="black"/>
                </a:solidFill>
                <a:latin typeface="Times New Roman" pitchFamily="18" charset="0"/>
                <a:ea typeface="Open Sans" panose="020B0606030504020204" pitchFamily="34" charset="0"/>
                <a:cs typeface="Times New Roman" pitchFamily="18" charset="0"/>
              </a:rPr>
              <a:t> </a:t>
            </a:r>
            <a:r>
              <a:rPr lang="en-US" sz="2800" dirty="0" err="1">
                <a:solidFill>
                  <a:prstClr val="black"/>
                </a:solidFill>
                <a:latin typeface="Times New Roman" pitchFamily="18" charset="0"/>
                <a:ea typeface="Open Sans" panose="020B0606030504020204" pitchFamily="34" charset="0"/>
                <a:cs typeface="Times New Roman" pitchFamily="18" charset="0"/>
              </a:rPr>
              <a:t>trình</a:t>
            </a:r>
            <a:r>
              <a:rPr lang="en-US" sz="2800" dirty="0">
                <a:solidFill>
                  <a:prstClr val="black"/>
                </a:solidFill>
                <a:latin typeface="Times New Roman" pitchFamily="18" charset="0"/>
                <a:ea typeface="Open Sans" panose="020B0606030504020204" pitchFamily="34" charset="0"/>
                <a:cs typeface="Times New Roman" pitchFamily="18" charset="0"/>
              </a:rPr>
              <a:t> </a:t>
            </a:r>
            <a:r>
              <a:rPr lang="en-US" sz="2800" dirty="0" err="1">
                <a:solidFill>
                  <a:prstClr val="black"/>
                </a:solidFill>
                <a:latin typeface="Times New Roman" pitchFamily="18" charset="0"/>
                <a:ea typeface="Open Sans" panose="020B0606030504020204" pitchFamily="34" charset="0"/>
                <a:cs typeface="Times New Roman" pitchFamily="18" charset="0"/>
              </a:rPr>
              <a:t>bày</a:t>
            </a:r>
            <a:r>
              <a:rPr lang="en-US" sz="2800" dirty="0">
                <a:solidFill>
                  <a:prstClr val="black"/>
                </a:solidFill>
                <a:latin typeface="Times New Roman" pitchFamily="18" charset="0"/>
                <a:ea typeface="Open Sans" panose="020B0606030504020204" pitchFamily="34" charset="0"/>
                <a:cs typeface="Times New Roman" pitchFamily="18" charset="0"/>
              </a:rPr>
              <a:t> </a:t>
            </a:r>
            <a:r>
              <a:rPr lang="en-US" sz="2800" dirty="0" err="1">
                <a:solidFill>
                  <a:prstClr val="black"/>
                </a:solidFill>
                <a:latin typeface="Times New Roman" pitchFamily="18" charset="0"/>
                <a:ea typeface="Open Sans" panose="020B0606030504020204" pitchFamily="34" charset="0"/>
                <a:cs typeface="Times New Roman" pitchFamily="18" charset="0"/>
              </a:rPr>
              <a:t>văn</a:t>
            </a:r>
            <a:r>
              <a:rPr lang="en-US" sz="2800" dirty="0">
                <a:solidFill>
                  <a:prstClr val="black"/>
                </a:solidFill>
                <a:latin typeface="Times New Roman" pitchFamily="18" charset="0"/>
                <a:ea typeface="Open Sans" panose="020B0606030504020204" pitchFamily="34" charset="0"/>
                <a:cs typeface="Times New Roman" pitchFamily="18" charset="0"/>
              </a:rPr>
              <a:t> </a:t>
            </a:r>
            <a:r>
              <a:rPr lang="en-US" sz="2800" dirty="0" err="1">
                <a:solidFill>
                  <a:prstClr val="black"/>
                </a:solidFill>
                <a:latin typeface="Times New Roman" pitchFamily="18" charset="0"/>
                <a:ea typeface="Open Sans" panose="020B0606030504020204" pitchFamily="34" charset="0"/>
                <a:cs typeface="Times New Roman" pitchFamily="18" charset="0"/>
              </a:rPr>
              <a:t>bản</a:t>
            </a:r>
            <a:r>
              <a:rPr lang="en-US" sz="2800" dirty="0">
                <a:solidFill>
                  <a:prstClr val="black"/>
                </a:solidFill>
                <a:latin typeface="Times New Roman" pitchFamily="18" charset="0"/>
                <a:ea typeface="Open Sans" panose="020B0606030504020204" pitchFamily="34" charset="0"/>
                <a:cs typeface="Times New Roman" pitchFamily="18" charset="0"/>
              </a:rPr>
              <a:t> </a:t>
            </a:r>
            <a:r>
              <a:rPr lang="en-US" sz="2800" dirty="0" err="1">
                <a:solidFill>
                  <a:prstClr val="black"/>
                </a:solidFill>
                <a:latin typeface="Times New Roman" pitchFamily="18" charset="0"/>
                <a:ea typeface="Open Sans" panose="020B0606030504020204" pitchFamily="34" charset="0"/>
                <a:cs typeface="Times New Roman" pitchFamily="18" charset="0"/>
              </a:rPr>
              <a:t>rõ</a:t>
            </a:r>
            <a:r>
              <a:rPr lang="en-US" sz="2800" dirty="0">
                <a:solidFill>
                  <a:prstClr val="black"/>
                </a:solidFill>
                <a:latin typeface="Times New Roman" pitchFamily="18" charset="0"/>
                <a:ea typeface="Open Sans" panose="020B0606030504020204" pitchFamily="34" charset="0"/>
                <a:cs typeface="Times New Roman" pitchFamily="18" charset="0"/>
              </a:rPr>
              <a:t> </a:t>
            </a:r>
            <a:r>
              <a:rPr lang="en-US" sz="2800" dirty="0" err="1">
                <a:solidFill>
                  <a:prstClr val="black"/>
                </a:solidFill>
                <a:latin typeface="Times New Roman" pitchFamily="18" charset="0"/>
                <a:ea typeface="Open Sans" panose="020B0606030504020204" pitchFamily="34" charset="0"/>
                <a:cs typeface="Times New Roman" pitchFamily="18" charset="0"/>
              </a:rPr>
              <a:t>ràng</a:t>
            </a:r>
            <a:r>
              <a:rPr lang="en-US" sz="2800" dirty="0">
                <a:solidFill>
                  <a:prstClr val="black"/>
                </a:solidFill>
                <a:latin typeface="Times New Roman" pitchFamily="18" charset="0"/>
                <a:ea typeface="Open Sans" panose="020B0606030504020204" pitchFamily="34" charset="0"/>
                <a:cs typeface="Times New Roman" pitchFamily="18" charset="0"/>
              </a:rPr>
              <a:t> </a:t>
            </a:r>
            <a:r>
              <a:rPr lang="en-US" sz="2800" dirty="0" err="1">
                <a:solidFill>
                  <a:prstClr val="black"/>
                </a:solidFill>
                <a:latin typeface="Times New Roman" pitchFamily="18" charset="0"/>
                <a:ea typeface="Open Sans" panose="020B0606030504020204" pitchFamily="34" charset="0"/>
                <a:cs typeface="Times New Roman" pitchFamily="18" charset="0"/>
              </a:rPr>
              <a:t>và</a:t>
            </a:r>
            <a:r>
              <a:rPr lang="en-US" sz="2800" dirty="0">
                <a:solidFill>
                  <a:prstClr val="black"/>
                </a:solidFill>
                <a:latin typeface="Times New Roman" pitchFamily="18" charset="0"/>
                <a:ea typeface="Open Sans" panose="020B0606030504020204" pitchFamily="34" charset="0"/>
                <a:cs typeface="Times New Roman" pitchFamily="18" charset="0"/>
              </a:rPr>
              <a:t> </a:t>
            </a:r>
            <a:r>
              <a:rPr lang="en-US" sz="2800" dirty="0" err="1">
                <a:solidFill>
                  <a:prstClr val="black"/>
                </a:solidFill>
                <a:latin typeface="Times New Roman" pitchFamily="18" charset="0"/>
                <a:ea typeface="Open Sans" panose="020B0606030504020204" pitchFamily="34" charset="0"/>
                <a:cs typeface="Times New Roman" pitchFamily="18" charset="0"/>
              </a:rPr>
              <a:t>có</a:t>
            </a:r>
            <a:r>
              <a:rPr lang="en-US" sz="2800" dirty="0">
                <a:solidFill>
                  <a:prstClr val="black"/>
                </a:solidFill>
                <a:latin typeface="Times New Roman" pitchFamily="18" charset="0"/>
                <a:ea typeface="Open Sans" panose="020B0606030504020204" pitchFamily="34" charset="0"/>
                <a:cs typeface="Times New Roman" pitchFamily="18" charset="0"/>
              </a:rPr>
              <a:t> </a:t>
            </a:r>
            <a:r>
              <a:rPr lang="en-US" sz="2800" dirty="0" err="1">
                <a:solidFill>
                  <a:prstClr val="black"/>
                </a:solidFill>
                <a:latin typeface="Times New Roman" pitchFamily="18" charset="0"/>
                <a:ea typeface="Open Sans" panose="020B0606030504020204" pitchFamily="34" charset="0"/>
                <a:cs typeface="Times New Roman" pitchFamily="18" charset="0"/>
              </a:rPr>
              <a:t>tính</a:t>
            </a:r>
            <a:r>
              <a:rPr lang="en-US" sz="2800" dirty="0">
                <a:solidFill>
                  <a:prstClr val="black"/>
                </a:solidFill>
                <a:latin typeface="Times New Roman" pitchFamily="18" charset="0"/>
                <a:ea typeface="Open Sans" panose="020B0606030504020204" pitchFamily="34" charset="0"/>
                <a:cs typeface="Times New Roman" pitchFamily="18" charset="0"/>
              </a:rPr>
              <a:t> </a:t>
            </a:r>
            <a:r>
              <a:rPr lang="en-US" sz="2800" dirty="0" err="1">
                <a:solidFill>
                  <a:prstClr val="black"/>
                </a:solidFill>
                <a:latin typeface="Times New Roman" pitchFamily="18" charset="0"/>
                <a:ea typeface="Open Sans" panose="020B0606030504020204" pitchFamily="34" charset="0"/>
                <a:cs typeface="Times New Roman" pitchFamily="18" charset="0"/>
              </a:rPr>
              <a:t>thẩm</a:t>
            </a:r>
            <a:r>
              <a:rPr lang="en-US" sz="2800" dirty="0">
                <a:solidFill>
                  <a:prstClr val="black"/>
                </a:solidFill>
                <a:latin typeface="Times New Roman" pitchFamily="18" charset="0"/>
                <a:ea typeface="Open Sans" panose="020B0606030504020204" pitchFamily="34" charset="0"/>
                <a:cs typeface="Times New Roman" pitchFamily="18" charset="0"/>
              </a:rPr>
              <a:t> </a:t>
            </a:r>
            <a:r>
              <a:rPr lang="en-US" sz="2800" dirty="0" err="1" smtClean="0">
                <a:solidFill>
                  <a:prstClr val="black"/>
                </a:solidFill>
                <a:latin typeface="Times New Roman" pitchFamily="18" charset="0"/>
                <a:ea typeface="Open Sans" panose="020B0606030504020204" pitchFamily="34" charset="0"/>
                <a:cs typeface="Times New Roman" pitchFamily="18" charset="0"/>
              </a:rPr>
              <a:t>mĩ</a:t>
            </a:r>
            <a:r>
              <a:rPr lang="en-US" sz="2800" dirty="0" smtClean="0">
                <a:solidFill>
                  <a:prstClr val="black"/>
                </a:solidFill>
                <a:latin typeface="Times New Roman" pitchFamily="18" charset="0"/>
                <a:ea typeface="Open Sans" panose="020B0606030504020204" pitchFamily="34" charset="0"/>
                <a:cs typeface="Times New Roman" pitchFamily="18" charset="0"/>
              </a:rPr>
              <a:t>.</a:t>
            </a:r>
            <a:endParaRPr lang="en-US" sz="2800" dirty="0">
              <a:solidFill>
                <a:prstClr val="black"/>
              </a:solidFill>
              <a:latin typeface="Times New Roman" pitchFamily="18" charset="0"/>
              <a:ea typeface="Open Sans" panose="020B0606030504020204" pitchFamily="34" charset="0"/>
              <a:cs typeface="Times New Roman" pitchFamily="18" charset="0"/>
            </a:endParaRPr>
          </a:p>
        </p:txBody>
      </p:sp>
    </p:spTree>
    <p:extLst>
      <p:ext uri="{BB962C8B-B14F-4D97-AF65-F5344CB8AC3E}">
        <p14:creationId xmlns:p14="http://schemas.microsoft.com/office/powerpoint/2010/main" val="338275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1399309" y="2883698"/>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defRPr/>
            </a:pPr>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B. Danh sách dạng liệt kê không tự động </a:t>
            </a:r>
          </a:p>
          <a:p>
            <a:pPr defTabSz="1217249">
              <a:defRPr/>
            </a:pPr>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cập nhật khi thêm hoặc bớt đoạn văn.</a:t>
            </a:r>
            <a:endParaRPr lang="vi-VN" sz="28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p:cNvSpPr/>
          <p:nvPr/>
        </p:nvSpPr>
        <p:spPr>
          <a:xfrm>
            <a:off x="1399309" y="5471887"/>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D. Có thể sử dụng kết hợp danh sách dấu </a:t>
            </a:r>
          </a:p>
          <a:p>
            <a:pPr defTabSz="1217249"/>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đầu dòng và danh sách có thứ tự</a:t>
            </a:r>
            <a:endParaRPr lang="en-US" sz="28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34460" y="3149497"/>
            <a:ext cx="798097" cy="782741"/>
          </a:xfrm>
          <a:prstGeom prst="rect">
            <a:avLst/>
          </a:prstGeom>
          <a:solidFill>
            <a:schemeClr val="tx1">
              <a:lumMod val="50000"/>
              <a:lumOff val="50000"/>
            </a:schemeClr>
          </a:solidFill>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25000" y="5742481"/>
            <a:ext cx="807556" cy="778352"/>
          </a:xfrm>
          <a:prstGeom prst="rect">
            <a:avLst/>
          </a:prstGeom>
          <a:solidFill>
            <a:schemeClr val="tx1">
              <a:lumMod val="50000"/>
              <a:lumOff val="50000"/>
            </a:schemeClr>
          </a:solidFill>
        </p:spPr>
      </p:pic>
      <p:sp>
        <p:nvSpPr>
          <p:cNvPr id="8" name="Rectangle 7"/>
          <p:cNvSpPr/>
          <p:nvPr/>
        </p:nvSpPr>
        <p:spPr>
          <a:xfrm>
            <a:off x="1399309" y="1525997"/>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marL="514350" indent="-514350" defTabSz="1217249">
              <a:buAutoNum type="alphaUcPeriod"/>
            </a:pPr>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Phần mềm soạn thảo văn bản cung cấp </a:t>
            </a:r>
          </a:p>
          <a:p>
            <a:pPr defTabSz="1217249"/>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hai kiểu danh sách dạng liệt kê.</a:t>
            </a:r>
            <a:endParaRPr lang="en-US" sz="28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25000" y="1798862"/>
            <a:ext cx="807556" cy="778352"/>
          </a:xfrm>
          <a:prstGeom prst="rect">
            <a:avLst/>
          </a:prstGeom>
          <a:solidFill>
            <a:schemeClr val="tx1">
              <a:lumMod val="50000"/>
              <a:lumOff val="50000"/>
            </a:schemeClr>
          </a:solidFill>
        </p:spPr>
      </p:pic>
      <p:sp>
        <p:nvSpPr>
          <p:cNvPr id="10" name="Rectangle 9"/>
          <p:cNvSpPr/>
          <p:nvPr/>
        </p:nvSpPr>
        <p:spPr>
          <a:xfrm>
            <a:off x="757692" y="152400"/>
            <a:ext cx="10494161" cy="1107798"/>
          </a:xfrm>
          <a:prstGeom prst="rect">
            <a:avLst/>
          </a:prstGeom>
          <a:solidFill>
            <a:srgbClr val="03D028"/>
          </a:solidFill>
        </p:spPr>
        <p:txBody>
          <a:bodyPr wrap="square" lIns="121725" tIns="60862" rIns="121725" bIns="60862">
            <a:spAutoFit/>
          </a:bodyPr>
          <a:lstStyle/>
          <a:p>
            <a:pPr algn="ctr" defTabSz="1217249"/>
            <a:r>
              <a:rPr lang="vi-VN" sz="3200">
                <a:solidFill>
                  <a:prstClr val="white"/>
                </a:solidFill>
                <a:latin typeface="Open Sans" panose="020B0606030504020204" pitchFamily="34" charset="0"/>
                <a:ea typeface="Open Sans" panose="020B0606030504020204" pitchFamily="34" charset="0"/>
                <a:cs typeface="Open Sans" panose="020B0606030504020204" pitchFamily="34" charset="0"/>
              </a:rPr>
              <a:t>Em hãy chọn những phương án </a:t>
            </a:r>
            <a:r>
              <a:rPr lang="vi-VN" sz="3200">
                <a:solidFill>
                  <a:srgbClr val="FF0000"/>
                </a:solidFill>
                <a:latin typeface="Open Sans" panose="020B0606030504020204" pitchFamily="34" charset="0"/>
                <a:ea typeface="Open Sans" panose="020B0606030504020204" pitchFamily="34" charset="0"/>
                <a:cs typeface="Open Sans" panose="020B0606030504020204" pitchFamily="34" charset="0"/>
              </a:rPr>
              <a:t>sai</a:t>
            </a:r>
            <a:r>
              <a:rPr lang="vi-VN" sz="3200">
                <a:solidFill>
                  <a:prstClr val="white"/>
                </a:solidFill>
                <a:latin typeface="Open Sans" panose="020B0606030504020204" pitchFamily="34" charset="0"/>
                <a:ea typeface="Open Sans" panose="020B0606030504020204" pitchFamily="34" charset="0"/>
                <a:cs typeface="Open Sans" panose="020B0606030504020204" pitchFamily="34" charset="0"/>
              </a:rPr>
              <a:t> trong các phương án sau:</a:t>
            </a:r>
            <a:endParaRPr lang="en-US" sz="32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00D09D45-33B0-B3BE-1131-A824CCF95D55}"/>
              </a:ext>
            </a:extLst>
          </p:cNvPr>
          <p:cNvSpPr/>
          <p:nvPr/>
        </p:nvSpPr>
        <p:spPr>
          <a:xfrm>
            <a:off x="1399309" y="4198037"/>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defRPr/>
            </a:pPr>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C. Chỉ có thể sử dụng một kiểu danh sách </a:t>
            </a:r>
          </a:p>
          <a:p>
            <a:pPr defTabSz="1217249">
              <a:defRPr/>
            </a:pPr>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dạng liệt kê cho một văn bản</a:t>
            </a:r>
            <a:endParaRPr lang="vi-VN" sz="28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0E8430F4-6DED-85E4-3EC1-7C45CE41CE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34460" y="4463836"/>
            <a:ext cx="798097" cy="782741"/>
          </a:xfrm>
          <a:prstGeom prst="rect">
            <a:avLst/>
          </a:prstGeom>
          <a:solidFill>
            <a:schemeClr val="tx1">
              <a:lumMod val="50000"/>
              <a:lumOff val="50000"/>
            </a:schemeClr>
          </a:solidFill>
        </p:spPr>
      </p:pic>
    </p:spTree>
    <p:extLst>
      <p:ext uri="{BB962C8B-B14F-4D97-AF65-F5344CB8AC3E}">
        <p14:creationId xmlns:p14="http://schemas.microsoft.com/office/powerpoint/2010/main" val="136366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strVal val="#ppt_w*0.70"/>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animEffect transition="in" filter="fade">
                                      <p:cBhvr>
                                        <p:cTn id="23" dur="1000"/>
                                        <p:tgtEl>
                                          <p:spTgt spid="8"/>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1000" fill="hold"/>
                                        <p:tgtEl>
                                          <p:spTgt spid="2"/>
                                        </p:tgtEl>
                                        <p:attrNameLst>
                                          <p:attrName>ppt_w</p:attrName>
                                        </p:attrNameLst>
                                      </p:cBhvr>
                                      <p:tavLst>
                                        <p:tav tm="0">
                                          <p:val>
                                            <p:strVal val="#ppt_w*0.70"/>
                                          </p:val>
                                        </p:tav>
                                        <p:tav tm="100000">
                                          <p:val>
                                            <p:strVal val="#ppt_w"/>
                                          </p:val>
                                        </p:tav>
                                      </p:tavLst>
                                    </p:anim>
                                    <p:anim calcmode="lin" valueType="num">
                                      <p:cBhvr>
                                        <p:cTn id="27" dur="1000" fill="hold"/>
                                        <p:tgtEl>
                                          <p:spTgt spid="2"/>
                                        </p:tgtEl>
                                        <p:attrNameLst>
                                          <p:attrName>ppt_h</p:attrName>
                                        </p:attrNameLst>
                                      </p:cBhvr>
                                      <p:tavLst>
                                        <p:tav tm="0">
                                          <p:val>
                                            <p:strVal val="#ppt_h"/>
                                          </p:val>
                                        </p:tav>
                                        <p:tav tm="100000">
                                          <p:val>
                                            <p:strVal val="#ppt_h"/>
                                          </p:val>
                                        </p:tav>
                                      </p:tavLst>
                                    </p:anim>
                                    <p:animEffect transition="in" filter="fade">
                                      <p:cBhvr>
                                        <p:cTn id="2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withEffect">
                                  <p:stCondLst>
                                    <p:cond delay="0"/>
                                  </p:stCondLst>
                                  <p:childTnLst>
                                    <p:animClr clrSpc="rgb" dir="cw">
                                      <p:cBhvr>
                                        <p:cTn id="33" dur="250" fill="hold"/>
                                        <p:tgtEl>
                                          <p:spTgt spid="4"/>
                                        </p:tgtEl>
                                        <p:attrNameLst>
                                          <p:attrName>fillcolor</p:attrName>
                                        </p:attrNameLst>
                                      </p:cBhvr>
                                      <p:to>
                                        <a:schemeClr val="bg2"/>
                                      </p:to>
                                    </p:animClr>
                                    <p:set>
                                      <p:cBhvr>
                                        <p:cTn id="34" dur="250" fill="hold"/>
                                        <p:tgtEl>
                                          <p:spTgt spid="4"/>
                                        </p:tgtEl>
                                        <p:attrNameLst>
                                          <p:attrName>fill.type</p:attrName>
                                        </p:attrNameLst>
                                      </p:cBhvr>
                                      <p:to>
                                        <p:strVal val="solid"/>
                                      </p:to>
                                    </p:set>
                                    <p:set>
                                      <p:cBhvr>
                                        <p:cTn id="35" dur="250" fill="hold"/>
                                        <p:tgtEl>
                                          <p:spTgt spid="4"/>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par>
                                <p:cTn id="36" presetID="1" presetClass="emph" presetSubtype="2" fill="hold" nodeType="withEffect">
                                  <p:stCondLst>
                                    <p:cond delay="500"/>
                                  </p:stCondLst>
                                  <p:childTnLst>
                                    <p:animClr clrSpc="rgb" dir="cw">
                                      <p:cBhvr>
                                        <p:cTn id="37" dur="250" fill="hold"/>
                                        <p:tgtEl>
                                          <p:spTgt spid="4"/>
                                        </p:tgtEl>
                                        <p:attrNameLst>
                                          <p:attrName>fillcolor</p:attrName>
                                        </p:attrNameLst>
                                      </p:cBhvr>
                                      <p:to>
                                        <a:srgbClr val="7030A0"/>
                                      </p:to>
                                    </p:animClr>
                                    <p:set>
                                      <p:cBhvr>
                                        <p:cTn id="38" dur="250" fill="hold"/>
                                        <p:tgtEl>
                                          <p:spTgt spid="4"/>
                                        </p:tgtEl>
                                        <p:attrNameLst>
                                          <p:attrName>fill.type</p:attrName>
                                        </p:attrNameLst>
                                      </p:cBhvr>
                                      <p:to>
                                        <p:strVal val="solid"/>
                                      </p:to>
                                    </p:set>
                                    <p:set>
                                      <p:cBhvr>
                                        <p:cTn id="39" dur="250" fill="hold"/>
                                        <p:tgtEl>
                                          <p:spTgt spid="4"/>
                                        </p:tgtEl>
                                        <p:attrNameLst>
                                          <p:attrName>fill.on</p:attrName>
                                        </p:attrNameLst>
                                      </p:cBhvr>
                                      <p:to>
                                        <p:strVal val="true"/>
                                      </p:to>
                                    </p:set>
                                  </p:childTnLst>
                                </p:cTn>
                              </p:par>
                              <p:par>
                                <p:cTn id="40" presetID="23" presetClass="entr" presetSubtype="32" fill="hold" nodeType="withEffect">
                                  <p:stCondLst>
                                    <p:cond delay="500"/>
                                  </p:stCondLst>
                                  <p:childTnLst>
                                    <p:set>
                                      <p:cBhvr>
                                        <p:cTn id="41" dur="1" fill="hold">
                                          <p:stCondLst>
                                            <p:cond delay="0"/>
                                          </p:stCondLst>
                                        </p:cTn>
                                        <p:tgtEl>
                                          <p:spTgt spid="6"/>
                                        </p:tgtEl>
                                        <p:attrNameLst>
                                          <p:attrName>style.visibility</p:attrName>
                                        </p:attrNameLst>
                                      </p:cBhvr>
                                      <p:to>
                                        <p:strVal val="visible"/>
                                      </p:to>
                                    </p:set>
                                    <p:anim calcmode="lin" valueType="num">
                                      <p:cBhvr>
                                        <p:cTn id="42" dur="250" fill="hold"/>
                                        <p:tgtEl>
                                          <p:spTgt spid="6"/>
                                        </p:tgtEl>
                                        <p:attrNameLst>
                                          <p:attrName>ppt_w</p:attrName>
                                        </p:attrNameLst>
                                      </p:cBhvr>
                                      <p:tavLst>
                                        <p:tav tm="0">
                                          <p:val>
                                            <p:strVal val="4*#ppt_w"/>
                                          </p:val>
                                        </p:tav>
                                        <p:tav tm="100000">
                                          <p:val>
                                            <p:strVal val="#ppt_w"/>
                                          </p:val>
                                        </p:tav>
                                      </p:tavLst>
                                    </p:anim>
                                    <p:anim calcmode="lin" valueType="num">
                                      <p:cBhvr>
                                        <p:cTn id="43"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withEffect">
                                  <p:stCondLst>
                                    <p:cond delay="0"/>
                                  </p:stCondLst>
                                  <p:childTnLst>
                                    <p:animClr clrSpc="rgb" dir="cw">
                                      <p:cBhvr>
                                        <p:cTn id="48" dur="250" fill="hold"/>
                                        <p:tgtEl>
                                          <p:spTgt spid="5"/>
                                        </p:tgtEl>
                                        <p:attrNameLst>
                                          <p:attrName>fillcolor</p:attrName>
                                        </p:attrNameLst>
                                      </p:cBhvr>
                                      <p:to>
                                        <a:schemeClr val="accent1"/>
                                      </p:to>
                                    </p:animClr>
                                    <p:set>
                                      <p:cBhvr>
                                        <p:cTn id="49" dur="250" fill="hold"/>
                                        <p:tgtEl>
                                          <p:spTgt spid="5"/>
                                        </p:tgtEl>
                                        <p:attrNameLst>
                                          <p:attrName>fill.type</p:attrName>
                                        </p:attrNameLst>
                                      </p:cBhvr>
                                      <p:to>
                                        <p:strVal val="solid"/>
                                      </p:to>
                                    </p:set>
                                    <p:set>
                                      <p:cBhvr>
                                        <p:cTn id="50" dur="250" fill="hold"/>
                                        <p:tgtEl>
                                          <p:spTgt spid="5"/>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1" presetClass="emph" presetSubtype="2" fill="hold" nodeType="withEffect">
                                  <p:stCondLst>
                                    <p:cond delay="500"/>
                                  </p:stCondLst>
                                  <p:childTnLst>
                                    <p:animClr clrSpc="rgb" dir="cw">
                                      <p:cBhvr>
                                        <p:cTn id="52" dur="250" fill="hold"/>
                                        <p:tgtEl>
                                          <p:spTgt spid="5"/>
                                        </p:tgtEl>
                                        <p:attrNameLst>
                                          <p:attrName>fillcolor</p:attrName>
                                        </p:attrNameLst>
                                      </p:cBhvr>
                                      <p:to>
                                        <a:schemeClr val="accent1"/>
                                      </p:to>
                                    </p:animClr>
                                    <p:set>
                                      <p:cBhvr>
                                        <p:cTn id="53" dur="250" fill="hold"/>
                                        <p:tgtEl>
                                          <p:spTgt spid="5"/>
                                        </p:tgtEl>
                                        <p:attrNameLst>
                                          <p:attrName>fill.type</p:attrName>
                                        </p:attrNameLst>
                                      </p:cBhvr>
                                      <p:to>
                                        <p:strVal val="solid"/>
                                      </p:to>
                                    </p:set>
                                    <p:set>
                                      <p:cBhvr>
                                        <p:cTn id="54" dur="250" fill="hold"/>
                                        <p:tgtEl>
                                          <p:spTgt spid="5"/>
                                        </p:tgtEl>
                                        <p:attrNameLst>
                                          <p:attrName>fill.on</p:attrName>
                                        </p:attrNameLst>
                                      </p:cBhvr>
                                      <p:to>
                                        <p:strVal val="true"/>
                                      </p:to>
                                    </p:set>
                                  </p:childTnLst>
                                </p:cTn>
                              </p:par>
                              <p:par>
                                <p:cTn id="55" presetID="23" presetClass="entr" presetSubtype="32" fill="hold" nodeType="withEffect">
                                  <p:stCondLst>
                                    <p:cond delay="500"/>
                                  </p:stCondLst>
                                  <p:childTnLst>
                                    <p:set>
                                      <p:cBhvr>
                                        <p:cTn id="56" dur="1" fill="hold">
                                          <p:stCondLst>
                                            <p:cond delay="0"/>
                                          </p:stCondLst>
                                        </p:cTn>
                                        <p:tgtEl>
                                          <p:spTgt spid="7"/>
                                        </p:tgtEl>
                                        <p:attrNameLst>
                                          <p:attrName>style.visibility</p:attrName>
                                        </p:attrNameLst>
                                      </p:cBhvr>
                                      <p:to>
                                        <p:strVal val="visible"/>
                                      </p:to>
                                    </p:set>
                                    <p:anim calcmode="lin" valueType="num">
                                      <p:cBhvr>
                                        <p:cTn id="57" dur="250" fill="hold"/>
                                        <p:tgtEl>
                                          <p:spTgt spid="7"/>
                                        </p:tgtEl>
                                        <p:attrNameLst>
                                          <p:attrName>ppt_w</p:attrName>
                                        </p:attrNameLst>
                                      </p:cBhvr>
                                      <p:tavLst>
                                        <p:tav tm="0">
                                          <p:val>
                                            <p:strVal val="4*#ppt_w"/>
                                          </p:val>
                                        </p:tav>
                                        <p:tav tm="100000">
                                          <p:val>
                                            <p:strVal val="#ppt_w"/>
                                          </p:val>
                                        </p:tav>
                                      </p:tavLst>
                                    </p:anim>
                                    <p:anim calcmode="lin" valueType="num">
                                      <p:cBhvr>
                                        <p:cTn id="5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withEffect">
                                  <p:stCondLst>
                                    <p:cond delay="0"/>
                                  </p:stCondLst>
                                  <p:childTnLst>
                                    <p:animClr clrSpc="rgb" dir="cw">
                                      <p:cBhvr>
                                        <p:cTn id="63" dur="250" fill="hold"/>
                                        <p:tgtEl>
                                          <p:spTgt spid="8"/>
                                        </p:tgtEl>
                                        <p:attrNameLst>
                                          <p:attrName>fillcolor</p:attrName>
                                        </p:attrNameLst>
                                      </p:cBhvr>
                                      <p:to>
                                        <a:schemeClr val="accent1"/>
                                      </p:to>
                                    </p:animClr>
                                    <p:set>
                                      <p:cBhvr>
                                        <p:cTn id="64" dur="250" fill="hold"/>
                                        <p:tgtEl>
                                          <p:spTgt spid="8"/>
                                        </p:tgtEl>
                                        <p:attrNameLst>
                                          <p:attrName>fill.type</p:attrName>
                                        </p:attrNameLst>
                                      </p:cBhvr>
                                      <p:to>
                                        <p:strVal val="solid"/>
                                      </p:to>
                                    </p:set>
                                    <p:set>
                                      <p:cBhvr>
                                        <p:cTn id="65" dur="250" fill="hold"/>
                                        <p:tgtEl>
                                          <p:spTgt spid="8"/>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1" presetClass="emph" presetSubtype="2" fill="hold" nodeType="withEffect">
                                  <p:stCondLst>
                                    <p:cond delay="500"/>
                                  </p:stCondLst>
                                  <p:childTnLst>
                                    <p:animClr clrSpc="rgb" dir="cw">
                                      <p:cBhvr>
                                        <p:cTn id="67" dur="250" fill="hold"/>
                                        <p:tgtEl>
                                          <p:spTgt spid="8"/>
                                        </p:tgtEl>
                                        <p:attrNameLst>
                                          <p:attrName>fillcolor</p:attrName>
                                        </p:attrNameLst>
                                      </p:cBhvr>
                                      <p:to>
                                        <a:schemeClr val="accent1"/>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par>
                                <p:cTn id="70" presetID="23" presetClass="entr" presetSubtype="32" fill="hold" nodeType="withEffect">
                                  <p:stCondLst>
                                    <p:cond delay="500"/>
                                  </p:stCondLst>
                                  <p:childTnLst>
                                    <p:set>
                                      <p:cBhvr>
                                        <p:cTn id="71" dur="1" fill="hold">
                                          <p:stCondLst>
                                            <p:cond delay="0"/>
                                          </p:stCondLst>
                                        </p:cTn>
                                        <p:tgtEl>
                                          <p:spTgt spid="9"/>
                                        </p:tgtEl>
                                        <p:attrNameLst>
                                          <p:attrName>style.visibility</p:attrName>
                                        </p:attrNameLst>
                                      </p:cBhvr>
                                      <p:to>
                                        <p:strVal val="visible"/>
                                      </p:to>
                                    </p:set>
                                    <p:anim calcmode="lin" valueType="num">
                                      <p:cBhvr>
                                        <p:cTn id="72" dur="250" fill="hold"/>
                                        <p:tgtEl>
                                          <p:spTgt spid="9"/>
                                        </p:tgtEl>
                                        <p:attrNameLst>
                                          <p:attrName>ppt_w</p:attrName>
                                        </p:attrNameLst>
                                      </p:cBhvr>
                                      <p:tavLst>
                                        <p:tav tm="0">
                                          <p:val>
                                            <p:strVal val="4*#ppt_w"/>
                                          </p:val>
                                        </p:tav>
                                        <p:tav tm="100000">
                                          <p:val>
                                            <p:strVal val="#ppt_w"/>
                                          </p:val>
                                        </p:tav>
                                      </p:tavLst>
                                    </p:anim>
                                    <p:anim calcmode="lin" valueType="num">
                                      <p:cBhvr>
                                        <p:cTn id="73"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seq concurrent="1" nextAc="seek">
              <p:cTn id="74" restart="whenNotActive" fill="hold" evtFilter="cancelBubble" nodeType="interactiveSeq">
                <p:stCondLst>
                  <p:cond evt="onClick" delay="0">
                    <p:tgtEl>
                      <p:spTgt spid="2"/>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withEffect">
                                  <p:stCondLst>
                                    <p:cond delay="0"/>
                                  </p:stCondLst>
                                  <p:childTnLst>
                                    <p:animClr clrSpc="rgb" dir="cw">
                                      <p:cBhvr>
                                        <p:cTn id="78" dur="250" fill="hold"/>
                                        <p:tgtEl>
                                          <p:spTgt spid="2"/>
                                        </p:tgtEl>
                                        <p:attrNameLst>
                                          <p:attrName>fillcolor</p:attrName>
                                        </p:attrNameLst>
                                      </p:cBhvr>
                                      <p:to>
                                        <a:schemeClr val="bg2"/>
                                      </p:to>
                                    </p:animClr>
                                    <p:set>
                                      <p:cBhvr>
                                        <p:cTn id="79" dur="250" fill="hold"/>
                                        <p:tgtEl>
                                          <p:spTgt spid="2"/>
                                        </p:tgtEl>
                                        <p:attrNameLst>
                                          <p:attrName>fill.type</p:attrName>
                                        </p:attrNameLst>
                                      </p:cBhvr>
                                      <p:to>
                                        <p:strVal val="solid"/>
                                      </p:to>
                                    </p:set>
                                    <p:set>
                                      <p:cBhvr>
                                        <p:cTn id="80" dur="250" fill="hold"/>
                                        <p:tgtEl>
                                          <p:spTgt spid="2"/>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1" presetClass="emph" presetSubtype="2" fill="hold" nodeType="withEffect">
                                  <p:stCondLst>
                                    <p:cond delay="500"/>
                                  </p:stCondLst>
                                  <p:childTnLst>
                                    <p:animClr clrSpc="rgb" dir="cw">
                                      <p:cBhvr>
                                        <p:cTn id="82" dur="250" fill="hold"/>
                                        <p:tgtEl>
                                          <p:spTgt spid="2"/>
                                        </p:tgtEl>
                                        <p:attrNameLst>
                                          <p:attrName>fillcolor</p:attrName>
                                        </p:attrNameLst>
                                      </p:cBhvr>
                                      <p:to>
                                        <a:srgbClr val="7030A0"/>
                                      </p:to>
                                    </p:animClr>
                                    <p:set>
                                      <p:cBhvr>
                                        <p:cTn id="83" dur="250" fill="hold"/>
                                        <p:tgtEl>
                                          <p:spTgt spid="2"/>
                                        </p:tgtEl>
                                        <p:attrNameLst>
                                          <p:attrName>fill.type</p:attrName>
                                        </p:attrNameLst>
                                      </p:cBhvr>
                                      <p:to>
                                        <p:strVal val="solid"/>
                                      </p:to>
                                    </p:set>
                                    <p:set>
                                      <p:cBhvr>
                                        <p:cTn id="84" dur="250" fill="hold"/>
                                        <p:tgtEl>
                                          <p:spTgt spid="2"/>
                                        </p:tgtEl>
                                        <p:attrNameLst>
                                          <p:attrName>fill.on</p:attrName>
                                        </p:attrNameLst>
                                      </p:cBhvr>
                                      <p:to>
                                        <p:strVal val="true"/>
                                      </p:to>
                                    </p:set>
                                  </p:childTnLst>
                                </p:cTn>
                              </p:par>
                              <p:par>
                                <p:cTn id="85" presetID="23" presetClass="entr" presetSubtype="32" fill="hold" nodeType="withEffect">
                                  <p:stCondLst>
                                    <p:cond delay="500"/>
                                  </p:stCondLst>
                                  <p:childTnLst>
                                    <p:set>
                                      <p:cBhvr>
                                        <p:cTn id="86" dur="1" fill="hold">
                                          <p:stCondLst>
                                            <p:cond delay="0"/>
                                          </p:stCondLst>
                                        </p:cTn>
                                        <p:tgtEl>
                                          <p:spTgt spid="3"/>
                                        </p:tgtEl>
                                        <p:attrNameLst>
                                          <p:attrName>style.visibility</p:attrName>
                                        </p:attrNameLst>
                                      </p:cBhvr>
                                      <p:to>
                                        <p:strVal val="visible"/>
                                      </p:to>
                                    </p:set>
                                    <p:anim calcmode="lin" valueType="num">
                                      <p:cBhvr>
                                        <p:cTn id="87" dur="250" fill="hold"/>
                                        <p:tgtEl>
                                          <p:spTgt spid="3"/>
                                        </p:tgtEl>
                                        <p:attrNameLst>
                                          <p:attrName>ppt_w</p:attrName>
                                        </p:attrNameLst>
                                      </p:cBhvr>
                                      <p:tavLst>
                                        <p:tav tm="0">
                                          <p:val>
                                            <p:strVal val="4*#ppt_w"/>
                                          </p:val>
                                        </p:tav>
                                        <p:tav tm="100000">
                                          <p:val>
                                            <p:strVal val="#ppt_w"/>
                                          </p:val>
                                        </p:tav>
                                      </p:tavLst>
                                    </p:anim>
                                    <p:anim calcmode="lin" valueType="num">
                                      <p:cBhvr>
                                        <p:cTn id="88" dur="250" fill="hold"/>
                                        <p:tgtEl>
                                          <p:spTgt spid="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
                  </p:tgtEl>
                </p:cond>
              </p:nextCondLst>
            </p:seq>
          </p:childTnLst>
        </p:cTn>
      </p:par>
    </p:tnLst>
    <p:bldLst>
      <p:bldP spid="4" grpId="0" animBg="1"/>
      <p:bldP spid="5" grpId="0" animBg="1"/>
      <p:bldP spid="8" grpId="0" animBg="1"/>
      <p:bldP spid="10"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1755841" y="4968187"/>
            <a:ext cx="10741307" cy="1889813"/>
          </a:xfrm>
          <a:prstGeom prst="rect">
            <a:avLst/>
          </a:prstGeom>
          <a:noFill/>
          <a:effectLst/>
        </p:spPr>
        <p:txBody>
          <a:bodyPr wrap="square" rtlCol="0">
            <a:spAutoFit/>
          </a:bodyPr>
          <a:lstStyle/>
          <a:p>
            <a:pPr lvl="0">
              <a:lnSpc>
                <a:spcPct val="150000"/>
              </a:lnSpc>
              <a:defRPr/>
            </a:pPr>
            <a:r>
              <a:rPr lang="vi-VN" sz="2000">
                <a:solidFill>
                  <a:prstClr val="black"/>
                </a:solidFill>
                <a:latin typeface="Open Sans" panose="020B0606030504020204" pitchFamily="34" charset="0"/>
                <a:ea typeface="Open Sans" panose="020B0606030504020204" pitchFamily="34" charset="0"/>
                <a:cs typeface="Open Sans" panose="020B0606030504020204" pitchFamily="34" charset="0"/>
              </a:rPr>
              <a:t>+ Tờ rơi ở hình 8a.5 gồm những thông tin dạng nào?</a:t>
            </a:r>
          </a:p>
          <a:p>
            <a:pPr lvl="0">
              <a:lnSpc>
                <a:spcPct val="150000"/>
              </a:lnSpc>
              <a:defRPr/>
            </a:pPr>
            <a:r>
              <a:rPr lang="vi-VN" sz="2000">
                <a:solidFill>
                  <a:prstClr val="black"/>
                </a:solidFill>
                <a:latin typeface="Open Sans" panose="020B0606030504020204" pitchFamily="34" charset="0"/>
                <a:ea typeface="Open Sans" panose="020B0606030504020204" pitchFamily="34" charset="0"/>
                <a:cs typeface="Open Sans" panose="020B0606030504020204" pitchFamily="34" charset="0"/>
              </a:rPr>
              <a:t>+ Tờ rơi ở hình 8a.6 gồm những thông tin dạng nào?</a:t>
            </a:r>
          </a:p>
          <a:p>
            <a:pPr lvl="0">
              <a:lnSpc>
                <a:spcPct val="150000"/>
              </a:lnSpc>
              <a:defRPr/>
            </a:pPr>
            <a:r>
              <a:rPr lang="vi-VN" sz="2000">
                <a:solidFill>
                  <a:prstClr val="black"/>
                </a:solidFill>
                <a:latin typeface="Open Sans" panose="020B0606030504020204" pitchFamily="34" charset="0"/>
                <a:ea typeface="Open Sans" panose="020B0606030504020204" pitchFamily="34" charset="0"/>
                <a:cs typeface="Open Sans" panose="020B0606030504020204" pitchFamily="34" charset="0"/>
              </a:rPr>
              <a:t>+ Em ấn tượng với tờ rơi nào hơn?</a:t>
            </a:r>
          </a:p>
          <a:p>
            <a:pPr lvl="0">
              <a:lnSpc>
                <a:spcPct val="150000"/>
              </a:lnSpc>
              <a:defRPr/>
            </a:pPr>
            <a:r>
              <a:rPr lang="vi-VN" sz="2000">
                <a:solidFill>
                  <a:prstClr val="black"/>
                </a:solidFill>
                <a:latin typeface="Open Sans" panose="020B0606030504020204" pitchFamily="34" charset="0"/>
                <a:ea typeface="Open Sans" panose="020B0606030504020204" pitchFamily="34" charset="0"/>
                <a:cs typeface="Open Sans" panose="020B0606030504020204" pitchFamily="34" charset="0"/>
              </a:rPr>
              <a:t>+ Dùng phần mềm soạn thảo văn bản có tạo ra sản phẩm như ở hình 8a.6 được không?</a:t>
            </a:r>
          </a:p>
        </p:txBody>
      </p:sp>
      <p:grpSp>
        <p:nvGrpSpPr>
          <p:cNvPr id="5" name="Group 4">
            <a:extLst>
              <a:ext uri="{FF2B5EF4-FFF2-40B4-BE49-F238E27FC236}">
                <a16:creationId xmlns:a16="http://schemas.microsoft.com/office/drawing/2014/main" id="{601E2ABC-EE61-600B-8110-CF28C5940003}"/>
              </a:ext>
            </a:extLst>
          </p:cNvPr>
          <p:cNvGrpSpPr/>
          <p:nvPr/>
        </p:nvGrpSpPr>
        <p:grpSpPr>
          <a:xfrm>
            <a:off x="259896" y="-365374"/>
            <a:ext cx="4508445" cy="2659157"/>
            <a:chOff x="259896" y="4242593"/>
            <a:chExt cx="3798281" cy="2058004"/>
          </a:xfrm>
        </p:grpSpPr>
        <p:pic>
          <p:nvPicPr>
            <p:cNvPr id="6" name="Picture 2" descr="Download Leaves Green Button Royalty-Free Vector Graphic - Pixabay">
              <a:extLst>
                <a:ext uri="{FF2B5EF4-FFF2-40B4-BE49-F238E27FC236}">
                  <a16:creationId xmlns:a16="http://schemas.microsoft.com/office/drawing/2014/main" id="{4426FBB3-8782-EB27-BB62-0B45FB8D7F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896" y="4242593"/>
              <a:ext cx="3798281" cy="18991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C9841B0-1DDD-B6D6-69C2-0FD09E7A7276}"/>
                </a:ext>
              </a:extLst>
            </p:cNvPr>
            <p:cNvSpPr txBox="1"/>
            <p:nvPr/>
          </p:nvSpPr>
          <p:spPr>
            <a:xfrm>
              <a:off x="1169410" y="4730937"/>
              <a:ext cx="2607681" cy="1569660"/>
            </a:xfrm>
            <a:prstGeom prst="rect">
              <a:avLst/>
            </a:prstGeom>
            <a:noFill/>
          </p:spPr>
          <p:txBody>
            <a:bodyPr wrap="square" rtlCol="0">
              <a:spAutoFit/>
            </a:bodyPr>
            <a:lstStyle/>
            <a:p>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2. Làm việc với hình ảnh minh họa và vẽ hình đồ họa</a:t>
              </a:r>
              <a:endParaRPr lang="vi-VN" sz="24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11" name="Picture 10">
            <a:extLst>
              <a:ext uri="{FF2B5EF4-FFF2-40B4-BE49-F238E27FC236}">
                <a16:creationId xmlns:a16="http://schemas.microsoft.com/office/drawing/2014/main" id="{06148914-D05F-A60E-868A-41E68B777E95}"/>
              </a:ext>
            </a:extLst>
          </p:cNvPr>
          <p:cNvPicPr>
            <a:picLocks noChangeAspect="1"/>
          </p:cNvPicPr>
          <p:nvPr/>
        </p:nvPicPr>
        <p:blipFill rotWithShape="1">
          <a:blip r:embed="rId6"/>
          <a:srcRect r="48807"/>
          <a:stretch/>
        </p:blipFill>
        <p:spPr>
          <a:xfrm>
            <a:off x="2262808" y="1499439"/>
            <a:ext cx="3924632" cy="3436918"/>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05318E92-00EB-9F67-F068-619DB8FA6999}"/>
              </a:ext>
            </a:extLst>
          </p:cNvPr>
          <p:cNvPicPr>
            <a:picLocks noChangeAspect="1"/>
          </p:cNvPicPr>
          <p:nvPr/>
        </p:nvPicPr>
        <p:blipFill rotWithShape="1">
          <a:blip r:embed="rId6"/>
          <a:srcRect l="48505" r="302"/>
          <a:stretch/>
        </p:blipFill>
        <p:spPr>
          <a:xfrm>
            <a:off x="6694213" y="1499439"/>
            <a:ext cx="3924632" cy="3436918"/>
          </a:xfrm>
          <a:prstGeom prst="rect">
            <a:avLst/>
          </a:prstGeom>
          <a:ln>
            <a:noFill/>
          </a:ln>
          <a:effectLst>
            <a:outerShdw blurRad="292100" dist="139700" dir="2700000" algn="tl" rotWithShape="0">
              <a:srgbClr val="333333">
                <a:alpha val="65000"/>
              </a:srgbClr>
            </a:outerShdw>
          </a:effectLst>
        </p:spPr>
      </p:pic>
      <p:pic>
        <p:nvPicPr>
          <p:cNvPr id="19" name="y2meta.com - 5 Minute Timer-(1080p)">
            <a:hlinkClick r:id="" action="ppaction://media"/>
            <a:extLst>
              <a:ext uri="{FF2B5EF4-FFF2-40B4-BE49-F238E27FC236}">
                <a16:creationId xmlns:a16="http://schemas.microsoft.com/office/drawing/2014/main" id="{9CCFF074-EE78-1FF0-6854-0BA923E34EB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9023" t="26674" r="18255" b="24549"/>
          <a:stretch/>
        </p:blipFill>
        <p:spPr>
          <a:xfrm>
            <a:off x="8784738" y="211838"/>
            <a:ext cx="2656266" cy="1161949"/>
          </a:xfrm>
          <a:prstGeom prst="rect">
            <a:avLst/>
          </a:prstGeom>
        </p:spPr>
      </p:pic>
      <p:sp>
        <p:nvSpPr>
          <p:cNvPr id="20" name="Arrow: Pentagon 19">
            <a:extLst>
              <a:ext uri="{FF2B5EF4-FFF2-40B4-BE49-F238E27FC236}">
                <a16:creationId xmlns:a16="http://schemas.microsoft.com/office/drawing/2014/main" id="{5183AC55-9703-81B5-9AB9-6C38C0E467EB}"/>
              </a:ext>
            </a:extLst>
          </p:cNvPr>
          <p:cNvSpPr/>
          <p:nvPr/>
        </p:nvSpPr>
        <p:spPr>
          <a:xfrm>
            <a:off x="8030798" y="120859"/>
            <a:ext cx="4164147" cy="1343906"/>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1" name="Xem KQ">
            <a:extLst>
              <a:ext uri="{FF2B5EF4-FFF2-40B4-BE49-F238E27FC236}">
                <a16:creationId xmlns:a16="http://schemas.microsoft.com/office/drawing/2014/main" id="{E1DE4A40-2D92-4511-FF6C-0A1F9AB09003}"/>
              </a:ext>
            </a:extLst>
          </p:cNvPr>
          <p:cNvGrpSpPr/>
          <p:nvPr/>
        </p:nvGrpSpPr>
        <p:grpSpPr>
          <a:xfrm>
            <a:off x="5847907" y="83340"/>
            <a:ext cx="1278588" cy="1278588"/>
            <a:chOff x="1580575" y="4515507"/>
            <a:chExt cx="1278588" cy="1278588"/>
          </a:xfrm>
        </p:grpSpPr>
        <p:pic>
          <p:nvPicPr>
            <p:cNvPr id="22" name="Picture 2" descr="Note Cartoon Vector Art PNG Images | Free Download On Pngtree">
              <a:extLst>
                <a:ext uri="{FF2B5EF4-FFF2-40B4-BE49-F238E27FC236}">
                  <a16:creationId xmlns:a16="http://schemas.microsoft.com/office/drawing/2014/main" id="{249A0C15-DF1A-F4AD-28F9-706A7EE0A49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40B6A95A-2C63-BBE6-ECF8-F651842E1CE0}"/>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4" name="Group 23">
            <a:extLst>
              <a:ext uri="{FF2B5EF4-FFF2-40B4-BE49-F238E27FC236}">
                <a16:creationId xmlns:a16="http://schemas.microsoft.com/office/drawing/2014/main" id="{D2F043A2-8862-6401-565F-B0639E0E33C8}"/>
              </a:ext>
            </a:extLst>
          </p:cNvPr>
          <p:cNvGrpSpPr/>
          <p:nvPr/>
        </p:nvGrpSpPr>
        <p:grpSpPr>
          <a:xfrm>
            <a:off x="-316427" y="3002248"/>
            <a:ext cx="2726373" cy="2312695"/>
            <a:chOff x="8111612" y="1250254"/>
            <a:chExt cx="3087329" cy="2618882"/>
          </a:xfrm>
          <a:noFill/>
        </p:grpSpPr>
        <p:sp>
          <p:nvSpPr>
            <p:cNvPr id="25" name="Rectangle 24">
              <a:extLst>
                <a:ext uri="{FF2B5EF4-FFF2-40B4-BE49-F238E27FC236}">
                  <a16:creationId xmlns:a16="http://schemas.microsoft.com/office/drawing/2014/main" id="{715B1DC0-61ED-7A35-3C99-644A62408F52}"/>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pic>
          <p:nvPicPr>
            <p:cNvPr id="26" name="Picture 2">
              <a:extLst>
                <a:ext uri="{FF2B5EF4-FFF2-40B4-BE49-F238E27FC236}">
                  <a16:creationId xmlns:a16="http://schemas.microsoft.com/office/drawing/2014/main" id="{AB113496-643C-0F4E-FBEA-413FAB6C44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8697653" y="1442504"/>
              <a:ext cx="1926048" cy="1636416"/>
            </a:xfrm>
            <a:prstGeom prst="rect">
              <a:avLst/>
            </a:prstGeom>
            <a:grpFill/>
          </p:spPr>
        </p:pic>
        <p:sp>
          <p:nvSpPr>
            <p:cNvPr id="27" name="TextBox 26">
              <a:extLst>
                <a:ext uri="{FF2B5EF4-FFF2-40B4-BE49-F238E27FC236}">
                  <a16:creationId xmlns:a16="http://schemas.microsoft.com/office/drawing/2014/main" id="{E91B3ACA-0C07-5CE5-6B2A-28A7EDD5469B}"/>
                </a:ext>
              </a:extLst>
            </p:cNvPr>
            <p:cNvSpPr txBox="1"/>
            <p:nvPr/>
          </p:nvSpPr>
          <p:spPr>
            <a:xfrm>
              <a:off x="8414466" y="3271171"/>
              <a:ext cx="2492423" cy="338554"/>
            </a:xfrm>
            <a:prstGeom prst="rect">
              <a:avLst/>
            </a:prstGeom>
            <a:grpFill/>
          </p:spPr>
          <p:txBody>
            <a:bodyPr wrap="square" rtlCol="0">
              <a:spAutoFit/>
            </a:bodyPr>
            <a:lstStyle/>
            <a:p>
              <a:r>
                <a:rPr lang="en-US" sz="1600" b="1">
                  <a:latin typeface="Open Sans" panose="020B0606030504020204" pitchFamily="34" charset="0"/>
                  <a:ea typeface="Open Sans" panose="020B0606030504020204" pitchFamily="34" charset="0"/>
                  <a:cs typeface="Open Sans" panose="020B0606030504020204" pitchFamily="34" charset="0"/>
                </a:rPr>
                <a:t>HOẠT ĐỘNG NHÓM</a:t>
              </a:r>
              <a:endParaRPr lang="vi-VN" sz="16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28" name="TextBox 27">
            <a:extLst>
              <a:ext uri="{FF2B5EF4-FFF2-40B4-BE49-F238E27FC236}">
                <a16:creationId xmlns:a16="http://schemas.microsoft.com/office/drawing/2014/main" id="{64E7E054-0651-48E0-A5F9-CA3CA2A184CE}"/>
              </a:ext>
            </a:extLst>
          </p:cNvPr>
          <p:cNvSpPr txBox="1"/>
          <p:nvPr/>
        </p:nvSpPr>
        <p:spPr>
          <a:xfrm>
            <a:off x="1755841" y="4993811"/>
            <a:ext cx="10741307" cy="1477328"/>
          </a:xfrm>
          <a:prstGeom prst="rect">
            <a:avLst/>
          </a:prstGeom>
          <a:noFill/>
          <a:effectLst/>
        </p:spPr>
        <p:txBody>
          <a:bodyPr wrap="square" rtlCol="0">
            <a:spAutoFit/>
          </a:bodyPr>
          <a:lstStyle/>
          <a:p>
            <a:pPr lvl="0">
              <a:lnSpc>
                <a:spcPct val="150000"/>
              </a:lnSpc>
              <a:defRPr/>
            </a:pPr>
            <a:r>
              <a:rPr lang="vi-VN" sz="2000" dirty="0">
                <a:solidFill>
                  <a:prstClr val="black"/>
                </a:solidFill>
                <a:latin typeface="+mj-lt"/>
                <a:ea typeface="Open Sans" panose="020B0606030504020204" pitchFamily="34" charset="0"/>
                <a:cs typeface="Open Sans" panose="020B0606030504020204" pitchFamily="34" charset="0"/>
              </a:rPr>
              <a:t>+ Tờ rơi ở hình 8a.5 gồm </a:t>
            </a:r>
            <a:r>
              <a:rPr lang="en-US" sz="2000" dirty="0">
                <a:solidFill>
                  <a:prstClr val="black"/>
                </a:solidFill>
                <a:latin typeface="+mj-lt"/>
                <a:ea typeface="Open Sans" panose="020B0606030504020204" pitchFamily="34" charset="0"/>
                <a:cs typeface="Open Sans" panose="020B0606030504020204" pitchFamily="34" charset="0"/>
              </a:rPr>
              <a:t>t</a:t>
            </a:r>
            <a:r>
              <a:rPr lang="vi-VN" sz="2000" dirty="0">
                <a:solidFill>
                  <a:prstClr val="black"/>
                </a:solidFill>
                <a:latin typeface="+mj-lt"/>
                <a:ea typeface="Open Sans" panose="020B0606030504020204" pitchFamily="34" charset="0"/>
                <a:cs typeface="Open Sans" panose="020B0606030504020204" pitchFamily="34" charset="0"/>
              </a:rPr>
              <a:t>hông tin dạng văn bản</a:t>
            </a:r>
          </a:p>
          <a:p>
            <a:pPr lvl="0">
              <a:lnSpc>
                <a:spcPct val="150000"/>
              </a:lnSpc>
              <a:defRPr/>
            </a:pPr>
            <a:r>
              <a:rPr lang="vi-VN" sz="2000" dirty="0">
                <a:solidFill>
                  <a:prstClr val="black"/>
                </a:solidFill>
                <a:latin typeface="+mj-lt"/>
                <a:ea typeface="Open Sans" panose="020B0606030504020204" pitchFamily="34" charset="0"/>
                <a:cs typeface="Open Sans" panose="020B0606030504020204" pitchFamily="34" charset="0"/>
              </a:rPr>
              <a:t>+ Tờ rơi ở hình 8a.6 gồm </a:t>
            </a:r>
            <a:r>
              <a:rPr lang="en-US" sz="2000" dirty="0">
                <a:solidFill>
                  <a:prstClr val="black"/>
                </a:solidFill>
                <a:latin typeface="+mj-lt"/>
                <a:ea typeface="Open Sans" panose="020B0606030504020204" pitchFamily="34" charset="0"/>
                <a:cs typeface="Open Sans" panose="020B0606030504020204" pitchFamily="34" charset="0"/>
              </a:rPr>
              <a:t>t</a:t>
            </a:r>
            <a:r>
              <a:rPr lang="vi-VN" sz="2000" dirty="0">
                <a:solidFill>
                  <a:prstClr val="black"/>
                </a:solidFill>
                <a:latin typeface="+mj-lt"/>
                <a:ea typeface="Open Sans" panose="020B0606030504020204" pitchFamily="34" charset="0"/>
                <a:cs typeface="Open Sans" panose="020B0606030504020204" pitchFamily="34" charset="0"/>
              </a:rPr>
              <a:t>hông tin dạng văn bản và hình ảnh</a:t>
            </a:r>
          </a:p>
          <a:p>
            <a:pPr lvl="0">
              <a:lnSpc>
                <a:spcPct val="150000"/>
              </a:lnSpc>
              <a:defRPr/>
            </a:pPr>
            <a:r>
              <a:rPr lang="vi-VN" sz="2000" dirty="0">
                <a:solidFill>
                  <a:prstClr val="black"/>
                </a:solidFill>
                <a:latin typeface="+mj-lt"/>
                <a:ea typeface="Open Sans" panose="020B0606030504020204" pitchFamily="34" charset="0"/>
                <a:cs typeface="Open Sans" panose="020B0606030504020204" pitchFamily="34" charset="0"/>
              </a:rPr>
              <a:t>+ Dùng phần mềm soạn thảo văn bản có thể tạo ra sản phẩm như ở hình 8a.6.</a:t>
            </a:r>
          </a:p>
        </p:txBody>
      </p:sp>
    </p:spTree>
    <p:extLst>
      <p:ext uri="{BB962C8B-B14F-4D97-AF65-F5344CB8AC3E}">
        <p14:creationId xmlns:p14="http://schemas.microsoft.com/office/powerpoint/2010/main" val="302488649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par>
                          <p:cTn id="28" fill="hold">
                            <p:stCondLst>
                              <p:cond delay="500"/>
                            </p:stCondLst>
                            <p:childTnLst>
                              <p:par>
                                <p:cTn id="29" presetID="1" presetClass="entr" presetSubtype="0" fill="hold" grpId="1" nodeType="after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0"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2" presetClass="exit" presetSubtype="2" fill="hold" grpId="0" nodeType="clickEffect">
                                  <p:stCondLst>
                                    <p:cond delay="0"/>
                                  </p:stCondLst>
                                  <p:childTnLst>
                                    <p:anim calcmode="lin" valueType="num">
                                      <p:cBhvr additive="base">
                                        <p:cTn id="42" dur="500"/>
                                        <p:tgtEl>
                                          <p:spTgt spid="20"/>
                                        </p:tgtEl>
                                        <p:attrNameLst>
                                          <p:attrName>ppt_x</p:attrName>
                                        </p:attrNameLst>
                                      </p:cBhvr>
                                      <p:tavLst>
                                        <p:tav tm="0">
                                          <p:val>
                                            <p:strVal val="ppt_x"/>
                                          </p:val>
                                        </p:tav>
                                        <p:tav tm="100000">
                                          <p:val>
                                            <p:strVal val="1+ppt_w/2"/>
                                          </p:val>
                                        </p:tav>
                                      </p:tavLst>
                                    </p:anim>
                                    <p:anim calcmode="lin" valueType="num">
                                      <p:cBhvr additive="base">
                                        <p:cTn id="43" dur="500"/>
                                        <p:tgtEl>
                                          <p:spTgt spid="20"/>
                                        </p:tgtEl>
                                        <p:attrNameLst>
                                          <p:attrName>ppt_y</p:attrName>
                                        </p:attrNameLst>
                                      </p:cBhvr>
                                      <p:tavLst>
                                        <p:tav tm="0">
                                          <p:val>
                                            <p:strVal val="ppt_y"/>
                                          </p:val>
                                        </p:tav>
                                        <p:tav tm="100000">
                                          <p:val>
                                            <p:strVal val="ppt_y"/>
                                          </p:val>
                                        </p:tav>
                                      </p:tavLst>
                                    </p:anim>
                                    <p:set>
                                      <p:cBhvr>
                                        <p:cTn id="44" dur="1" fill="hold">
                                          <p:stCondLst>
                                            <p:cond delay="499"/>
                                          </p:stCondLst>
                                        </p:cTn>
                                        <p:tgtEl>
                                          <p:spTgt spid="20"/>
                                        </p:tgtEl>
                                        <p:attrNameLst>
                                          <p:attrName>style.visibility</p:attrName>
                                        </p:attrNameLst>
                                      </p:cBhvr>
                                      <p:to>
                                        <p:strVal val="hidden"/>
                                      </p:to>
                                    </p:set>
                                  </p:childTnLst>
                                </p:cTn>
                              </p:par>
                            </p:childTnLst>
                          </p:cTn>
                        </p:par>
                        <p:par>
                          <p:cTn id="45" fill="hold">
                            <p:stCondLst>
                              <p:cond delay="500"/>
                            </p:stCondLst>
                            <p:childTnLst>
                              <p:par>
                                <p:cTn id="46" presetID="1" presetClass="mediacall" presetSubtype="0" fill="hold" nodeType="afterEffect">
                                  <p:stCondLst>
                                    <p:cond delay="0"/>
                                  </p:stCondLst>
                                  <p:childTnLst>
                                    <p:cmd type="call" cmd="playFrom(0.0)">
                                      <p:cBhvr>
                                        <p:cTn id="47" dur="315015" fill="hold"/>
                                        <p:tgtEl>
                                          <p:spTgt spid="19"/>
                                        </p:tgtEl>
                                      </p:cBhvr>
                                    </p:cmd>
                                  </p:childTnLst>
                                </p:cTn>
                              </p:par>
                            </p:childTnLst>
                          </p:cTn>
                        </p:par>
                        <p:par>
                          <p:cTn id="48" fill="hold">
                            <p:stCondLst>
                              <p:cond delay="315515"/>
                            </p:stCondLst>
                            <p:childTnLst>
                              <p:par>
                                <p:cTn id="49" presetID="10" presetClass="exit" presetSubtype="0" fill="hold" nodeType="afterEffect">
                                  <p:stCondLst>
                                    <p:cond delay="0"/>
                                  </p:stCondLst>
                                  <p:childTnLst>
                                    <p:animEffect transition="out" filter="fade">
                                      <p:cBhvr>
                                        <p:cTn id="50" dur="500"/>
                                        <p:tgtEl>
                                          <p:spTgt spid="19"/>
                                        </p:tgtEl>
                                      </p:cBhvr>
                                    </p:animEffect>
                                    <p:set>
                                      <p:cBhvr>
                                        <p:cTn id="51" dur="1" fill="hold">
                                          <p:stCondLst>
                                            <p:cond delay="499"/>
                                          </p:stCondLst>
                                        </p:cTn>
                                        <p:tgtEl>
                                          <p:spTgt spid="19"/>
                                        </p:tgtEl>
                                        <p:attrNameLst>
                                          <p:attrName>style.visibility</p:attrName>
                                        </p:attrNameLst>
                                      </p:cBhvr>
                                      <p:to>
                                        <p:strVal val="hidden"/>
                                      </p:to>
                                    </p:set>
                                    <p:cmd type="call" cmd="stop">
                                      <p:cBhvr>
                                        <p:cTn id="52" dur="1">
                                          <p:stCondLst>
                                            <p:cond delay="499"/>
                                          </p:stCondLst>
                                        </p:cTn>
                                        <p:tgtEl>
                                          <p:spTgt spid="19"/>
                                        </p:tgtEl>
                                      </p:cBhvr>
                                    </p:cmd>
                                  </p:childTnLst>
                                </p:cTn>
                              </p:par>
                            </p:childTnLst>
                          </p:cTn>
                        </p:par>
                      </p:childTnLst>
                    </p:cTn>
                  </p:par>
                </p:childTnLst>
              </p:cTn>
              <p:nextCondLst>
                <p:cond evt="onClick" delay="0">
                  <p:tgtEl>
                    <p:spTgt spid="20"/>
                  </p:tgtEl>
                </p:cond>
              </p:nextCondLst>
            </p:seq>
            <p:video>
              <p:cMediaNode vol="80000" mute="1">
                <p:cTn id="53" fill="hold" display="0">
                  <p:stCondLst>
                    <p:cond delay="indefinite"/>
                  </p:stCondLst>
                </p:cTn>
                <p:tgtEl>
                  <p:spTgt spid="19"/>
                </p:tgtEl>
              </p:cMediaNode>
            </p:video>
            <p:seq concurrent="1" nextAc="seek">
              <p:cTn id="54" restart="whenNotActive" fill="hold" evtFilter="cancelBubble" nodeType="interactiveSeq">
                <p:stCondLst>
                  <p:cond evt="onClick" delay="0">
                    <p:tgtEl>
                      <p:spTgt spid="21"/>
                    </p:tgtEl>
                  </p:cond>
                </p:stCondLst>
                <p:endSync evt="end" delay="0">
                  <p:rtn val="all"/>
                </p:endSync>
                <p:childTnLst>
                  <p:par>
                    <p:cTn id="55" fill="hold">
                      <p:stCondLst>
                        <p:cond delay="0"/>
                      </p:stCondLst>
                      <p:childTnLst>
                        <p:par>
                          <p:cTn id="56" fill="hold">
                            <p:stCondLst>
                              <p:cond delay="0"/>
                            </p:stCondLst>
                            <p:childTnLst>
                              <p:par>
                                <p:cTn id="57" presetID="16" presetClass="exit" presetSubtype="21" fill="hold" grpId="1" nodeType="clickEffect">
                                  <p:stCondLst>
                                    <p:cond delay="0"/>
                                  </p:stCondLst>
                                  <p:childTnLst>
                                    <p:animEffect transition="out" filter="barn(inVertical)">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par>
                          <p:cTn id="60" fill="hold">
                            <p:stCondLst>
                              <p:cond delay="500"/>
                            </p:stCondLst>
                            <p:childTnLst>
                              <p:par>
                                <p:cTn id="61" presetID="16" presetClass="entr" presetSubtype="21" fill="hold" grpId="0" nodeType="after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barn(inVertical)">
                                      <p:cBhvr>
                                        <p:cTn id="63" dur="500"/>
                                        <p:tgtEl>
                                          <p:spTgt spid="28"/>
                                        </p:tgtEl>
                                      </p:cBhvr>
                                    </p:animEffect>
                                  </p:childTnLst>
                                </p:cTn>
                              </p:par>
                            </p:childTnLst>
                          </p:cTn>
                        </p:par>
                      </p:childTnLst>
                    </p:cTn>
                  </p:par>
                </p:childTnLst>
              </p:cTn>
              <p:nextCondLst>
                <p:cond evt="onClick" delay="0">
                  <p:tgtEl>
                    <p:spTgt spid="21"/>
                  </p:tgtEl>
                </p:cond>
              </p:nextCondLst>
            </p:seq>
          </p:childTnLst>
        </p:cTn>
      </p:par>
    </p:tnLst>
    <p:bldLst>
      <p:bldP spid="12" grpId="0"/>
      <p:bldP spid="12" grpId="1"/>
      <p:bldP spid="20" grpId="0" animBg="1"/>
      <p:bldP spid="20" grpId="1" animBg="1"/>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1116547" y="5231946"/>
            <a:ext cx="10741307" cy="1141274"/>
          </a:xfrm>
          <a:prstGeom prst="rect">
            <a:avLst/>
          </a:prstGeom>
          <a:noFill/>
          <a:effectLst/>
        </p:spPr>
        <p:txBody>
          <a:bodyPr wrap="square" rtlCol="0">
            <a:spAutoFit/>
          </a:bodyPr>
          <a:lstStyle/>
          <a:p>
            <a:pPr lvl="0">
              <a:lnSpc>
                <a:spcPct val="150000"/>
              </a:lnSpc>
              <a:defRPr/>
            </a:pPr>
            <a:r>
              <a:rPr lang="vi-VN"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Em có thể sử dụng phần mềm soạn thảo văn bản thực hiện những thao tác xử lý hình ảnh nào?</a:t>
            </a:r>
          </a:p>
        </p:txBody>
      </p:sp>
      <p:grpSp>
        <p:nvGrpSpPr>
          <p:cNvPr id="5" name="Group 4">
            <a:extLst>
              <a:ext uri="{FF2B5EF4-FFF2-40B4-BE49-F238E27FC236}">
                <a16:creationId xmlns:a16="http://schemas.microsoft.com/office/drawing/2014/main" id="{601E2ABC-EE61-600B-8110-CF28C5940003}"/>
              </a:ext>
            </a:extLst>
          </p:cNvPr>
          <p:cNvGrpSpPr/>
          <p:nvPr/>
        </p:nvGrpSpPr>
        <p:grpSpPr>
          <a:xfrm>
            <a:off x="259896" y="-365374"/>
            <a:ext cx="4508445" cy="2659157"/>
            <a:chOff x="259896" y="4242593"/>
            <a:chExt cx="3798281" cy="2058004"/>
          </a:xfrm>
        </p:grpSpPr>
        <p:pic>
          <p:nvPicPr>
            <p:cNvPr id="6" name="Picture 2" descr="Download Leaves Green Button Royalty-Free Vector Graphic - Pixabay">
              <a:extLst>
                <a:ext uri="{FF2B5EF4-FFF2-40B4-BE49-F238E27FC236}">
                  <a16:creationId xmlns:a16="http://schemas.microsoft.com/office/drawing/2014/main" id="{4426FBB3-8782-EB27-BB62-0B45FB8D7F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896" y="4242593"/>
              <a:ext cx="3798281" cy="18991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C9841B0-1DDD-B6D6-69C2-0FD09E7A7276}"/>
                </a:ext>
              </a:extLst>
            </p:cNvPr>
            <p:cNvSpPr txBox="1"/>
            <p:nvPr/>
          </p:nvSpPr>
          <p:spPr>
            <a:xfrm>
              <a:off x="1169410" y="4730937"/>
              <a:ext cx="2607681" cy="1569660"/>
            </a:xfrm>
            <a:prstGeom prst="rect">
              <a:avLst/>
            </a:prstGeom>
            <a:noFill/>
          </p:spPr>
          <p:txBody>
            <a:bodyPr wrap="square" rtlCol="0">
              <a:spAutoFit/>
            </a:bodyPr>
            <a:lstStyle/>
            <a:p>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2. Làm việc với hình ảnh minh họa và vẽ hình đồ họa</a:t>
              </a:r>
              <a:endParaRPr lang="vi-VN" sz="24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19" name="y2meta.com - 5 Minute Timer-(1080p)">
            <a:hlinkClick r:id="" action="ppaction://media"/>
            <a:extLst>
              <a:ext uri="{FF2B5EF4-FFF2-40B4-BE49-F238E27FC236}">
                <a16:creationId xmlns:a16="http://schemas.microsoft.com/office/drawing/2014/main" id="{9CCFF074-EE78-1FF0-6854-0BA923E34EB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9023" t="26674" r="18255" b="24549"/>
          <a:stretch/>
        </p:blipFill>
        <p:spPr>
          <a:xfrm>
            <a:off x="8784738" y="211838"/>
            <a:ext cx="2656266" cy="1161949"/>
          </a:xfrm>
          <a:prstGeom prst="rect">
            <a:avLst/>
          </a:prstGeom>
        </p:spPr>
      </p:pic>
      <p:sp>
        <p:nvSpPr>
          <p:cNvPr id="20" name="Arrow: Pentagon 19">
            <a:extLst>
              <a:ext uri="{FF2B5EF4-FFF2-40B4-BE49-F238E27FC236}">
                <a16:creationId xmlns:a16="http://schemas.microsoft.com/office/drawing/2014/main" id="{5183AC55-9703-81B5-9AB9-6C38C0E467EB}"/>
              </a:ext>
            </a:extLst>
          </p:cNvPr>
          <p:cNvSpPr/>
          <p:nvPr/>
        </p:nvSpPr>
        <p:spPr>
          <a:xfrm>
            <a:off x="8030798" y="120859"/>
            <a:ext cx="4164147" cy="1343906"/>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1" name="Xem KQ">
            <a:extLst>
              <a:ext uri="{FF2B5EF4-FFF2-40B4-BE49-F238E27FC236}">
                <a16:creationId xmlns:a16="http://schemas.microsoft.com/office/drawing/2014/main" id="{E1DE4A40-2D92-4511-FF6C-0A1F9AB09003}"/>
              </a:ext>
            </a:extLst>
          </p:cNvPr>
          <p:cNvGrpSpPr/>
          <p:nvPr/>
        </p:nvGrpSpPr>
        <p:grpSpPr>
          <a:xfrm>
            <a:off x="5847907" y="83340"/>
            <a:ext cx="1278588" cy="1278588"/>
            <a:chOff x="1580575" y="4515507"/>
            <a:chExt cx="1278588" cy="1278588"/>
          </a:xfrm>
        </p:grpSpPr>
        <p:pic>
          <p:nvPicPr>
            <p:cNvPr id="22" name="Picture 2" descr="Note Cartoon Vector Art PNG Images | Free Download On Pngtree">
              <a:extLst>
                <a:ext uri="{FF2B5EF4-FFF2-40B4-BE49-F238E27FC236}">
                  <a16:creationId xmlns:a16="http://schemas.microsoft.com/office/drawing/2014/main" id="{249A0C15-DF1A-F4AD-28F9-706A7EE0A49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40B6A95A-2C63-BBE6-ECF8-F651842E1CE0}"/>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4" name="Group 23">
            <a:extLst>
              <a:ext uri="{FF2B5EF4-FFF2-40B4-BE49-F238E27FC236}">
                <a16:creationId xmlns:a16="http://schemas.microsoft.com/office/drawing/2014/main" id="{D2F043A2-8862-6401-565F-B0639E0E33C8}"/>
              </a:ext>
            </a:extLst>
          </p:cNvPr>
          <p:cNvGrpSpPr/>
          <p:nvPr/>
        </p:nvGrpSpPr>
        <p:grpSpPr>
          <a:xfrm>
            <a:off x="-316427" y="3002248"/>
            <a:ext cx="2726373" cy="2312695"/>
            <a:chOff x="8111612" y="1250254"/>
            <a:chExt cx="3087329" cy="2618882"/>
          </a:xfrm>
          <a:noFill/>
        </p:grpSpPr>
        <p:sp>
          <p:nvSpPr>
            <p:cNvPr id="25" name="Rectangle 24">
              <a:extLst>
                <a:ext uri="{FF2B5EF4-FFF2-40B4-BE49-F238E27FC236}">
                  <a16:creationId xmlns:a16="http://schemas.microsoft.com/office/drawing/2014/main" id="{715B1DC0-61ED-7A35-3C99-644A62408F52}"/>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pic>
          <p:nvPicPr>
            <p:cNvPr id="26" name="Picture 2">
              <a:extLst>
                <a:ext uri="{FF2B5EF4-FFF2-40B4-BE49-F238E27FC236}">
                  <a16:creationId xmlns:a16="http://schemas.microsoft.com/office/drawing/2014/main" id="{AB113496-643C-0F4E-FBEA-413FAB6C44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8697653" y="1442504"/>
              <a:ext cx="1926048" cy="1636416"/>
            </a:xfrm>
            <a:prstGeom prst="rect">
              <a:avLst/>
            </a:prstGeom>
            <a:grpFill/>
          </p:spPr>
        </p:pic>
        <p:sp>
          <p:nvSpPr>
            <p:cNvPr id="27" name="TextBox 26">
              <a:extLst>
                <a:ext uri="{FF2B5EF4-FFF2-40B4-BE49-F238E27FC236}">
                  <a16:creationId xmlns:a16="http://schemas.microsoft.com/office/drawing/2014/main" id="{E91B3ACA-0C07-5CE5-6B2A-28A7EDD5469B}"/>
                </a:ext>
              </a:extLst>
            </p:cNvPr>
            <p:cNvSpPr txBox="1"/>
            <p:nvPr/>
          </p:nvSpPr>
          <p:spPr>
            <a:xfrm>
              <a:off x="8414466" y="3271171"/>
              <a:ext cx="2492423" cy="338554"/>
            </a:xfrm>
            <a:prstGeom prst="rect">
              <a:avLst/>
            </a:prstGeom>
            <a:grpFill/>
          </p:spPr>
          <p:txBody>
            <a:bodyPr wrap="square" rtlCol="0">
              <a:spAutoFit/>
            </a:bodyPr>
            <a:lstStyle/>
            <a:p>
              <a:r>
                <a:rPr lang="en-US" sz="1600" b="1">
                  <a:latin typeface="Open Sans" panose="020B0606030504020204" pitchFamily="34" charset="0"/>
                  <a:ea typeface="Open Sans" panose="020B0606030504020204" pitchFamily="34" charset="0"/>
                  <a:cs typeface="Open Sans" panose="020B0606030504020204" pitchFamily="34" charset="0"/>
                </a:rPr>
                <a:t>HOẠT ĐỘNG NHÓM</a:t>
              </a:r>
              <a:endParaRPr lang="vi-VN" sz="16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28" name="TextBox 27">
            <a:extLst>
              <a:ext uri="{FF2B5EF4-FFF2-40B4-BE49-F238E27FC236}">
                <a16:creationId xmlns:a16="http://schemas.microsoft.com/office/drawing/2014/main" id="{64E7E054-0651-48E0-A5F9-CA3CA2A184CE}"/>
              </a:ext>
            </a:extLst>
          </p:cNvPr>
          <p:cNvSpPr txBox="1"/>
          <p:nvPr/>
        </p:nvSpPr>
        <p:spPr>
          <a:xfrm>
            <a:off x="1116547" y="5088509"/>
            <a:ext cx="10741307" cy="1428148"/>
          </a:xfrm>
          <a:prstGeom prst="rect">
            <a:avLst/>
          </a:prstGeom>
          <a:noFill/>
          <a:effectLst/>
        </p:spPr>
        <p:txBody>
          <a:bodyPr wrap="square" rtlCol="0">
            <a:spAutoFit/>
          </a:bodyPr>
          <a:lstStyle/>
          <a:p>
            <a:pPr lvl="0">
              <a:lnSpc>
                <a:spcPct val="150000"/>
              </a:lnSpc>
              <a:defRPr/>
            </a:pPr>
            <a:r>
              <a:rPr lang="vi-VN"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 Em có thể: chèn thêm, xóa bỏ hình ảnh; thay đổi kích thước, vị trí hình ảnh;…Bên cạnh đó, phần mềm soạn thảo văn bản còn cung cấp một thư viện đa dạng các mẫu hình đồ họa, các chức năng để vẽ hình đồ họa trong văn bản.</a:t>
            </a:r>
          </a:p>
        </p:txBody>
      </p:sp>
      <p:grpSp>
        <p:nvGrpSpPr>
          <p:cNvPr id="2" name="Group 1">
            <a:extLst>
              <a:ext uri="{FF2B5EF4-FFF2-40B4-BE49-F238E27FC236}">
                <a16:creationId xmlns:a16="http://schemas.microsoft.com/office/drawing/2014/main" id="{25C46414-C300-465B-8CD5-8CA010EDB5C7}"/>
              </a:ext>
            </a:extLst>
          </p:cNvPr>
          <p:cNvGrpSpPr/>
          <p:nvPr/>
        </p:nvGrpSpPr>
        <p:grpSpPr>
          <a:xfrm>
            <a:off x="4524885" y="1499439"/>
            <a:ext cx="3924632" cy="3436918"/>
            <a:chOff x="4524885" y="1499439"/>
            <a:chExt cx="3924632" cy="3436918"/>
          </a:xfrm>
        </p:grpSpPr>
        <p:pic>
          <p:nvPicPr>
            <p:cNvPr id="11" name="Picture 10">
              <a:extLst>
                <a:ext uri="{FF2B5EF4-FFF2-40B4-BE49-F238E27FC236}">
                  <a16:creationId xmlns:a16="http://schemas.microsoft.com/office/drawing/2014/main" id="{06148914-D05F-A60E-868A-41E68B777E9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342" r="3342"/>
            <a:stretch/>
          </p:blipFill>
          <p:spPr>
            <a:xfrm>
              <a:off x="4524885" y="1499439"/>
              <a:ext cx="3924632" cy="3436918"/>
            </a:xfrm>
            <a:prstGeom prst="rect">
              <a:avLst/>
            </a:prstGeom>
            <a:ln>
              <a:noFill/>
            </a:ln>
            <a:effectLst>
              <a:outerShdw blurRad="292100" dist="139700" dir="2700000" algn="tl" rotWithShape="0">
                <a:srgbClr val="333333">
                  <a:alpha val="65000"/>
                </a:srgbClr>
              </a:outerShdw>
            </a:effectLst>
          </p:spPr>
        </p:pic>
        <p:pic>
          <p:nvPicPr>
            <p:cNvPr id="2050" name="Picture 2" descr="ModernXP 31 Filetype Word Icon | ModXP Iconpack | EatosDesign">
              <a:extLst>
                <a:ext uri="{FF2B5EF4-FFF2-40B4-BE49-F238E27FC236}">
                  <a16:creationId xmlns:a16="http://schemas.microsoft.com/office/drawing/2014/main" id="{172B28A5-EA7E-7BA3-D4FC-D093730E158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03894" y="2617141"/>
              <a:ext cx="1219200" cy="1219200"/>
            </a:xfrm>
            <a:prstGeom prst="rect">
              <a:avLst/>
            </a:prstGeom>
            <a:noFill/>
            <a:scene3d>
              <a:camera prst="perspectiveContrastingLeftFacing"/>
              <a:lightRig rig="threePt" dir="t"/>
            </a:scene3d>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03063780-7282-024D-151C-DC4CC402C069}"/>
              </a:ext>
            </a:extLst>
          </p:cNvPr>
          <p:cNvPicPr>
            <a:picLocks noChangeAspect="1"/>
          </p:cNvPicPr>
          <p:nvPr/>
        </p:nvPicPr>
        <p:blipFill rotWithShape="1">
          <a:blip r:embed="rId11">
            <a:extLst>
              <a:ext uri="{28A0092B-C50C-407E-A947-70E740481C1C}">
                <a14:useLocalDpi xmlns:a14="http://schemas.microsoft.com/office/drawing/2010/main" val="0"/>
              </a:ext>
            </a:extLst>
          </a:blip>
          <a:srcRect t="2989" b="2989"/>
          <a:stretch/>
        </p:blipFill>
        <p:spPr>
          <a:xfrm>
            <a:off x="4516924" y="1499439"/>
            <a:ext cx="3924632" cy="3436918"/>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C1B8A43A-0EA7-DADC-5703-6D8FE7BAF116}"/>
              </a:ext>
            </a:extLst>
          </p:cNvPr>
          <p:cNvSpPr txBox="1"/>
          <p:nvPr/>
        </p:nvSpPr>
        <p:spPr>
          <a:xfrm>
            <a:off x="7406523" y="2397801"/>
            <a:ext cx="4785477" cy="369332"/>
          </a:xfrm>
          <a:prstGeom prst="rect">
            <a:avLst/>
          </a:prstGeom>
          <a:solidFill>
            <a:srgbClr val="03D028"/>
          </a:solidFill>
        </p:spPr>
        <p:txBody>
          <a:bodyPr wrap="none" rtlCol="0">
            <a:spAutoFit/>
          </a:bodyPr>
          <a:lstStyle/>
          <a:p>
            <a:r>
              <a:rPr lang="en-US" b="1"/>
              <a:t>CHỨC NĂNG VẼ HÌNH ĐỒ HỌA TRONG VĂN BẢN</a:t>
            </a:r>
          </a:p>
        </p:txBody>
      </p:sp>
    </p:spTree>
    <p:extLst>
      <p:ext uri="{BB962C8B-B14F-4D97-AF65-F5344CB8AC3E}">
        <p14:creationId xmlns:p14="http://schemas.microsoft.com/office/powerpoint/2010/main" val="211237838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par>
                          <p:cTn id="20" fill="hold">
                            <p:stCondLst>
                              <p:cond delay="500"/>
                            </p:stCondLst>
                            <p:childTnLst>
                              <p:par>
                                <p:cTn id="21" presetID="1" presetClass="entr" presetSubtype="0" fill="hold" grpId="1" nodeType="after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0"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2" presetClass="exit" presetSubtype="2" fill="hold" grpId="0" nodeType="clickEffect">
                                  <p:stCondLst>
                                    <p:cond delay="0"/>
                                  </p:stCondLst>
                                  <p:childTnLst>
                                    <p:anim calcmode="lin" valueType="num">
                                      <p:cBhvr additive="base">
                                        <p:cTn id="34" dur="500"/>
                                        <p:tgtEl>
                                          <p:spTgt spid="20"/>
                                        </p:tgtEl>
                                        <p:attrNameLst>
                                          <p:attrName>ppt_x</p:attrName>
                                        </p:attrNameLst>
                                      </p:cBhvr>
                                      <p:tavLst>
                                        <p:tav tm="0">
                                          <p:val>
                                            <p:strVal val="ppt_x"/>
                                          </p:val>
                                        </p:tav>
                                        <p:tav tm="100000">
                                          <p:val>
                                            <p:strVal val="1+ppt_w/2"/>
                                          </p:val>
                                        </p:tav>
                                      </p:tavLst>
                                    </p:anim>
                                    <p:anim calcmode="lin" valueType="num">
                                      <p:cBhvr additive="base">
                                        <p:cTn id="35" dur="500"/>
                                        <p:tgtEl>
                                          <p:spTgt spid="20"/>
                                        </p:tgtEl>
                                        <p:attrNameLst>
                                          <p:attrName>ppt_y</p:attrName>
                                        </p:attrNameLst>
                                      </p:cBhvr>
                                      <p:tavLst>
                                        <p:tav tm="0">
                                          <p:val>
                                            <p:strVal val="ppt_y"/>
                                          </p:val>
                                        </p:tav>
                                        <p:tav tm="100000">
                                          <p:val>
                                            <p:strVal val="ppt_y"/>
                                          </p:val>
                                        </p:tav>
                                      </p:tavLst>
                                    </p:anim>
                                    <p:set>
                                      <p:cBhvr>
                                        <p:cTn id="36" dur="1" fill="hold">
                                          <p:stCondLst>
                                            <p:cond delay="499"/>
                                          </p:stCondLst>
                                        </p:cTn>
                                        <p:tgtEl>
                                          <p:spTgt spid="20"/>
                                        </p:tgtEl>
                                        <p:attrNameLst>
                                          <p:attrName>style.visibility</p:attrName>
                                        </p:attrNameLst>
                                      </p:cBhvr>
                                      <p:to>
                                        <p:strVal val="hidden"/>
                                      </p:to>
                                    </p:set>
                                  </p:childTnLst>
                                </p:cTn>
                              </p:par>
                            </p:childTnLst>
                          </p:cTn>
                        </p:par>
                        <p:par>
                          <p:cTn id="37" fill="hold">
                            <p:stCondLst>
                              <p:cond delay="500"/>
                            </p:stCondLst>
                            <p:childTnLst>
                              <p:par>
                                <p:cTn id="38" presetID="1" presetClass="mediacall" presetSubtype="0" fill="hold" nodeType="afterEffect">
                                  <p:stCondLst>
                                    <p:cond delay="0"/>
                                  </p:stCondLst>
                                  <p:childTnLst>
                                    <p:cmd type="call" cmd="playFrom(0.0)">
                                      <p:cBhvr>
                                        <p:cTn id="39" dur="315015" fill="hold"/>
                                        <p:tgtEl>
                                          <p:spTgt spid="19"/>
                                        </p:tgtEl>
                                      </p:cBhvr>
                                    </p:cmd>
                                  </p:childTnLst>
                                </p:cTn>
                              </p:par>
                            </p:childTnLst>
                          </p:cTn>
                        </p:par>
                        <p:par>
                          <p:cTn id="40" fill="hold">
                            <p:stCondLst>
                              <p:cond delay="315515"/>
                            </p:stCondLst>
                            <p:childTnLst>
                              <p:par>
                                <p:cTn id="41" presetID="10" presetClass="exit" presetSubtype="0" fill="hold" nodeType="afterEffect">
                                  <p:stCondLst>
                                    <p:cond delay="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md type="call" cmd="stop">
                                      <p:cBhvr>
                                        <p:cTn id="44" dur="1">
                                          <p:stCondLst>
                                            <p:cond delay="499"/>
                                          </p:stCondLst>
                                        </p:cTn>
                                        <p:tgtEl>
                                          <p:spTgt spid="19"/>
                                        </p:tgtEl>
                                      </p:cBhvr>
                                    </p:cmd>
                                  </p:childTnLst>
                                </p:cTn>
                              </p:par>
                            </p:childTnLst>
                          </p:cTn>
                        </p:par>
                      </p:childTnLst>
                    </p:cTn>
                  </p:par>
                </p:childTnLst>
              </p:cTn>
              <p:nextCondLst>
                <p:cond evt="onClick" delay="0">
                  <p:tgtEl>
                    <p:spTgt spid="20"/>
                  </p:tgtEl>
                </p:cond>
              </p:nextCondLst>
            </p:seq>
            <p:video>
              <p:cMediaNode vol="80000" mute="1">
                <p:cTn id="45" fill="hold" display="0">
                  <p:stCondLst>
                    <p:cond delay="indefinite"/>
                  </p:stCondLst>
                </p:cTn>
                <p:tgtEl>
                  <p:spTgt spid="19"/>
                </p:tgtEl>
              </p:cMediaNode>
            </p:video>
            <p:seq concurrent="1" nextAc="seek">
              <p:cTn id="46" restart="whenNotActive" fill="hold" evtFilter="cancelBubble" nodeType="interactiveSeq">
                <p:stCondLst>
                  <p:cond evt="onClick" delay="0">
                    <p:tgtEl>
                      <p:spTgt spid="21"/>
                    </p:tgtEl>
                  </p:cond>
                </p:stCondLst>
                <p:endSync evt="end" delay="0">
                  <p:rtn val="all"/>
                </p:endSync>
                <p:childTnLst>
                  <p:par>
                    <p:cTn id="47" fill="hold">
                      <p:stCondLst>
                        <p:cond delay="0"/>
                      </p:stCondLst>
                      <p:childTnLst>
                        <p:par>
                          <p:cTn id="48" fill="hold">
                            <p:stCondLst>
                              <p:cond delay="0"/>
                            </p:stCondLst>
                            <p:childTnLst>
                              <p:par>
                                <p:cTn id="49" presetID="16" presetClass="exit" presetSubtype="21" fill="hold" grpId="1" nodeType="clickEffect">
                                  <p:stCondLst>
                                    <p:cond delay="0"/>
                                  </p:stCondLst>
                                  <p:childTnLst>
                                    <p:animEffect transition="out" filter="barn(inVertical)">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cTn>
                              </p:par>
                            </p:childTnLst>
                          </p:cTn>
                        </p:par>
                        <p:par>
                          <p:cTn id="52" fill="hold">
                            <p:stCondLst>
                              <p:cond delay="500"/>
                            </p:stCondLst>
                            <p:childTnLst>
                              <p:par>
                                <p:cTn id="53" presetID="16" presetClass="entr" presetSubtype="21"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barn(inVertical)">
                                      <p:cBhvr>
                                        <p:cTn id="55" dur="500"/>
                                        <p:tgtEl>
                                          <p:spTgt spid="28"/>
                                        </p:tgtEl>
                                      </p:cBhvr>
                                    </p:animEffect>
                                  </p:childTnLst>
                                </p:cTn>
                              </p:par>
                            </p:childTnLst>
                          </p:cTn>
                        </p:par>
                        <p:par>
                          <p:cTn id="56" fill="hold">
                            <p:stCondLst>
                              <p:cond delay="1000"/>
                            </p:stCondLst>
                            <p:childTnLst>
                              <p:par>
                                <p:cTn id="57" presetID="42" presetClass="entr" presetSubtype="0" fill="hold"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1000"/>
                                        <p:tgtEl>
                                          <p:spTgt spid="4"/>
                                        </p:tgtEl>
                                      </p:cBhvr>
                                    </p:animEffect>
                                    <p:anim calcmode="lin" valueType="num">
                                      <p:cBhvr>
                                        <p:cTn id="60" dur="1000" fill="hold"/>
                                        <p:tgtEl>
                                          <p:spTgt spid="4"/>
                                        </p:tgtEl>
                                        <p:attrNameLst>
                                          <p:attrName>ppt_x</p:attrName>
                                        </p:attrNameLst>
                                      </p:cBhvr>
                                      <p:tavLst>
                                        <p:tav tm="0">
                                          <p:val>
                                            <p:strVal val="#ppt_x"/>
                                          </p:val>
                                        </p:tav>
                                        <p:tav tm="100000">
                                          <p:val>
                                            <p:strVal val="#ppt_x"/>
                                          </p:val>
                                        </p:tav>
                                      </p:tavLst>
                                    </p:anim>
                                    <p:anim calcmode="lin" valueType="num">
                                      <p:cBhvr>
                                        <p:cTn id="61" dur="1000" fill="hold"/>
                                        <p:tgtEl>
                                          <p:spTgt spid="4"/>
                                        </p:tgtEl>
                                        <p:attrNameLst>
                                          <p:attrName>ppt_y</p:attrName>
                                        </p:attrNameLst>
                                      </p:cBhvr>
                                      <p:tavLst>
                                        <p:tav tm="0">
                                          <p:val>
                                            <p:strVal val="#ppt_y+.1"/>
                                          </p:val>
                                        </p:tav>
                                        <p:tav tm="100000">
                                          <p:val>
                                            <p:strVal val="#ppt_y"/>
                                          </p:val>
                                        </p:tav>
                                      </p:tavLst>
                                    </p:anim>
                                  </p:childTnLst>
                                </p:cTn>
                              </p:par>
                              <p:par>
                                <p:cTn id="62" presetID="22" presetClass="entr" presetSubtype="8"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wipe(left)">
                                      <p:cBhvr>
                                        <p:cTn id="64" dur="500"/>
                                        <p:tgtEl>
                                          <p:spTgt spid="9"/>
                                        </p:tgtEl>
                                      </p:cBhvr>
                                    </p:animEffect>
                                  </p:childTnLst>
                                </p:cTn>
                              </p:par>
                            </p:childTnLst>
                          </p:cTn>
                        </p:par>
                      </p:childTnLst>
                    </p:cTn>
                  </p:par>
                </p:childTnLst>
              </p:cTn>
              <p:nextCondLst>
                <p:cond evt="onClick" delay="0">
                  <p:tgtEl>
                    <p:spTgt spid="21"/>
                  </p:tgtEl>
                </p:cond>
              </p:nextCondLst>
            </p:seq>
          </p:childTnLst>
        </p:cTn>
      </p:par>
    </p:tnLst>
    <p:bldLst>
      <p:bldP spid="12" grpId="0"/>
      <p:bldP spid="12" grpId="1"/>
      <p:bldP spid="20" grpId="0" animBg="1"/>
      <p:bldP spid="20" grpId="1" animBg="1"/>
      <p:bldP spid="28"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5" name="Rectangle 4"/>
          <p:cNvSpPr/>
          <p:nvPr/>
        </p:nvSpPr>
        <p:spPr>
          <a:xfrm>
            <a:off x="1399309" y="2851363"/>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B. Có thể vẽ hình đồ họa trong phần mềm </a:t>
            </a:r>
          </a:p>
          <a:p>
            <a:pPr defTabSz="1217249"/>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soạn thảo văn bản.</a:t>
            </a:r>
            <a:endParaRPr lang="en-US" sz="28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3091165"/>
            <a:ext cx="807556" cy="778352"/>
          </a:xfrm>
          <a:prstGeom prst="rect">
            <a:avLst/>
          </a:prstGeom>
          <a:noFill/>
        </p:spPr>
      </p:pic>
      <p:sp>
        <p:nvSpPr>
          <p:cNvPr id="8" name="Rectangle 7"/>
          <p:cNvSpPr/>
          <p:nvPr/>
        </p:nvSpPr>
        <p:spPr>
          <a:xfrm>
            <a:off x="1399309" y="1525997"/>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marL="514350" indent="-514350" defTabSz="1217249">
              <a:buAutoNum type="alphaUcPeriod"/>
            </a:pPr>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Có thể chèn hình ảnh vào văn bản để minh</a:t>
            </a:r>
          </a:p>
          <a:p>
            <a:pPr defTabSz="1217249"/>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 họa cho nội dung.</a:t>
            </a:r>
            <a:endParaRPr lang="en-US" sz="28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1798862"/>
            <a:ext cx="807556" cy="778352"/>
          </a:xfrm>
          <a:prstGeom prst="rect">
            <a:avLst/>
          </a:prstGeom>
          <a:noFill/>
        </p:spPr>
      </p:pic>
      <p:sp>
        <p:nvSpPr>
          <p:cNvPr id="10" name="Rectangle 9"/>
          <p:cNvSpPr/>
          <p:nvPr/>
        </p:nvSpPr>
        <p:spPr>
          <a:xfrm>
            <a:off x="757692" y="152400"/>
            <a:ext cx="10494161" cy="1107798"/>
          </a:xfrm>
          <a:prstGeom prst="rect">
            <a:avLst/>
          </a:prstGeom>
          <a:solidFill>
            <a:srgbClr val="03D028"/>
          </a:solidFill>
        </p:spPr>
        <p:txBody>
          <a:bodyPr wrap="square" lIns="121725" tIns="60862" rIns="121725" bIns="60862">
            <a:spAutoFit/>
          </a:bodyPr>
          <a:lstStyle/>
          <a:p>
            <a:pPr algn="ctr" defTabSz="1217249"/>
            <a:r>
              <a:rPr lang="vi-VN" sz="3200">
                <a:solidFill>
                  <a:prstClr val="white"/>
                </a:solidFill>
                <a:latin typeface="Open Sans" panose="020B0606030504020204" pitchFamily="34" charset="0"/>
                <a:ea typeface="Open Sans" panose="020B0606030504020204" pitchFamily="34" charset="0"/>
                <a:cs typeface="Open Sans" panose="020B0606030504020204" pitchFamily="34" charset="0"/>
              </a:rPr>
              <a:t>Em hãy chọn những phương án </a:t>
            </a:r>
            <a:r>
              <a:rPr lang="vi-VN" sz="3200" b="1">
                <a:solidFill>
                  <a:srgbClr val="FF0000"/>
                </a:solidFill>
                <a:latin typeface="Open Sans" panose="020B0606030504020204" pitchFamily="34" charset="0"/>
                <a:ea typeface="Open Sans" panose="020B0606030504020204" pitchFamily="34" charset="0"/>
                <a:cs typeface="Open Sans" panose="020B0606030504020204" pitchFamily="34" charset="0"/>
              </a:rPr>
              <a:t>sai</a:t>
            </a:r>
            <a:r>
              <a:rPr lang="vi-VN" sz="3200">
                <a:solidFill>
                  <a:prstClr val="white"/>
                </a:solidFill>
                <a:latin typeface="Open Sans" panose="020B0606030504020204" pitchFamily="34" charset="0"/>
                <a:ea typeface="Open Sans" panose="020B0606030504020204" pitchFamily="34" charset="0"/>
                <a:cs typeface="Open Sans" panose="020B0606030504020204" pitchFamily="34" charset="0"/>
              </a:rPr>
              <a:t> trong các phương án sau:</a:t>
            </a:r>
            <a:endParaRPr lang="en-US" sz="32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00D09D45-33B0-B3BE-1131-A824CCF95D55}"/>
              </a:ext>
            </a:extLst>
          </p:cNvPr>
          <p:cNvSpPr/>
          <p:nvPr/>
        </p:nvSpPr>
        <p:spPr>
          <a:xfrm>
            <a:off x="1399309" y="5448261"/>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defRPr/>
            </a:pPr>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D. Không thể vẽ hình đồ họa trong phần</a:t>
            </a:r>
          </a:p>
          <a:p>
            <a:pPr defTabSz="1217249">
              <a:defRPr/>
            </a:pPr>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 mềm soạn thảo văn bản</a:t>
            </a:r>
            <a:endParaRPr lang="vi-VN" sz="28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0E8430F4-6DED-85E4-3EC1-7C45CE41CE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34460" y="5625406"/>
            <a:ext cx="798097" cy="782741"/>
          </a:xfrm>
          <a:prstGeom prst="rect">
            <a:avLst/>
          </a:prstGeom>
          <a:noFill/>
        </p:spPr>
      </p:pic>
      <p:sp>
        <p:nvSpPr>
          <p:cNvPr id="12" name="Rectangle 11">
            <a:extLst>
              <a:ext uri="{FF2B5EF4-FFF2-40B4-BE49-F238E27FC236}">
                <a16:creationId xmlns:a16="http://schemas.microsoft.com/office/drawing/2014/main" id="{872E551B-5910-EB01-B57F-B3184B91EAC9}"/>
              </a:ext>
            </a:extLst>
          </p:cNvPr>
          <p:cNvSpPr/>
          <p:nvPr/>
        </p:nvSpPr>
        <p:spPr>
          <a:xfrm>
            <a:off x="1399309" y="4149812"/>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C. Có thể </a:t>
            </a:r>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chèn thêm, xoá bỏ, thay đổi kích thước </a:t>
            </a:r>
            <a:endPar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defTabSz="1217249"/>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của hình ảnh và hình đồ họa trong văn bản.</a:t>
            </a:r>
            <a:endParaRPr lang="en-US" sz="28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a:extLst>
              <a:ext uri="{FF2B5EF4-FFF2-40B4-BE49-F238E27FC236}">
                <a16:creationId xmlns:a16="http://schemas.microsoft.com/office/drawing/2014/main" id="{3480BA35-64C7-8C30-B8A0-03B50F6810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4336471"/>
            <a:ext cx="807556" cy="778352"/>
          </a:xfrm>
          <a:prstGeom prst="rect">
            <a:avLst/>
          </a:prstGeom>
          <a:noFill/>
        </p:spPr>
      </p:pic>
    </p:spTree>
    <p:extLst>
      <p:ext uri="{BB962C8B-B14F-4D97-AF65-F5344CB8AC3E}">
        <p14:creationId xmlns:p14="http://schemas.microsoft.com/office/powerpoint/2010/main" val="35144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strVal val="#ppt_w*0.70"/>
                                          </p:val>
                                        </p:tav>
                                        <p:tav tm="100000">
                                          <p:val>
                                            <p:strVal val="#ppt_w"/>
                                          </p:val>
                                        </p:tav>
                                      </p:tavLst>
                                    </p:anim>
                                    <p:anim calcmode="lin" valueType="num">
                                      <p:cBhvr>
                                        <p:cTn id="11" dur="1000" fill="hold"/>
                                        <p:tgtEl>
                                          <p:spTgt spid="5"/>
                                        </p:tgtEl>
                                        <p:attrNameLst>
                                          <p:attrName>ppt_h</p:attrName>
                                        </p:attrNameLst>
                                      </p:cBhvr>
                                      <p:tavLst>
                                        <p:tav tm="0">
                                          <p:val>
                                            <p:strVal val="#ppt_h"/>
                                          </p:val>
                                        </p:tav>
                                        <p:tav tm="100000">
                                          <p:val>
                                            <p:strVal val="#ppt_h"/>
                                          </p:val>
                                        </p:tav>
                                      </p:tavLst>
                                    </p:anim>
                                    <p:animEffect transition="in" filter="fade">
                                      <p:cBhvr>
                                        <p:cTn id="12" dur="1000"/>
                                        <p:tgtEl>
                                          <p:spTgt spid="5"/>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strVal val="#ppt_w*0.70"/>
                                          </p:val>
                                        </p:tav>
                                        <p:tav tm="100000">
                                          <p:val>
                                            <p:strVal val="#ppt_w"/>
                                          </p:val>
                                        </p:tav>
                                      </p:tavLst>
                                    </p:anim>
                                    <p:anim calcmode="lin" valueType="num">
                                      <p:cBhvr>
                                        <p:cTn id="16" dur="1000" fill="hold"/>
                                        <p:tgtEl>
                                          <p:spTgt spid="8"/>
                                        </p:tgtEl>
                                        <p:attrNameLst>
                                          <p:attrName>ppt_h</p:attrName>
                                        </p:attrNameLst>
                                      </p:cBhvr>
                                      <p:tavLst>
                                        <p:tav tm="0">
                                          <p:val>
                                            <p:strVal val="#ppt_h"/>
                                          </p:val>
                                        </p:tav>
                                        <p:tav tm="100000">
                                          <p:val>
                                            <p:strVal val="#ppt_h"/>
                                          </p:val>
                                        </p:tav>
                                      </p:tavLst>
                                    </p:anim>
                                    <p:animEffect transition="in" filter="fade">
                                      <p:cBhvr>
                                        <p:cTn id="17" dur="1000"/>
                                        <p:tgtEl>
                                          <p:spTgt spid="8"/>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strVal val="#ppt_w*0.70"/>
                                          </p:val>
                                        </p:tav>
                                        <p:tav tm="100000">
                                          <p:val>
                                            <p:strVal val="#ppt_w"/>
                                          </p:val>
                                        </p:tav>
                                      </p:tavLst>
                                    </p:anim>
                                    <p:anim calcmode="lin" valueType="num">
                                      <p:cBhvr>
                                        <p:cTn id="21" dur="1000" fill="hold"/>
                                        <p:tgtEl>
                                          <p:spTgt spid="2"/>
                                        </p:tgtEl>
                                        <p:attrNameLst>
                                          <p:attrName>ppt_h</p:attrName>
                                        </p:attrNameLst>
                                      </p:cBhvr>
                                      <p:tavLst>
                                        <p:tav tm="0">
                                          <p:val>
                                            <p:strVal val="#ppt_h"/>
                                          </p:val>
                                        </p:tav>
                                        <p:tav tm="100000">
                                          <p:val>
                                            <p:strVal val="#ppt_h"/>
                                          </p:val>
                                        </p:tav>
                                      </p:tavLst>
                                    </p:anim>
                                    <p:animEffect transition="in" filter="fade">
                                      <p:cBhvr>
                                        <p:cTn id="22" dur="1000"/>
                                        <p:tgtEl>
                                          <p:spTgt spid="2"/>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0" fill="hold"/>
                                        <p:tgtEl>
                                          <p:spTgt spid="12"/>
                                        </p:tgtEl>
                                        <p:attrNameLst>
                                          <p:attrName>ppt_w</p:attrName>
                                        </p:attrNameLst>
                                      </p:cBhvr>
                                      <p:tavLst>
                                        <p:tav tm="0">
                                          <p:val>
                                            <p:strVal val="#ppt_w*0.70"/>
                                          </p:val>
                                        </p:tav>
                                        <p:tav tm="100000">
                                          <p:val>
                                            <p:strVal val="#ppt_w"/>
                                          </p:val>
                                        </p:tav>
                                      </p:tavLst>
                                    </p:anim>
                                    <p:anim calcmode="lin" valueType="num">
                                      <p:cBhvr>
                                        <p:cTn id="26" dur="1000" fill="hold"/>
                                        <p:tgtEl>
                                          <p:spTgt spid="12"/>
                                        </p:tgtEl>
                                        <p:attrNameLst>
                                          <p:attrName>ppt_h</p:attrName>
                                        </p:attrNameLst>
                                      </p:cBhvr>
                                      <p:tavLst>
                                        <p:tav tm="0">
                                          <p:val>
                                            <p:strVal val="#ppt_h"/>
                                          </p:val>
                                        </p:tav>
                                        <p:tav tm="100000">
                                          <p:val>
                                            <p:strVal val="#ppt_h"/>
                                          </p:val>
                                        </p:tav>
                                      </p:tavLst>
                                    </p:anim>
                                    <p:animEffect transition="in" filter="fade">
                                      <p:cBhvr>
                                        <p:cTn id="2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withEffect">
                                  <p:stCondLst>
                                    <p:cond delay="0"/>
                                  </p:stCondLst>
                                  <p:childTnLst>
                                    <p:animClr clrSpc="rgb" dir="cw">
                                      <p:cBhvr>
                                        <p:cTn id="32" dur="250" fill="hold"/>
                                        <p:tgtEl>
                                          <p:spTgt spid="5"/>
                                        </p:tgtEl>
                                        <p:attrNameLst>
                                          <p:attrName>fillcolor</p:attrName>
                                        </p:attrNameLst>
                                      </p:cBhvr>
                                      <p:to>
                                        <a:schemeClr val="accent1"/>
                                      </p:to>
                                    </p:animClr>
                                    <p:set>
                                      <p:cBhvr>
                                        <p:cTn id="33" dur="250" fill="hold"/>
                                        <p:tgtEl>
                                          <p:spTgt spid="5"/>
                                        </p:tgtEl>
                                        <p:attrNameLst>
                                          <p:attrName>fill.type</p:attrName>
                                        </p:attrNameLst>
                                      </p:cBhvr>
                                      <p:to>
                                        <p:strVal val="solid"/>
                                      </p:to>
                                    </p:set>
                                    <p:set>
                                      <p:cBhvr>
                                        <p:cTn id="34" dur="250" fill="hold"/>
                                        <p:tgtEl>
                                          <p:spTgt spid="5"/>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par>
                                <p:cTn id="35" presetID="1" presetClass="emph" presetSubtype="2" fill="hold" nodeType="withEffect">
                                  <p:stCondLst>
                                    <p:cond delay="500"/>
                                  </p:stCondLst>
                                  <p:childTnLst>
                                    <p:animClr clrSpc="rgb" dir="cw">
                                      <p:cBhvr>
                                        <p:cTn id="36" dur="250" fill="hold"/>
                                        <p:tgtEl>
                                          <p:spTgt spid="5"/>
                                        </p:tgtEl>
                                        <p:attrNameLst>
                                          <p:attrName>fillcolor</p:attrName>
                                        </p:attrNameLst>
                                      </p:cBhvr>
                                      <p:to>
                                        <a:schemeClr val="accent1"/>
                                      </p:to>
                                    </p:animClr>
                                    <p:set>
                                      <p:cBhvr>
                                        <p:cTn id="37" dur="250" fill="hold"/>
                                        <p:tgtEl>
                                          <p:spTgt spid="5"/>
                                        </p:tgtEl>
                                        <p:attrNameLst>
                                          <p:attrName>fill.type</p:attrName>
                                        </p:attrNameLst>
                                      </p:cBhvr>
                                      <p:to>
                                        <p:strVal val="solid"/>
                                      </p:to>
                                    </p:set>
                                    <p:set>
                                      <p:cBhvr>
                                        <p:cTn id="38" dur="250" fill="hold"/>
                                        <p:tgtEl>
                                          <p:spTgt spid="5"/>
                                        </p:tgtEl>
                                        <p:attrNameLst>
                                          <p:attrName>fill.on</p:attrName>
                                        </p:attrNameLst>
                                      </p:cBhvr>
                                      <p:to>
                                        <p:strVal val="true"/>
                                      </p:to>
                                    </p:set>
                                  </p:childTnLst>
                                </p:cTn>
                              </p:par>
                              <p:par>
                                <p:cTn id="39" presetID="23" presetClass="entr" presetSubtype="32" fill="hold" nodeType="withEffect">
                                  <p:stCondLst>
                                    <p:cond delay="500"/>
                                  </p:stCondLst>
                                  <p:childTnLst>
                                    <p:set>
                                      <p:cBhvr>
                                        <p:cTn id="40" dur="1" fill="hold">
                                          <p:stCondLst>
                                            <p:cond delay="0"/>
                                          </p:stCondLst>
                                        </p:cTn>
                                        <p:tgtEl>
                                          <p:spTgt spid="7"/>
                                        </p:tgtEl>
                                        <p:attrNameLst>
                                          <p:attrName>style.visibility</p:attrName>
                                        </p:attrNameLst>
                                      </p:cBhvr>
                                      <p:to>
                                        <p:strVal val="visible"/>
                                      </p:to>
                                    </p:set>
                                    <p:anim calcmode="lin" valueType="num">
                                      <p:cBhvr>
                                        <p:cTn id="41" dur="250" fill="hold"/>
                                        <p:tgtEl>
                                          <p:spTgt spid="7"/>
                                        </p:tgtEl>
                                        <p:attrNameLst>
                                          <p:attrName>ppt_w</p:attrName>
                                        </p:attrNameLst>
                                      </p:cBhvr>
                                      <p:tavLst>
                                        <p:tav tm="0">
                                          <p:val>
                                            <p:strVal val="4*#ppt_w"/>
                                          </p:val>
                                        </p:tav>
                                        <p:tav tm="100000">
                                          <p:val>
                                            <p:strVal val="#ppt_w"/>
                                          </p:val>
                                        </p:tav>
                                      </p:tavLst>
                                    </p:anim>
                                    <p:anim calcmode="lin" valueType="num">
                                      <p:cBhvr>
                                        <p:cTn id="42"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withEffect">
                                  <p:stCondLst>
                                    <p:cond delay="0"/>
                                  </p:stCondLst>
                                  <p:childTnLst>
                                    <p:animClr clrSpc="rgb" dir="cw">
                                      <p:cBhvr>
                                        <p:cTn id="47" dur="250" fill="hold"/>
                                        <p:tgtEl>
                                          <p:spTgt spid="8"/>
                                        </p:tgtEl>
                                        <p:attrNameLst>
                                          <p:attrName>fillcolor</p:attrName>
                                        </p:attrNameLst>
                                      </p:cBhvr>
                                      <p:to>
                                        <a:schemeClr val="accent1"/>
                                      </p:to>
                                    </p:animClr>
                                    <p:set>
                                      <p:cBhvr>
                                        <p:cTn id="48" dur="250" fill="hold"/>
                                        <p:tgtEl>
                                          <p:spTgt spid="8"/>
                                        </p:tgtEl>
                                        <p:attrNameLst>
                                          <p:attrName>fill.type</p:attrName>
                                        </p:attrNameLst>
                                      </p:cBhvr>
                                      <p:to>
                                        <p:strVal val="solid"/>
                                      </p:to>
                                    </p:set>
                                    <p:set>
                                      <p:cBhvr>
                                        <p:cTn id="49" dur="250" fill="hold"/>
                                        <p:tgtEl>
                                          <p:spTgt spid="8"/>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par>
                                <p:cTn id="50" presetID="1" presetClass="emph" presetSubtype="2" fill="hold" nodeType="withEffect">
                                  <p:stCondLst>
                                    <p:cond delay="500"/>
                                  </p:stCondLst>
                                  <p:childTnLst>
                                    <p:animClr clrSpc="rgb" dir="cw">
                                      <p:cBhvr>
                                        <p:cTn id="51" dur="250" fill="hold"/>
                                        <p:tgtEl>
                                          <p:spTgt spid="8"/>
                                        </p:tgtEl>
                                        <p:attrNameLst>
                                          <p:attrName>fillcolor</p:attrName>
                                        </p:attrNameLst>
                                      </p:cBhvr>
                                      <p:to>
                                        <a:schemeClr val="accent1"/>
                                      </p:to>
                                    </p:animClr>
                                    <p:set>
                                      <p:cBhvr>
                                        <p:cTn id="52" dur="250" fill="hold"/>
                                        <p:tgtEl>
                                          <p:spTgt spid="8"/>
                                        </p:tgtEl>
                                        <p:attrNameLst>
                                          <p:attrName>fill.type</p:attrName>
                                        </p:attrNameLst>
                                      </p:cBhvr>
                                      <p:to>
                                        <p:strVal val="solid"/>
                                      </p:to>
                                    </p:set>
                                    <p:set>
                                      <p:cBhvr>
                                        <p:cTn id="53" dur="250" fill="hold"/>
                                        <p:tgtEl>
                                          <p:spTgt spid="8"/>
                                        </p:tgtEl>
                                        <p:attrNameLst>
                                          <p:attrName>fill.on</p:attrName>
                                        </p:attrNameLst>
                                      </p:cBhvr>
                                      <p:to>
                                        <p:strVal val="true"/>
                                      </p:to>
                                    </p:set>
                                  </p:childTnLst>
                                </p:cTn>
                              </p:par>
                              <p:par>
                                <p:cTn id="54" presetID="23" presetClass="entr" presetSubtype="32" fill="hold" nodeType="withEffect">
                                  <p:stCondLst>
                                    <p:cond delay="500"/>
                                  </p:stCondLst>
                                  <p:childTnLst>
                                    <p:set>
                                      <p:cBhvr>
                                        <p:cTn id="55" dur="1" fill="hold">
                                          <p:stCondLst>
                                            <p:cond delay="0"/>
                                          </p:stCondLst>
                                        </p:cTn>
                                        <p:tgtEl>
                                          <p:spTgt spid="9"/>
                                        </p:tgtEl>
                                        <p:attrNameLst>
                                          <p:attrName>style.visibility</p:attrName>
                                        </p:attrNameLst>
                                      </p:cBhvr>
                                      <p:to>
                                        <p:strVal val="visible"/>
                                      </p:to>
                                    </p:set>
                                    <p:anim calcmode="lin" valueType="num">
                                      <p:cBhvr>
                                        <p:cTn id="56" dur="250" fill="hold"/>
                                        <p:tgtEl>
                                          <p:spTgt spid="9"/>
                                        </p:tgtEl>
                                        <p:attrNameLst>
                                          <p:attrName>ppt_w</p:attrName>
                                        </p:attrNameLst>
                                      </p:cBhvr>
                                      <p:tavLst>
                                        <p:tav tm="0">
                                          <p:val>
                                            <p:strVal val="4*#ppt_w"/>
                                          </p:val>
                                        </p:tav>
                                        <p:tav tm="100000">
                                          <p:val>
                                            <p:strVal val="#ppt_w"/>
                                          </p:val>
                                        </p:tav>
                                      </p:tavLst>
                                    </p:anim>
                                    <p:anim calcmode="lin" valueType="num">
                                      <p:cBhvr>
                                        <p:cTn id="57"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8" restart="whenNotActive" fill="hold" evtFilter="cancelBubble" nodeType="interactiveSeq">
                <p:stCondLst>
                  <p:cond evt="onClick" delay="0">
                    <p:tgtEl>
                      <p:spTgt spid="2"/>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withEffect">
                                  <p:stCondLst>
                                    <p:cond delay="0"/>
                                  </p:stCondLst>
                                  <p:childTnLst>
                                    <p:animClr clrSpc="rgb" dir="cw">
                                      <p:cBhvr>
                                        <p:cTn id="62" dur="250" fill="hold"/>
                                        <p:tgtEl>
                                          <p:spTgt spid="2"/>
                                        </p:tgtEl>
                                        <p:attrNameLst>
                                          <p:attrName>fillcolor</p:attrName>
                                        </p:attrNameLst>
                                      </p:cBhvr>
                                      <p:to>
                                        <a:schemeClr val="bg2"/>
                                      </p:to>
                                    </p:animClr>
                                    <p:set>
                                      <p:cBhvr>
                                        <p:cTn id="63" dur="250" fill="hold"/>
                                        <p:tgtEl>
                                          <p:spTgt spid="2"/>
                                        </p:tgtEl>
                                        <p:attrNameLst>
                                          <p:attrName>fill.type</p:attrName>
                                        </p:attrNameLst>
                                      </p:cBhvr>
                                      <p:to>
                                        <p:strVal val="solid"/>
                                      </p:to>
                                    </p:set>
                                    <p:set>
                                      <p:cBhvr>
                                        <p:cTn id="64" dur="250" fill="hold"/>
                                        <p:tgtEl>
                                          <p:spTgt spid="2"/>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1" presetClass="emph" presetSubtype="2" fill="hold" nodeType="withEffect">
                                  <p:stCondLst>
                                    <p:cond delay="500"/>
                                  </p:stCondLst>
                                  <p:childTnLst>
                                    <p:animClr clrSpc="rgb" dir="cw">
                                      <p:cBhvr>
                                        <p:cTn id="66" dur="250" fill="hold"/>
                                        <p:tgtEl>
                                          <p:spTgt spid="2"/>
                                        </p:tgtEl>
                                        <p:attrNameLst>
                                          <p:attrName>fillcolor</p:attrName>
                                        </p:attrNameLst>
                                      </p:cBhvr>
                                      <p:to>
                                        <a:srgbClr val="7030A0"/>
                                      </p:to>
                                    </p:animClr>
                                    <p:set>
                                      <p:cBhvr>
                                        <p:cTn id="67" dur="250" fill="hold"/>
                                        <p:tgtEl>
                                          <p:spTgt spid="2"/>
                                        </p:tgtEl>
                                        <p:attrNameLst>
                                          <p:attrName>fill.type</p:attrName>
                                        </p:attrNameLst>
                                      </p:cBhvr>
                                      <p:to>
                                        <p:strVal val="solid"/>
                                      </p:to>
                                    </p:set>
                                    <p:set>
                                      <p:cBhvr>
                                        <p:cTn id="68" dur="250" fill="hold"/>
                                        <p:tgtEl>
                                          <p:spTgt spid="2"/>
                                        </p:tgtEl>
                                        <p:attrNameLst>
                                          <p:attrName>fill.on</p:attrName>
                                        </p:attrNameLst>
                                      </p:cBhvr>
                                      <p:to>
                                        <p:strVal val="true"/>
                                      </p:to>
                                    </p:set>
                                  </p:childTnLst>
                                </p:cTn>
                              </p:par>
                              <p:par>
                                <p:cTn id="69" presetID="23" presetClass="entr" presetSubtype="32" fill="hold" nodeType="withEffect">
                                  <p:stCondLst>
                                    <p:cond delay="500"/>
                                  </p:stCondLst>
                                  <p:childTnLst>
                                    <p:set>
                                      <p:cBhvr>
                                        <p:cTn id="70" dur="1" fill="hold">
                                          <p:stCondLst>
                                            <p:cond delay="0"/>
                                          </p:stCondLst>
                                        </p:cTn>
                                        <p:tgtEl>
                                          <p:spTgt spid="3"/>
                                        </p:tgtEl>
                                        <p:attrNameLst>
                                          <p:attrName>style.visibility</p:attrName>
                                        </p:attrNameLst>
                                      </p:cBhvr>
                                      <p:to>
                                        <p:strVal val="visible"/>
                                      </p:to>
                                    </p:set>
                                    <p:anim calcmode="lin" valueType="num">
                                      <p:cBhvr>
                                        <p:cTn id="71" dur="250" fill="hold"/>
                                        <p:tgtEl>
                                          <p:spTgt spid="3"/>
                                        </p:tgtEl>
                                        <p:attrNameLst>
                                          <p:attrName>ppt_w</p:attrName>
                                        </p:attrNameLst>
                                      </p:cBhvr>
                                      <p:tavLst>
                                        <p:tav tm="0">
                                          <p:val>
                                            <p:strVal val="4*#ppt_w"/>
                                          </p:val>
                                        </p:tav>
                                        <p:tav tm="100000">
                                          <p:val>
                                            <p:strVal val="#ppt_w"/>
                                          </p:val>
                                        </p:tav>
                                      </p:tavLst>
                                    </p:anim>
                                    <p:anim calcmode="lin" valueType="num">
                                      <p:cBhvr>
                                        <p:cTn id="72" dur="250" fill="hold"/>
                                        <p:tgtEl>
                                          <p:spTgt spid="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73" restart="whenNotActive" fill="hold" evtFilter="cancelBubble" nodeType="interactiveSeq">
                <p:stCondLst>
                  <p:cond evt="onClick" delay="0">
                    <p:tgtEl>
                      <p:spTgt spid="12"/>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withEffect">
                                  <p:stCondLst>
                                    <p:cond delay="0"/>
                                  </p:stCondLst>
                                  <p:childTnLst>
                                    <p:animClr clrSpc="rgb" dir="cw">
                                      <p:cBhvr>
                                        <p:cTn id="77" dur="250" fill="hold"/>
                                        <p:tgtEl>
                                          <p:spTgt spid="12"/>
                                        </p:tgtEl>
                                        <p:attrNameLst>
                                          <p:attrName>fillcolor</p:attrName>
                                        </p:attrNameLst>
                                      </p:cBhvr>
                                      <p:to>
                                        <a:schemeClr val="accent1"/>
                                      </p:to>
                                    </p:animClr>
                                    <p:set>
                                      <p:cBhvr>
                                        <p:cTn id="78" dur="250" fill="hold"/>
                                        <p:tgtEl>
                                          <p:spTgt spid="12"/>
                                        </p:tgtEl>
                                        <p:attrNameLst>
                                          <p:attrName>fill.type</p:attrName>
                                        </p:attrNameLst>
                                      </p:cBhvr>
                                      <p:to>
                                        <p:strVal val="solid"/>
                                      </p:to>
                                    </p:set>
                                    <p:set>
                                      <p:cBhvr>
                                        <p:cTn id="79" dur="250" fill="hold"/>
                                        <p:tgtEl>
                                          <p:spTgt spid="12"/>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2" name="click.wav"/>
                                        </p:tgtEl>
                                      </p:cMediaNode>
                                    </p:audio>
                                  </p:subTnLst>
                                </p:cTn>
                              </p:par>
                              <p:par>
                                <p:cTn id="80" presetID="1" presetClass="emph" presetSubtype="2" fill="hold" nodeType="withEffect">
                                  <p:stCondLst>
                                    <p:cond delay="500"/>
                                  </p:stCondLst>
                                  <p:childTnLst>
                                    <p:animClr clrSpc="rgb" dir="cw">
                                      <p:cBhvr>
                                        <p:cTn id="81" dur="250" fill="hold"/>
                                        <p:tgtEl>
                                          <p:spTgt spid="12"/>
                                        </p:tgtEl>
                                        <p:attrNameLst>
                                          <p:attrName>fillcolor</p:attrName>
                                        </p:attrNameLst>
                                      </p:cBhvr>
                                      <p:to>
                                        <a:schemeClr val="accent1"/>
                                      </p:to>
                                    </p:animClr>
                                    <p:set>
                                      <p:cBhvr>
                                        <p:cTn id="82" dur="250" fill="hold"/>
                                        <p:tgtEl>
                                          <p:spTgt spid="12"/>
                                        </p:tgtEl>
                                        <p:attrNameLst>
                                          <p:attrName>fill.type</p:attrName>
                                        </p:attrNameLst>
                                      </p:cBhvr>
                                      <p:to>
                                        <p:strVal val="solid"/>
                                      </p:to>
                                    </p:set>
                                    <p:set>
                                      <p:cBhvr>
                                        <p:cTn id="83" dur="250" fill="hold"/>
                                        <p:tgtEl>
                                          <p:spTgt spid="12"/>
                                        </p:tgtEl>
                                        <p:attrNameLst>
                                          <p:attrName>fill.on</p:attrName>
                                        </p:attrNameLst>
                                      </p:cBhvr>
                                      <p:to>
                                        <p:strVal val="true"/>
                                      </p:to>
                                    </p:set>
                                  </p:childTnLst>
                                </p:cTn>
                              </p:par>
                              <p:par>
                                <p:cTn id="84" presetID="23" presetClass="entr" presetSubtype="32" fill="hold" nodeType="withEffect">
                                  <p:stCondLst>
                                    <p:cond delay="500"/>
                                  </p:stCondLst>
                                  <p:childTnLst>
                                    <p:set>
                                      <p:cBhvr>
                                        <p:cTn id="85" dur="1" fill="hold">
                                          <p:stCondLst>
                                            <p:cond delay="0"/>
                                          </p:stCondLst>
                                        </p:cTn>
                                        <p:tgtEl>
                                          <p:spTgt spid="13"/>
                                        </p:tgtEl>
                                        <p:attrNameLst>
                                          <p:attrName>style.visibility</p:attrName>
                                        </p:attrNameLst>
                                      </p:cBhvr>
                                      <p:to>
                                        <p:strVal val="visible"/>
                                      </p:to>
                                    </p:set>
                                    <p:anim calcmode="lin" valueType="num">
                                      <p:cBhvr>
                                        <p:cTn id="86" dur="250" fill="hold"/>
                                        <p:tgtEl>
                                          <p:spTgt spid="13"/>
                                        </p:tgtEl>
                                        <p:attrNameLst>
                                          <p:attrName>ppt_w</p:attrName>
                                        </p:attrNameLst>
                                      </p:cBhvr>
                                      <p:tavLst>
                                        <p:tav tm="0">
                                          <p:val>
                                            <p:strVal val="4*#ppt_w"/>
                                          </p:val>
                                        </p:tav>
                                        <p:tav tm="100000">
                                          <p:val>
                                            <p:strVal val="#ppt_w"/>
                                          </p:val>
                                        </p:tav>
                                      </p:tavLst>
                                    </p:anim>
                                    <p:anim calcmode="lin" valueType="num">
                                      <p:cBhvr>
                                        <p:cTn id="87"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childTnLst>
        </p:cTn>
      </p:par>
    </p:tnLst>
    <p:bldLst>
      <p:bldP spid="5" grpId="0" animBg="1"/>
      <p:bldP spid="8" grpId="0" animBg="1"/>
      <p:bldP spid="10" grpId="0" animBg="1"/>
      <p:bldP spid="2" grpId="0" animBg="1"/>
      <p:bldP spid="12" grpId="0" animBg="1"/>
    </p:bld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TotalTime>
  <Words>1102</Words>
  <Application>Microsoft Office PowerPoint</Application>
  <PresentationFormat>Widescreen</PresentationFormat>
  <Paragraphs>115</Paragraphs>
  <Slides>16</Slides>
  <Notes>0</Notes>
  <HiddenSlides>0</HiddenSlides>
  <MMClips>4</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16</vt:i4>
      </vt:variant>
    </vt:vector>
  </HeadingPairs>
  <TitlesOfParts>
    <vt:vector size="27" baseType="lpstr">
      <vt:lpstr>Arial</vt:lpstr>
      <vt:lpstr>Calibri</vt:lpstr>
      <vt:lpstr>Calibri Light</vt:lpstr>
      <vt:lpstr>Grandview Display</vt:lpstr>
      <vt:lpstr>Open Sans</vt:lpstr>
      <vt:lpstr>Quicksand</vt:lpstr>
      <vt:lpstr>Times New Roman</vt:lpstr>
      <vt:lpstr>DashVTI</vt:lpstr>
      <vt:lpstr>Office Theme</vt:lpstr>
      <vt:lpstr>1_Office Theme</vt:lpstr>
      <vt:lpstr>2_Office Theme</vt:lpstr>
      <vt:lpstr>PowerPoint Presentation</vt:lpstr>
      <vt:lpstr>TIẾT 15 BÀI 8(A): LÀM VIỆC VỚI DANH SÁCH DẠNG LIỆT KÊ VÀ HÌNH ẢNH TRONG VĂN BẢN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 Bài 1:  LƯỢC SỬ CÔNG CỤ TÍNH TOÁN (TIẾP)</dc:title>
  <dc:creator>Ban Thinh</dc:creator>
  <cp:lastModifiedBy>Admin</cp:lastModifiedBy>
  <cp:revision>23</cp:revision>
  <dcterms:created xsi:type="dcterms:W3CDTF">2023-06-05T12:10:35Z</dcterms:created>
  <dcterms:modified xsi:type="dcterms:W3CDTF">2025-02-11T11:48:22Z</dcterms:modified>
</cp:coreProperties>
</file>