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4543"/>
    <a:srgbClr val="A3C9EF"/>
    <a:srgbClr val="F7505C"/>
    <a:srgbClr val="55C8FF"/>
    <a:srgbClr val="012967"/>
    <a:srgbClr val="547A88"/>
    <a:srgbClr val="3857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29490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8461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695630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016880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56138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6582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8543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12618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7431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43157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78480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A4C0CD32-A6C8-4BA5-B3DF-D8325E32CAA4}" type="slidenum">
              <a:rPr lang="en-US" smtClean="0"/>
              <a:t>‹#›</a:t>
            </a:fld>
            <a:endParaRPr lang="en-US"/>
          </a:p>
        </p:txBody>
      </p:sp>
    </p:spTree>
    <p:extLst>
      <p:ext uri="{BB962C8B-B14F-4D97-AF65-F5344CB8AC3E}">
        <p14:creationId xmlns:p14="http://schemas.microsoft.com/office/powerpoint/2010/main" val="211725425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4708562" y="2869182"/>
            <a:ext cx="7630922" cy="3427867"/>
          </a:xfrm>
        </p:spPr>
        <p:txBody>
          <a:bodyPr vert="horz" lIns="91440" tIns="45720" rIns="91440" bIns="45720" rtlCol="0" anchor="t">
            <a:noAutofit/>
          </a:bodyPr>
          <a:lstStyle/>
          <a:p>
            <a:r>
              <a:rPr lang="en-US" sz="6000" b="1" dirty="0">
                <a:solidFill>
                  <a:srgbClr val="FFFF00"/>
                </a:solidFill>
                <a:effectLst>
                  <a:glow rad="139700">
                    <a:schemeClr val="accent1">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TIẾT </a:t>
            </a:r>
            <a:r>
              <a:rPr lang="en-US" sz="6000" b="1" dirty="0" smtClean="0">
                <a:solidFill>
                  <a:srgbClr val="FFFF00"/>
                </a:solidFill>
                <a:effectLst>
                  <a:glow rad="139700">
                    <a:schemeClr val="accent1">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13. </a:t>
            </a:r>
            <a:r>
              <a:rPr lang="en-US" sz="6000" b="1" dirty="0">
                <a:solidFill>
                  <a:srgbClr val="FFFF00"/>
                </a:solidFill>
                <a:effectLst>
                  <a:glow rad="139700">
                    <a:schemeClr val="accent1">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BÀI 7: </a:t>
            </a:r>
            <a:r>
              <a:rPr lang="en-US" sz="6000" b="1" dirty="0">
                <a:solidFill>
                  <a:srgbClr val="FFFFFF"/>
                </a:solidFill>
                <a:effectLst>
                  <a:glow rad="139700">
                    <a:schemeClr val="accent1">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TRÌNH BÀY DỮ LIỆU BẰNG BIỂU ĐỒ</a:t>
            </a:r>
          </a:p>
        </p:txBody>
      </p:sp>
      <p:sp>
        <p:nvSpPr>
          <p:cNvPr id="3" name="Subtitle 2">
            <a:extLst>
              <a:ext uri="{FF2B5EF4-FFF2-40B4-BE49-F238E27FC236}">
                <a16:creationId xmlns:a16="http://schemas.microsoft.com/office/drawing/2014/main" id="{C59BD655-F7DD-EBAD-D6B3-E49C84B099EE}"/>
              </a:ext>
            </a:extLst>
          </p:cNvPr>
          <p:cNvSpPr>
            <a:spLocks noGrp="1"/>
          </p:cNvSpPr>
          <p:nvPr>
            <p:ph type="subTitle" idx="1"/>
          </p:nvPr>
        </p:nvSpPr>
        <p:spPr>
          <a:xfrm rot="21540000">
            <a:off x="796080" y="4480560"/>
            <a:ext cx="3527440" cy="812923"/>
          </a:xfrm>
        </p:spPr>
        <p:txBody>
          <a:bodyPr vert="horz" lIns="91440" tIns="45720" rIns="91440" bIns="45720" rtlCol="0" anchor="t">
            <a:normAutofit fontScale="92500" lnSpcReduction="20000"/>
          </a:bodyPr>
          <a:lstStyle/>
          <a:p>
            <a:pPr algn="ctr"/>
            <a:r>
              <a:rPr lang="en-US" b="1" dirty="0">
                <a:solidFill>
                  <a:srgbClr val="FFFFFF"/>
                </a:solidFill>
                <a:latin typeface="Open Sans" panose="020B0606030504020204" pitchFamily="34" charset="0"/>
                <a:ea typeface="Open Sans" panose="020B0606030504020204" pitchFamily="34" charset="0"/>
                <a:cs typeface="Open Sans" panose="020B0606030504020204" pitchFamily="34" charset="0"/>
              </a:rPr>
              <a:t>Người dạy: </a:t>
            </a:r>
          </a:p>
          <a:p>
            <a:pPr algn="ctr"/>
            <a:r>
              <a:rPr lang="en-US" b="1" dirty="0" smtClean="0">
                <a:solidFill>
                  <a:srgbClr val="FFFFFF"/>
                </a:solidFill>
                <a:latin typeface="Open Sans" panose="020B0606030504020204" pitchFamily="34" charset="0"/>
                <a:ea typeface="Open Sans" panose="020B0606030504020204" pitchFamily="34" charset="0"/>
                <a:cs typeface="Open Sans" panose="020B0606030504020204" pitchFamily="34" charset="0"/>
              </a:rPr>
              <a:t>Trình thị thấm</a:t>
            </a:r>
            <a:endParaRPr lang="en-US"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33247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750"/>
                                  </p:stCondLst>
                                  <p:iterate type="lt">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400"/>
                                        <p:tgtEl>
                                          <p:spTgt spid="3">
                                            <p:txEl>
                                              <p:pRg st="1" end="1"/>
                                            </p:txEl>
                                          </p:spTgt>
                                        </p:tgtEl>
                                      </p:cBhvr>
                                    </p:animEffect>
                                  </p:childTnLst>
                                </p:cTn>
                              </p:par>
                              <p:par>
                                <p:cTn id="11" presetID="10" presetClass="entr" presetSubtype="0" fill="hold" grpId="0" nodeType="withEffect">
                                  <p:stCondLst>
                                    <p:cond delay="1000"/>
                                  </p:stCondLst>
                                  <p:iterate type="lt">
                                    <p:tmPct val="10000"/>
                                  </p:iterate>
                                  <p:childTnLst>
                                    <p:set>
                                      <p:cBhvr>
                                        <p:cTn id="12" dur="1" fill="hold">
                                          <p:stCondLst>
                                            <p:cond delay="0"/>
                                          </p:stCondLst>
                                        </p:cTn>
                                        <p:tgtEl>
                                          <p:spTgt spid="2"/>
                                        </p:tgtEl>
                                        <p:attrNameLst>
                                          <p:attrName>style.visibility</p:attrName>
                                        </p:attrNameLst>
                                      </p:cBhvr>
                                      <p:to>
                                        <p:strVal val="visible"/>
                                      </p:to>
                                    </p:set>
                                    <p:animEffect transition="in" filter="fade">
                                      <p:cBhvr>
                                        <p:cTn id="13"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9D81B2-EF97-4238-6EA2-69DA2E5658A7}"/>
              </a:ext>
            </a:extLst>
          </p:cNvPr>
          <p:cNvSpPr/>
          <p:nvPr/>
        </p:nvSpPr>
        <p:spPr>
          <a:xfrm>
            <a:off x="1145513" y="401934"/>
            <a:ext cx="2040140" cy="602901"/>
          </a:xfrm>
          <a:prstGeom prst="rect">
            <a:avLst/>
          </a:prstGeom>
          <a:solidFill>
            <a:srgbClr val="F7505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latin typeface="Open Sans" panose="020B0606030504020204" pitchFamily="34" charset="0"/>
                <a:ea typeface="Open Sans" panose="020B0606030504020204" pitchFamily="34" charset="0"/>
                <a:cs typeface="Open Sans" panose="020B0606030504020204" pitchFamily="34" charset="0"/>
              </a:rPr>
              <a:t>LUYỆN TẬP</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A4996087-2F10-B10A-0647-263906DD7852}"/>
              </a:ext>
            </a:extLst>
          </p:cNvPr>
          <p:cNvSpPr txBox="1"/>
          <p:nvPr/>
        </p:nvSpPr>
        <p:spPr>
          <a:xfrm>
            <a:off x="1124895" y="2158460"/>
            <a:ext cx="5236575" cy="2541080"/>
          </a:xfrm>
          <a:prstGeom prst="rect">
            <a:avLst/>
          </a:prstGeom>
          <a:noFill/>
        </p:spPr>
        <p:txBody>
          <a:bodyPr wrap="square">
            <a:spAutoFit/>
          </a:bodyPr>
          <a:lstStyle/>
          <a:p>
            <a:pPr algn="just">
              <a:lnSpc>
                <a:spcPct val="150000"/>
              </a:lnSpc>
            </a:pP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 T</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ừ biểu đồ, em có nhận xét gì về doanh thu công nghiệp phần mềm giai đoạn 2016</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 </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2020 </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 E</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 hãy tạo bảng dữ liệu trong phần mềm bảng tính từ biểu đồ trên
</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 </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Em hãy tạo biểu đồ cột từ bảng dữ liệu có được ở câu b</a:t>
            </a:r>
          </a:p>
        </p:txBody>
      </p:sp>
      <p:sp>
        <p:nvSpPr>
          <p:cNvPr id="2" name="Rectangle 1">
            <a:extLst>
              <a:ext uri="{FF2B5EF4-FFF2-40B4-BE49-F238E27FC236}">
                <a16:creationId xmlns:a16="http://schemas.microsoft.com/office/drawing/2014/main" id="{8E25CD37-9C01-E462-10B8-C156584A5A62}"/>
              </a:ext>
            </a:extLst>
          </p:cNvPr>
          <p:cNvSpPr/>
          <p:nvPr/>
        </p:nvSpPr>
        <p:spPr>
          <a:xfrm>
            <a:off x="1145512" y="1125957"/>
            <a:ext cx="958591" cy="602901"/>
          </a:xfrm>
          <a:prstGeom prst="rect">
            <a:avLst/>
          </a:prstGeom>
          <a:solidFill>
            <a:srgbClr val="1E454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latin typeface="Open Sans" panose="020B0606030504020204" pitchFamily="34" charset="0"/>
                <a:ea typeface="Open Sans" panose="020B0606030504020204" pitchFamily="34" charset="0"/>
                <a:cs typeface="Open Sans" panose="020B0606030504020204" pitchFamily="34" charset="0"/>
              </a:rPr>
              <a:t>Bài 2</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8954DC1B-405B-DB74-134D-245E497D39BD}"/>
              </a:ext>
            </a:extLst>
          </p:cNvPr>
          <p:cNvPicPr>
            <a:picLocks noChangeAspect="1"/>
          </p:cNvPicPr>
          <p:nvPr/>
        </p:nvPicPr>
        <p:blipFill>
          <a:blip r:embed="rId3"/>
          <a:stretch>
            <a:fillRect/>
          </a:stretch>
        </p:blipFill>
        <p:spPr>
          <a:xfrm>
            <a:off x="6598486" y="2076333"/>
            <a:ext cx="4343776" cy="27053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926626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38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decel="38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2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9D81B2-EF97-4238-6EA2-69DA2E5658A7}"/>
              </a:ext>
            </a:extLst>
          </p:cNvPr>
          <p:cNvSpPr/>
          <p:nvPr/>
        </p:nvSpPr>
        <p:spPr>
          <a:xfrm>
            <a:off x="1145513" y="401934"/>
            <a:ext cx="2040140" cy="602901"/>
          </a:xfrm>
          <a:prstGeom prst="rect">
            <a:avLst/>
          </a:prstGeom>
          <a:solidFill>
            <a:srgbClr val="F7505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latin typeface="Open Sans" panose="020B0606030504020204" pitchFamily="34" charset="0"/>
                <a:ea typeface="Open Sans" panose="020B0606030504020204" pitchFamily="34" charset="0"/>
                <a:cs typeface="Open Sans" panose="020B0606030504020204" pitchFamily="34" charset="0"/>
              </a:rPr>
              <a:t>VẬN DỤNG</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A4996087-2F10-B10A-0647-263906DD7852}"/>
              </a:ext>
            </a:extLst>
          </p:cNvPr>
          <p:cNvSpPr txBox="1"/>
          <p:nvPr/>
        </p:nvSpPr>
        <p:spPr>
          <a:xfrm>
            <a:off x="1124895" y="2307285"/>
            <a:ext cx="5236575" cy="2125582"/>
          </a:xfrm>
          <a:prstGeom prst="rect">
            <a:avLst/>
          </a:prstGeom>
          <a:noFill/>
        </p:spPr>
        <p:txBody>
          <a:bodyPr wrap="square">
            <a:spAutoFit/>
          </a:bodyPr>
          <a:lstStyle/>
          <a:p>
            <a:pPr algn="just">
              <a:lnSpc>
                <a:spcPct val="150000"/>
              </a:lnSpc>
            </a:pP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Từ bảng dữ liệu về doanh thu công nghiệp phần mềm giai đoạn 2016 </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2020 đã tạo ra trên phần mềm bảng tính ở </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âu 2, phần </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uyện tập, em hãy tạo biểu đồ đường thẳng, từ đó nhận xét xu hướng của dữ liệu</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endPar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Rectangle 2">
            <a:extLst>
              <a:ext uri="{FF2B5EF4-FFF2-40B4-BE49-F238E27FC236}">
                <a16:creationId xmlns:a16="http://schemas.microsoft.com/office/drawing/2014/main" id="{4108A704-3BBE-97AC-BBBA-F359F66E3B7B}"/>
              </a:ext>
            </a:extLst>
          </p:cNvPr>
          <p:cNvSpPr/>
          <p:nvPr/>
        </p:nvSpPr>
        <p:spPr>
          <a:xfrm>
            <a:off x="1145512" y="1125957"/>
            <a:ext cx="2993869" cy="602901"/>
          </a:xfrm>
          <a:prstGeom prst="rect">
            <a:avLst/>
          </a:prstGeom>
          <a:solidFill>
            <a:srgbClr val="1E454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latin typeface="Open Sans" panose="020B0606030504020204" pitchFamily="34" charset="0"/>
                <a:ea typeface="Open Sans" panose="020B0606030504020204" pitchFamily="34" charset="0"/>
                <a:cs typeface="Open Sans" panose="020B0606030504020204" pitchFamily="34" charset="0"/>
              </a:rPr>
              <a:t>Hướng dẫn về nhà</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6" descr="The Homework Gap Leaves Students Further Behind During a Public Health  Crisis. Policymakers Should Act Immediately.">
            <a:extLst>
              <a:ext uri="{FF2B5EF4-FFF2-40B4-BE49-F238E27FC236}">
                <a16:creationId xmlns:a16="http://schemas.microsoft.com/office/drawing/2014/main" id="{52E3D156-5017-77F7-ED7B-B7B7CEEB5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9781" y="2217384"/>
            <a:ext cx="2983200" cy="2305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3533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38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decel="3800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9D81B2-EF97-4238-6EA2-69DA2E5658A7}"/>
              </a:ext>
            </a:extLst>
          </p:cNvPr>
          <p:cNvSpPr/>
          <p:nvPr/>
        </p:nvSpPr>
        <p:spPr>
          <a:xfrm>
            <a:off x="1145512" y="401934"/>
            <a:ext cx="2381459" cy="602901"/>
          </a:xfrm>
          <a:prstGeom prst="rect">
            <a:avLst/>
          </a:prstGeom>
          <a:solidFill>
            <a:srgbClr val="F7505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Open Sans" panose="020B0606030504020204" pitchFamily="34" charset="0"/>
                <a:ea typeface="Open Sans" panose="020B0606030504020204" pitchFamily="34" charset="0"/>
                <a:cs typeface="Open Sans" panose="020B0606030504020204" pitchFamily="34" charset="0"/>
              </a:rPr>
              <a:t>KHỞI ĐỘNG</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3F05622F-C213-2994-C436-EBB1A46E8BB9}"/>
              </a:ext>
            </a:extLst>
          </p:cNvPr>
          <p:cNvPicPr>
            <a:picLocks noChangeAspect="1"/>
          </p:cNvPicPr>
          <p:nvPr/>
        </p:nvPicPr>
        <p:blipFill>
          <a:blip r:embed="rId3"/>
          <a:stretch>
            <a:fillRect/>
          </a:stretch>
        </p:blipFill>
        <p:spPr>
          <a:xfrm>
            <a:off x="1145511" y="1227079"/>
            <a:ext cx="9845537" cy="3906030"/>
          </a:xfrm>
          <a:prstGeom prst="rect">
            <a:avLst/>
          </a:prstGeom>
        </p:spPr>
      </p:pic>
      <p:sp>
        <p:nvSpPr>
          <p:cNvPr id="10" name="TextBox 9">
            <a:extLst>
              <a:ext uri="{FF2B5EF4-FFF2-40B4-BE49-F238E27FC236}">
                <a16:creationId xmlns:a16="http://schemas.microsoft.com/office/drawing/2014/main" id="{A4996087-2F10-B10A-0647-263906DD7852}"/>
              </a:ext>
            </a:extLst>
          </p:cNvPr>
          <p:cNvSpPr txBox="1"/>
          <p:nvPr/>
        </p:nvSpPr>
        <p:spPr>
          <a:xfrm>
            <a:off x="3599208" y="5446255"/>
            <a:ext cx="4993585" cy="369332"/>
          </a:xfrm>
          <a:prstGeom prst="rect">
            <a:avLst/>
          </a:prstGeom>
          <a:noFill/>
        </p:spPr>
        <p:txBody>
          <a:bodyPr wrap="square">
            <a:spAutoFit/>
          </a:bodyPr>
          <a:lstStyle/>
          <a:p>
            <a:r>
              <a:rPr lang="vi-VN" sz="1800" b="1">
                <a:solidFill>
                  <a:schemeClr val="tx2">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Em hãy nhận xét về 2 cách trình bày này</a:t>
            </a:r>
            <a:r>
              <a:rPr lang="en-US" sz="1800" b="1">
                <a:solidFill>
                  <a:schemeClr val="tx2">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t>
            </a:r>
            <a:endParaRPr lang="vi-VN" b="1">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470581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8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9D81B2-EF97-4238-6EA2-69DA2E5658A7}"/>
              </a:ext>
            </a:extLst>
          </p:cNvPr>
          <p:cNvSpPr/>
          <p:nvPr/>
        </p:nvSpPr>
        <p:spPr>
          <a:xfrm>
            <a:off x="1145512" y="401934"/>
            <a:ext cx="6032036" cy="602901"/>
          </a:xfrm>
          <a:prstGeom prst="rect">
            <a:avLst/>
          </a:prstGeom>
          <a:solidFill>
            <a:srgbClr val="F7505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Open Sans" panose="020B0606030504020204" pitchFamily="34" charset="0"/>
                <a:ea typeface="Open Sans" panose="020B0606030504020204" pitchFamily="34" charset="0"/>
                <a:cs typeface="Open Sans" panose="020B0606030504020204" pitchFamily="34" charset="0"/>
              </a:rPr>
              <a:t>1. Trực quan hóa dữ liệu bằng biểu đồ</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3F05622F-C213-2994-C436-EBB1A46E8BB9}"/>
              </a:ext>
            </a:extLst>
          </p:cNvPr>
          <p:cNvPicPr>
            <a:picLocks noChangeAspect="1"/>
          </p:cNvPicPr>
          <p:nvPr/>
        </p:nvPicPr>
        <p:blipFill rotWithShape="1">
          <a:blip r:embed="rId5"/>
          <a:srcRect r="52515"/>
          <a:stretch/>
        </p:blipFill>
        <p:spPr>
          <a:xfrm>
            <a:off x="1568299" y="1345290"/>
            <a:ext cx="2311782" cy="19314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Box 9">
            <a:extLst>
              <a:ext uri="{FF2B5EF4-FFF2-40B4-BE49-F238E27FC236}">
                <a16:creationId xmlns:a16="http://schemas.microsoft.com/office/drawing/2014/main" id="{A4996087-2F10-B10A-0647-263906DD7852}"/>
              </a:ext>
            </a:extLst>
          </p:cNvPr>
          <p:cNvSpPr txBox="1"/>
          <p:nvPr/>
        </p:nvSpPr>
        <p:spPr>
          <a:xfrm>
            <a:off x="1145512" y="3639421"/>
            <a:ext cx="6124353" cy="1754326"/>
          </a:xfrm>
          <a:prstGeom prst="rect">
            <a:avLst/>
          </a:prstGeom>
          <a:noFill/>
        </p:spPr>
        <p:txBody>
          <a:bodyPr wrap="square">
            <a:spAutoFit/>
          </a:bodyPr>
          <a:lstStyle/>
          <a:p>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Trong 2 cách trình bày dữ liệu ở hình 7.1 và hình 7. 2, cách nào hiệu quả hơn để so sánh trực quan số học sinh quan tâm các nội dung tin học? </a:t>
            </a:r>
          </a:p>
          <a:p>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Nếu cần so sánh tỷ lệ phần trăm số học sinh của mỗi nội dung tin học trên tổng số học sinh được khảo sát, em sẽ dùng cách nào để thể hiện dữ liệu?</a:t>
            </a:r>
          </a:p>
        </p:txBody>
      </p:sp>
      <p:pic>
        <p:nvPicPr>
          <p:cNvPr id="2" name="Picture 1">
            <a:extLst>
              <a:ext uri="{FF2B5EF4-FFF2-40B4-BE49-F238E27FC236}">
                <a16:creationId xmlns:a16="http://schemas.microsoft.com/office/drawing/2014/main" id="{43F7B76F-3332-A0EC-3AF7-42B2FDD64360}"/>
              </a:ext>
            </a:extLst>
          </p:cNvPr>
          <p:cNvPicPr>
            <a:picLocks noChangeAspect="1"/>
          </p:cNvPicPr>
          <p:nvPr/>
        </p:nvPicPr>
        <p:blipFill rotWithShape="1">
          <a:blip r:embed="rId5"/>
          <a:srcRect l="51265" r="1250"/>
          <a:stretch/>
        </p:blipFill>
        <p:spPr>
          <a:xfrm rot="900000">
            <a:off x="4940109" y="1441710"/>
            <a:ext cx="2311782" cy="19314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6" name="Group 5">
            <a:extLst>
              <a:ext uri="{FF2B5EF4-FFF2-40B4-BE49-F238E27FC236}">
                <a16:creationId xmlns:a16="http://schemas.microsoft.com/office/drawing/2014/main" id="{64795831-5722-33F6-A5D5-971DF72BA1BD}"/>
              </a:ext>
            </a:extLst>
          </p:cNvPr>
          <p:cNvGrpSpPr/>
          <p:nvPr/>
        </p:nvGrpSpPr>
        <p:grpSpPr>
          <a:xfrm>
            <a:off x="8072283" y="440825"/>
            <a:ext cx="3087329" cy="2618882"/>
            <a:chOff x="8111612" y="1250254"/>
            <a:chExt cx="3087329" cy="2618882"/>
          </a:xfrm>
          <a:noFill/>
        </p:grpSpPr>
        <p:sp>
          <p:nvSpPr>
            <p:cNvPr id="3" name="Rectangle 2">
              <a:extLst>
                <a:ext uri="{FF2B5EF4-FFF2-40B4-BE49-F238E27FC236}">
                  <a16:creationId xmlns:a16="http://schemas.microsoft.com/office/drawing/2014/main" id="{75BA69C5-4CCF-289C-096C-E57239838895}"/>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26" name="Picture 2" descr="Student Cartoon Learning Education - Animated Group Of Students -  (1535x1535) Png Clipart Download">
              <a:extLst>
                <a:ext uri="{FF2B5EF4-FFF2-40B4-BE49-F238E27FC236}">
                  <a16:creationId xmlns:a16="http://schemas.microsoft.com/office/drawing/2014/main" id="{66C3F3D0-702F-747E-E2B3-E3A1A4D4A211}"/>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697653" y="1327709"/>
              <a:ext cx="1926048" cy="1866007"/>
            </a:xfrm>
            <a:prstGeom prst="rect">
              <a:avLst/>
            </a:prstGeom>
            <a:grpFill/>
          </p:spPr>
        </p:pic>
        <p:sp>
          <p:nvSpPr>
            <p:cNvPr id="5" name="TextBox 4">
              <a:extLst>
                <a:ext uri="{FF2B5EF4-FFF2-40B4-BE49-F238E27FC236}">
                  <a16:creationId xmlns:a16="http://schemas.microsoft.com/office/drawing/2014/main" id="{72175A64-4158-47ED-F1D0-2B5C47DDC483}"/>
                </a:ext>
              </a:extLst>
            </p:cNvPr>
            <p:cNvSpPr txBox="1"/>
            <p:nvPr/>
          </p:nvSpPr>
          <p:spPr>
            <a:xfrm>
              <a:off x="8414466" y="3271171"/>
              <a:ext cx="2492423" cy="369332"/>
            </a:xfrm>
            <a:prstGeom prst="rect">
              <a:avLst/>
            </a:prstGeom>
            <a:grp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21" name="y2meta.com-2 Minute Timer-(1080p)">
            <a:hlinkClick r:id="" action="ppaction://media"/>
            <a:extLst>
              <a:ext uri="{FF2B5EF4-FFF2-40B4-BE49-F238E27FC236}">
                <a16:creationId xmlns:a16="http://schemas.microsoft.com/office/drawing/2014/main" id="{3DB9BBDD-1A79-39C8-D254-66FDDEDF776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7563" t="26213" r="19074" b="25961"/>
          <a:stretch/>
        </p:blipFill>
        <p:spPr>
          <a:xfrm>
            <a:off x="5659055" y="5219792"/>
            <a:ext cx="2972267" cy="1261927"/>
          </a:xfrm>
          <a:prstGeom prst="rect">
            <a:avLst/>
          </a:prstGeom>
        </p:spPr>
      </p:pic>
      <p:sp>
        <p:nvSpPr>
          <p:cNvPr id="22" name="Arrow: Pentagon 21">
            <a:extLst>
              <a:ext uri="{FF2B5EF4-FFF2-40B4-BE49-F238E27FC236}">
                <a16:creationId xmlns:a16="http://schemas.microsoft.com/office/drawing/2014/main" id="{42A423A4-9EC6-7375-E581-B2E37B5DC167}"/>
              </a:ext>
            </a:extLst>
          </p:cNvPr>
          <p:cNvSpPr/>
          <p:nvPr/>
        </p:nvSpPr>
        <p:spPr>
          <a:xfrm>
            <a:off x="5537085" y="5219791"/>
            <a:ext cx="3774691" cy="1261927"/>
          </a:xfrm>
          <a:prstGeom prst="homePlate">
            <a:avLst/>
          </a:prstGeom>
          <a:solidFill>
            <a:srgbClr val="FFF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3" name="Xem KQ">
            <a:extLst>
              <a:ext uri="{FF2B5EF4-FFF2-40B4-BE49-F238E27FC236}">
                <a16:creationId xmlns:a16="http://schemas.microsoft.com/office/drawing/2014/main" id="{4D8EED77-7C39-E7A8-FF4B-74213730D63E}"/>
              </a:ext>
            </a:extLst>
          </p:cNvPr>
          <p:cNvGrpSpPr/>
          <p:nvPr/>
        </p:nvGrpSpPr>
        <p:grpSpPr>
          <a:xfrm>
            <a:off x="3617144" y="5168618"/>
            <a:ext cx="1364272" cy="1364272"/>
            <a:chOff x="1529772" y="4472665"/>
            <a:chExt cx="1364272" cy="1364272"/>
          </a:xfrm>
        </p:grpSpPr>
        <p:pic>
          <p:nvPicPr>
            <p:cNvPr id="24" name="Picture 2" descr="Note Cartoon Vector Art PNG Images | Free Download On Pngtree">
              <a:extLst>
                <a:ext uri="{FF2B5EF4-FFF2-40B4-BE49-F238E27FC236}">
                  <a16:creationId xmlns:a16="http://schemas.microsoft.com/office/drawing/2014/main" id="{700501B4-8A2B-80ED-DCCB-C26703F9B3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9772" y="4472665"/>
              <a:ext cx="1364272" cy="136427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447BDB40-E82F-1B3B-A98A-48C6E1DB0298}"/>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26" name="TextBox 25">
            <a:extLst>
              <a:ext uri="{FF2B5EF4-FFF2-40B4-BE49-F238E27FC236}">
                <a16:creationId xmlns:a16="http://schemas.microsoft.com/office/drawing/2014/main" id="{CBA3825F-FFB2-0A7D-BA0D-CCD8FEFFFCD2}"/>
              </a:ext>
            </a:extLst>
          </p:cNvPr>
          <p:cNvSpPr txBox="1"/>
          <p:nvPr/>
        </p:nvSpPr>
        <p:spPr>
          <a:xfrm>
            <a:off x="7269865" y="3639421"/>
            <a:ext cx="3747126" cy="1200329"/>
          </a:xfrm>
          <a:prstGeom prst="rect">
            <a:avLst/>
          </a:prstGeom>
          <a:noFill/>
        </p:spPr>
        <p:txBody>
          <a:bodyPr wrap="square">
            <a:spAutoFit/>
          </a:bodyPr>
          <a:lstStyle/>
          <a:p>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Cách trình bày dữ liệu bằng biểu đồ hiệu quả hơn.</a:t>
            </a:r>
          </a:p>
          <a:p>
            <a:endPar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Sử dụng biểu đồ hình tròn</a:t>
            </a:r>
          </a:p>
        </p:txBody>
      </p:sp>
    </p:spTree>
    <p:extLst>
      <p:ext uri="{BB962C8B-B14F-4D97-AF65-F5344CB8AC3E}">
        <p14:creationId xmlns:p14="http://schemas.microsoft.com/office/powerpoint/2010/main" val="33062288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8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42"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 presetClass="entr" presetSubtype="0" fill="hold" grpId="1"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2" presetClass="exit" presetSubtype="2" fill="hold" grpId="0" nodeType="clickEffect">
                                  <p:stCondLst>
                                    <p:cond delay="0"/>
                                  </p:stCondLst>
                                  <p:childTnLst>
                                    <p:anim calcmode="lin" valueType="num">
                                      <p:cBhvr additive="base">
                                        <p:cTn id="37" dur="500"/>
                                        <p:tgtEl>
                                          <p:spTgt spid="22"/>
                                        </p:tgtEl>
                                        <p:attrNameLst>
                                          <p:attrName>ppt_x</p:attrName>
                                        </p:attrNameLst>
                                      </p:cBhvr>
                                      <p:tavLst>
                                        <p:tav tm="0">
                                          <p:val>
                                            <p:strVal val="ppt_x"/>
                                          </p:val>
                                        </p:tav>
                                        <p:tav tm="100000">
                                          <p:val>
                                            <p:strVal val="1+ppt_w/2"/>
                                          </p:val>
                                        </p:tav>
                                      </p:tavLst>
                                    </p:anim>
                                    <p:anim calcmode="lin" valueType="num">
                                      <p:cBhvr additive="base">
                                        <p:cTn id="38" dur="500"/>
                                        <p:tgtEl>
                                          <p:spTgt spid="22"/>
                                        </p:tgtEl>
                                        <p:attrNameLst>
                                          <p:attrName>ppt_y</p:attrName>
                                        </p:attrNameLst>
                                      </p:cBhvr>
                                      <p:tavLst>
                                        <p:tav tm="0">
                                          <p:val>
                                            <p:strVal val="ppt_y"/>
                                          </p:val>
                                        </p:tav>
                                        <p:tav tm="100000">
                                          <p:val>
                                            <p:strVal val="ppt_y"/>
                                          </p:val>
                                        </p:tav>
                                      </p:tavLst>
                                    </p:anim>
                                    <p:set>
                                      <p:cBhvr>
                                        <p:cTn id="39" dur="1" fill="hold">
                                          <p:stCondLst>
                                            <p:cond delay="499"/>
                                          </p:stCondLst>
                                        </p:cTn>
                                        <p:tgtEl>
                                          <p:spTgt spid="22"/>
                                        </p:tgtEl>
                                        <p:attrNameLst>
                                          <p:attrName>style.visibility</p:attrName>
                                        </p:attrNameLst>
                                      </p:cBhvr>
                                      <p:to>
                                        <p:strVal val="hidden"/>
                                      </p:to>
                                    </p:set>
                                  </p:childTnLst>
                                </p:cTn>
                              </p:par>
                            </p:childTnLst>
                          </p:cTn>
                        </p:par>
                        <p:par>
                          <p:cTn id="40" fill="hold">
                            <p:stCondLst>
                              <p:cond delay="500"/>
                            </p:stCondLst>
                            <p:childTnLst>
                              <p:par>
                                <p:cTn id="41" presetID="1" presetClass="mediacall" presetSubtype="0" fill="hold" nodeType="afterEffect">
                                  <p:stCondLst>
                                    <p:cond delay="0"/>
                                  </p:stCondLst>
                                  <p:childTnLst>
                                    <p:cmd type="call" cmd="playFrom(0.0)">
                                      <p:cBhvr>
                                        <p:cTn id="42" dur="135002" fill="hold"/>
                                        <p:tgtEl>
                                          <p:spTgt spid="21"/>
                                        </p:tgtEl>
                                      </p:cBhvr>
                                    </p:cmd>
                                  </p:childTnLst>
                                </p:cTn>
                              </p:par>
                            </p:childTnLst>
                          </p:cTn>
                        </p:par>
                      </p:childTnLst>
                    </p:cTn>
                  </p:par>
                </p:childTnLst>
              </p:cTn>
              <p:nextCondLst>
                <p:cond evt="onClick" delay="0">
                  <p:tgtEl>
                    <p:spTgt spid="22"/>
                  </p:tgtEl>
                </p:cond>
              </p:nextCondLst>
            </p:seq>
            <p:video>
              <p:cMediaNode vol="80000">
                <p:cTn id="43" fill="hold" display="0">
                  <p:stCondLst>
                    <p:cond delay="indefinite"/>
                  </p:stCondLst>
                </p:cTn>
                <p:tgtEl>
                  <p:spTgt spid="21"/>
                </p:tgtEl>
              </p:cMediaNode>
            </p:video>
            <p:seq concurrent="1" nextAc="seek">
              <p:cTn id="44" restart="whenNotActive" fill="hold" evtFilter="cancelBubble" nodeType="interactiveSeq">
                <p:stCondLst>
                  <p:cond evt="onClick" delay="0">
                    <p:tgtEl>
                      <p:spTgt spid="23"/>
                    </p:tgtEl>
                  </p:cond>
                </p:stCondLst>
                <p:endSync evt="end" delay="0">
                  <p:rtn val="all"/>
                </p:endSync>
                <p:childTnLst>
                  <p:par>
                    <p:cTn id="45" fill="hold">
                      <p:stCondLst>
                        <p:cond delay="0"/>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barn(inVertical)">
                                      <p:cBhvr>
                                        <p:cTn id="49" dur="500"/>
                                        <p:tgtEl>
                                          <p:spTgt spid="26"/>
                                        </p:tgtEl>
                                      </p:cBhvr>
                                    </p:animEffect>
                                  </p:childTnLst>
                                </p:cTn>
                              </p:par>
                            </p:childTnLst>
                          </p:cTn>
                        </p:par>
                      </p:childTnLst>
                    </p:cTn>
                  </p:par>
                </p:childTnLst>
              </p:cTn>
              <p:nextCondLst>
                <p:cond evt="onClick" delay="0">
                  <p:tgtEl>
                    <p:spTgt spid="23"/>
                  </p:tgtEl>
                </p:cond>
              </p:nextCondLst>
            </p:seq>
          </p:childTnLst>
        </p:cTn>
      </p:par>
    </p:tnLst>
    <p:bldLst>
      <p:bldP spid="4" grpId="0" animBg="1"/>
      <p:bldP spid="10" grpId="0"/>
      <p:bldP spid="22" grpId="0" animBg="1"/>
      <p:bldP spid="22" grpId="1" animBg="1"/>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9D81B2-EF97-4238-6EA2-69DA2E5658A7}"/>
              </a:ext>
            </a:extLst>
          </p:cNvPr>
          <p:cNvSpPr/>
          <p:nvPr/>
        </p:nvSpPr>
        <p:spPr>
          <a:xfrm>
            <a:off x="1145512" y="401934"/>
            <a:ext cx="6032036" cy="602901"/>
          </a:xfrm>
          <a:prstGeom prst="rect">
            <a:avLst/>
          </a:prstGeom>
          <a:solidFill>
            <a:srgbClr val="F7505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Open Sans" panose="020B0606030504020204" pitchFamily="34" charset="0"/>
                <a:ea typeface="Open Sans" panose="020B0606030504020204" pitchFamily="34" charset="0"/>
                <a:cs typeface="Open Sans" panose="020B0606030504020204" pitchFamily="34" charset="0"/>
              </a:rPr>
              <a:t>1. Trực quan hóa dữ liệu bằng biểu đồ</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A4996087-2F10-B10A-0647-263906DD7852}"/>
              </a:ext>
            </a:extLst>
          </p:cNvPr>
          <p:cNvSpPr txBox="1"/>
          <p:nvPr/>
        </p:nvSpPr>
        <p:spPr>
          <a:xfrm>
            <a:off x="1145512" y="1376028"/>
            <a:ext cx="6124353" cy="923330"/>
          </a:xfrm>
          <a:prstGeom prst="rect">
            <a:avLst/>
          </a:prstGeom>
          <a:noFill/>
        </p:spPr>
        <p:txBody>
          <a:bodyPr wrap="square">
            <a:spAutoFit/>
          </a:bodyPr>
          <a:lstStyle/>
          <a:p>
            <a:r>
              <a:rPr lang="vi-VN">
                <a:latin typeface="Open Sans" panose="020B0606030504020204" pitchFamily="34" charset="0"/>
                <a:ea typeface="Open Sans" panose="020B0606030504020204" pitchFamily="34" charset="0"/>
                <a:cs typeface="Open Sans" panose="020B0606030504020204" pitchFamily="34" charset="0"/>
              </a:rPr>
              <a:t>Biểu đồ được sử dụng để minh họa dữ liệu một cách trực quan, giúp em dễ so sánh hoặc dự đoán xu hướng tăng hay giảm của dữ liệu.</a:t>
            </a:r>
          </a:p>
        </p:txBody>
      </p:sp>
      <p:pic>
        <p:nvPicPr>
          <p:cNvPr id="7" name="Picture 2" descr="10 Advanced Excel Charts - Excel Campus">
            <a:extLst>
              <a:ext uri="{FF2B5EF4-FFF2-40B4-BE49-F238E27FC236}">
                <a16:creationId xmlns:a16="http://schemas.microsoft.com/office/drawing/2014/main" id="{F592F644-D6CF-F0D9-9E69-9FC6A0926987}"/>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t="9200"/>
          <a:stretch/>
        </p:blipFill>
        <p:spPr bwMode="auto">
          <a:xfrm>
            <a:off x="3300036" y="2670551"/>
            <a:ext cx="5591928" cy="3157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543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5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9D81B2-EF97-4238-6EA2-69DA2E5658A7}"/>
              </a:ext>
            </a:extLst>
          </p:cNvPr>
          <p:cNvSpPr/>
          <p:nvPr/>
        </p:nvSpPr>
        <p:spPr>
          <a:xfrm>
            <a:off x="1145512" y="401934"/>
            <a:ext cx="6032036" cy="602901"/>
          </a:xfrm>
          <a:prstGeom prst="rect">
            <a:avLst/>
          </a:prstGeom>
          <a:solidFill>
            <a:srgbClr val="F7505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Open Sans" panose="020B0606030504020204" pitchFamily="34" charset="0"/>
                <a:ea typeface="Open Sans" panose="020B0606030504020204" pitchFamily="34" charset="0"/>
                <a:cs typeface="Open Sans" panose="020B0606030504020204" pitchFamily="34" charset="0"/>
              </a:rPr>
              <a:t>1. Trực quan hóa dữ liệu bằng biểu đồ</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A4996087-2F10-B10A-0647-263906DD7852}"/>
              </a:ext>
            </a:extLst>
          </p:cNvPr>
          <p:cNvSpPr txBox="1"/>
          <p:nvPr/>
        </p:nvSpPr>
        <p:spPr>
          <a:xfrm>
            <a:off x="1145512" y="3476553"/>
            <a:ext cx="4513543" cy="646331"/>
          </a:xfrm>
          <a:prstGeom prst="rect">
            <a:avLst/>
          </a:prstGeom>
          <a:noFill/>
        </p:spPr>
        <p:txBody>
          <a:bodyPr wrap="square">
            <a:spAutoFit/>
          </a:bodyPr>
          <a:lstStyle/>
          <a:p>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Hãy nêu ý nghĩa của một số loại biểu đồ phổ biến.</a:t>
            </a:r>
          </a:p>
        </p:txBody>
      </p:sp>
      <p:grpSp>
        <p:nvGrpSpPr>
          <p:cNvPr id="6" name="Group 5">
            <a:extLst>
              <a:ext uri="{FF2B5EF4-FFF2-40B4-BE49-F238E27FC236}">
                <a16:creationId xmlns:a16="http://schemas.microsoft.com/office/drawing/2014/main" id="{64795831-5722-33F6-A5D5-971DF72BA1BD}"/>
              </a:ext>
            </a:extLst>
          </p:cNvPr>
          <p:cNvGrpSpPr/>
          <p:nvPr/>
        </p:nvGrpSpPr>
        <p:grpSpPr>
          <a:xfrm>
            <a:off x="8072283" y="271142"/>
            <a:ext cx="3087329" cy="2618882"/>
            <a:chOff x="8111612" y="1250254"/>
            <a:chExt cx="3087329" cy="2618882"/>
          </a:xfrm>
          <a:noFill/>
        </p:grpSpPr>
        <p:sp>
          <p:nvSpPr>
            <p:cNvPr id="3" name="Rectangle 2">
              <a:extLst>
                <a:ext uri="{FF2B5EF4-FFF2-40B4-BE49-F238E27FC236}">
                  <a16:creationId xmlns:a16="http://schemas.microsoft.com/office/drawing/2014/main" id="{75BA69C5-4CCF-289C-096C-E57239838895}"/>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26" name="Picture 2" descr="Student Cartoon Learning Education - Animated Group Of Students -  (1535x1535) Png Clipart Download">
              <a:extLst>
                <a:ext uri="{FF2B5EF4-FFF2-40B4-BE49-F238E27FC236}">
                  <a16:creationId xmlns:a16="http://schemas.microsoft.com/office/drawing/2014/main" id="{66C3F3D0-702F-747E-E2B3-E3A1A4D4A21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697653" y="1327709"/>
              <a:ext cx="1926048" cy="1866007"/>
            </a:xfrm>
            <a:prstGeom prst="rect">
              <a:avLst/>
            </a:prstGeom>
            <a:grpFill/>
          </p:spPr>
        </p:pic>
        <p:sp>
          <p:nvSpPr>
            <p:cNvPr id="5" name="TextBox 4">
              <a:extLst>
                <a:ext uri="{FF2B5EF4-FFF2-40B4-BE49-F238E27FC236}">
                  <a16:creationId xmlns:a16="http://schemas.microsoft.com/office/drawing/2014/main" id="{72175A64-4158-47ED-F1D0-2B5C47DDC483}"/>
                </a:ext>
              </a:extLst>
            </p:cNvPr>
            <p:cNvSpPr txBox="1"/>
            <p:nvPr/>
          </p:nvSpPr>
          <p:spPr>
            <a:xfrm>
              <a:off x="8414466" y="3271171"/>
              <a:ext cx="2492423" cy="369332"/>
            </a:xfrm>
            <a:prstGeom prst="rect">
              <a:avLst/>
            </a:prstGeom>
            <a:grp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21" name="y2meta.com-2 Minute Timer-(1080p)">
            <a:hlinkClick r:id="" action="ppaction://media"/>
            <a:extLst>
              <a:ext uri="{FF2B5EF4-FFF2-40B4-BE49-F238E27FC236}">
                <a16:creationId xmlns:a16="http://schemas.microsoft.com/office/drawing/2014/main" id="{3DB9BBDD-1A79-39C8-D254-66FDDEDF776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7563" t="26213" r="19074" b="25961"/>
          <a:stretch/>
        </p:blipFill>
        <p:spPr>
          <a:xfrm>
            <a:off x="5659055" y="5219792"/>
            <a:ext cx="2972267" cy="1261927"/>
          </a:xfrm>
          <a:prstGeom prst="rect">
            <a:avLst/>
          </a:prstGeom>
        </p:spPr>
      </p:pic>
      <p:sp>
        <p:nvSpPr>
          <p:cNvPr id="22" name="Arrow: Pentagon 21">
            <a:extLst>
              <a:ext uri="{FF2B5EF4-FFF2-40B4-BE49-F238E27FC236}">
                <a16:creationId xmlns:a16="http://schemas.microsoft.com/office/drawing/2014/main" id="{42A423A4-9EC6-7375-E581-B2E37B5DC167}"/>
              </a:ext>
            </a:extLst>
          </p:cNvPr>
          <p:cNvSpPr/>
          <p:nvPr/>
        </p:nvSpPr>
        <p:spPr>
          <a:xfrm>
            <a:off x="5537085" y="5219791"/>
            <a:ext cx="3774691" cy="1261927"/>
          </a:xfrm>
          <a:prstGeom prst="homePlate">
            <a:avLst/>
          </a:prstGeom>
          <a:solidFill>
            <a:srgbClr val="FFF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3" name="Xem KQ">
            <a:extLst>
              <a:ext uri="{FF2B5EF4-FFF2-40B4-BE49-F238E27FC236}">
                <a16:creationId xmlns:a16="http://schemas.microsoft.com/office/drawing/2014/main" id="{4D8EED77-7C39-E7A8-FF4B-74213730D63E}"/>
              </a:ext>
            </a:extLst>
          </p:cNvPr>
          <p:cNvGrpSpPr/>
          <p:nvPr/>
        </p:nvGrpSpPr>
        <p:grpSpPr>
          <a:xfrm>
            <a:off x="3617144" y="5168618"/>
            <a:ext cx="1364272" cy="1364272"/>
            <a:chOff x="1529772" y="4472665"/>
            <a:chExt cx="1364272" cy="1364272"/>
          </a:xfrm>
        </p:grpSpPr>
        <p:pic>
          <p:nvPicPr>
            <p:cNvPr id="24" name="Picture 2" descr="Note Cartoon Vector Art PNG Images | Free Download On Pngtree">
              <a:extLst>
                <a:ext uri="{FF2B5EF4-FFF2-40B4-BE49-F238E27FC236}">
                  <a16:creationId xmlns:a16="http://schemas.microsoft.com/office/drawing/2014/main" id="{700501B4-8A2B-80ED-DCCB-C26703F9B3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9772" y="4472665"/>
              <a:ext cx="1364272" cy="136427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447BDB40-E82F-1B3B-A98A-48C6E1DB0298}"/>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26" name="TextBox 25">
            <a:extLst>
              <a:ext uri="{FF2B5EF4-FFF2-40B4-BE49-F238E27FC236}">
                <a16:creationId xmlns:a16="http://schemas.microsoft.com/office/drawing/2014/main" id="{CBA3825F-FFB2-0A7D-BA0D-CCD8FEFFFCD2}"/>
              </a:ext>
            </a:extLst>
          </p:cNvPr>
          <p:cNvSpPr txBox="1"/>
          <p:nvPr/>
        </p:nvSpPr>
        <p:spPr>
          <a:xfrm>
            <a:off x="5825349" y="2784057"/>
            <a:ext cx="5191642" cy="2031325"/>
          </a:xfrm>
          <a:prstGeom prst="rect">
            <a:avLst/>
          </a:prstGeom>
          <a:noFill/>
        </p:spPr>
        <p:txBody>
          <a:bodyPr wrap="square">
            <a:spAutoFit/>
          </a:bodyPr>
          <a:lstStyle/>
          <a:p>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Biểu đồ cột thường được sử dụng để so sánh dữ liệu.</a:t>
            </a:r>
          </a:p>
          <a:p>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Biểu đồ đoạn thẳng thường được sử dụng để quan sát xu hướng tăng giảm của dữ liệu theo thời gian hay quá trình nào đó.</a:t>
            </a:r>
          </a:p>
          <a:p>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Biểu đồ hình quạt tròn rất hữu ích trong trường hợp cần so sánh các phần với tổng thể.</a:t>
            </a:r>
          </a:p>
        </p:txBody>
      </p:sp>
      <p:grpSp>
        <p:nvGrpSpPr>
          <p:cNvPr id="11" name="Group 10">
            <a:extLst>
              <a:ext uri="{FF2B5EF4-FFF2-40B4-BE49-F238E27FC236}">
                <a16:creationId xmlns:a16="http://schemas.microsoft.com/office/drawing/2014/main" id="{784C3F5E-3E7E-AAAA-09D9-19E910651545}"/>
              </a:ext>
            </a:extLst>
          </p:cNvPr>
          <p:cNvGrpSpPr/>
          <p:nvPr/>
        </p:nvGrpSpPr>
        <p:grpSpPr>
          <a:xfrm>
            <a:off x="2197601" y="1327705"/>
            <a:ext cx="2839086" cy="1928707"/>
            <a:chOff x="2197601" y="1327705"/>
            <a:chExt cx="2839086" cy="1928707"/>
          </a:xfrm>
        </p:grpSpPr>
        <p:pic>
          <p:nvPicPr>
            <p:cNvPr id="8" name="Picture 7">
              <a:extLst>
                <a:ext uri="{FF2B5EF4-FFF2-40B4-BE49-F238E27FC236}">
                  <a16:creationId xmlns:a16="http://schemas.microsoft.com/office/drawing/2014/main" id="{3F05622F-C213-2994-C436-EBB1A46E8BB9}"/>
                </a:ext>
              </a:extLst>
            </p:cNvPr>
            <p:cNvPicPr>
              <a:picLocks noChangeAspect="1"/>
            </p:cNvPicPr>
            <p:nvPr/>
          </p:nvPicPr>
          <p:blipFill rotWithShape="1">
            <a:blip r:embed="rId8">
              <a:extLst>
                <a:ext uri="{28A0092B-C50C-407E-A947-70E740481C1C}">
                  <a14:useLocalDpi xmlns:a14="http://schemas.microsoft.com/office/drawing/2010/main" val="0"/>
                </a:ext>
              </a:extLst>
            </a:blip>
            <a:srcRect l="2079" t="18689" r="30595"/>
            <a:stretch/>
          </p:blipFill>
          <p:spPr>
            <a:xfrm>
              <a:off x="2197601" y="1327705"/>
              <a:ext cx="2839086" cy="1928707"/>
            </a:xfrm>
            <a:prstGeom prst="rect">
              <a:avLst/>
            </a:prstGeom>
            <a:ln>
              <a:noFill/>
            </a:ln>
            <a:effectLst>
              <a:outerShdw blurRad="190500" algn="tl" rotWithShape="0">
                <a:srgbClr val="000000">
                  <a:alpha val="70000"/>
                </a:srgbClr>
              </a:outerShdw>
            </a:effectLst>
          </p:spPr>
        </p:pic>
        <p:sp>
          <p:nvSpPr>
            <p:cNvPr id="9" name="Rectangle 8">
              <a:extLst>
                <a:ext uri="{FF2B5EF4-FFF2-40B4-BE49-F238E27FC236}">
                  <a16:creationId xmlns:a16="http://schemas.microsoft.com/office/drawing/2014/main" id="{41C89858-ED3A-D977-263D-9B2042D11427}"/>
                </a:ext>
              </a:extLst>
            </p:cNvPr>
            <p:cNvSpPr/>
            <p:nvPr/>
          </p:nvSpPr>
          <p:spPr>
            <a:xfrm>
              <a:off x="3402283" y="2476725"/>
              <a:ext cx="1348826" cy="737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18487826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 presetClass="entr" presetSubtype="0" fill="hold" grpId="1"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2" presetClass="exit" presetSubtype="2" fill="hold" grpId="0" nodeType="clickEffect">
                                  <p:stCondLst>
                                    <p:cond delay="0"/>
                                  </p:stCondLst>
                                  <p:childTnLst>
                                    <p:anim calcmode="lin" valueType="num">
                                      <p:cBhvr additive="base">
                                        <p:cTn id="24" dur="500"/>
                                        <p:tgtEl>
                                          <p:spTgt spid="22"/>
                                        </p:tgtEl>
                                        <p:attrNameLst>
                                          <p:attrName>ppt_x</p:attrName>
                                        </p:attrNameLst>
                                      </p:cBhvr>
                                      <p:tavLst>
                                        <p:tav tm="0">
                                          <p:val>
                                            <p:strVal val="ppt_x"/>
                                          </p:val>
                                        </p:tav>
                                        <p:tav tm="100000">
                                          <p:val>
                                            <p:strVal val="1+ppt_w/2"/>
                                          </p:val>
                                        </p:tav>
                                      </p:tavLst>
                                    </p:anim>
                                    <p:anim calcmode="lin" valueType="num">
                                      <p:cBhvr additive="base">
                                        <p:cTn id="25" dur="500"/>
                                        <p:tgtEl>
                                          <p:spTgt spid="22"/>
                                        </p:tgtEl>
                                        <p:attrNameLst>
                                          <p:attrName>ppt_y</p:attrName>
                                        </p:attrNameLst>
                                      </p:cBhvr>
                                      <p:tavLst>
                                        <p:tav tm="0">
                                          <p:val>
                                            <p:strVal val="ppt_y"/>
                                          </p:val>
                                        </p:tav>
                                        <p:tav tm="100000">
                                          <p:val>
                                            <p:strVal val="ppt_y"/>
                                          </p:val>
                                        </p:tav>
                                      </p:tavLst>
                                    </p:anim>
                                    <p:set>
                                      <p:cBhvr>
                                        <p:cTn id="26" dur="1" fill="hold">
                                          <p:stCondLst>
                                            <p:cond delay="499"/>
                                          </p:stCondLst>
                                        </p:cTn>
                                        <p:tgtEl>
                                          <p:spTgt spid="22"/>
                                        </p:tgtEl>
                                        <p:attrNameLst>
                                          <p:attrName>style.visibility</p:attrName>
                                        </p:attrNameLst>
                                      </p:cBhvr>
                                      <p:to>
                                        <p:strVal val="hidden"/>
                                      </p:to>
                                    </p:set>
                                  </p:childTnLst>
                                </p:cTn>
                              </p:par>
                            </p:childTnLst>
                          </p:cTn>
                        </p:par>
                        <p:par>
                          <p:cTn id="27" fill="hold">
                            <p:stCondLst>
                              <p:cond delay="500"/>
                            </p:stCondLst>
                            <p:childTnLst>
                              <p:par>
                                <p:cTn id="28" presetID="1" presetClass="mediacall" presetSubtype="0" fill="hold" nodeType="afterEffect">
                                  <p:stCondLst>
                                    <p:cond delay="0"/>
                                  </p:stCondLst>
                                  <p:childTnLst>
                                    <p:cmd type="call" cmd="playFrom(0.0)">
                                      <p:cBhvr>
                                        <p:cTn id="29" dur="135002" fill="hold"/>
                                        <p:tgtEl>
                                          <p:spTgt spid="21"/>
                                        </p:tgtEl>
                                      </p:cBhvr>
                                    </p:cmd>
                                  </p:childTnLst>
                                </p:cTn>
                              </p:par>
                            </p:childTnLst>
                          </p:cTn>
                        </p:par>
                      </p:childTnLst>
                    </p:cTn>
                  </p:par>
                </p:childTnLst>
              </p:cTn>
              <p:nextCondLst>
                <p:cond evt="onClick" delay="0">
                  <p:tgtEl>
                    <p:spTgt spid="22"/>
                  </p:tgtEl>
                </p:cond>
              </p:nextCondLst>
            </p:seq>
            <p:video>
              <p:cMediaNode vol="80000">
                <p:cTn id="30" fill="hold" display="0">
                  <p:stCondLst>
                    <p:cond delay="indefinite"/>
                  </p:stCondLst>
                </p:cTn>
                <p:tgtEl>
                  <p:spTgt spid="21"/>
                </p:tgtEl>
              </p:cMediaNode>
            </p:video>
            <p:seq concurrent="1" nextAc="seek">
              <p:cTn id="31" restart="whenNotActive" fill="hold" evtFilter="cancelBubble" nodeType="interactiveSeq">
                <p:stCondLst>
                  <p:cond evt="onClick" delay="0">
                    <p:tgtEl>
                      <p:spTgt spid="23"/>
                    </p:tgtEl>
                  </p:cond>
                </p:stCondLst>
                <p:endSync evt="end" delay="0">
                  <p:rtn val="all"/>
                </p:endSync>
                <p:childTnLst>
                  <p:par>
                    <p:cTn id="32" fill="hold">
                      <p:stCondLst>
                        <p:cond delay="0"/>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barn(inVertical)">
                                      <p:cBhvr>
                                        <p:cTn id="36" dur="500"/>
                                        <p:tgtEl>
                                          <p:spTgt spid="26"/>
                                        </p:tgtEl>
                                      </p:cBhvr>
                                    </p:animEffect>
                                  </p:childTnLst>
                                </p:cTn>
                              </p:par>
                            </p:childTnLst>
                          </p:cTn>
                        </p:par>
                      </p:childTnLst>
                    </p:cTn>
                  </p:par>
                </p:childTnLst>
              </p:cTn>
              <p:nextCondLst>
                <p:cond evt="onClick" delay="0">
                  <p:tgtEl>
                    <p:spTgt spid="23"/>
                  </p:tgtEl>
                </p:cond>
              </p:nextCondLst>
            </p:seq>
          </p:childTnLst>
        </p:cTn>
      </p:par>
    </p:tnLst>
    <p:bldLst>
      <p:bldP spid="10" grpId="0"/>
      <p:bldP spid="22" grpId="0" animBg="1"/>
      <p:bldP spid="22" grpId="1" animBg="1"/>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9D81B2-EF97-4238-6EA2-69DA2E5658A7}"/>
              </a:ext>
            </a:extLst>
          </p:cNvPr>
          <p:cNvSpPr/>
          <p:nvPr/>
        </p:nvSpPr>
        <p:spPr>
          <a:xfrm>
            <a:off x="1145512" y="401934"/>
            <a:ext cx="4058084" cy="602901"/>
          </a:xfrm>
          <a:prstGeom prst="rect">
            <a:avLst/>
          </a:prstGeom>
          <a:solidFill>
            <a:srgbClr val="F7505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latin typeface="Open Sans" panose="020B0606030504020204" pitchFamily="34" charset="0"/>
                <a:ea typeface="Open Sans" panose="020B0606030504020204" pitchFamily="34" charset="0"/>
                <a:cs typeface="Open Sans" panose="020B0606030504020204" pitchFamily="34" charset="0"/>
              </a:rPr>
              <a:t>2. Thực hành: Tạo biểu đồ</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A4996087-2F10-B10A-0647-263906DD7852}"/>
              </a:ext>
            </a:extLst>
          </p:cNvPr>
          <p:cNvSpPr txBox="1"/>
          <p:nvPr/>
        </p:nvSpPr>
        <p:spPr>
          <a:xfrm>
            <a:off x="2988148" y="5491784"/>
            <a:ext cx="6215704" cy="646331"/>
          </a:xfrm>
          <a:prstGeom prst="rect">
            <a:avLst/>
          </a:prstGeom>
          <a:noFill/>
        </p:spPr>
        <p:txBody>
          <a:bodyPr wrap="square">
            <a:spAutoFit/>
          </a:bodyPr>
          <a:lstStyle/>
          <a:p>
            <a:pPr algn="ct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Tạo biểu đồ cột so sánh trực quan số học sinh quan tâm các nội dung Tin học như hình 7.2</a:t>
            </a:r>
          </a:p>
        </p:txBody>
      </p:sp>
      <p:pic>
        <p:nvPicPr>
          <p:cNvPr id="8" name="Picture 7">
            <a:extLst>
              <a:ext uri="{FF2B5EF4-FFF2-40B4-BE49-F238E27FC236}">
                <a16:creationId xmlns:a16="http://schemas.microsoft.com/office/drawing/2014/main" id="{3F05622F-C213-2994-C436-EBB1A46E8BB9}"/>
              </a:ext>
            </a:extLst>
          </p:cNvPr>
          <p:cNvPicPr>
            <a:picLocks noChangeAspect="1"/>
          </p:cNvPicPr>
          <p:nvPr/>
        </p:nvPicPr>
        <p:blipFill rotWithShape="1">
          <a:blip r:embed="rId3">
            <a:extLst>
              <a:ext uri="{28A0092B-C50C-407E-A947-70E740481C1C}">
                <a14:useLocalDpi xmlns:a14="http://schemas.microsoft.com/office/drawing/2010/main" val="0"/>
              </a:ext>
            </a:extLst>
          </a:blip>
          <a:srcRect t="6043" b="1318"/>
          <a:stretch/>
        </p:blipFill>
        <p:spPr>
          <a:xfrm>
            <a:off x="3664450" y="1904170"/>
            <a:ext cx="4842447" cy="3466492"/>
          </a:xfrm>
          <a:prstGeom prst="rect">
            <a:avLst/>
          </a:prstGeom>
          <a:ln>
            <a:noFill/>
          </a:ln>
          <a:effectLst>
            <a:outerShdw blurRad="190500" algn="tl" rotWithShape="0">
              <a:srgbClr val="000000">
                <a:alpha val="70000"/>
              </a:srgbClr>
            </a:outerShdw>
          </a:effectLst>
        </p:spPr>
      </p:pic>
      <p:sp>
        <p:nvSpPr>
          <p:cNvPr id="2" name="Rectangle 1">
            <a:extLst>
              <a:ext uri="{FF2B5EF4-FFF2-40B4-BE49-F238E27FC236}">
                <a16:creationId xmlns:a16="http://schemas.microsoft.com/office/drawing/2014/main" id="{8E25CD37-9C01-E462-10B8-C156584A5A62}"/>
              </a:ext>
            </a:extLst>
          </p:cNvPr>
          <p:cNvSpPr/>
          <p:nvPr/>
        </p:nvSpPr>
        <p:spPr>
          <a:xfrm>
            <a:off x="1145512" y="1125957"/>
            <a:ext cx="3412944" cy="602901"/>
          </a:xfrm>
          <a:prstGeom prst="rect">
            <a:avLst/>
          </a:prstGeom>
          <a:solidFill>
            <a:srgbClr val="1E454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latin typeface="Open Sans" panose="020B0606030504020204" pitchFamily="34" charset="0"/>
                <a:ea typeface="Open Sans" panose="020B0606030504020204" pitchFamily="34" charset="0"/>
                <a:cs typeface="Open Sans" panose="020B0606030504020204" pitchFamily="34" charset="0"/>
              </a:rPr>
              <a:t>Tạo biểu đồ hình cột</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699714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8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4800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9D81B2-EF97-4238-6EA2-69DA2E5658A7}"/>
              </a:ext>
            </a:extLst>
          </p:cNvPr>
          <p:cNvSpPr/>
          <p:nvPr/>
        </p:nvSpPr>
        <p:spPr>
          <a:xfrm>
            <a:off x="1145512" y="401934"/>
            <a:ext cx="4067511" cy="602901"/>
          </a:xfrm>
          <a:prstGeom prst="rect">
            <a:avLst/>
          </a:prstGeom>
          <a:solidFill>
            <a:srgbClr val="F7505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latin typeface="Open Sans" panose="020B0606030504020204" pitchFamily="34" charset="0"/>
                <a:ea typeface="Open Sans" panose="020B0606030504020204" pitchFamily="34" charset="0"/>
                <a:cs typeface="Open Sans" panose="020B0606030504020204" pitchFamily="34" charset="0"/>
              </a:rPr>
              <a:t>2. Thực hành: Tạo biểu đồ</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A4996087-2F10-B10A-0647-263906DD7852}"/>
              </a:ext>
            </a:extLst>
          </p:cNvPr>
          <p:cNvSpPr txBox="1"/>
          <p:nvPr/>
        </p:nvSpPr>
        <p:spPr>
          <a:xfrm>
            <a:off x="2988148" y="5129142"/>
            <a:ext cx="6215704" cy="923330"/>
          </a:xfrm>
          <a:prstGeom prst="rect">
            <a:avLst/>
          </a:prstGeom>
          <a:noFill/>
        </p:spPr>
        <p:txBody>
          <a:bodyPr wrap="square">
            <a:spAutoFit/>
          </a:bodyPr>
          <a:lstStyle/>
          <a:p>
            <a:pPr algn="ct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Tạo biểu đồ hình quạt tròn như hình 7.4 để so sánh trực quan tỷ lệ phần trăm số học sinh của mỗi nội dung Tin học trên tổng số học sinh khảo sát</a:t>
            </a:r>
          </a:p>
        </p:txBody>
      </p:sp>
      <p:pic>
        <p:nvPicPr>
          <p:cNvPr id="8" name="Picture 7">
            <a:extLst>
              <a:ext uri="{FF2B5EF4-FFF2-40B4-BE49-F238E27FC236}">
                <a16:creationId xmlns:a16="http://schemas.microsoft.com/office/drawing/2014/main" id="{3F05622F-C213-2994-C436-EBB1A46E8BB9}"/>
              </a:ext>
            </a:extLst>
          </p:cNvPr>
          <p:cNvPicPr>
            <a:picLocks noChangeAspect="1"/>
          </p:cNvPicPr>
          <p:nvPr/>
        </p:nvPicPr>
        <p:blipFill rotWithShape="1">
          <a:blip r:embed="rId3">
            <a:extLst>
              <a:ext uri="{28A0092B-C50C-407E-A947-70E740481C1C}">
                <a14:useLocalDpi xmlns:a14="http://schemas.microsoft.com/office/drawing/2010/main" val="0"/>
              </a:ext>
            </a:extLst>
          </a:blip>
          <a:srcRect t="9315" b="2287"/>
          <a:stretch/>
        </p:blipFill>
        <p:spPr>
          <a:xfrm>
            <a:off x="4152119" y="2037462"/>
            <a:ext cx="3887763" cy="2783076"/>
          </a:xfrm>
          <a:prstGeom prst="rect">
            <a:avLst/>
          </a:prstGeom>
          <a:ln>
            <a:noFill/>
          </a:ln>
          <a:effectLst>
            <a:outerShdw blurRad="190500" algn="tl" rotWithShape="0">
              <a:srgbClr val="000000">
                <a:alpha val="70000"/>
              </a:srgbClr>
            </a:outerShdw>
          </a:effectLst>
        </p:spPr>
      </p:pic>
      <p:sp>
        <p:nvSpPr>
          <p:cNvPr id="2" name="Rectangle 1">
            <a:extLst>
              <a:ext uri="{FF2B5EF4-FFF2-40B4-BE49-F238E27FC236}">
                <a16:creationId xmlns:a16="http://schemas.microsoft.com/office/drawing/2014/main" id="{8E25CD37-9C01-E462-10B8-C156584A5A62}"/>
              </a:ext>
            </a:extLst>
          </p:cNvPr>
          <p:cNvSpPr/>
          <p:nvPr/>
        </p:nvSpPr>
        <p:spPr>
          <a:xfrm>
            <a:off x="1145512" y="1125957"/>
            <a:ext cx="3681012" cy="602901"/>
          </a:xfrm>
          <a:prstGeom prst="rect">
            <a:avLst/>
          </a:prstGeom>
          <a:solidFill>
            <a:srgbClr val="1E454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latin typeface="Open Sans" panose="020B0606030504020204" pitchFamily="34" charset="0"/>
                <a:ea typeface="Open Sans" panose="020B0606030504020204" pitchFamily="34" charset="0"/>
                <a:cs typeface="Open Sans" panose="020B0606030504020204" pitchFamily="34" charset="0"/>
              </a:rPr>
              <a:t>Tạo biểu đồ hình tròn</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807293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8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4800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9D81B2-EF97-4238-6EA2-69DA2E5658A7}"/>
              </a:ext>
            </a:extLst>
          </p:cNvPr>
          <p:cNvSpPr/>
          <p:nvPr/>
        </p:nvSpPr>
        <p:spPr>
          <a:xfrm>
            <a:off x="1145512" y="401934"/>
            <a:ext cx="4067511" cy="602901"/>
          </a:xfrm>
          <a:prstGeom prst="rect">
            <a:avLst/>
          </a:prstGeom>
          <a:solidFill>
            <a:srgbClr val="F7505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latin typeface="Open Sans" panose="020B0606030504020204" pitchFamily="34" charset="0"/>
                <a:ea typeface="Open Sans" panose="020B0606030504020204" pitchFamily="34" charset="0"/>
                <a:cs typeface="Open Sans" panose="020B0606030504020204" pitchFamily="34" charset="0"/>
              </a:rPr>
              <a:t>2. Thực hành: Tạo biểu đồ</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A4996087-2F10-B10A-0647-263906DD7852}"/>
              </a:ext>
            </a:extLst>
          </p:cNvPr>
          <p:cNvSpPr txBox="1"/>
          <p:nvPr/>
        </p:nvSpPr>
        <p:spPr>
          <a:xfrm>
            <a:off x="1124896" y="3074098"/>
            <a:ext cx="4704124" cy="1200329"/>
          </a:xfrm>
          <a:prstGeom prst="rect">
            <a:avLst/>
          </a:prstGeom>
          <a:noFill/>
        </p:spPr>
        <p:txBody>
          <a:bodyPr wrap="square">
            <a:spAutoFit/>
          </a:bodyPr>
          <a:lstStyle/>
          <a:p>
            <a:pPr algn="just"/>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Trong khung làm việc Format Data Label còn có nhiều tùy chọn khác về nhãn dữ liệu, em hãy chọn thêm các lệnh khác và quan sát sự thay đổi của biểu đồ</a:t>
            </a:r>
          </a:p>
        </p:txBody>
      </p:sp>
      <p:pic>
        <p:nvPicPr>
          <p:cNvPr id="8" name="Picture 7">
            <a:extLst>
              <a:ext uri="{FF2B5EF4-FFF2-40B4-BE49-F238E27FC236}">
                <a16:creationId xmlns:a16="http://schemas.microsoft.com/office/drawing/2014/main" id="{3F05622F-C213-2994-C436-EBB1A46E8BB9}"/>
              </a:ext>
            </a:extLst>
          </p:cNvPr>
          <p:cNvPicPr>
            <a:picLocks noChangeAspect="1"/>
          </p:cNvPicPr>
          <p:nvPr/>
        </p:nvPicPr>
        <p:blipFill rotWithShape="1">
          <a:blip r:embed="rId3">
            <a:extLst>
              <a:ext uri="{28A0092B-C50C-407E-A947-70E740481C1C}">
                <a14:useLocalDpi xmlns:a14="http://schemas.microsoft.com/office/drawing/2010/main" val="0"/>
              </a:ext>
            </a:extLst>
          </a:blip>
          <a:srcRect t="2400" b="8840"/>
          <a:stretch/>
        </p:blipFill>
        <p:spPr>
          <a:xfrm>
            <a:off x="6988517" y="1125957"/>
            <a:ext cx="2710483" cy="4666269"/>
          </a:xfrm>
          <a:prstGeom prst="rect">
            <a:avLst/>
          </a:prstGeom>
          <a:ln>
            <a:noFill/>
          </a:ln>
          <a:effectLst>
            <a:outerShdw blurRad="190500" algn="tl" rotWithShape="0">
              <a:srgbClr val="000000">
                <a:alpha val="70000"/>
              </a:srgbClr>
            </a:outerShdw>
          </a:effectLst>
        </p:spPr>
      </p:pic>
      <p:sp>
        <p:nvSpPr>
          <p:cNvPr id="2" name="Rectangle 1">
            <a:extLst>
              <a:ext uri="{FF2B5EF4-FFF2-40B4-BE49-F238E27FC236}">
                <a16:creationId xmlns:a16="http://schemas.microsoft.com/office/drawing/2014/main" id="{8E25CD37-9C01-E462-10B8-C156584A5A62}"/>
              </a:ext>
            </a:extLst>
          </p:cNvPr>
          <p:cNvSpPr/>
          <p:nvPr/>
        </p:nvSpPr>
        <p:spPr>
          <a:xfrm>
            <a:off x="1145512" y="1125957"/>
            <a:ext cx="3681012" cy="602901"/>
          </a:xfrm>
          <a:prstGeom prst="rect">
            <a:avLst/>
          </a:prstGeom>
          <a:solidFill>
            <a:srgbClr val="1E454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latin typeface="Open Sans" panose="020B0606030504020204" pitchFamily="34" charset="0"/>
                <a:ea typeface="Open Sans" panose="020B0606030504020204" pitchFamily="34" charset="0"/>
                <a:cs typeface="Open Sans" panose="020B0606030504020204" pitchFamily="34" charset="0"/>
              </a:rPr>
              <a:t>Tạo biểu đồ hình tròn</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391758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9D81B2-EF97-4238-6EA2-69DA2E5658A7}"/>
              </a:ext>
            </a:extLst>
          </p:cNvPr>
          <p:cNvSpPr/>
          <p:nvPr/>
        </p:nvSpPr>
        <p:spPr>
          <a:xfrm>
            <a:off x="1145513" y="401934"/>
            <a:ext cx="2040140" cy="602901"/>
          </a:xfrm>
          <a:prstGeom prst="rect">
            <a:avLst/>
          </a:prstGeom>
          <a:solidFill>
            <a:srgbClr val="F7505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latin typeface="Open Sans" panose="020B0606030504020204" pitchFamily="34" charset="0"/>
                <a:ea typeface="Open Sans" panose="020B0606030504020204" pitchFamily="34" charset="0"/>
                <a:cs typeface="Open Sans" panose="020B0606030504020204" pitchFamily="34" charset="0"/>
              </a:rPr>
              <a:t>LUYỆN TẬP</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A4996087-2F10-B10A-0647-263906DD7852}"/>
              </a:ext>
            </a:extLst>
          </p:cNvPr>
          <p:cNvSpPr txBox="1"/>
          <p:nvPr/>
        </p:nvSpPr>
        <p:spPr>
          <a:xfrm>
            <a:off x="1124895" y="1633671"/>
            <a:ext cx="5236575" cy="4618572"/>
          </a:xfrm>
          <a:prstGeom prst="rect">
            <a:avLst/>
          </a:prstGeom>
          <a:noFill/>
        </p:spPr>
        <p:txBody>
          <a:bodyPr wrap="square">
            <a:spAutoFit/>
          </a:bodyPr>
          <a:lstStyle/>
          <a:p>
            <a:pPr algn="just">
              <a:lnSpc>
                <a:spcPct val="150000"/>
              </a:lnSpc>
            </a:pP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 hãy mở tệp </a:t>
            </a:r>
            <a:r>
              <a:rPr lang="en-US" b="1">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TGSDThietbiso.xlsx </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đã lưu ở </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ài 6. Dùng hàm </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um để tính tổng số học sinh sử dụng thiết bị số trong mỗi khoảng thời gian </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kết quả tương tự như hình 7</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8</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rồi thực hiện 
</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 V</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ẽ biểu đồ cột thể hiện số học sinh sử dụng thiết bị số của mỗi khoảng thời gian. Từ biểu đồ kết quả, em có nhận xét gì về tình hình sử dụng thiết bị của học sinh khối </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8?</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 V</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ẽ biểu đồ hình quạt tròn thể hiện tỉ lệ</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của số học sinh sử dụng thiết bị số theo mỗi khoảng thời gian</a:t>
            </a:r>
          </a:p>
        </p:txBody>
      </p:sp>
      <p:pic>
        <p:nvPicPr>
          <p:cNvPr id="8" name="Picture 7">
            <a:extLst>
              <a:ext uri="{FF2B5EF4-FFF2-40B4-BE49-F238E27FC236}">
                <a16:creationId xmlns:a16="http://schemas.microsoft.com/office/drawing/2014/main" id="{3F05622F-C213-2994-C436-EBB1A46E8BB9}"/>
              </a:ext>
            </a:extLst>
          </p:cNvPr>
          <p:cNvPicPr>
            <a:picLocks noChangeAspect="1"/>
          </p:cNvPicPr>
          <p:nvPr/>
        </p:nvPicPr>
        <p:blipFill rotWithShape="1">
          <a:blip r:embed="rId3">
            <a:extLst>
              <a:ext uri="{28A0092B-C50C-407E-A947-70E740481C1C}">
                <a14:useLocalDpi xmlns:a14="http://schemas.microsoft.com/office/drawing/2010/main" val="0"/>
              </a:ext>
            </a:extLst>
          </a:blip>
          <a:srcRect t="-27426" b="-27426"/>
          <a:stretch/>
        </p:blipFill>
        <p:spPr>
          <a:xfrm>
            <a:off x="6988517" y="2103850"/>
            <a:ext cx="2710483" cy="2710483"/>
          </a:xfrm>
          <a:prstGeom prst="rect">
            <a:avLst/>
          </a:prstGeom>
        </p:spPr>
      </p:pic>
      <p:sp>
        <p:nvSpPr>
          <p:cNvPr id="2" name="Rectangle 1">
            <a:extLst>
              <a:ext uri="{FF2B5EF4-FFF2-40B4-BE49-F238E27FC236}">
                <a16:creationId xmlns:a16="http://schemas.microsoft.com/office/drawing/2014/main" id="{8E25CD37-9C01-E462-10B8-C156584A5A62}"/>
              </a:ext>
            </a:extLst>
          </p:cNvPr>
          <p:cNvSpPr/>
          <p:nvPr/>
        </p:nvSpPr>
        <p:spPr>
          <a:xfrm>
            <a:off x="1145512" y="1125957"/>
            <a:ext cx="958591" cy="602901"/>
          </a:xfrm>
          <a:prstGeom prst="rect">
            <a:avLst/>
          </a:prstGeom>
          <a:solidFill>
            <a:srgbClr val="1E454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latin typeface="Open Sans" panose="020B0606030504020204" pitchFamily="34" charset="0"/>
                <a:ea typeface="Open Sans" panose="020B0606030504020204" pitchFamily="34" charset="0"/>
                <a:cs typeface="Open Sans" panose="020B0606030504020204" pitchFamily="34" charset="0"/>
              </a:rPr>
              <a:t>Bài 1</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985623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38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decel="38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2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2" grpId="0" animBg="1"/>
    </p:bldLst>
  </p:timing>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docProps/app.xml><?xml version="1.0" encoding="utf-8"?>
<Properties xmlns="http://schemas.openxmlformats.org/officeDocument/2006/extended-properties" xmlns:vt="http://schemas.openxmlformats.org/officeDocument/2006/docPropsVTypes">
  <TotalTime>541</TotalTime>
  <Words>565</Words>
  <Application>Microsoft Office PowerPoint</Application>
  <PresentationFormat>Widescreen</PresentationFormat>
  <Paragraphs>44</Paragraphs>
  <Slides>11</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Grandview Display</vt:lpstr>
      <vt:lpstr>Open Sans</vt:lpstr>
      <vt:lpstr>DashVTI</vt:lpstr>
      <vt:lpstr>TIẾT 13. BÀI 7: TRÌNH BÀY DỮ LIỆU BẰNG BIỂU ĐỒ</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2. Bài 1:  LƯỢC SỬ CÔNG CỤ TÍNH TOÁN (TIẾP)</dc:title>
  <dc:creator>Ban Thinh</dc:creator>
  <cp:lastModifiedBy>Admin</cp:lastModifiedBy>
  <cp:revision>19</cp:revision>
  <dcterms:created xsi:type="dcterms:W3CDTF">2023-06-05T12:10:35Z</dcterms:created>
  <dcterms:modified xsi:type="dcterms:W3CDTF">2025-02-11T11:45:20Z</dcterms:modified>
</cp:coreProperties>
</file>