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 id="2147483786" r:id="rId2"/>
  </p:sldMasterIdLst>
  <p:sldIdLst>
    <p:sldId id="273" r:id="rId3"/>
    <p:sldId id="256" r:id="rId4"/>
    <p:sldId id="274" r:id="rId5"/>
    <p:sldId id="276" r:id="rId6"/>
    <p:sldId id="275"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2C51"/>
    <a:srgbClr val="7CB018"/>
    <a:srgbClr val="2989FF"/>
    <a:srgbClr val="55C8FF"/>
    <a:srgbClr val="012967"/>
    <a:srgbClr val="547A88"/>
    <a:srgbClr val="3857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8" d="100"/>
          <a:sy n="88" d="100"/>
        </p:scale>
        <p:origin x="45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9490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8461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69563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CECC-1265-BF1F-5454-B979F9D77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E364A6-DA79-6A7C-77DB-9A28CB6B31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FE4005-5BA2-95AA-832A-4EF3A66723BE}"/>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0125B0BB-1A15-9EFA-4311-0615FAE03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59E74-471C-B456-BE3C-917F2383D05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3955886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18A3-B1C8-DAE6-A16C-9A132AD7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264B7-3F8D-9FB5-F77E-90994A920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201A4-EC11-F812-5882-E6AC934CD8E5}"/>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1D9C2E05-27BC-4BFC-6DB6-D2BAA0DC37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4D1AD-AD03-E997-FF14-2E0548B43A1E}"/>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433042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285B-021A-2FD5-9A86-19CC6EB7FF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0519C7-B42B-9654-CA95-E92A2A0DE9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D1E7B0-CAA0-F8CF-C26D-E5A3DE2F6A4B}"/>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CEEE2E3A-F6EB-7043-C37A-E5C6EEA1E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666EB-808B-993D-696E-65DCC13FCAB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3311249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D9BA-8D14-CA11-2836-3C9EF56F0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9C703A-C888-407B-00AA-C9B842785D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FD341-0C27-4CCB-95AE-F170641B68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DDCEC6-13CF-F039-ECB1-8623DD3244DF}"/>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6CC49B14-D2F6-9E83-0414-1A6EC1CFA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94273-652C-0D4D-E420-9FF1D9C4D1A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295306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F457-0B38-F87A-E4FE-D861E59E72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B4CAF-76D6-8F97-51B2-DE18043536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BDF713-9BBD-37A6-743A-771BB754CD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AC206-1C3F-6FE9-2AB4-84D820C3C8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2B1E67-0EF5-C77B-AF37-91FC8D31B6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8BCBB4-1AB5-891F-804F-B8D75389FC4C}"/>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8" name="Footer Placeholder 7">
            <a:extLst>
              <a:ext uri="{FF2B5EF4-FFF2-40B4-BE49-F238E27FC236}">
                <a16:creationId xmlns:a16="http://schemas.microsoft.com/office/drawing/2014/main" id="{41F1AA98-4E3D-1BE2-B6A4-7969DC2669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3878BE-23AA-0213-9C62-B1743B5FE15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731797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5379B-FC85-FA3D-5002-C3413ACC86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A6454E-613C-ED81-C48F-AF2D4B9AACC5}"/>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4" name="Footer Placeholder 3">
            <a:extLst>
              <a:ext uri="{FF2B5EF4-FFF2-40B4-BE49-F238E27FC236}">
                <a16:creationId xmlns:a16="http://schemas.microsoft.com/office/drawing/2014/main" id="{8AB26971-D004-52C7-5D60-4FCB53DCAA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066382-F80B-6BF3-CAED-F2964A177EE1}"/>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850746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A5AA8-72BB-4177-7E80-3FF0E753FB57}"/>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3" name="Footer Placeholder 2">
            <a:extLst>
              <a:ext uri="{FF2B5EF4-FFF2-40B4-BE49-F238E27FC236}">
                <a16:creationId xmlns:a16="http://schemas.microsoft.com/office/drawing/2014/main" id="{0E802FCC-63E8-8460-0171-AEA15F38FF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5BF3D8-7913-A908-3141-38CF459BC7E2}"/>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781270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CECC1-978E-73C3-C99E-8862B7D76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0F6DC4-A6A6-72F2-82DD-9E5039F1E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388A88-8472-2AC2-71CB-FF972A819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E701FA-1478-1E54-AAC9-9BA5D194E31D}"/>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D2AB99E5-E756-4DC8-F752-DCFB82C0D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0565FF-7EB9-1626-B641-1AEEC6F1A3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56239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016880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D1A2-26B5-2A1B-49BE-50CABEF46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451082-C6FD-F739-9380-E06C76D7B4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4DA92F-1D7D-09B4-6D5D-402011206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44399-3269-CF14-352D-CF5747C063C6}"/>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6" name="Footer Placeholder 5">
            <a:extLst>
              <a:ext uri="{FF2B5EF4-FFF2-40B4-BE49-F238E27FC236}">
                <a16:creationId xmlns:a16="http://schemas.microsoft.com/office/drawing/2014/main" id="{C06A0F7B-AEC5-054C-7D55-8A705A39C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DDA33-0BA2-9F6D-F560-00B7C913D9F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8963306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972D1-4D6E-2E6C-43FF-6411E98F8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0DF401-0017-DED8-BEFA-5426830995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92554-CB63-67A8-7796-3A73B357192F}"/>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B52B0A0B-CDCC-A0D6-FA39-BE488445A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EA187-4F09-68EF-1860-A9A651803A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839057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A5F81-491D-AD15-EB8D-18884DFE7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1E1119-2A58-8794-C730-7FE1FD0135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F6F71-9D1F-C832-3152-1551C3C1A5C6}"/>
              </a:ext>
            </a:extLst>
          </p:cNvPr>
          <p:cNvSpPr>
            <a:spLocks noGrp="1"/>
          </p:cNvSpPr>
          <p:nvPr>
            <p:ph type="dt" sz="half" idx="10"/>
          </p:nvPr>
        </p:nvSpPr>
        <p:spPr/>
        <p:txBody>
          <a:body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383B128E-2F2F-50A6-0113-497C1323A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1FD5A-0512-2D79-62A4-09F9E2A9FD89}"/>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44722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95613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65827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854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12618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7431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43157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2/11/2025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78480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F07CD3FD-BE54-4400-942B-C6C15AA73DFD}" type="datetimeFigureOut">
              <a:rPr lang="en-US" smtClean="0"/>
              <a:t>2/11/2025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A4C0CD32-A6C8-4BA5-B3DF-D8325E32CAA4}" type="slidenum">
              <a:rPr lang="en-US" smtClean="0"/>
              <a:t>‹#›</a:t>
            </a:fld>
            <a:endParaRPr lang="en-US"/>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25425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051410-13EC-75DF-E567-5B261459F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A6A83-2F56-2EF6-E09F-E5F8A60E08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B5A6A-000A-942E-C947-7E150DF5B8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25B46-BDF4-4D48-B2F1-14DF231B61C2}" type="datetimeFigureOut">
              <a:rPr lang="en-US" smtClean="0"/>
              <a:t>2/11/2025</a:t>
            </a:fld>
            <a:endParaRPr lang="en-US"/>
          </a:p>
        </p:txBody>
      </p:sp>
      <p:sp>
        <p:nvSpPr>
          <p:cNvPr id="5" name="Footer Placeholder 4">
            <a:extLst>
              <a:ext uri="{FF2B5EF4-FFF2-40B4-BE49-F238E27FC236}">
                <a16:creationId xmlns:a16="http://schemas.microsoft.com/office/drawing/2014/main" id="{DECF5742-7E8D-CB8E-62CD-4A4011F64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FE8337-F57F-2A9F-5E3A-AFD88383DA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A89A7-DDB5-4CB7-920B-15EDC6298550}" type="slidenum">
              <a:rPr lang="en-US" smtClean="0"/>
              <a:t>‹#›</a:t>
            </a:fld>
            <a:endParaRPr lang="en-US"/>
          </a:p>
        </p:txBody>
      </p:sp>
    </p:spTree>
    <p:extLst>
      <p:ext uri="{BB962C8B-B14F-4D97-AF65-F5344CB8AC3E}">
        <p14:creationId xmlns:p14="http://schemas.microsoft.com/office/powerpoint/2010/main" val="2084322561"/>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3246930" y="5224332"/>
            <a:ext cx="5531945" cy="646331"/>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rtlCol="0">
            <a:spAutoFit/>
          </a:bodyPr>
          <a:lstStyle/>
          <a:p>
            <a:pPr lvl="0">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Các em hãy đếm số HS có điểm trung bình lớn hơn 6,5</a:t>
            </a:r>
            <a:endParaRPr kumimoji="0" lang="vi-VN" sz="18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2" name="Group 1">
            <a:extLst>
              <a:ext uri="{FF2B5EF4-FFF2-40B4-BE49-F238E27FC236}">
                <a16:creationId xmlns:a16="http://schemas.microsoft.com/office/drawing/2014/main" id="{DA2AC323-571D-C01E-DAA6-43B74A0E9707}"/>
              </a:ext>
            </a:extLst>
          </p:cNvPr>
          <p:cNvGrpSpPr/>
          <p:nvPr/>
        </p:nvGrpSpPr>
        <p:grpSpPr>
          <a:xfrm>
            <a:off x="425760" y="364203"/>
            <a:ext cx="2278530" cy="781916"/>
            <a:chOff x="1116494" y="435519"/>
            <a:chExt cx="3748285" cy="781916"/>
          </a:xfrm>
          <a:solidFill>
            <a:srgbClr val="7CB018"/>
          </a:solidFill>
        </p:grpSpPr>
        <p:sp>
          <p:nvSpPr>
            <p:cNvPr id="4" name="Rectangle: Folded Corner 3">
              <a:extLst>
                <a:ext uri="{FF2B5EF4-FFF2-40B4-BE49-F238E27FC236}">
                  <a16:creationId xmlns:a16="http://schemas.microsoft.com/office/drawing/2014/main" id="{10F2BD1C-364C-E7C1-81F3-0621F168E9FE}"/>
                </a:ext>
              </a:extLst>
            </p:cNvPr>
            <p:cNvSpPr/>
            <p:nvPr/>
          </p:nvSpPr>
          <p:spPr>
            <a:xfrm rot="10800000">
              <a:off x="1116494" y="435519"/>
              <a:ext cx="3748285" cy="781916"/>
            </a:xfrm>
            <a:prstGeom prst="foldedCorner">
              <a:avLst>
                <a:gd name="adj" fmla="val 462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1">
                    <a:lumMod val="60000"/>
                    <a:lumOff val="40000"/>
                  </a:schemeClr>
                </a:solidFill>
              </a:endParaRPr>
            </a:p>
          </p:txBody>
        </p:sp>
        <p:sp>
          <p:nvSpPr>
            <p:cNvPr id="7" name="TextBox 6">
              <a:extLst>
                <a:ext uri="{FF2B5EF4-FFF2-40B4-BE49-F238E27FC236}">
                  <a16:creationId xmlns:a16="http://schemas.microsoft.com/office/drawing/2014/main" id="{F61B6A84-01CC-D6D0-2034-3ECDA1DF99D2}"/>
                </a:ext>
              </a:extLst>
            </p:cNvPr>
            <p:cNvSpPr txBox="1"/>
            <p:nvPr/>
          </p:nvSpPr>
          <p:spPr>
            <a:xfrm>
              <a:off x="1494947" y="595644"/>
              <a:ext cx="1967205" cy="461665"/>
            </a:xfrm>
            <a:prstGeom prst="rect">
              <a:avLst/>
            </a:prstGeom>
            <a:grpFill/>
          </p:spPr>
          <p:txBody>
            <a:bodyPr wrap="none" rtlCol="0">
              <a:spAutoFit/>
            </a:bodyPr>
            <a:lstStyle/>
            <a:p>
              <a:r>
                <a:rPr lang="en-US" sz="2400" b="1">
                  <a:latin typeface="Segoe UI" panose="020B0502040204020203" pitchFamily="34" charset="0"/>
                  <a:cs typeface="Segoe UI" panose="020B0502040204020203" pitchFamily="34" charset="0"/>
                </a:rPr>
                <a:t>KHỞI ĐỘNG</a:t>
              </a:r>
              <a:endParaRPr lang="vi-VN" sz="2400" b="1">
                <a:latin typeface="Segoe UI" panose="020B0502040204020203" pitchFamily="34" charset="0"/>
                <a:cs typeface="Segoe UI" panose="020B0502040204020203" pitchFamily="34" charset="0"/>
              </a:endParaRPr>
            </a:p>
          </p:txBody>
        </p:sp>
      </p:grpSp>
      <p:pic>
        <p:nvPicPr>
          <p:cNvPr id="11" name="Picture 10">
            <a:extLst>
              <a:ext uri="{FF2B5EF4-FFF2-40B4-BE49-F238E27FC236}">
                <a16:creationId xmlns:a16="http://schemas.microsoft.com/office/drawing/2014/main" id="{4EC47F3B-A802-8104-4E13-924586A251DF}"/>
              </a:ext>
            </a:extLst>
          </p:cNvPr>
          <p:cNvPicPr>
            <a:picLocks noChangeAspect="1"/>
          </p:cNvPicPr>
          <p:nvPr/>
        </p:nvPicPr>
        <p:blipFill>
          <a:blip r:embed="rId3"/>
          <a:stretch>
            <a:fillRect/>
          </a:stretch>
        </p:blipFill>
        <p:spPr>
          <a:xfrm>
            <a:off x="2825251" y="669578"/>
            <a:ext cx="6541498" cy="4308821"/>
          </a:xfrm>
          <a:prstGeom prst="rect">
            <a:avLst/>
          </a:prstGeom>
        </p:spPr>
      </p:pic>
      <p:sp>
        <p:nvSpPr>
          <p:cNvPr id="12" name="TextBox 11">
            <a:extLst>
              <a:ext uri="{FF2B5EF4-FFF2-40B4-BE49-F238E27FC236}">
                <a16:creationId xmlns:a16="http://schemas.microsoft.com/office/drawing/2014/main" id="{DA5C0BF6-A324-397D-A148-64739F70BEE4}"/>
              </a:ext>
            </a:extLst>
          </p:cNvPr>
          <p:cNvSpPr txBox="1"/>
          <p:nvPr/>
        </p:nvSpPr>
        <p:spPr>
          <a:xfrm>
            <a:off x="3246930" y="5224332"/>
            <a:ext cx="5531945" cy="923330"/>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txBody>
          <a:bodyPr wrap="square" rtlCol="0">
            <a:spAutoFit/>
          </a:bodyPr>
          <a:lstStyle/>
          <a:p>
            <a:pPr lvl="0">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Liệu có cách nào chỉ hiển thị các hàng có điểm trung bình lớn hơn 6,5, để giúp cho việc đếm trở nên nhanh hơn không? </a:t>
            </a:r>
            <a:endParaRPr kumimoji="0" lang="vi-VN" sz="18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452763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018C-A02D-71B6-80DE-1F6635909786}"/>
              </a:ext>
            </a:extLst>
          </p:cNvPr>
          <p:cNvSpPr>
            <a:spLocks noGrp="1"/>
          </p:cNvSpPr>
          <p:nvPr>
            <p:ph type="ctrTitle"/>
          </p:nvPr>
        </p:nvSpPr>
        <p:spPr>
          <a:xfrm>
            <a:off x="793803" y="608568"/>
            <a:ext cx="8792856" cy="2981093"/>
          </a:xfrm>
        </p:spPr>
        <p:txBody>
          <a:bodyPr vert="horz" lIns="91440" tIns="45720" rIns="91440" bIns="45720" rtlCol="0" anchor="b">
            <a:noAutofit/>
          </a:bodyPr>
          <a:lstStyle/>
          <a:p>
            <a:pPr>
              <a:lnSpc>
                <a:spcPct val="90000"/>
              </a:lnSpc>
            </a:pPr>
            <a: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t/>
            </a:r>
            <a:b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br>
            <a: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t>TIẾT 12. BÀI 6: </a:t>
            </a:r>
            <a:b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br>
            <a: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t>SẮP XẾP VÀ LỌC DỮ </a:t>
            </a:r>
            <a:r>
              <a:rPr lang="en-US" sz="5400" b="1" dirty="0" smtClean="0">
                <a:solidFill>
                  <a:srgbClr val="FFFFFF"/>
                </a:solidFill>
                <a:latin typeface="Open Sans" panose="020B0606030504020204" pitchFamily="34" charset="0"/>
                <a:ea typeface="Open Sans" panose="020B0606030504020204" pitchFamily="34" charset="0"/>
                <a:cs typeface="Open Sans" panose="020B0606030504020204" pitchFamily="34" charset="0"/>
              </a:rPr>
              <a:t>LIỆU(tt)</a:t>
            </a:r>
            <a: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t/>
            </a:r>
            <a:br>
              <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rPr>
            </a:br>
            <a:endParaRPr lang="en-US" sz="5400" b="1"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ubtitle 2">
            <a:extLst>
              <a:ext uri="{FF2B5EF4-FFF2-40B4-BE49-F238E27FC236}">
                <a16:creationId xmlns:a16="http://schemas.microsoft.com/office/drawing/2014/main" id="{C59BD655-F7DD-EBAD-D6B3-E49C84B099EE}"/>
              </a:ext>
            </a:extLst>
          </p:cNvPr>
          <p:cNvSpPr>
            <a:spLocks noGrp="1"/>
          </p:cNvSpPr>
          <p:nvPr>
            <p:ph type="subTitle" idx="1"/>
          </p:nvPr>
        </p:nvSpPr>
        <p:spPr>
          <a:xfrm>
            <a:off x="7205874" y="6411856"/>
            <a:ext cx="4761571" cy="1253490"/>
          </a:xfrm>
        </p:spPr>
        <p:txBody>
          <a:bodyPr vert="horz" lIns="91440" tIns="45720" rIns="91440" bIns="45720" rtlCol="0" anchor="t">
            <a:normAutofit/>
          </a:bodyPr>
          <a:lstStyle/>
          <a:p>
            <a:pPr algn="r"/>
            <a:r>
              <a:rPr lang="en-US" sz="1600" b="1" dirty="0">
                <a:solidFill>
                  <a:srgbClr val="FFFFFF"/>
                </a:solidFill>
                <a:latin typeface="Open Sans" panose="020B0606030504020204" pitchFamily="34" charset="0"/>
                <a:ea typeface="Open Sans" panose="020B0606030504020204" pitchFamily="34" charset="0"/>
                <a:cs typeface="Open Sans" panose="020B0606030504020204" pitchFamily="34" charset="0"/>
              </a:rPr>
              <a:t>Người dạy: </a:t>
            </a:r>
            <a:r>
              <a:rPr lang="en-US" sz="1600" b="1" dirty="0" smtClean="0">
                <a:solidFill>
                  <a:srgbClr val="FFFFFF"/>
                </a:solidFill>
                <a:latin typeface="Open Sans" panose="020B0606030504020204" pitchFamily="34" charset="0"/>
                <a:ea typeface="Open Sans" panose="020B0606030504020204" pitchFamily="34" charset="0"/>
                <a:cs typeface="Open Sans" panose="020B0606030504020204" pitchFamily="34" charset="0"/>
              </a:rPr>
              <a:t>Trình thị thấm</a:t>
            </a:r>
            <a:endParaRPr lang="en-US" sz="1600" b="1"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a:p>
            <a:pPr algn="r"/>
            <a:endParaRPr lang="en-US" sz="1600"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332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A2AC323-571D-C01E-DAA6-43B74A0E9707}"/>
              </a:ext>
            </a:extLst>
          </p:cNvPr>
          <p:cNvGrpSpPr/>
          <p:nvPr/>
        </p:nvGrpSpPr>
        <p:grpSpPr>
          <a:xfrm>
            <a:off x="425759" y="364203"/>
            <a:ext cx="4220131" cy="781916"/>
            <a:chOff x="1116492" y="435519"/>
            <a:chExt cx="6942307" cy="781916"/>
          </a:xfrm>
          <a:solidFill>
            <a:srgbClr val="7CB018"/>
          </a:solidFill>
        </p:grpSpPr>
        <p:sp>
          <p:nvSpPr>
            <p:cNvPr id="4" name="Rectangle: Folded Corner 3">
              <a:extLst>
                <a:ext uri="{FF2B5EF4-FFF2-40B4-BE49-F238E27FC236}">
                  <a16:creationId xmlns:a16="http://schemas.microsoft.com/office/drawing/2014/main" id="{10F2BD1C-364C-E7C1-81F3-0621F168E9FE}"/>
                </a:ext>
              </a:extLst>
            </p:cNvPr>
            <p:cNvSpPr/>
            <p:nvPr/>
          </p:nvSpPr>
          <p:spPr>
            <a:xfrm rot="10800000">
              <a:off x="1116492" y="435519"/>
              <a:ext cx="6942307" cy="781916"/>
            </a:xfrm>
            <a:prstGeom prst="foldedCorner">
              <a:avLst>
                <a:gd name="adj" fmla="val 462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1">
                    <a:lumMod val="60000"/>
                    <a:lumOff val="40000"/>
                  </a:schemeClr>
                </a:solidFill>
              </a:endParaRPr>
            </a:p>
          </p:txBody>
        </p:sp>
        <p:sp>
          <p:nvSpPr>
            <p:cNvPr id="7" name="TextBox 6">
              <a:extLst>
                <a:ext uri="{FF2B5EF4-FFF2-40B4-BE49-F238E27FC236}">
                  <a16:creationId xmlns:a16="http://schemas.microsoft.com/office/drawing/2014/main" id="{F61B6A84-01CC-D6D0-2034-3ECDA1DF99D2}"/>
                </a:ext>
              </a:extLst>
            </p:cNvPr>
            <p:cNvSpPr txBox="1"/>
            <p:nvPr/>
          </p:nvSpPr>
          <p:spPr>
            <a:xfrm>
              <a:off x="1494947" y="595644"/>
              <a:ext cx="6411105" cy="461665"/>
            </a:xfrm>
            <a:prstGeom prst="rect">
              <a:avLst/>
            </a:prstGeom>
            <a:grpFill/>
          </p:spPr>
          <p:txBody>
            <a:bodyPr wrap="none" rtlCol="0">
              <a:spAutoFit/>
            </a:bodyPr>
            <a:lstStyle/>
            <a:p>
              <a:r>
                <a:rPr lang="en-US" sz="2400" b="1">
                  <a:latin typeface="Segoe UI" panose="020B0502040204020203" pitchFamily="34" charset="0"/>
                  <a:cs typeface="Segoe UI" panose="020B0502040204020203" pitchFamily="34" charset="0"/>
                </a:rPr>
                <a:t>2. Thực hành: Lọc dữ liệu </a:t>
              </a:r>
              <a:endParaRPr lang="vi-VN" sz="2400" b="1">
                <a:latin typeface="Segoe UI" panose="020B0502040204020203" pitchFamily="34" charset="0"/>
                <a:cs typeface="Segoe UI" panose="020B0502040204020203" pitchFamily="34" charset="0"/>
              </a:endParaRPr>
            </a:p>
          </p:txBody>
        </p:sp>
      </p:grpSp>
      <p:sp>
        <p:nvSpPr>
          <p:cNvPr id="12" name="TextBox 11">
            <a:extLst>
              <a:ext uri="{FF2B5EF4-FFF2-40B4-BE49-F238E27FC236}">
                <a16:creationId xmlns:a16="http://schemas.microsoft.com/office/drawing/2014/main" id="{DA5C0BF6-A324-397D-A148-64739F70BEE4}"/>
              </a:ext>
            </a:extLst>
          </p:cNvPr>
          <p:cNvSpPr txBox="1"/>
          <p:nvPr/>
        </p:nvSpPr>
        <p:spPr>
          <a:xfrm>
            <a:off x="1556675" y="1490973"/>
            <a:ext cx="5531945" cy="461665"/>
          </a:xfrm>
          <a:prstGeom prst="rect">
            <a:avLst/>
          </a:prstGeom>
          <a:noFill/>
          <a:effectLst/>
        </p:spPr>
        <p:txBody>
          <a:bodyPr wrap="square" rtlCol="0">
            <a:spAutoFit/>
          </a:bodyPr>
          <a:lstStyle/>
          <a:p>
            <a:pPr lvl="0">
              <a:defRPr/>
            </a:pPr>
            <a:r>
              <a:rPr lang="vi-VN" sz="2400">
                <a:solidFill>
                  <a:prstClr val="black"/>
                </a:solidFill>
                <a:latin typeface="Open Sans" panose="020B0606030504020204" pitchFamily="34" charset="0"/>
                <a:ea typeface="Open Sans" panose="020B0606030504020204" pitchFamily="34" charset="0"/>
                <a:cs typeface="Open Sans" panose="020B0606030504020204" pitchFamily="34" charset="0"/>
              </a:rPr>
              <a:t>Chức năng lọc dữ liệu để làm gì?</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BFCD1848-425A-40E5-C490-EF762A1B291A}"/>
              </a:ext>
            </a:extLst>
          </p:cNvPr>
          <p:cNvSpPr txBox="1"/>
          <p:nvPr/>
        </p:nvSpPr>
        <p:spPr>
          <a:xfrm>
            <a:off x="1556676" y="2297492"/>
            <a:ext cx="5531945" cy="1569660"/>
          </a:xfrm>
          <a:prstGeom prst="rect">
            <a:avLst/>
          </a:prstGeom>
          <a:noFill/>
          <a:effectLst/>
        </p:spPr>
        <p:txBody>
          <a:bodyPr wrap="square" rtlCol="0">
            <a:spAutoFit/>
          </a:bodyPr>
          <a:lstStyle/>
          <a:p>
            <a:pPr lvl="0">
              <a:defRPr/>
            </a:pPr>
            <a:r>
              <a:rPr lang="vi-VN" sz="2400">
                <a:solidFill>
                  <a:prstClr val="black"/>
                </a:solidFill>
                <a:latin typeface="Open Sans" panose="020B0606030504020204" pitchFamily="34" charset="0"/>
                <a:ea typeface="Open Sans" panose="020B0606030504020204" pitchFamily="34" charset="0"/>
                <a:cs typeface="Open Sans" panose="020B0606030504020204" pitchFamily="34" charset="0"/>
              </a:rPr>
              <a:t>Chức năng lọc dữ liệu của phần mềm bảng tính được sử dụng để chọn và chỉ hiển thị các dòng thỏa mãn điều kiện nào đó.</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6" name="Straight Connector 5">
            <a:extLst>
              <a:ext uri="{FF2B5EF4-FFF2-40B4-BE49-F238E27FC236}">
                <a16:creationId xmlns:a16="http://schemas.microsoft.com/office/drawing/2014/main" id="{25141894-E130-7A13-F018-8E989AEEE4A5}"/>
              </a:ext>
            </a:extLst>
          </p:cNvPr>
          <p:cNvCxnSpPr/>
          <p:nvPr/>
        </p:nvCxnSpPr>
        <p:spPr>
          <a:xfrm>
            <a:off x="1690255" y="2142836"/>
            <a:ext cx="4100945" cy="0"/>
          </a:xfrm>
          <a:prstGeom prst="line">
            <a:avLst/>
          </a:prstGeom>
          <a:ln w="28575">
            <a:solidFill>
              <a:srgbClr val="7CB018"/>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F013BF-C244-E4F4-B534-DEFB3A13405A}"/>
              </a:ext>
            </a:extLst>
          </p:cNvPr>
          <p:cNvSpPr txBox="1"/>
          <p:nvPr/>
        </p:nvSpPr>
        <p:spPr>
          <a:xfrm>
            <a:off x="1556676" y="2297492"/>
            <a:ext cx="5531945" cy="1569660"/>
          </a:xfrm>
          <a:prstGeom prst="rect">
            <a:avLst/>
          </a:prstGeom>
          <a:noFill/>
          <a:effectLst/>
        </p:spPr>
        <p:txBody>
          <a:bodyPr wrap="square" rtlCol="0">
            <a:spAutoFit/>
          </a:bodyPr>
          <a:lstStyle/>
          <a:p>
            <a:pPr lvl="0">
              <a:defRPr/>
            </a:pPr>
            <a:r>
              <a:rPr lang="en-US" sz="2400">
                <a:solidFill>
                  <a:prstClr val="black"/>
                </a:solidFill>
                <a:latin typeface="Open Sans" panose="020B0606030504020204" pitchFamily="34" charset="0"/>
                <a:ea typeface="Open Sans" panose="020B0606030504020204" pitchFamily="34" charset="0"/>
                <a:cs typeface="Open Sans" panose="020B0606030504020204" pitchFamily="34" charset="0"/>
              </a:rPr>
              <a:t>Mở tệp: Bangkhaosat.xlsx ở tiết trước</a:t>
            </a:r>
          </a:p>
          <a:p>
            <a:pPr lvl="0">
              <a:defRPr/>
            </a:pPr>
            <a:r>
              <a:rPr lang="vi-VN" sz="2400">
                <a:solidFill>
                  <a:prstClr val="black"/>
                </a:solidFill>
                <a:latin typeface="Open Sans" panose="020B0606030504020204" pitchFamily="34" charset="0"/>
                <a:ea typeface="Open Sans" panose="020B0606030504020204" pitchFamily="34" charset="0"/>
                <a:cs typeface="Open Sans" panose="020B0606030504020204" pitchFamily="34" charset="0"/>
              </a:rPr>
              <a:t>Lọc danh sách học sinh theo từng nội dung tin học mà học sinh lựa chọn (sử dụng bộ lọc nhiều tùy chọn)</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a:extLst>
              <a:ext uri="{FF2B5EF4-FFF2-40B4-BE49-F238E27FC236}">
                <a16:creationId xmlns:a16="http://schemas.microsoft.com/office/drawing/2014/main" id="{B3313B2F-7531-C030-D6D2-1F7868DC22A3}"/>
              </a:ext>
            </a:extLst>
          </p:cNvPr>
          <p:cNvSpPr txBox="1"/>
          <p:nvPr/>
        </p:nvSpPr>
        <p:spPr>
          <a:xfrm>
            <a:off x="1556675" y="1294068"/>
            <a:ext cx="5531945" cy="830997"/>
          </a:xfrm>
          <a:prstGeom prst="rect">
            <a:avLst/>
          </a:prstGeom>
          <a:noFill/>
          <a:effectLst/>
        </p:spPr>
        <p:txBody>
          <a:bodyPr wrap="square" rtlCol="0">
            <a:spAutoFit/>
          </a:bodyPr>
          <a:lstStyle/>
          <a:p>
            <a:pPr lvl="0">
              <a:defRPr/>
            </a:pPr>
            <a:r>
              <a:rPr lang="en-US" sz="24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1 (Lọc theo một tiêu chí): </a:t>
            </a:r>
            <a:r>
              <a:rPr lang="en-US" sz="2400">
                <a:solidFill>
                  <a:prstClr val="black"/>
                </a:solidFill>
                <a:latin typeface="Open Sans" panose="020B0606030504020204" pitchFamily="34" charset="0"/>
                <a:ea typeface="Open Sans" panose="020B0606030504020204" pitchFamily="34" charset="0"/>
                <a:cs typeface="Open Sans" panose="020B0606030504020204" pitchFamily="34" charset="0"/>
              </a:rPr>
              <a:t>Thực hành:</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13" name="Picture 12">
            <a:extLst>
              <a:ext uri="{FF2B5EF4-FFF2-40B4-BE49-F238E27FC236}">
                <a16:creationId xmlns:a16="http://schemas.microsoft.com/office/drawing/2014/main" id="{E8B40BED-3AB7-ED56-564A-9DE339888077}"/>
              </a:ext>
            </a:extLst>
          </p:cNvPr>
          <p:cNvPicPr>
            <a:picLocks noChangeAspect="1"/>
          </p:cNvPicPr>
          <p:nvPr/>
        </p:nvPicPr>
        <p:blipFill>
          <a:blip r:embed="rId3"/>
          <a:stretch>
            <a:fillRect/>
          </a:stretch>
        </p:blipFill>
        <p:spPr>
          <a:xfrm>
            <a:off x="7789017" y="763858"/>
            <a:ext cx="4100945" cy="5467926"/>
          </a:xfrm>
          <a:prstGeom prst="rect">
            <a:avLst/>
          </a:prstGeom>
        </p:spPr>
      </p:pic>
    </p:spTree>
    <p:extLst>
      <p:ext uri="{BB962C8B-B14F-4D97-AF65-F5344CB8AC3E}">
        <p14:creationId xmlns:p14="http://schemas.microsoft.com/office/powerpoint/2010/main" val="6653289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1000"/>
                            </p:stCondLst>
                            <p:childTnLst>
                              <p:par>
                                <p:cTn id="41" presetID="16" presetClass="entr" presetSubtype="21"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p:bldP spid="3" grpId="0" animBg="1"/>
      <p:bldP spid="3" grpId="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A2AC323-571D-C01E-DAA6-43B74A0E9707}"/>
              </a:ext>
            </a:extLst>
          </p:cNvPr>
          <p:cNvGrpSpPr/>
          <p:nvPr/>
        </p:nvGrpSpPr>
        <p:grpSpPr>
          <a:xfrm>
            <a:off x="425759" y="364203"/>
            <a:ext cx="4220131" cy="781916"/>
            <a:chOff x="1116492" y="435519"/>
            <a:chExt cx="6942307" cy="781916"/>
          </a:xfrm>
          <a:solidFill>
            <a:srgbClr val="7CB018"/>
          </a:solidFill>
        </p:grpSpPr>
        <p:sp>
          <p:nvSpPr>
            <p:cNvPr id="4" name="Rectangle: Folded Corner 3">
              <a:extLst>
                <a:ext uri="{FF2B5EF4-FFF2-40B4-BE49-F238E27FC236}">
                  <a16:creationId xmlns:a16="http://schemas.microsoft.com/office/drawing/2014/main" id="{10F2BD1C-364C-E7C1-81F3-0621F168E9FE}"/>
                </a:ext>
              </a:extLst>
            </p:cNvPr>
            <p:cNvSpPr/>
            <p:nvPr/>
          </p:nvSpPr>
          <p:spPr>
            <a:xfrm rot="10800000">
              <a:off x="1116492" y="435519"/>
              <a:ext cx="6942307" cy="781916"/>
            </a:xfrm>
            <a:prstGeom prst="foldedCorner">
              <a:avLst>
                <a:gd name="adj" fmla="val 462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1">
                    <a:lumMod val="60000"/>
                    <a:lumOff val="40000"/>
                  </a:schemeClr>
                </a:solidFill>
              </a:endParaRPr>
            </a:p>
          </p:txBody>
        </p:sp>
        <p:sp>
          <p:nvSpPr>
            <p:cNvPr id="7" name="TextBox 6">
              <a:extLst>
                <a:ext uri="{FF2B5EF4-FFF2-40B4-BE49-F238E27FC236}">
                  <a16:creationId xmlns:a16="http://schemas.microsoft.com/office/drawing/2014/main" id="{F61B6A84-01CC-D6D0-2034-3ECDA1DF99D2}"/>
                </a:ext>
              </a:extLst>
            </p:cNvPr>
            <p:cNvSpPr txBox="1"/>
            <p:nvPr/>
          </p:nvSpPr>
          <p:spPr>
            <a:xfrm>
              <a:off x="1494947" y="595644"/>
              <a:ext cx="6411105" cy="461665"/>
            </a:xfrm>
            <a:prstGeom prst="rect">
              <a:avLst/>
            </a:prstGeom>
            <a:grpFill/>
          </p:spPr>
          <p:txBody>
            <a:bodyPr wrap="none" rtlCol="0">
              <a:spAutoFit/>
            </a:bodyPr>
            <a:lstStyle/>
            <a:p>
              <a:r>
                <a:rPr lang="en-US" sz="2400" b="1">
                  <a:latin typeface="Segoe UI" panose="020B0502040204020203" pitchFamily="34" charset="0"/>
                  <a:cs typeface="Segoe UI" panose="020B0502040204020203" pitchFamily="34" charset="0"/>
                </a:rPr>
                <a:t>2. Thực hành: Lọc dữ liệu </a:t>
              </a:r>
              <a:endParaRPr lang="vi-VN" sz="2400" b="1">
                <a:latin typeface="Segoe UI" panose="020B0502040204020203" pitchFamily="34" charset="0"/>
                <a:cs typeface="Segoe UI" panose="020B0502040204020203" pitchFamily="34" charset="0"/>
              </a:endParaRPr>
            </a:p>
          </p:txBody>
        </p:sp>
      </p:grpSp>
      <p:cxnSp>
        <p:nvCxnSpPr>
          <p:cNvPr id="6" name="Straight Connector 5">
            <a:extLst>
              <a:ext uri="{FF2B5EF4-FFF2-40B4-BE49-F238E27FC236}">
                <a16:creationId xmlns:a16="http://schemas.microsoft.com/office/drawing/2014/main" id="{25141894-E130-7A13-F018-8E989AEEE4A5}"/>
              </a:ext>
            </a:extLst>
          </p:cNvPr>
          <p:cNvCxnSpPr/>
          <p:nvPr/>
        </p:nvCxnSpPr>
        <p:spPr>
          <a:xfrm>
            <a:off x="1690255" y="2142836"/>
            <a:ext cx="4100945" cy="0"/>
          </a:xfrm>
          <a:prstGeom prst="line">
            <a:avLst/>
          </a:prstGeom>
          <a:ln w="28575">
            <a:solidFill>
              <a:srgbClr val="7CB018"/>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F013BF-C244-E4F4-B534-DEFB3A13405A}"/>
              </a:ext>
            </a:extLst>
          </p:cNvPr>
          <p:cNvSpPr txBox="1"/>
          <p:nvPr/>
        </p:nvSpPr>
        <p:spPr>
          <a:xfrm>
            <a:off x="1556676" y="2393440"/>
            <a:ext cx="5832415" cy="830997"/>
          </a:xfrm>
          <a:prstGeom prst="rect">
            <a:avLst/>
          </a:prstGeom>
          <a:noFill/>
          <a:effectLst/>
        </p:spPr>
        <p:txBody>
          <a:bodyPr wrap="square" rtlCol="0">
            <a:spAutoFit/>
          </a:bodyPr>
          <a:lstStyle/>
          <a:p>
            <a:pPr lvl="0">
              <a:defRPr/>
            </a:pPr>
            <a:r>
              <a:rPr lang="en-US" sz="2400">
                <a:solidFill>
                  <a:prstClr val="black"/>
                </a:solidFill>
                <a:latin typeface="Open Sans" panose="020B0606030504020204" pitchFamily="34" charset="0"/>
                <a:ea typeface="Open Sans" panose="020B0606030504020204" pitchFamily="34" charset="0"/>
                <a:cs typeface="Open Sans" panose="020B0606030504020204" pitchFamily="34" charset="0"/>
              </a:rPr>
              <a:t>Lọc danh sách học sinh của Tổ 1 muốn tìm hiểu nội dung Đồ họa máy tính</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a:extLst>
              <a:ext uri="{FF2B5EF4-FFF2-40B4-BE49-F238E27FC236}">
                <a16:creationId xmlns:a16="http://schemas.microsoft.com/office/drawing/2014/main" id="{B3313B2F-7531-C030-D6D2-1F7868DC22A3}"/>
              </a:ext>
            </a:extLst>
          </p:cNvPr>
          <p:cNvSpPr txBox="1"/>
          <p:nvPr/>
        </p:nvSpPr>
        <p:spPr>
          <a:xfrm>
            <a:off x="1556675" y="1306245"/>
            <a:ext cx="5970961" cy="830997"/>
          </a:xfrm>
          <a:prstGeom prst="rect">
            <a:avLst/>
          </a:prstGeom>
          <a:noFill/>
          <a:effectLst/>
        </p:spPr>
        <p:txBody>
          <a:bodyPr wrap="square" rtlCol="0">
            <a:spAutoFit/>
          </a:bodyPr>
          <a:lstStyle/>
          <a:p>
            <a:pPr lvl="0">
              <a:defRPr/>
            </a:pPr>
            <a:r>
              <a:rPr lang="en-US" sz="24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2 (Lọc theo nhiều tiêu chí): </a:t>
            </a:r>
            <a:r>
              <a:rPr lang="en-US" sz="2400">
                <a:solidFill>
                  <a:prstClr val="black"/>
                </a:solidFill>
                <a:latin typeface="Open Sans" panose="020B0606030504020204" pitchFamily="34" charset="0"/>
                <a:ea typeface="Open Sans" panose="020B0606030504020204" pitchFamily="34" charset="0"/>
                <a:cs typeface="Open Sans" panose="020B0606030504020204" pitchFamily="34" charset="0"/>
              </a:rPr>
              <a:t>Thực hành:</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16" name="Group 15">
            <a:extLst>
              <a:ext uri="{FF2B5EF4-FFF2-40B4-BE49-F238E27FC236}">
                <a16:creationId xmlns:a16="http://schemas.microsoft.com/office/drawing/2014/main" id="{4670D51A-3402-5247-FDE2-1F420AF086EF}"/>
              </a:ext>
            </a:extLst>
          </p:cNvPr>
          <p:cNvGrpSpPr/>
          <p:nvPr/>
        </p:nvGrpSpPr>
        <p:grpSpPr>
          <a:xfrm>
            <a:off x="3574473" y="3475040"/>
            <a:ext cx="5920509" cy="3058179"/>
            <a:chOff x="3574473" y="3475040"/>
            <a:chExt cx="5920509" cy="3058179"/>
          </a:xfrm>
        </p:grpSpPr>
        <p:grpSp>
          <p:nvGrpSpPr>
            <p:cNvPr id="15" name="Group 14">
              <a:extLst>
                <a:ext uri="{FF2B5EF4-FFF2-40B4-BE49-F238E27FC236}">
                  <a16:creationId xmlns:a16="http://schemas.microsoft.com/office/drawing/2014/main" id="{75D83117-105E-005C-45DC-40FAAB925514}"/>
                </a:ext>
              </a:extLst>
            </p:cNvPr>
            <p:cNvGrpSpPr/>
            <p:nvPr/>
          </p:nvGrpSpPr>
          <p:grpSpPr>
            <a:xfrm>
              <a:off x="3574473" y="3774110"/>
              <a:ext cx="5920509" cy="2759109"/>
              <a:chOff x="3574473" y="3429000"/>
              <a:chExt cx="5920509" cy="2759109"/>
            </a:xfrm>
          </p:grpSpPr>
          <p:sp>
            <p:nvSpPr>
              <p:cNvPr id="5" name="TextBox 4">
                <a:extLst>
                  <a:ext uri="{FF2B5EF4-FFF2-40B4-BE49-F238E27FC236}">
                    <a16:creationId xmlns:a16="http://schemas.microsoft.com/office/drawing/2014/main" id="{3E76826B-5BCE-BE18-0760-2CA5D5C15375}"/>
                  </a:ext>
                </a:extLst>
              </p:cNvPr>
              <p:cNvSpPr txBox="1"/>
              <p:nvPr/>
            </p:nvSpPr>
            <p:spPr>
              <a:xfrm>
                <a:off x="3662567" y="3633564"/>
                <a:ext cx="5832415" cy="2554545"/>
              </a:xfrm>
              <a:prstGeom prst="rect">
                <a:avLst/>
              </a:prstGeom>
              <a:noFill/>
              <a:effectLst/>
            </p:spPr>
            <p:txBody>
              <a:bodyPr wrap="square" rtlCol="0">
                <a:spAutoFit/>
              </a:bodyPr>
              <a:lstStyle/>
              <a:p>
                <a:pPr lvl="0">
                  <a:defRPr/>
                </a:pP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Bước 1: T</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hực hiện bước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1</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 và bước 2 như ở nhiệm vụ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1</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
Bước 2. Trong cột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N</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ội dung, lại chọn tiêu chí lọc</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là </a:t>
                </a:r>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Đ</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ồ họa máy tính</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
Bước 3. Trong cột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T</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ổ</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chọn tiêu chí lọc là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1</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B</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ước 4. Để bỏ lọc dữ liệu, thực hiện tương tự như bước 4 ở nhiệm vụ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1</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 đối với cột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N</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ội dung </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và cột </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Tổ</a:t>
                </a:r>
                <a:endParaRPr kumimoji="0" lang="vi-VN" sz="2000" b="1"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Rounded Corners 9">
                <a:extLst>
                  <a:ext uri="{FF2B5EF4-FFF2-40B4-BE49-F238E27FC236}">
                    <a16:creationId xmlns:a16="http://schemas.microsoft.com/office/drawing/2014/main" id="{B666D73D-9918-1C7F-207B-B53E0F9CA91F}"/>
                  </a:ext>
                </a:extLst>
              </p:cNvPr>
              <p:cNvSpPr/>
              <p:nvPr/>
            </p:nvSpPr>
            <p:spPr>
              <a:xfrm>
                <a:off x="3574473" y="3429000"/>
                <a:ext cx="5745018" cy="2759109"/>
              </a:xfrm>
              <a:prstGeom prst="roundRect">
                <a:avLst>
                  <a:gd name="adj" fmla="val 8229"/>
                </a:avLst>
              </a:prstGeom>
              <a:noFill/>
              <a:ln w="38100">
                <a:prstDash val="lg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grpSp>
        <p:sp>
          <p:nvSpPr>
            <p:cNvPr id="14" name="Rectangle: Rounded Corners 13">
              <a:extLst>
                <a:ext uri="{FF2B5EF4-FFF2-40B4-BE49-F238E27FC236}">
                  <a16:creationId xmlns:a16="http://schemas.microsoft.com/office/drawing/2014/main" id="{D2E87FE1-8BEA-ED60-23D5-ED7D21B7E0FF}"/>
                </a:ext>
              </a:extLst>
            </p:cNvPr>
            <p:cNvSpPr/>
            <p:nvPr/>
          </p:nvSpPr>
          <p:spPr>
            <a:xfrm>
              <a:off x="5273964" y="3475040"/>
              <a:ext cx="2346036" cy="549674"/>
            </a:xfrm>
            <a:prstGeom prst="roundRect">
              <a:avLst>
                <a:gd name="adj" fmla="val 13333"/>
              </a:avLst>
            </a:prstGeom>
            <a:solidFill>
              <a:srgbClr val="172C5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latin typeface="Open Sans" panose="020B0606030504020204" pitchFamily="34" charset="0"/>
                  <a:ea typeface="Open Sans" panose="020B0606030504020204" pitchFamily="34" charset="0"/>
                  <a:cs typeface="Open Sans" panose="020B0606030504020204" pitchFamily="34" charset="0"/>
                </a:rPr>
                <a:t>HƯỚNG DẪN</a:t>
              </a:r>
              <a:endParaRPr lang="vi-VN" sz="2400" b="1">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4540958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A2AC323-571D-C01E-DAA6-43B74A0E9707}"/>
              </a:ext>
            </a:extLst>
          </p:cNvPr>
          <p:cNvGrpSpPr/>
          <p:nvPr/>
        </p:nvGrpSpPr>
        <p:grpSpPr>
          <a:xfrm>
            <a:off x="425758" y="364203"/>
            <a:ext cx="2160423" cy="781916"/>
            <a:chOff x="1116490" y="435519"/>
            <a:chExt cx="3553994" cy="781916"/>
          </a:xfrm>
          <a:solidFill>
            <a:srgbClr val="7CB018"/>
          </a:solidFill>
        </p:grpSpPr>
        <p:sp>
          <p:nvSpPr>
            <p:cNvPr id="4" name="Rectangle: Folded Corner 3">
              <a:extLst>
                <a:ext uri="{FF2B5EF4-FFF2-40B4-BE49-F238E27FC236}">
                  <a16:creationId xmlns:a16="http://schemas.microsoft.com/office/drawing/2014/main" id="{10F2BD1C-364C-E7C1-81F3-0621F168E9FE}"/>
                </a:ext>
              </a:extLst>
            </p:cNvPr>
            <p:cNvSpPr/>
            <p:nvPr/>
          </p:nvSpPr>
          <p:spPr>
            <a:xfrm rot="10800000">
              <a:off x="1116490" y="435519"/>
              <a:ext cx="3553994" cy="781916"/>
            </a:xfrm>
            <a:prstGeom prst="foldedCorner">
              <a:avLst>
                <a:gd name="adj" fmla="val 462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1">
                    <a:lumMod val="60000"/>
                    <a:lumOff val="40000"/>
                  </a:schemeClr>
                </a:solidFill>
              </a:endParaRPr>
            </a:p>
          </p:txBody>
        </p:sp>
        <p:sp>
          <p:nvSpPr>
            <p:cNvPr id="7" name="TextBox 6">
              <a:extLst>
                <a:ext uri="{FF2B5EF4-FFF2-40B4-BE49-F238E27FC236}">
                  <a16:creationId xmlns:a16="http://schemas.microsoft.com/office/drawing/2014/main" id="{F61B6A84-01CC-D6D0-2034-3ECDA1DF99D2}"/>
                </a:ext>
              </a:extLst>
            </p:cNvPr>
            <p:cNvSpPr txBox="1"/>
            <p:nvPr/>
          </p:nvSpPr>
          <p:spPr>
            <a:xfrm>
              <a:off x="1494946" y="595644"/>
              <a:ext cx="3001871" cy="461665"/>
            </a:xfrm>
            <a:prstGeom prst="rect">
              <a:avLst/>
            </a:prstGeom>
            <a:grpFill/>
          </p:spPr>
          <p:txBody>
            <a:bodyPr wrap="none" rtlCol="0">
              <a:spAutoFit/>
            </a:bodyPr>
            <a:lstStyle/>
            <a:p>
              <a:r>
                <a:rPr lang="en-US" sz="2400" b="1">
                  <a:latin typeface="Segoe UI" panose="020B0502040204020203" pitchFamily="34" charset="0"/>
                  <a:cs typeface="Segoe UI" panose="020B0502040204020203" pitchFamily="34" charset="0"/>
                </a:rPr>
                <a:t>LUYỆN TẬP</a:t>
              </a:r>
              <a:endParaRPr lang="vi-VN" sz="2400" b="1">
                <a:latin typeface="Segoe UI" panose="020B0502040204020203" pitchFamily="34" charset="0"/>
                <a:cs typeface="Segoe UI" panose="020B0502040204020203" pitchFamily="34" charset="0"/>
              </a:endParaRPr>
            </a:p>
          </p:txBody>
        </p:sp>
      </p:grpSp>
      <p:cxnSp>
        <p:nvCxnSpPr>
          <p:cNvPr id="6" name="Straight Connector 5">
            <a:extLst>
              <a:ext uri="{FF2B5EF4-FFF2-40B4-BE49-F238E27FC236}">
                <a16:creationId xmlns:a16="http://schemas.microsoft.com/office/drawing/2014/main" id="{25141894-E130-7A13-F018-8E989AEEE4A5}"/>
              </a:ext>
            </a:extLst>
          </p:cNvPr>
          <p:cNvCxnSpPr/>
          <p:nvPr/>
        </p:nvCxnSpPr>
        <p:spPr>
          <a:xfrm>
            <a:off x="789396" y="2142836"/>
            <a:ext cx="4100945" cy="0"/>
          </a:xfrm>
          <a:prstGeom prst="line">
            <a:avLst/>
          </a:prstGeom>
          <a:ln w="28575">
            <a:solidFill>
              <a:srgbClr val="7CB018"/>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F013BF-C244-E4F4-B534-DEFB3A13405A}"/>
              </a:ext>
            </a:extLst>
          </p:cNvPr>
          <p:cNvSpPr txBox="1"/>
          <p:nvPr/>
        </p:nvSpPr>
        <p:spPr>
          <a:xfrm>
            <a:off x="123253" y="2276260"/>
            <a:ext cx="6820158" cy="4801314"/>
          </a:xfrm>
          <a:prstGeom prst="rect">
            <a:avLst/>
          </a:prstGeom>
          <a:noFill/>
          <a:effectLst/>
        </p:spPr>
        <p:txBody>
          <a:bodyPr wrap="square" rtlCol="0">
            <a:spAutoFit/>
          </a:bodyPr>
          <a:lstStyle/>
          <a:p>
            <a:pPr lvl="0" algn="just">
              <a:defRPr/>
            </a:pP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Đ</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ể phục vụ cho việc thành lập </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CLB</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T</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in học của trường</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Các bạn học sinh lớp 8</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A</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 đã thực hiện một cuộc khảo sát trong khối 8 để tìm hiểu sự ảnh hưởng của công nghệ kỹ thuật số đến cuộc sống của học sinh. Bảng dữ liệu dưới đây thống kê số học sinh của mỗi lớp đã trả lời câu hỏi </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“B</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ạn dành bao nhiêu giờ mỗi ngày sử dụng thiết bị số </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điện thoại thông minh, máy tính bảng, máy tính,...</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n</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goài giờ học ở trường</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a:t>
            </a:r>
          </a:p>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a)</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Tạo bảng dữ liệu và định dạng theo mẫu ở hình 6.9 và lưu tệp với tên TGSDThietbiso.xlsx</a:t>
            </a:r>
          </a:p>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b)</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Sắp xếp bảng dữ liệu theo thứ tự giá trị giảm dần của cột Không sử dụng</a:t>
            </a:r>
          </a:p>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c)</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Sắp xếp bảng dữ liệu theo 2 tiêu chí: giá trị giảm dần của cột Không sử dụng, nếu bằng nhau thì sắp xếp theo giá trị giảm dần của cột Dưới 1 giờ</a:t>
            </a:r>
          </a:p>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d)</a:t>
            </a:r>
            <a:r>
              <a:rPr lang="en-US">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Lọc danh sách các lớp không có học sinh sử dụng thiết bị số từ 5 giờ trở lên</a:t>
            </a:r>
          </a:p>
          <a:p>
            <a:pPr lvl="0" algn="just">
              <a:defRPr/>
            </a:pPr>
            <a:endParaRPr kumimoji="0" lang="vi-VN"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a:extLst>
              <a:ext uri="{FF2B5EF4-FFF2-40B4-BE49-F238E27FC236}">
                <a16:creationId xmlns:a16="http://schemas.microsoft.com/office/drawing/2014/main" id="{B3313B2F-7531-C030-D6D2-1F7868DC22A3}"/>
              </a:ext>
            </a:extLst>
          </p:cNvPr>
          <p:cNvSpPr txBox="1"/>
          <p:nvPr/>
        </p:nvSpPr>
        <p:spPr>
          <a:xfrm>
            <a:off x="655816" y="1547748"/>
            <a:ext cx="5970961" cy="461665"/>
          </a:xfrm>
          <a:prstGeom prst="rect">
            <a:avLst/>
          </a:prstGeom>
          <a:noFill/>
          <a:effectLst/>
        </p:spPr>
        <p:txBody>
          <a:bodyPr wrap="square" rtlCol="0">
            <a:spAutoFit/>
          </a:bodyPr>
          <a:lstStyle/>
          <a:p>
            <a:pPr lvl="0">
              <a:defRPr/>
            </a:pPr>
            <a:r>
              <a:rPr lang="en-US" sz="2400">
                <a:solidFill>
                  <a:prstClr val="black"/>
                </a:solidFill>
                <a:latin typeface="Open Sans" panose="020B0606030504020204" pitchFamily="34" charset="0"/>
                <a:ea typeface="Open Sans" panose="020B0606030504020204" pitchFamily="34" charset="0"/>
                <a:cs typeface="Open Sans" panose="020B0606030504020204" pitchFamily="34" charset="0"/>
              </a:rPr>
              <a:t>Thực hành:</a:t>
            </a:r>
            <a:endParaRPr kumimoji="0" lang="vi-VN" sz="2400" b="0" i="0" u="none" strike="noStrike" kern="1200" cap="none" spc="0" normalizeH="0" baseline="0" noProof="0">
              <a:ln>
                <a:noFill/>
              </a:ln>
              <a:solidFill>
                <a:prstClr val="black"/>
              </a:solidFill>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18" name="Picture 17">
            <a:extLst>
              <a:ext uri="{FF2B5EF4-FFF2-40B4-BE49-F238E27FC236}">
                <a16:creationId xmlns:a16="http://schemas.microsoft.com/office/drawing/2014/main" id="{03079DF7-C799-1882-EC1B-6964021DF323}"/>
              </a:ext>
            </a:extLst>
          </p:cNvPr>
          <p:cNvPicPr>
            <a:picLocks noChangeAspect="1"/>
          </p:cNvPicPr>
          <p:nvPr/>
        </p:nvPicPr>
        <p:blipFill>
          <a:blip r:embed="rId3"/>
          <a:stretch>
            <a:fillRect/>
          </a:stretch>
        </p:blipFill>
        <p:spPr>
          <a:xfrm>
            <a:off x="6943411" y="2868125"/>
            <a:ext cx="5100549" cy="303185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946446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A2AC323-571D-C01E-DAA6-43B74A0E9707}"/>
              </a:ext>
            </a:extLst>
          </p:cNvPr>
          <p:cNvGrpSpPr/>
          <p:nvPr/>
        </p:nvGrpSpPr>
        <p:grpSpPr>
          <a:xfrm>
            <a:off x="425758" y="364203"/>
            <a:ext cx="2160423" cy="781916"/>
            <a:chOff x="1116490" y="435519"/>
            <a:chExt cx="3553994" cy="781916"/>
          </a:xfrm>
          <a:solidFill>
            <a:srgbClr val="7CB018"/>
          </a:solidFill>
        </p:grpSpPr>
        <p:sp>
          <p:nvSpPr>
            <p:cNvPr id="4" name="Rectangle: Folded Corner 3">
              <a:extLst>
                <a:ext uri="{FF2B5EF4-FFF2-40B4-BE49-F238E27FC236}">
                  <a16:creationId xmlns:a16="http://schemas.microsoft.com/office/drawing/2014/main" id="{10F2BD1C-364C-E7C1-81F3-0621F168E9FE}"/>
                </a:ext>
              </a:extLst>
            </p:cNvPr>
            <p:cNvSpPr/>
            <p:nvPr/>
          </p:nvSpPr>
          <p:spPr>
            <a:xfrm rot="10800000">
              <a:off x="1116490" y="435519"/>
              <a:ext cx="3553994" cy="781916"/>
            </a:xfrm>
            <a:prstGeom prst="foldedCorner">
              <a:avLst>
                <a:gd name="adj" fmla="val 462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1">
                    <a:lumMod val="60000"/>
                    <a:lumOff val="40000"/>
                  </a:schemeClr>
                </a:solidFill>
              </a:endParaRPr>
            </a:p>
          </p:txBody>
        </p:sp>
        <p:sp>
          <p:nvSpPr>
            <p:cNvPr id="7" name="TextBox 6">
              <a:extLst>
                <a:ext uri="{FF2B5EF4-FFF2-40B4-BE49-F238E27FC236}">
                  <a16:creationId xmlns:a16="http://schemas.microsoft.com/office/drawing/2014/main" id="{F61B6A84-01CC-D6D0-2034-3ECDA1DF99D2}"/>
                </a:ext>
              </a:extLst>
            </p:cNvPr>
            <p:cNvSpPr txBox="1"/>
            <p:nvPr/>
          </p:nvSpPr>
          <p:spPr>
            <a:xfrm>
              <a:off x="1494946" y="595644"/>
              <a:ext cx="3041003" cy="461665"/>
            </a:xfrm>
            <a:prstGeom prst="rect">
              <a:avLst/>
            </a:prstGeom>
            <a:grpFill/>
          </p:spPr>
          <p:txBody>
            <a:bodyPr wrap="none" rtlCol="0">
              <a:spAutoFit/>
            </a:bodyPr>
            <a:lstStyle/>
            <a:p>
              <a:r>
                <a:rPr lang="en-US" sz="2400" b="1">
                  <a:latin typeface="Segoe UI" panose="020B0502040204020203" pitchFamily="34" charset="0"/>
                  <a:cs typeface="Segoe UI" panose="020B0502040204020203" pitchFamily="34" charset="0"/>
                </a:rPr>
                <a:t>VẬN DỤNG</a:t>
              </a:r>
              <a:endParaRPr lang="vi-VN" sz="2400" b="1">
                <a:latin typeface="Segoe UI" panose="020B0502040204020203" pitchFamily="34" charset="0"/>
                <a:cs typeface="Segoe UI" panose="020B0502040204020203" pitchFamily="34" charset="0"/>
              </a:endParaRPr>
            </a:p>
          </p:txBody>
        </p:sp>
      </p:grpSp>
      <p:cxnSp>
        <p:nvCxnSpPr>
          <p:cNvPr id="6" name="Straight Connector 5">
            <a:extLst>
              <a:ext uri="{FF2B5EF4-FFF2-40B4-BE49-F238E27FC236}">
                <a16:creationId xmlns:a16="http://schemas.microsoft.com/office/drawing/2014/main" id="{25141894-E130-7A13-F018-8E989AEEE4A5}"/>
              </a:ext>
            </a:extLst>
          </p:cNvPr>
          <p:cNvCxnSpPr/>
          <p:nvPr/>
        </p:nvCxnSpPr>
        <p:spPr>
          <a:xfrm>
            <a:off x="789396" y="2142836"/>
            <a:ext cx="4100945" cy="0"/>
          </a:xfrm>
          <a:prstGeom prst="line">
            <a:avLst/>
          </a:prstGeom>
          <a:ln w="28575">
            <a:solidFill>
              <a:srgbClr val="7CB018"/>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F013BF-C244-E4F4-B534-DEFB3A13405A}"/>
              </a:ext>
            </a:extLst>
          </p:cNvPr>
          <p:cNvSpPr txBox="1"/>
          <p:nvPr/>
        </p:nvSpPr>
        <p:spPr>
          <a:xfrm>
            <a:off x="655816" y="2276260"/>
            <a:ext cx="6820158" cy="2308324"/>
          </a:xfrm>
          <a:prstGeom prst="rect">
            <a:avLst/>
          </a:prstGeom>
          <a:noFill/>
          <a:effectLst/>
        </p:spPr>
        <p:txBody>
          <a:bodyPr wrap="square" rtlCol="0">
            <a:spAutoFit/>
          </a:bodyPr>
          <a:lstStyle/>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Ngoài các chức năng lọc mà em đã tìm hiểu trong phần thực hành, phần mềm bảng tính còn có chức năng lọc theo điều kiện. Khi nháy chuột vào nút lệnh lọc dữ liệu, em còn thấy tùy chọn Number Filters (hoặc Text Filters) nếu phần lớn các ô trong cột đó chứa dữ liệu số (hoặc ký tự).</a:t>
            </a:r>
          </a:p>
          <a:p>
            <a:pPr lvl="0" algn="just">
              <a:defRPr/>
            </a:pPr>
            <a:r>
              <a:rPr lang="vi-VN">
                <a:solidFill>
                  <a:prstClr val="black"/>
                </a:solidFill>
                <a:latin typeface="Open Sans" panose="020B0606030504020204" pitchFamily="34" charset="0"/>
                <a:ea typeface="Open Sans" panose="020B0606030504020204" pitchFamily="34" charset="0"/>
                <a:cs typeface="Open Sans" panose="020B0606030504020204" pitchFamily="34" charset="0"/>
              </a:rPr>
              <a:t>Em hãy mở tệp dữ liệu TGSDThietbiso.xlsx, tìm hiểu chức năng Number Filters để lọc danh sách các lớp có số học sinh sử dụng thiết bị số từ 3 đến 4 giờ lớn hơn hoặc bằng 10 học sinh</a:t>
            </a:r>
          </a:p>
        </p:txBody>
      </p:sp>
    </p:spTree>
    <p:extLst>
      <p:ext uri="{BB962C8B-B14F-4D97-AF65-F5344CB8AC3E}">
        <p14:creationId xmlns:p14="http://schemas.microsoft.com/office/powerpoint/2010/main" val="2443020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513</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Calibri</vt:lpstr>
      <vt:lpstr>Calibri Light</vt:lpstr>
      <vt:lpstr>Grandview Display</vt:lpstr>
      <vt:lpstr>Open Sans</vt:lpstr>
      <vt:lpstr>Segoe UI</vt:lpstr>
      <vt:lpstr>DashVTI</vt:lpstr>
      <vt:lpstr>Office Theme</vt:lpstr>
      <vt:lpstr>PowerPoint Presentation</vt:lpstr>
      <vt:lpstr> TIẾT 12. BÀI 6:  SẮP XẾP VÀ LỌC DỮ LIỆU(tt)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2. Bài 1:  LƯỢC SỬ CÔNG CỤ TÍNH TOÁN (TIẾP)</dc:title>
  <dc:creator>Ban Thinh</dc:creator>
  <cp:lastModifiedBy>Admin</cp:lastModifiedBy>
  <cp:revision>13</cp:revision>
  <dcterms:created xsi:type="dcterms:W3CDTF">2023-06-05T12:10:35Z</dcterms:created>
  <dcterms:modified xsi:type="dcterms:W3CDTF">2025-02-11T11:43:15Z</dcterms:modified>
</cp:coreProperties>
</file>