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6" r:id="rId3"/>
    <p:sldId id="259" r:id="rId4"/>
    <p:sldId id="260" r:id="rId5"/>
    <p:sldId id="261" r:id="rId6"/>
    <p:sldId id="262"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4FD"/>
    <a:srgbClr val="92261E"/>
    <a:srgbClr val="833E7E"/>
    <a:srgbClr val="55C8FF"/>
    <a:srgbClr val="012967"/>
    <a:srgbClr val="547A88"/>
    <a:srgbClr val="3857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88" d="100"/>
          <a:sy n="88" d="100"/>
        </p:scale>
        <p:origin x="451"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02695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506315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231499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476030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699448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100207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540618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949872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096972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381439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985934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89A7-DDB5-4CB7-920B-15EDC6298550}" type="slidenum">
              <a:rPr lang="en-US" smtClean="0"/>
              <a:t>‹#›</a:t>
            </a:fld>
            <a:endParaRPr lang="en-US"/>
          </a:p>
        </p:txBody>
      </p:sp>
    </p:spTree>
    <p:extLst>
      <p:ext uri="{BB962C8B-B14F-4D97-AF65-F5344CB8AC3E}">
        <p14:creationId xmlns:p14="http://schemas.microsoft.com/office/powerpoint/2010/main" val="3985647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N1nJkrmzE0g"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433763" y="389476"/>
            <a:ext cx="4463117" cy="624423"/>
          </a:xfrm>
          <a:prstGeom prst="snip2DiagRect">
            <a:avLst/>
          </a:prstGeom>
          <a:noFill/>
          <a:ln w="19050">
            <a:solidFill>
              <a:schemeClr val="bg1"/>
            </a:solidFill>
          </a:ln>
          <a:effectLst>
            <a:glow rad="101600">
              <a:srgbClr val="FF54FD"/>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glow rad="25400">
                    <a:prstClr val="white">
                      <a:alpha val="32000"/>
                    </a:prstClr>
                  </a:glow>
                  <a:outerShdw blurRad="63500" sx="102000" sy="102000" algn="ctr" rotWithShape="0">
                    <a:prstClr val="white">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rPr>
              <a:t>KIỂM</a:t>
            </a:r>
            <a:r>
              <a:rPr kumimoji="0" lang="en-US" sz="2800" b="1" i="0" u="none" strike="noStrike" kern="1200" cap="none" spc="0" normalizeH="0" noProof="0">
                <a:ln>
                  <a:noFill/>
                </a:ln>
                <a:solidFill>
                  <a:prstClr val="white"/>
                </a:solidFill>
                <a:effectLst>
                  <a:glow rad="25400">
                    <a:prstClr val="white">
                      <a:alpha val="32000"/>
                    </a:prstClr>
                  </a:glow>
                  <a:outerShdw blurRad="63500" sx="102000" sy="102000" algn="ctr" rotWithShape="0">
                    <a:prstClr val="white">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rPr>
              <a:t> TRA BÀI CŨ</a:t>
            </a:r>
            <a:endParaRPr kumimoji="0" lang="vi-VN" sz="2800" b="1" i="0" u="none" strike="noStrike" kern="1200" cap="none" spc="0" normalizeH="0" baseline="0" noProof="0">
              <a:ln>
                <a:noFill/>
              </a:ln>
              <a:solidFill>
                <a:prstClr val="white"/>
              </a:solidFill>
              <a:effectLst>
                <a:glow rad="25400">
                  <a:prstClr val="white">
                    <a:alpha val="32000"/>
                  </a:prstClr>
                </a:glow>
                <a:outerShdw blurRad="63500" sx="102000" sy="102000" algn="ctr" rotWithShape="0">
                  <a:prstClr val="white">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1356013" y="1344153"/>
            <a:ext cx="8408958" cy="424027"/>
          </a:xfrm>
          <a:prstGeom prst="rect">
            <a:avLst/>
          </a:prstGeom>
          <a:noFill/>
        </p:spPr>
        <p:txBody>
          <a:bodyPr wrap="square">
            <a:spAutoFit/>
          </a:bodyPr>
          <a:lstStyle/>
          <a:p>
            <a:pPr lvl="0" algn="just">
              <a:lnSpc>
                <a:spcPct val="115000"/>
              </a:lnSpc>
              <a:spcAft>
                <a:spcPts val="1000"/>
              </a:spcAft>
              <a:defRPr/>
            </a:pP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Thông tin số có những đặc điểm chính nào?</a:t>
            </a:r>
            <a:endParaRPr kumimoji="0" lang="vi-VN"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96D7891F-F59F-3227-9FD6-AB2C7EBE4273}"/>
              </a:ext>
            </a:extLst>
          </p:cNvPr>
          <p:cNvSpPr txBox="1"/>
          <p:nvPr/>
        </p:nvSpPr>
        <p:spPr>
          <a:xfrm>
            <a:off x="1356012" y="1962797"/>
            <a:ext cx="5725723" cy="257846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20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Trả lời:</a:t>
            </a:r>
          </a:p>
          <a:p>
            <a:pPr lvl="0" algn="just">
              <a:lnSpc>
                <a:spcPct val="115000"/>
              </a:lnSpc>
              <a:spcAft>
                <a:spcPts val="1000"/>
              </a:spcAft>
              <a:defRPr/>
            </a:pPr>
            <a:r>
              <a:rPr lang="vi-VN" sz="2000">
                <a:solidFill>
                  <a:prstClr val="white"/>
                </a:solidFill>
                <a:latin typeface="Open Sans" panose="020B0606030504020204" pitchFamily="34" charset="0"/>
                <a:ea typeface="Open Sans" panose="020B0606030504020204" pitchFamily="34" charset="0"/>
                <a:cs typeface="Open Sans" panose="020B0606030504020204" pitchFamily="34" charset="0"/>
              </a:rPr>
              <a:t>Thông tin số có những đặc điểm chính sau:</a:t>
            </a:r>
          </a:p>
          <a:p>
            <a:pPr marL="342900" lvl="0" indent="-342900" algn="just">
              <a:lnSpc>
                <a:spcPct val="115000"/>
              </a:lnSpc>
              <a:spcAft>
                <a:spcPts val="1000"/>
              </a:spcAft>
              <a:buFontTx/>
              <a:buChar char="-"/>
              <a:defRPr/>
            </a:pPr>
            <a:r>
              <a:rPr lang="vi-VN" sz="2000">
                <a:solidFill>
                  <a:prstClr val="white"/>
                </a:solidFill>
                <a:latin typeface="Open Sans" panose="020B0606030504020204" pitchFamily="34" charset="0"/>
                <a:ea typeface="Open Sans" panose="020B0606030504020204" pitchFamily="34" charset="0"/>
                <a:cs typeface="Open Sans" panose="020B0606030504020204" pitchFamily="34" charset="0"/>
              </a:rPr>
              <a:t>Thông tin số dễ dàng được nhân bản và lan truyền nhưng khó bị xóa bỏ hoàn toàn.</a:t>
            </a:r>
            <a:endParaRPr lang="en-US" sz="20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lgn="just">
              <a:lnSpc>
                <a:spcPct val="115000"/>
              </a:lnSpc>
              <a:spcAft>
                <a:spcPts val="1000"/>
              </a:spcAft>
              <a:buFontTx/>
              <a:buChar char="-"/>
              <a:defRPr/>
            </a:pPr>
            <a:r>
              <a:rPr lang="vi-VN" sz="2000">
                <a:solidFill>
                  <a:prstClr val="white"/>
                </a:solidFill>
                <a:latin typeface="Open Sans" panose="020B0606030504020204" pitchFamily="34" charset="0"/>
                <a:ea typeface="Open Sans" panose="020B0606030504020204" pitchFamily="34" charset="0"/>
                <a:cs typeface="Open Sans" panose="020B0606030504020204" pitchFamily="34" charset="0"/>
              </a:rPr>
              <a:t>Thông tin số có thể được truy cập từ xa nếu người quản lý thông tin đó cho phép.</a:t>
            </a:r>
          </a:p>
        </p:txBody>
      </p:sp>
    </p:spTree>
    <p:extLst>
      <p:ext uri="{BB962C8B-B14F-4D97-AF65-F5344CB8AC3E}">
        <p14:creationId xmlns:p14="http://schemas.microsoft.com/office/powerpoint/2010/main" val="320004102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3942080" y="2534435"/>
            <a:ext cx="8130650" cy="1569660"/>
          </a:xfrm>
        </p:spPr>
        <p:txBody>
          <a:bodyPr>
            <a:normAutofit fontScale="90000"/>
          </a:bodyPr>
          <a:lstStyle/>
          <a:p>
            <a:pPr>
              <a:lnSpc>
                <a:spcPct val="100000"/>
              </a:lnSpc>
            </a:pPr>
            <a:r>
              <a:rPr lang="en-US" sz="5400" b="1">
                <a:solidFill>
                  <a:srgbClr val="FFFF00"/>
                </a:solidFill>
                <a:effectLst>
                  <a:glow rad="63500">
                    <a:schemeClr val="accent1">
                      <a:satMod val="175000"/>
                      <a:alpha val="40000"/>
                    </a:schemeClr>
                  </a:glow>
                  <a:outerShdw blurRad="50800" dist="38100" dir="18900000" algn="b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Tiết 4. </a:t>
            </a:r>
            <a:r>
              <a:rPr lang="vi-VN" sz="5400" b="1">
                <a:solidFill>
                  <a:srgbClr val="FFFF00"/>
                </a:solidFill>
                <a:effectLst>
                  <a:glow rad="63500">
                    <a:schemeClr val="accent1">
                      <a:satMod val="175000"/>
                      <a:alpha val="40000"/>
                    </a:schemeClr>
                  </a:glow>
                  <a:outerShdw blurRad="50800" dist="38100" dir="18900000" algn="b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BÀI 2: THÔNG TIN TRONG MÔI TRƯỜNG SỐ</a:t>
            </a:r>
            <a:r>
              <a:rPr lang="en-US" sz="5400" b="1">
                <a:solidFill>
                  <a:srgbClr val="FFFF00"/>
                </a:solidFill>
                <a:effectLst>
                  <a:glow rad="63500">
                    <a:schemeClr val="accent1">
                      <a:satMod val="175000"/>
                      <a:alpha val="40000"/>
                    </a:schemeClr>
                  </a:glow>
                  <a:outerShdw blurRad="50800" dist="38100" dir="18900000" algn="b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
            </a:r>
            <a:br>
              <a:rPr lang="en-US" sz="5400" b="1">
                <a:solidFill>
                  <a:srgbClr val="FFFF00"/>
                </a:solidFill>
                <a:effectLst>
                  <a:glow rad="63500">
                    <a:schemeClr val="accent1">
                      <a:satMod val="175000"/>
                      <a:alpha val="40000"/>
                    </a:schemeClr>
                  </a:glow>
                  <a:outerShdw blurRad="50800" dist="38100" dir="18900000" algn="b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US" sz="5400" b="1">
                <a:solidFill>
                  <a:srgbClr val="FFFF00"/>
                </a:solidFill>
                <a:effectLst>
                  <a:glow rad="63500">
                    <a:schemeClr val="accent1">
                      <a:satMod val="175000"/>
                      <a:alpha val="40000"/>
                    </a:schemeClr>
                  </a:glow>
                  <a:outerShdw blurRad="50800" dist="38100" dir="18900000" algn="b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(Tiếp)</a:t>
            </a:r>
          </a:p>
        </p:txBody>
      </p:sp>
      <p:sp>
        <p:nvSpPr>
          <p:cNvPr id="3" name="Subtitle 2">
            <a:extLst>
              <a:ext uri="{FF2B5EF4-FFF2-40B4-BE49-F238E27FC236}">
                <a16:creationId xmlns:a16="http://schemas.microsoft.com/office/drawing/2014/main" id="{C59BD655-F7DD-EBAD-D6B3-E49C84B099EE}"/>
              </a:ext>
            </a:extLst>
          </p:cNvPr>
          <p:cNvSpPr>
            <a:spLocks noGrp="1"/>
          </p:cNvSpPr>
          <p:nvPr>
            <p:ph type="subTitle" idx="1"/>
          </p:nvPr>
        </p:nvSpPr>
        <p:spPr>
          <a:xfrm>
            <a:off x="0" y="6339772"/>
            <a:ext cx="4300839" cy="375602"/>
          </a:xfrm>
        </p:spPr>
        <p:txBody>
          <a:bodyPr>
            <a:normAutofit fontScale="92500" lnSpcReduction="10000"/>
          </a:bodyPr>
          <a:lstStyle/>
          <a:p>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Người dạy</a:t>
            </a:r>
            <a:r>
              <a:rPr lang="en-US"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Trình Thị Thấm</a:t>
            </a: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US" dirty="0">
              <a:solidFill>
                <a:schemeClr val="bg1"/>
              </a:solidFill>
            </a:endParaRPr>
          </a:p>
        </p:txBody>
      </p:sp>
    </p:spTree>
    <p:extLst>
      <p:ext uri="{BB962C8B-B14F-4D97-AF65-F5344CB8AC3E}">
        <p14:creationId xmlns:p14="http://schemas.microsoft.com/office/powerpoint/2010/main" val="263324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433763" y="389476"/>
            <a:ext cx="5869760" cy="624423"/>
          </a:xfrm>
          <a:prstGeom prst="snip2DiagRect">
            <a:avLst/>
          </a:prstGeom>
          <a:noFill/>
          <a:ln w="19050">
            <a:solidFill>
              <a:schemeClr val="bg1"/>
            </a:solidFill>
          </a:ln>
          <a:effectLst>
            <a:glow rad="101600">
              <a:srgbClr val="FF54FD"/>
            </a:glow>
          </a:effectLst>
        </p:spPr>
        <p:txBody>
          <a:bodyPr wrap="square" rtlCol="0">
            <a:spAutoFit/>
          </a:bodyPr>
          <a:lstStyle/>
          <a:p>
            <a:pPr lvl="0" algn="ctr">
              <a:defRPr/>
            </a:pPr>
            <a:r>
              <a:rPr lang="en-US" sz="2800" b="1">
                <a:solidFill>
                  <a:prstClr val="white"/>
                </a:solidFill>
                <a:effectLst>
                  <a:glow rad="25400">
                    <a:prstClr val="white">
                      <a:alpha val="32000"/>
                    </a:prstClr>
                  </a:glow>
                  <a:outerShdw blurRad="63500" sx="102000" sy="102000" algn="ctr" rotWithShape="0">
                    <a:prstClr val="white">
                      <a:alpha val="40000"/>
                    </a:prstClr>
                  </a:outerShdw>
                </a:effectLst>
                <a:latin typeface="Open Sans" panose="020B0606030504020204" pitchFamily="34" charset="0"/>
                <a:ea typeface="Open Sans" panose="020B0606030504020204" pitchFamily="34" charset="0"/>
                <a:cs typeface="Open Sans" panose="020B0606030504020204" pitchFamily="34" charset="0"/>
              </a:rPr>
              <a:t>2. THÔNG TIN ĐÁNG TIN CẬY</a:t>
            </a:r>
            <a:endParaRPr kumimoji="0" lang="vi-VN" sz="2800" b="1" i="0" u="none" strike="noStrike" kern="1200" cap="none" spc="0" normalizeH="0" baseline="0" noProof="0">
              <a:ln>
                <a:noFill/>
              </a:ln>
              <a:solidFill>
                <a:prstClr val="white"/>
              </a:solidFill>
              <a:effectLst>
                <a:glow rad="25400">
                  <a:prstClr val="white">
                    <a:alpha val="32000"/>
                  </a:prstClr>
                </a:glow>
                <a:outerShdw blurRad="63500" sx="102000" sy="102000" algn="ctr" rotWithShape="0">
                  <a:prstClr val="white">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1356013" y="1344153"/>
            <a:ext cx="8408958" cy="1388393"/>
          </a:xfrm>
          <a:prstGeom prst="rect">
            <a:avLst/>
          </a:prstGeom>
          <a:noFill/>
        </p:spPr>
        <p:txBody>
          <a:bodyPr wrap="square">
            <a:spAutoFit/>
          </a:bodyPr>
          <a:lstStyle/>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Em hãy kể lại một nội dung trên mạng mà em biết đó là tin giả.</a:t>
            </a:r>
          </a:p>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Tin giả đó gây ra tác hại gì nếu người đọc tin vào điều đó?</a:t>
            </a:r>
          </a:p>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Làm thế nào để em biết nó là tin giả?</a:t>
            </a:r>
          </a:p>
        </p:txBody>
      </p:sp>
      <p:pic>
        <p:nvPicPr>
          <p:cNvPr id="1026" name="Picture 2" descr="Youtube - Free social media icons">
            <a:hlinkClick r:id="rId3"/>
            <a:extLst>
              <a:ext uri="{FF2B5EF4-FFF2-40B4-BE49-F238E27FC236}">
                <a16:creationId xmlns:a16="http://schemas.microsoft.com/office/drawing/2014/main" id="{04A1AB2A-40C6-F70D-6F76-1549EF2306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71915" y="5360769"/>
            <a:ext cx="1499071" cy="1499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98015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6" presetClass="entr" presetSubtype="37"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outVertical)">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433763" y="389476"/>
            <a:ext cx="5869760" cy="624423"/>
          </a:xfrm>
          <a:prstGeom prst="snip2DiagRect">
            <a:avLst/>
          </a:prstGeom>
          <a:noFill/>
          <a:ln w="19050">
            <a:solidFill>
              <a:schemeClr val="bg1"/>
            </a:solidFill>
          </a:ln>
          <a:effectLst>
            <a:glow rad="101600">
              <a:srgbClr val="FF54FD"/>
            </a:glow>
          </a:effectLst>
        </p:spPr>
        <p:txBody>
          <a:bodyPr wrap="square" rtlCol="0">
            <a:spAutoFit/>
          </a:bodyPr>
          <a:lstStyle/>
          <a:p>
            <a:pPr lvl="0" algn="ctr">
              <a:defRPr/>
            </a:pPr>
            <a:r>
              <a:rPr lang="en-US" sz="2800" b="1">
                <a:solidFill>
                  <a:prstClr val="white"/>
                </a:solidFill>
                <a:effectLst>
                  <a:glow rad="25400">
                    <a:prstClr val="white">
                      <a:alpha val="32000"/>
                    </a:prstClr>
                  </a:glow>
                  <a:outerShdw blurRad="63500" sx="102000" sy="102000" algn="ctr" rotWithShape="0">
                    <a:prstClr val="white">
                      <a:alpha val="40000"/>
                    </a:prstClr>
                  </a:outerShdw>
                </a:effectLst>
                <a:latin typeface="Open Sans" panose="020B0606030504020204" pitchFamily="34" charset="0"/>
                <a:ea typeface="Open Sans" panose="020B0606030504020204" pitchFamily="34" charset="0"/>
                <a:cs typeface="Open Sans" panose="020B0606030504020204" pitchFamily="34" charset="0"/>
              </a:rPr>
              <a:t>2. THÔNG TIN ĐÁNG TIN CẬY</a:t>
            </a:r>
            <a:endParaRPr kumimoji="0" lang="vi-VN" sz="2800" b="1" i="0" u="none" strike="noStrike" kern="1200" cap="none" spc="0" normalizeH="0" baseline="0" noProof="0">
              <a:ln>
                <a:noFill/>
              </a:ln>
              <a:solidFill>
                <a:prstClr val="white"/>
              </a:solidFill>
              <a:effectLst>
                <a:glow rad="25400">
                  <a:prstClr val="white">
                    <a:alpha val="32000"/>
                  </a:prstClr>
                </a:glow>
                <a:outerShdw blurRad="63500" sx="102000" sy="102000" algn="ctr" rotWithShape="0">
                  <a:prstClr val="white">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1356013" y="1702393"/>
            <a:ext cx="8408958" cy="424027"/>
          </a:xfrm>
          <a:prstGeom prst="rect">
            <a:avLst/>
          </a:prstGeom>
          <a:noFill/>
        </p:spPr>
        <p:txBody>
          <a:bodyPr wrap="square">
            <a:spAutoFit/>
          </a:bodyPr>
          <a:lstStyle/>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Nêu một số cách để xác định được thông tin đáng tin cậy hay không?</a:t>
            </a:r>
          </a:p>
        </p:txBody>
      </p:sp>
      <p:sp>
        <p:nvSpPr>
          <p:cNvPr id="2" name="TextBox 1">
            <a:extLst>
              <a:ext uri="{FF2B5EF4-FFF2-40B4-BE49-F238E27FC236}">
                <a16:creationId xmlns:a16="http://schemas.microsoft.com/office/drawing/2014/main" id="{96D7891F-F59F-3227-9FD6-AB2C7EBE4273}"/>
              </a:ext>
            </a:extLst>
          </p:cNvPr>
          <p:cNvSpPr txBox="1"/>
          <p:nvPr/>
        </p:nvSpPr>
        <p:spPr>
          <a:xfrm>
            <a:off x="1356012" y="2371518"/>
            <a:ext cx="5725723" cy="2706703"/>
          </a:xfrm>
          <a:prstGeom prst="rect">
            <a:avLst/>
          </a:prstGeom>
          <a:noFill/>
        </p:spPr>
        <p:txBody>
          <a:bodyPr wrap="square">
            <a:spAutoFit/>
          </a:bodyPr>
          <a:lstStyle/>
          <a:p>
            <a:pPr lvl="0" algn="just">
              <a:lnSpc>
                <a:spcPct val="115000"/>
              </a:lnSpc>
              <a:spcAft>
                <a:spcPts val="1000"/>
              </a:spcAft>
              <a:defRPr/>
            </a:pPr>
            <a:r>
              <a:rPr lang="vi-VN" sz="2000">
                <a:solidFill>
                  <a:prstClr val="white"/>
                </a:solidFill>
                <a:latin typeface="Open Sans" panose="020B0606030504020204" pitchFamily="34" charset="0"/>
                <a:ea typeface="Open Sans" panose="020B0606030504020204" pitchFamily="34" charset="0"/>
                <a:cs typeface="Open Sans" panose="020B0606030504020204" pitchFamily="34" charset="0"/>
              </a:rPr>
              <a:t>- Một số gợi ý giúp xác định được thông tin đáng tin cậy hay không:</a:t>
            </a:r>
          </a:p>
          <a:p>
            <a:pPr lvl="0" algn="just">
              <a:lnSpc>
                <a:spcPct val="115000"/>
              </a:lnSpc>
              <a:spcAft>
                <a:spcPts val="1000"/>
              </a:spcAft>
              <a:defRPr/>
            </a:pPr>
            <a:r>
              <a:rPr lang="vi-VN" sz="2000">
                <a:solidFill>
                  <a:prstClr val="white"/>
                </a:solidFill>
                <a:latin typeface="Open Sans" panose="020B0606030504020204" pitchFamily="34" charset="0"/>
                <a:ea typeface="Open Sans" panose="020B0606030504020204" pitchFamily="34" charset="0"/>
                <a:cs typeface="Open Sans" panose="020B0606030504020204" pitchFamily="34" charset="0"/>
              </a:rPr>
              <a:t>+ Xác định nguồn thông tin.</a:t>
            </a:r>
          </a:p>
          <a:p>
            <a:pPr lvl="0" algn="just">
              <a:lnSpc>
                <a:spcPct val="115000"/>
              </a:lnSpc>
              <a:spcAft>
                <a:spcPts val="1000"/>
              </a:spcAft>
              <a:defRPr/>
            </a:pPr>
            <a:r>
              <a:rPr lang="vi-VN" sz="2000">
                <a:solidFill>
                  <a:prstClr val="white"/>
                </a:solidFill>
                <a:latin typeface="Open Sans" panose="020B0606030504020204" pitchFamily="34" charset="0"/>
                <a:ea typeface="Open Sans" panose="020B0606030504020204" pitchFamily="34" charset="0"/>
                <a:cs typeface="Open Sans" panose="020B0606030504020204" pitchFamily="34" charset="0"/>
              </a:rPr>
              <a:t>+ Phân biệt ý kiến và sự kiện</a:t>
            </a:r>
          </a:p>
          <a:p>
            <a:pPr lvl="0" algn="just">
              <a:lnSpc>
                <a:spcPct val="115000"/>
              </a:lnSpc>
              <a:spcAft>
                <a:spcPts val="1000"/>
              </a:spcAft>
              <a:defRPr/>
            </a:pPr>
            <a:r>
              <a:rPr lang="vi-VN" sz="2000">
                <a:solidFill>
                  <a:prstClr val="white"/>
                </a:solidFill>
                <a:latin typeface="Open Sans" panose="020B0606030504020204" pitchFamily="34" charset="0"/>
                <a:ea typeface="Open Sans" panose="020B0606030504020204" pitchFamily="34" charset="0"/>
                <a:cs typeface="Open Sans" panose="020B0606030504020204" pitchFamily="34" charset="0"/>
              </a:rPr>
              <a:t>+ Kiểm tra chứng cứ của kết luận.</a:t>
            </a:r>
          </a:p>
          <a:p>
            <a:pPr lvl="0" algn="just">
              <a:lnSpc>
                <a:spcPct val="115000"/>
              </a:lnSpc>
              <a:spcAft>
                <a:spcPts val="1000"/>
              </a:spcAft>
              <a:defRPr/>
            </a:pPr>
            <a:r>
              <a:rPr lang="vi-VN" sz="2000">
                <a:solidFill>
                  <a:prstClr val="white"/>
                </a:solidFill>
                <a:latin typeface="Open Sans" panose="020B0606030504020204" pitchFamily="34" charset="0"/>
                <a:ea typeface="Open Sans" panose="020B0606030504020204" pitchFamily="34" charset="0"/>
                <a:cs typeface="Open Sans" panose="020B0606030504020204" pitchFamily="34" charset="0"/>
              </a:rPr>
              <a:t>+ Đánh giá tính thời sự của thông tin.</a:t>
            </a:r>
          </a:p>
        </p:txBody>
      </p:sp>
      <p:pic>
        <p:nvPicPr>
          <p:cNvPr id="3" name="y2meta.com - 5 Minute Timer-(1080p)">
            <a:hlinkClick r:id="" action="ppaction://media"/>
            <a:extLst>
              <a:ext uri="{FF2B5EF4-FFF2-40B4-BE49-F238E27FC236}">
                <a16:creationId xmlns:a16="http://schemas.microsoft.com/office/drawing/2014/main" id="{6CEAAA5E-4927-DD35-B79B-7D73D563789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023" t="26674" r="18255" b="24549"/>
          <a:stretch/>
        </p:blipFill>
        <p:spPr>
          <a:xfrm>
            <a:off x="5817055" y="5358042"/>
            <a:ext cx="2656266" cy="1161949"/>
          </a:xfrm>
          <a:prstGeom prst="rect">
            <a:avLst/>
          </a:prstGeom>
        </p:spPr>
      </p:pic>
      <p:sp>
        <p:nvSpPr>
          <p:cNvPr id="4" name="Arrow: Pentagon 3">
            <a:extLst>
              <a:ext uri="{FF2B5EF4-FFF2-40B4-BE49-F238E27FC236}">
                <a16:creationId xmlns:a16="http://schemas.microsoft.com/office/drawing/2014/main" id="{DB1D9CD8-329D-B8A2-11D2-58AA41A69FF2}"/>
              </a:ext>
            </a:extLst>
          </p:cNvPr>
          <p:cNvSpPr/>
          <p:nvPr/>
        </p:nvSpPr>
        <p:spPr>
          <a:xfrm>
            <a:off x="5063115" y="5267063"/>
            <a:ext cx="4164147" cy="1343906"/>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Xem KQ">
            <a:extLst>
              <a:ext uri="{FF2B5EF4-FFF2-40B4-BE49-F238E27FC236}">
                <a16:creationId xmlns:a16="http://schemas.microsoft.com/office/drawing/2014/main" id="{9CCDDE6E-29E3-17E0-A910-75DB44ADC8E2}"/>
              </a:ext>
            </a:extLst>
          </p:cNvPr>
          <p:cNvGrpSpPr/>
          <p:nvPr/>
        </p:nvGrpSpPr>
        <p:grpSpPr>
          <a:xfrm>
            <a:off x="2880224" y="5229544"/>
            <a:ext cx="1278588" cy="1278588"/>
            <a:chOff x="1580575" y="4515507"/>
            <a:chExt cx="1278588" cy="1278588"/>
          </a:xfrm>
        </p:grpSpPr>
        <p:pic>
          <p:nvPicPr>
            <p:cNvPr id="7" name="Picture 2" descr="Note Cartoon Vector Art PNG Images | Free Download On Pngtree">
              <a:extLst>
                <a:ext uri="{FF2B5EF4-FFF2-40B4-BE49-F238E27FC236}">
                  <a16:creationId xmlns:a16="http://schemas.microsoft.com/office/drawing/2014/main" id="{56E482F6-8F27-33F5-5BAF-BE39A712AEA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7204BD9-D735-1F8A-1A81-D7FFAD477440}"/>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9" name="Group 8">
            <a:extLst>
              <a:ext uri="{FF2B5EF4-FFF2-40B4-BE49-F238E27FC236}">
                <a16:creationId xmlns:a16="http://schemas.microsoft.com/office/drawing/2014/main" id="{714A0F21-C9BF-AC8B-4FCB-1F11B7DEBBBA}"/>
              </a:ext>
            </a:extLst>
          </p:cNvPr>
          <p:cNvGrpSpPr/>
          <p:nvPr/>
        </p:nvGrpSpPr>
        <p:grpSpPr>
          <a:xfrm>
            <a:off x="8878606" y="2536725"/>
            <a:ext cx="3313394" cy="2618882"/>
            <a:chOff x="8111612" y="1250254"/>
            <a:chExt cx="3313394" cy="2618882"/>
          </a:xfrm>
          <a:noFill/>
        </p:grpSpPr>
        <p:sp>
          <p:nvSpPr>
            <p:cNvPr id="11" name="Rectangle 10">
              <a:extLst>
                <a:ext uri="{FF2B5EF4-FFF2-40B4-BE49-F238E27FC236}">
                  <a16:creationId xmlns:a16="http://schemas.microsoft.com/office/drawing/2014/main" id="{8780C055-1618-A68B-7EA9-580DF13C81BF}"/>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bg1"/>
                </a:solidFill>
              </a:endParaRPr>
            </a:p>
          </p:txBody>
        </p:sp>
        <p:pic>
          <p:nvPicPr>
            <p:cNvPr id="12" name="Picture 2">
              <a:extLst>
                <a:ext uri="{FF2B5EF4-FFF2-40B4-BE49-F238E27FC236}">
                  <a16:creationId xmlns:a16="http://schemas.microsoft.com/office/drawing/2014/main" id="{3ADFD601-5EA9-02F6-BD20-9D1707EBA03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397" r="8168" b="18190"/>
            <a:stretch/>
          </p:blipFill>
          <p:spPr bwMode="auto">
            <a:xfrm>
              <a:off x="8572353" y="1605724"/>
              <a:ext cx="2852653" cy="1506892"/>
            </a:xfrm>
            <a:prstGeom prst="rect">
              <a:avLst/>
            </a:prstGeom>
            <a:grpFill/>
          </p:spPr>
        </p:pic>
        <p:sp>
          <p:nvSpPr>
            <p:cNvPr id="13" name="TextBox 12">
              <a:extLst>
                <a:ext uri="{FF2B5EF4-FFF2-40B4-BE49-F238E27FC236}">
                  <a16:creationId xmlns:a16="http://schemas.microsoft.com/office/drawing/2014/main" id="{DE82FED9-D4E9-76AB-E98E-B3F83C45C224}"/>
                </a:ext>
              </a:extLst>
            </p:cNvPr>
            <p:cNvSpPr txBox="1"/>
            <p:nvPr/>
          </p:nvSpPr>
          <p:spPr>
            <a:xfrm>
              <a:off x="8752468" y="3271171"/>
              <a:ext cx="2492423" cy="369332"/>
            </a:xfrm>
            <a:prstGeom prst="rect">
              <a:avLst/>
            </a:prstGeom>
            <a:grpFill/>
          </p:spPr>
          <p:txBody>
            <a:bodyPr wrap="square" rtlCol="0">
              <a:spAutoFit/>
            </a:bodyPr>
            <a:lstStyle/>
            <a:p>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HOẠT ĐỘNG NHÓM</a:t>
              </a:r>
              <a:endParaRPr lang="vi-VN"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7" name="TextBox 16">
            <a:extLst>
              <a:ext uri="{FF2B5EF4-FFF2-40B4-BE49-F238E27FC236}">
                <a16:creationId xmlns:a16="http://schemas.microsoft.com/office/drawing/2014/main" id="{5FD722CB-06F0-B48B-9BB0-D15822B0F475}"/>
              </a:ext>
            </a:extLst>
          </p:cNvPr>
          <p:cNvSpPr txBox="1"/>
          <p:nvPr/>
        </p:nvSpPr>
        <p:spPr>
          <a:xfrm>
            <a:off x="1266340" y="1425683"/>
            <a:ext cx="10699595" cy="3785652"/>
          </a:xfrm>
          <a:prstGeom prst="rect">
            <a:avLst/>
          </a:prstGeom>
          <a:solidFill>
            <a:schemeClr val="bg1"/>
          </a:solidFill>
          <a:ln>
            <a:noFill/>
          </a:ln>
          <a:effectLst>
            <a:glow rad="139700">
              <a:schemeClr val="accent5">
                <a:satMod val="175000"/>
                <a:alpha val="40000"/>
              </a:schemeClr>
            </a:glow>
          </a:effectLst>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GHI NHỚ:</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Thông tin đáng tin cậy giúp em đưa ra kết luận đúng</a:t>
            </a: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vi-VN"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quyết định hành động đúng và giải quyết được các vấn đề đặt ra</a:t>
            </a:r>
            <a:endPar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Một số cách xác định thông tin có đáng tin cậy hay không</a:t>
            </a: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vi-VN"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kiểm tra nguồn thông tin</a:t>
            </a: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vi-VN"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phân biệt ý kiến với sự kiện</a:t>
            </a: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vi-VN"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kiểm tra chứng cứ của kết luận</a:t>
            </a: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vi-VN"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đánh giá tính thời sự của thông tin</a:t>
            </a: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0" marR="0" lvl="0" indent="0" defTabSz="914400" rtl="0" eaLnBrk="1" fontAlgn="auto" latinLnBrk="0" hangingPunct="1">
              <a:lnSpc>
                <a:spcPct val="100000"/>
              </a:lnSpc>
              <a:spcBef>
                <a:spcPts val="0"/>
              </a:spcBef>
              <a:spcAft>
                <a:spcPts val="0"/>
              </a:spcAft>
              <a:buClrTx/>
              <a:buSzTx/>
              <a:buFontTx/>
              <a:buNone/>
              <a:tabLst/>
              <a:defRPr/>
            </a:pPr>
            <a:endParaRPr lang="en-US" sz="200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200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574369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 presetClass="entr" presetSubtype="0" fill="hold" grpId="1"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2" presetClass="exit" presetSubtype="2" fill="hold" grpId="0" nodeType="clickEffect">
                                  <p:stCondLst>
                                    <p:cond delay="0"/>
                                  </p:stCondLst>
                                  <p:childTnLst>
                                    <p:anim calcmode="lin" valueType="num">
                                      <p:cBhvr additive="base">
                                        <p:cTn id="29" dur="500"/>
                                        <p:tgtEl>
                                          <p:spTgt spid="4"/>
                                        </p:tgtEl>
                                        <p:attrNameLst>
                                          <p:attrName>ppt_x</p:attrName>
                                        </p:attrNameLst>
                                      </p:cBhvr>
                                      <p:tavLst>
                                        <p:tav tm="0">
                                          <p:val>
                                            <p:strVal val="ppt_x"/>
                                          </p:val>
                                        </p:tav>
                                        <p:tav tm="100000">
                                          <p:val>
                                            <p:strVal val="1+ppt_w/2"/>
                                          </p:val>
                                        </p:tav>
                                      </p:tavLst>
                                    </p:anim>
                                    <p:anim calcmode="lin" valueType="num">
                                      <p:cBhvr additive="base">
                                        <p:cTn id="30" dur="500"/>
                                        <p:tgtEl>
                                          <p:spTgt spid="4"/>
                                        </p:tgtEl>
                                        <p:attrNameLst>
                                          <p:attrName>ppt_y</p:attrName>
                                        </p:attrNameLst>
                                      </p:cBhvr>
                                      <p:tavLst>
                                        <p:tav tm="0">
                                          <p:val>
                                            <p:strVal val="ppt_y"/>
                                          </p:val>
                                        </p:tav>
                                        <p:tav tm="100000">
                                          <p:val>
                                            <p:strVal val="ppt_y"/>
                                          </p:val>
                                        </p:tav>
                                      </p:tavLst>
                                    </p:anim>
                                    <p:set>
                                      <p:cBhvr>
                                        <p:cTn id="31" dur="1" fill="hold">
                                          <p:stCondLst>
                                            <p:cond delay="499"/>
                                          </p:stCondLst>
                                        </p:cTn>
                                        <p:tgtEl>
                                          <p:spTgt spid="4"/>
                                        </p:tgtEl>
                                        <p:attrNameLst>
                                          <p:attrName>style.visibility</p:attrName>
                                        </p:attrNameLst>
                                      </p:cBhvr>
                                      <p:to>
                                        <p:strVal val="hidden"/>
                                      </p:to>
                                    </p:set>
                                  </p:childTnLst>
                                </p:cTn>
                              </p:par>
                            </p:childTnLst>
                          </p:cTn>
                        </p:par>
                        <p:par>
                          <p:cTn id="32" fill="hold">
                            <p:stCondLst>
                              <p:cond delay="500"/>
                            </p:stCondLst>
                            <p:childTnLst>
                              <p:par>
                                <p:cTn id="33" presetID="1" presetClass="mediacall" presetSubtype="0" fill="hold" nodeType="afterEffect">
                                  <p:stCondLst>
                                    <p:cond delay="0"/>
                                  </p:stCondLst>
                                  <p:childTnLst>
                                    <p:cmd type="call" cmd="playFrom(0.0)">
                                      <p:cBhvr>
                                        <p:cTn id="34" dur="315015" fill="hold"/>
                                        <p:tgtEl>
                                          <p:spTgt spid="3"/>
                                        </p:tgtEl>
                                      </p:cBhvr>
                                    </p:cmd>
                                  </p:childTnLst>
                                </p:cTn>
                              </p:par>
                            </p:childTnLst>
                          </p:cTn>
                        </p:par>
                        <p:par>
                          <p:cTn id="35" fill="hold">
                            <p:stCondLst>
                              <p:cond delay="315515"/>
                            </p:stCondLst>
                            <p:childTnLst>
                              <p:par>
                                <p:cTn id="36" presetID="10" presetClass="exit" presetSubtype="0" fill="hold" nodeType="afterEffect">
                                  <p:stCondLst>
                                    <p:cond delay="0"/>
                                  </p:stCondLst>
                                  <p:childTnLst>
                                    <p:animEffect transition="out" filter="fade">
                                      <p:cBhvr>
                                        <p:cTn id="37" dur="500"/>
                                        <p:tgtEl>
                                          <p:spTgt spid="3"/>
                                        </p:tgtEl>
                                      </p:cBhvr>
                                    </p:animEffect>
                                    <p:set>
                                      <p:cBhvr>
                                        <p:cTn id="38" dur="1" fill="hold">
                                          <p:stCondLst>
                                            <p:cond delay="499"/>
                                          </p:stCondLst>
                                        </p:cTn>
                                        <p:tgtEl>
                                          <p:spTgt spid="3"/>
                                        </p:tgtEl>
                                        <p:attrNameLst>
                                          <p:attrName>style.visibility</p:attrName>
                                        </p:attrNameLst>
                                      </p:cBhvr>
                                      <p:to>
                                        <p:strVal val="hidden"/>
                                      </p:to>
                                    </p:set>
                                    <p:cmd type="call" cmd="stop">
                                      <p:cBhvr>
                                        <p:cTn id="39" dur="1">
                                          <p:stCondLst>
                                            <p:cond delay="499"/>
                                          </p:stCondLst>
                                        </p:cTn>
                                        <p:tgtEl>
                                          <p:spTgt spid="3"/>
                                        </p:tgtEl>
                                      </p:cBhvr>
                                    </p:cmd>
                                  </p:childTnLst>
                                </p:cTn>
                              </p:par>
                            </p:childTnLst>
                          </p:cTn>
                        </p:par>
                      </p:childTnLst>
                    </p:cTn>
                  </p:par>
                </p:childTnLst>
              </p:cTn>
              <p:nextCondLst>
                <p:cond evt="onClick" delay="0">
                  <p:tgtEl>
                    <p:spTgt spid="4"/>
                  </p:tgtEl>
                </p:cond>
              </p:nextCondLst>
            </p:seq>
            <p:video>
              <p:cMediaNode vol="80000" mute="1">
                <p:cTn id="40" fill="hold" display="0">
                  <p:stCondLst>
                    <p:cond delay="indefinite"/>
                  </p:stCondLst>
                </p:cTn>
                <p:tgtEl>
                  <p:spTgt spid="3"/>
                </p:tgtEl>
              </p:cMediaNode>
            </p:video>
            <p:seq concurrent="1" nextAc="seek">
              <p:cTn id="41" restart="whenNotActive" fill="hold" evtFilter="cancelBubble" nodeType="interactiveSeq">
                <p:stCondLst>
                  <p:cond evt="onClick" delay="0">
                    <p:tgtEl>
                      <p:spTgt spid="5"/>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500"/>
                                        <p:tgtEl>
                                          <p:spTgt spid="2"/>
                                        </p:tgtEl>
                                      </p:cBhvr>
                                    </p:animEffect>
                                  </p:childTnLst>
                                </p:cTn>
                              </p:par>
                            </p:childTnLst>
                          </p:cTn>
                        </p:par>
                      </p:childTnLst>
                    </p:cTn>
                  </p:par>
                </p:childTnLst>
              </p:cTn>
              <p:nextCondLst>
                <p:cond evt="onClick" delay="0">
                  <p:tgtEl>
                    <p:spTgt spid="5"/>
                  </p:tgtEl>
                </p:cond>
              </p:nextCondLst>
            </p:seq>
          </p:childTnLst>
        </p:cTn>
      </p:par>
    </p:tnLst>
    <p:bldLst>
      <p:bldP spid="6" grpId="0" animBg="1"/>
      <p:bldP spid="10" grpId="0"/>
      <p:bldP spid="2" grpId="0"/>
      <p:bldP spid="4" grpId="0" animBg="1"/>
      <p:bldP spid="4" grpId="1"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433763" y="389476"/>
            <a:ext cx="3214312" cy="624423"/>
          </a:xfrm>
          <a:prstGeom prst="snip2DiagRect">
            <a:avLst/>
          </a:prstGeom>
          <a:noFill/>
          <a:ln w="19050">
            <a:solidFill>
              <a:schemeClr val="bg1"/>
            </a:solidFill>
          </a:ln>
          <a:effectLst>
            <a:glow rad="101600">
              <a:srgbClr val="FF54FD"/>
            </a:glow>
          </a:effectLst>
        </p:spPr>
        <p:txBody>
          <a:bodyPr wrap="square" rtlCol="0">
            <a:spAutoFit/>
          </a:bodyPr>
          <a:lstStyle/>
          <a:p>
            <a:pPr lvl="0" algn="ctr">
              <a:defRPr/>
            </a:pPr>
            <a:r>
              <a:rPr lang="en-US" sz="2800" b="1" noProof="0">
                <a:solidFill>
                  <a:prstClr val="white"/>
                </a:solidFill>
                <a:effectLst>
                  <a:glow rad="25400">
                    <a:prstClr val="white">
                      <a:alpha val="32000"/>
                    </a:prstClr>
                  </a:glow>
                  <a:outerShdw blurRad="63500" sx="102000" sy="102000" algn="ctr" rotWithShape="0">
                    <a:prstClr val="white">
                      <a:alpha val="40000"/>
                    </a:prstClr>
                  </a:outerShdw>
                </a:effectLst>
                <a:latin typeface="Open Sans" panose="020B0606030504020204" pitchFamily="34" charset="0"/>
                <a:ea typeface="Open Sans" panose="020B0606030504020204" pitchFamily="34" charset="0"/>
                <a:cs typeface="Open Sans" panose="020B0606030504020204" pitchFamily="34" charset="0"/>
              </a:rPr>
              <a:t>LUYỆN TẬP</a:t>
            </a:r>
            <a:endParaRPr kumimoji="0" lang="vi-VN" sz="2800" b="1" i="0" u="none" strike="noStrike" kern="1200" cap="none" spc="0" normalizeH="0" baseline="0" noProof="0">
              <a:ln>
                <a:noFill/>
              </a:ln>
              <a:solidFill>
                <a:prstClr val="white"/>
              </a:solidFill>
              <a:effectLst>
                <a:glow rad="25400">
                  <a:prstClr val="white">
                    <a:alpha val="32000"/>
                  </a:prstClr>
                </a:glow>
                <a:outerShdw blurRad="63500" sx="102000" sy="102000" algn="ctr" rotWithShape="0">
                  <a:prstClr val="white">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1356013" y="1940518"/>
            <a:ext cx="7835612" cy="777970"/>
          </a:xfrm>
          <a:prstGeom prst="rect">
            <a:avLst/>
          </a:prstGeom>
          <a:noFill/>
        </p:spPr>
        <p:txBody>
          <a:bodyPr wrap="square">
            <a:spAutoFit/>
          </a:bodyPr>
          <a:lstStyle/>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Bài 2. Em hãy đánh giá độ tin cậy của thông tin được cung cấp từ 3 ứng dụng ở bài 1 mà tiết trước các em đã kể ra.</a:t>
            </a:r>
          </a:p>
        </p:txBody>
      </p:sp>
      <p:pic>
        <p:nvPicPr>
          <p:cNvPr id="2050" name="Picture 2" descr="Download HD Picture Black And White Laptop Monitors Personal Clip - Cartoon  Boy On Computer Transparent PNG Image - NicePNG.com">
            <a:extLst>
              <a:ext uri="{FF2B5EF4-FFF2-40B4-BE49-F238E27FC236}">
                <a16:creationId xmlns:a16="http://schemas.microsoft.com/office/drawing/2014/main" id="{EA28FA38-82FD-1192-DFAD-5FF5BBE3FD6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0492" y="3480044"/>
            <a:ext cx="2904308" cy="3351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041482"/>
      </p:ext>
    </p:extLst>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2" presetClass="entr" presetSubtype="2" fill="hold" nodeType="withEffect" p14:presetBounceEnd="42000">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14:bounceEnd="42000">
                                          <p:cBhvr additive="base">
                                            <p:cTn id="13" dur="1000" fill="hold"/>
                                            <p:tgtEl>
                                              <p:spTgt spid="2050"/>
                                            </p:tgtEl>
                                            <p:attrNameLst>
                                              <p:attrName>ppt_x</p:attrName>
                                            </p:attrNameLst>
                                          </p:cBhvr>
                                          <p:tavLst>
                                            <p:tav tm="0">
                                              <p:val>
                                                <p:strVal val="1+#ppt_w/2"/>
                                              </p:val>
                                            </p:tav>
                                            <p:tav tm="100000">
                                              <p:val>
                                                <p:strVal val="#ppt_x"/>
                                              </p:val>
                                            </p:tav>
                                          </p:tavLst>
                                        </p:anim>
                                        <p:anim calcmode="lin" valueType="num" p14:bounceEnd="42000">
                                          <p:cBhvr additive="base">
                                            <p:cTn id="14" dur="1000" fill="hold"/>
                                            <p:tgtEl>
                                              <p:spTgt spid="20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2" presetClass="entr" presetSubtype="2"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1000" fill="hold"/>
                                            <p:tgtEl>
                                              <p:spTgt spid="2050"/>
                                            </p:tgtEl>
                                            <p:attrNameLst>
                                              <p:attrName>ppt_x</p:attrName>
                                            </p:attrNameLst>
                                          </p:cBhvr>
                                          <p:tavLst>
                                            <p:tav tm="0">
                                              <p:val>
                                                <p:strVal val="1+#ppt_w/2"/>
                                              </p:val>
                                            </p:tav>
                                            <p:tav tm="100000">
                                              <p:val>
                                                <p:strVal val="#ppt_x"/>
                                              </p:val>
                                            </p:tav>
                                          </p:tavLst>
                                        </p:anim>
                                        <p:anim calcmode="lin" valueType="num">
                                          <p:cBhvr additive="base">
                                            <p:cTn id="14" dur="1000" fill="hold"/>
                                            <p:tgtEl>
                                              <p:spTgt spid="20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433763" y="389476"/>
            <a:ext cx="3214312" cy="624423"/>
          </a:xfrm>
          <a:prstGeom prst="snip2DiagRect">
            <a:avLst/>
          </a:prstGeom>
          <a:noFill/>
          <a:ln w="19050">
            <a:solidFill>
              <a:schemeClr val="bg1"/>
            </a:solidFill>
          </a:ln>
          <a:effectLst>
            <a:glow rad="101600">
              <a:srgbClr val="FF54FD"/>
            </a:glow>
          </a:effectLst>
        </p:spPr>
        <p:txBody>
          <a:bodyPr wrap="square" rtlCol="0">
            <a:spAutoFit/>
          </a:bodyPr>
          <a:lstStyle/>
          <a:p>
            <a:pPr lvl="0" algn="ctr">
              <a:defRPr/>
            </a:pPr>
            <a:r>
              <a:rPr lang="en-US" sz="2800" b="1" noProof="0">
                <a:solidFill>
                  <a:prstClr val="white"/>
                </a:solidFill>
                <a:effectLst>
                  <a:glow rad="25400">
                    <a:prstClr val="white">
                      <a:alpha val="32000"/>
                    </a:prstClr>
                  </a:glow>
                  <a:outerShdw blurRad="63500" sx="102000" sy="102000" algn="ctr" rotWithShape="0">
                    <a:prstClr val="white">
                      <a:alpha val="40000"/>
                    </a:prstClr>
                  </a:outerShdw>
                </a:effectLst>
                <a:latin typeface="Open Sans" panose="020B0606030504020204" pitchFamily="34" charset="0"/>
                <a:ea typeface="Open Sans" panose="020B0606030504020204" pitchFamily="34" charset="0"/>
                <a:cs typeface="Open Sans" panose="020B0606030504020204" pitchFamily="34" charset="0"/>
              </a:rPr>
              <a:t>VÂN DỤNG</a:t>
            </a:r>
            <a:endParaRPr kumimoji="0" lang="vi-VN" sz="2800" b="1" i="0" u="none" strike="noStrike" kern="1200" cap="none" spc="0" normalizeH="0" baseline="0" noProof="0">
              <a:ln>
                <a:noFill/>
              </a:ln>
              <a:solidFill>
                <a:prstClr val="white"/>
              </a:solidFill>
              <a:effectLst>
                <a:glow rad="25400">
                  <a:prstClr val="white">
                    <a:alpha val="32000"/>
                  </a:prstClr>
                </a:glow>
                <a:outerShdw blurRad="63500" sx="102000" sy="102000" algn="ctr" rotWithShape="0">
                  <a:prstClr val="white">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1356013" y="2069490"/>
            <a:ext cx="7835612" cy="2450223"/>
          </a:xfrm>
          <a:prstGeom prst="rect">
            <a:avLst/>
          </a:prstGeom>
          <a:noFill/>
        </p:spPr>
        <p:txBody>
          <a:bodyPr wrap="square">
            <a:spAutoFit/>
          </a:bodyPr>
          <a:lstStyle/>
          <a:p>
            <a:pPr lvl="0" algn="just">
              <a:lnSpc>
                <a:spcPct val="115000"/>
              </a:lnSpc>
              <a:spcAft>
                <a:spcPts val="1000"/>
              </a:spcAft>
              <a:defRPr/>
            </a:pPr>
            <a:r>
              <a:rPr lang="vi-VN"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Ở tiết trước các em đã tìm kiếm thông tin về một đội bóng, một cầu thủ hoặc một nhân vật. Em hãy phân tích mức độ tin cậy của nguồn tin mà em tìm được. Hãy ghi vào vở một ví dụ về tin đồn ( trong cuộc sống hoặc trên mạng) và cho biết:</a:t>
            </a:r>
          </a:p>
          <a:p>
            <a:pPr lvl="0" algn="just">
              <a:lnSpc>
                <a:spcPct val="115000"/>
              </a:lnSpc>
              <a:spcAft>
                <a:spcPts val="1000"/>
              </a:spcAft>
              <a:defRPr/>
            </a:pPr>
            <a:r>
              <a:rPr lang="vi-VN"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 Tin đồn đó xuất hiện từ sự việc nào?</a:t>
            </a:r>
          </a:p>
          <a:p>
            <a:pPr lvl="0" algn="just">
              <a:lnSpc>
                <a:spcPct val="115000"/>
              </a:lnSpc>
              <a:spcAft>
                <a:spcPts val="1000"/>
              </a:spcAft>
              <a:defRPr/>
            </a:pPr>
            <a:r>
              <a:rPr lang="vi-VN"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 Tác hại của tin đồn đó là gì?</a:t>
            </a:r>
          </a:p>
        </p:txBody>
      </p:sp>
      <p:pic>
        <p:nvPicPr>
          <p:cNvPr id="2050" name="Picture 2">
            <a:extLst>
              <a:ext uri="{FF2B5EF4-FFF2-40B4-BE49-F238E27FC236}">
                <a16:creationId xmlns:a16="http://schemas.microsoft.com/office/drawing/2014/main" id="{EA28FA38-82FD-1192-DFAD-5FF5BBE3FD6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9499446" y="4505941"/>
            <a:ext cx="2904308" cy="24232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45789" y="1359493"/>
            <a:ext cx="3493698" cy="461665"/>
          </a:xfrm>
          <a:prstGeom prst="rect">
            <a:avLst/>
          </a:prstGeom>
          <a:noFill/>
        </p:spPr>
        <p:txBody>
          <a:bodyPr wrap="square" rtlCol="0">
            <a:spAutoFit/>
          </a:bodyPr>
          <a:lstStyle/>
          <a:p>
            <a:r>
              <a:rPr lang="en-US" sz="2400" b="1" dirty="0" err="1" smtClean="0">
                <a:solidFill>
                  <a:schemeClr val="bg1"/>
                </a:solidFill>
              </a:rPr>
              <a:t>HƯỚNG</a:t>
            </a:r>
            <a:r>
              <a:rPr lang="en-US" sz="2400" b="1" dirty="0" smtClean="0">
                <a:solidFill>
                  <a:schemeClr val="bg1"/>
                </a:solidFill>
              </a:rPr>
              <a:t> </a:t>
            </a:r>
            <a:r>
              <a:rPr lang="en-US" sz="2400" b="1" dirty="0" err="1" smtClean="0">
                <a:solidFill>
                  <a:schemeClr val="bg1"/>
                </a:solidFill>
              </a:rPr>
              <a:t>DẪN</a:t>
            </a:r>
            <a:r>
              <a:rPr lang="en-US" sz="2400" b="1" dirty="0" smtClean="0">
                <a:solidFill>
                  <a:schemeClr val="bg1"/>
                </a:solidFill>
              </a:rPr>
              <a:t> </a:t>
            </a:r>
            <a:r>
              <a:rPr lang="en-US" sz="2400" b="1" dirty="0" err="1" smtClean="0">
                <a:solidFill>
                  <a:schemeClr val="bg1"/>
                </a:solidFill>
              </a:rPr>
              <a:t>VỀ</a:t>
            </a:r>
            <a:r>
              <a:rPr lang="en-US" sz="2400" b="1" dirty="0" smtClean="0">
                <a:solidFill>
                  <a:schemeClr val="bg1"/>
                </a:solidFill>
              </a:rPr>
              <a:t> </a:t>
            </a:r>
            <a:r>
              <a:rPr lang="en-US" sz="2400" b="1" dirty="0" err="1" smtClean="0">
                <a:solidFill>
                  <a:schemeClr val="bg1"/>
                </a:solidFill>
              </a:rPr>
              <a:t>NHÀ</a:t>
            </a:r>
            <a:endParaRPr lang="en-US" sz="2400" b="1" dirty="0">
              <a:solidFill>
                <a:schemeClr val="bg1"/>
              </a:solidFill>
            </a:endParaRPr>
          </a:p>
        </p:txBody>
      </p:sp>
    </p:spTree>
    <p:extLst>
      <p:ext uri="{BB962C8B-B14F-4D97-AF65-F5344CB8AC3E}">
        <p14:creationId xmlns:p14="http://schemas.microsoft.com/office/powerpoint/2010/main" val="212960614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417</Words>
  <Application>Microsoft Office PowerPoint</Application>
  <PresentationFormat>Widescreen</PresentationFormat>
  <Paragraphs>37</Paragraphs>
  <Slides>6</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Calibri Light</vt:lpstr>
      <vt:lpstr>Open Sans</vt:lpstr>
      <vt:lpstr>Office Theme</vt:lpstr>
      <vt:lpstr>PowerPoint Presentation</vt:lpstr>
      <vt:lpstr>Tiết 4. BÀI 2: THÔNG TIN TRONG MÔI TRƯỜNG SỐ (Tiếp)</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 Bài 1:  LƯỢC SỬ CÔNG CỤ TÍNH TOÁN (TIẾP)</dc:title>
  <dc:creator>Ban Thinh</dc:creator>
  <cp:lastModifiedBy>Admin</cp:lastModifiedBy>
  <cp:revision>14</cp:revision>
  <dcterms:created xsi:type="dcterms:W3CDTF">2023-06-05T12:10:35Z</dcterms:created>
  <dcterms:modified xsi:type="dcterms:W3CDTF">2025-02-11T10:31:13Z</dcterms:modified>
</cp:coreProperties>
</file>