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sldIdLst>
    <p:sldId id="258" r:id="rId3"/>
    <p:sldId id="256" r:id="rId4"/>
    <p:sldId id="257" r:id="rId5"/>
    <p:sldId id="264" r:id="rId6"/>
    <p:sldId id="265" r:id="rId7"/>
    <p:sldId id="266" r:id="rId8"/>
    <p:sldId id="267" r:id="rId9"/>
    <p:sldId id="26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532C"/>
    <a:srgbClr val="547A88"/>
    <a:srgbClr val="3857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88" d="100"/>
          <a:sy n="88" d="100"/>
        </p:scale>
        <p:origin x="45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02695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506315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231499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E357880-63C9-4BFD-B465-1793478F55E4}"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1013060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357880-63C9-4BFD-B465-1793478F55E4}"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4100012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E357880-63C9-4BFD-B465-1793478F55E4}"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256031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357880-63C9-4BFD-B465-1793478F55E4}"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1723561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357880-63C9-4BFD-B465-1793478F55E4}" type="datetimeFigureOut">
              <a:rPr lang="en-US" smtClean="0"/>
              <a:t>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1335771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357880-63C9-4BFD-B465-1793478F55E4}" type="datetimeFigureOut">
              <a:rPr lang="en-US" smtClean="0"/>
              <a:t>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2026882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357880-63C9-4BFD-B465-1793478F55E4}" type="datetimeFigureOut">
              <a:rPr lang="en-US" smtClean="0"/>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2796564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E357880-63C9-4BFD-B465-1793478F55E4}"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1776809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4760305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E357880-63C9-4BFD-B465-1793478F55E4}"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4005143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357880-63C9-4BFD-B465-1793478F55E4}"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3895245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357880-63C9-4BFD-B465-1793478F55E4}"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3751148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699448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100207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540618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949872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096972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381439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985934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3985647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pen Sans" panose="020B0606030504020204" pitchFamily="34" charset="0"/>
              </a:defRPr>
            </a:lvl1pPr>
          </a:lstStyle>
          <a:p>
            <a:fld id="{AE357880-63C9-4BFD-B465-1793478F55E4}" type="datetimeFigureOut">
              <a:rPr lang="en-US" smtClean="0"/>
              <a:pPr/>
              <a:t>2/11/2025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pen Sans" panose="020B060603050402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pen Sans" panose="020B0606030504020204" pitchFamily="34" charset="0"/>
              </a:defRPr>
            </a:lvl1pPr>
          </a:lstStyle>
          <a:p>
            <a:fld id="{A1DE3C54-CD91-45D9-A421-808A943E1B0C}" type="slidenum">
              <a:rPr lang="en-US" smtClean="0"/>
              <a:pPr/>
              <a:t>‹#›</a:t>
            </a:fld>
            <a:endParaRPr lang="en-US"/>
          </a:p>
        </p:txBody>
      </p:sp>
    </p:spTree>
    <p:extLst>
      <p:ext uri="{BB962C8B-B14F-4D97-AF65-F5344CB8AC3E}">
        <p14:creationId xmlns:p14="http://schemas.microsoft.com/office/powerpoint/2010/main" val="1771279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Open Sans" panose="020B06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hyperlink" Target="https://www.youtube.com/watch?v=KYW1HvgEpLk" TargetMode="External"/><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https://www.youtube.com/embed/K51Hgc7LZLM?feature=oembed" TargetMode="Externa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D851F83-8150-84F9-1D87-CC1773AFEA73}"/>
              </a:ext>
            </a:extLst>
          </p:cNvPr>
          <p:cNvGrpSpPr/>
          <p:nvPr/>
        </p:nvGrpSpPr>
        <p:grpSpPr>
          <a:xfrm>
            <a:off x="4823631" y="88394"/>
            <a:ext cx="2703764" cy="1416247"/>
            <a:chOff x="6665655" y="770361"/>
            <a:chExt cx="3363248" cy="1909103"/>
          </a:xfrm>
        </p:grpSpPr>
        <p:grpSp>
          <p:nvGrpSpPr>
            <p:cNvPr id="5" name="Group 4">
              <a:extLst>
                <a:ext uri="{FF2B5EF4-FFF2-40B4-BE49-F238E27FC236}">
                  <a16:creationId xmlns:a16="http://schemas.microsoft.com/office/drawing/2014/main" id="{72387CF5-1169-CD9B-04AE-FCA446E3CE0E}"/>
                </a:ext>
              </a:extLst>
            </p:cNvPr>
            <p:cNvGrpSpPr/>
            <p:nvPr/>
          </p:nvGrpSpPr>
          <p:grpSpPr>
            <a:xfrm>
              <a:off x="6665655" y="770361"/>
              <a:ext cx="3363248" cy="1909103"/>
              <a:chOff x="6665655" y="770361"/>
              <a:chExt cx="3363248" cy="1909103"/>
            </a:xfrm>
          </p:grpSpPr>
          <p:sp>
            <p:nvSpPr>
              <p:cNvPr id="7" name="Rectangle 6">
                <a:extLst>
                  <a:ext uri="{FF2B5EF4-FFF2-40B4-BE49-F238E27FC236}">
                    <a16:creationId xmlns:a16="http://schemas.microsoft.com/office/drawing/2014/main" id="{1359188C-6FBC-3584-9F82-94170979DB44}"/>
                  </a:ext>
                </a:extLst>
              </p:cNvPr>
              <p:cNvSpPr/>
              <p:nvPr/>
            </p:nvSpPr>
            <p:spPr>
              <a:xfrm>
                <a:off x="6676103" y="770361"/>
                <a:ext cx="3352800"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01DD16DF-19D6-92DA-BBA2-6474F9CC9C70}"/>
                  </a:ext>
                </a:extLst>
              </p:cNvPr>
              <p:cNvSpPr/>
              <p:nvPr/>
            </p:nvSpPr>
            <p:spPr>
              <a:xfrm rot="21378946">
                <a:off x="6665655" y="791671"/>
                <a:ext cx="3352800" cy="188779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 name="TextBox 5">
              <a:extLst>
                <a:ext uri="{FF2B5EF4-FFF2-40B4-BE49-F238E27FC236}">
                  <a16:creationId xmlns:a16="http://schemas.microsoft.com/office/drawing/2014/main" id="{236D8B9F-E74B-6A11-C155-6F37FF108A6A}"/>
                </a:ext>
              </a:extLst>
            </p:cNvPr>
            <p:cNvSpPr txBox="1"/>
            <p:nvPr/>
          </p:nvSpPr>
          <p:spPr>
            <a:xfrm>
              <a:off x="7180351" y="1111504"/>
              <a:ext cx="2323405" cy="1286139"/>
            </a:xfrm>
            <a:prstGeom prst="rect">
              <a:avLst/>
            </a:prstGeom>
            <a:noFill/>
          </p:spPr>
          <p:txBody>
            <a:bodyPr wrap="none" rtlCol="0">
              <a:spAutoFit/>
            </a:bodyPr>
            <a:lstStyle/>
            <a:p>
              <a:pPr algn="ctr"/>
              <a:r>
                <a:rPr lang="en-US" sz="2800" b="1">
                  <a:solidFill>
                    <a:srgbClr val="0070C0"/>
                  </a:solidFill>
                  <a:latin typeface="Open Sans" panose="020B0606030504020204" pitchFamily="34" charset="0"/>
                  <a:ea typeface="Open Sans" panose="020B0606030504020204" pitchFamily="34" charset="0"/>
                  <a:cs typeface="Open Sans" panose="020B0606030504020204" pitchFamily="34" charset="0"/>
                </a:rPr>
                <a:t>KIỂM TRA</a:t>
              </a:r>
            </a:p>
            <a:p>
              <a:pPr algn="ctr"/>
              <a:r>
                <a:rPr lang="en-US" sz="2800" b="1">
                  <a:solidFill>
                    <a:srgbClr val="0070C0"/>
                  </a:solidFill>
                  <a:latin typeface="Open Sans" panose="020B0606030504020204" pitchFamily="34" charset="0"/>
                  <a:ea typeface="Open Sans" panose="020B0606030504020204" pitchFamily="34" charset="0"/>
                  <a:cs typeface="Open Sans" panose="020B0606030504020204" pitchFamily="34" charset="0"/>
                </a:rPr>
                <a:t> BÀI CŨ</a:t>
              </a:r>
              <a:endParaRPr lang="vi-VN" sz="2800" b="1">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0" name="TextBox 9">
            <a:extLst>
              <a:ext uri="{FF2B5EF4-FFF2-40B4-BE49-F238E27FC236}">
                <a16:creationId xmlns:a16="http://schemas.microsoft.com/office/drawing/2014/main" id="{75810174-A9A3-5B27-6208-E8BCC81F0ACE}"/>
              </a:ext>
            </a:extLst>
          </p:cNvPr>
          <p:cNvSpPr txBox="1"/>
          <p:nvPr/>
        </p:nvSpPr>
        <p:spPr>
          <a:xfrm>
            <a:off x="1784029" y="1524175"/>
            <a:ext cx="8559505" cy="906210"/>
          </a:xfrm>
          <a:prstGeom prst="rect">
            <a:avLst/>
          </a:prstGeom>
          <a:noFill/>
        </p:spPr>
        <p:txBody>
          <a:bodyPr wrap="square">
            <a:spAutoFit/>
          </a:bodyPr>
          <a:lstStyle/>
          <a:p>
            <a:pPr algn="just">
              <a:lnSpc>
                <a:spcPct val="115000"/>
              </a:lnSpc>
              <a:spcAft>
                <a:spcPts val="1000"/>
              </a:spcAft>
            </a:pPr>
            <a:r>
              <a:rPr lang="en-US" sz="2000">
                <a:effectLst/>
                <a:latin typeface="Open Sans" panose="020B0606030504020204" pitchFamily="34" charset="0"/>
                <a:ea typeface="Open Sans" panose="020B0606030504020204" pitchFamily="34" charset="0"/>
                <a:cs typeface="Open Sans" panose="020B0606030504020204" pitchFamily="34" charset="0"/>
              </a:rPr>
              <a:t>+ H</a:t>
            </a:r>
            <a:r>
              <a:rPr lang="vi-VN" sz="2000">
                <a:effectLst/>
                <a:latin typeface="Open Sans" panose="020B0606030504020204" pitchFamily="34" charset="0"/>
                <a:ea typeface="Open Sans" panose="020B0606030504020204" pitchFamily="34" charset="0"/>
                <a:cs typeface="Open Sans" panose="020B0606030504020204" pitchFamily="34" charset="0"/>
              </a:rPr>
              <a:t>ãy nêu tên của chiếc máy tính cơ khí đầu tiên</a:t>
            </a:r>
            <a:r>
              <a:rPr lang="en-US" sz="2000">
                <a:effectLst/>
                <a:latin typeface="Open Sans" panose="020B0606030504020204" pitchFamily="34" charset="0"/>
                <a:ea typeface="Open Sans" panose="020B0606030504020204" pitchFamily="34" charset="0"/>
                <a:cs typeface="Open Sans" panose="020B0606030504020204" pitchFamily="34" charset="0"/>
              </a:rPr>
              <a:t>?</a:t>
            </a:r>
            <a:endParaRPr lang="vi-VN" sz="2000">
              <a:effectLst/>
              <a:latin typeface="Open Sans" panose="020B0606030504020204" pitchFamily="34" charset="0"/>
              <a:ea typeface="Open Sans" panose="020B0606030504020204" pitchFamily="34" charset="0"/>
              <a:cs typeface="Open Sans" panose="020B0606030504020204" pitchFamily="34" charset="0"/>
            </a:endParaRPr>
          </a:p>
          <a:p>
            <a:pPr algn="just">
              <a:lnSpc>
                <a:spcPct val="115000"/>
              </a:lnSpc>
              <a:spcAft>
                <a:spcPts val="1000"/>
              </a:spcAft>
            </a:pPr>
            <a:r>
              <a:rPr lang="en-US" sz="2000">
                <a:effectLst/>
                <a:latin typeface="Open Sans" panose="020B0606030504020204" pitchFamily="34" charset="0"/>
                <a:ea typeface="Open Sans" panose="020B0606030504020204" pitchFamily="34" charset="0"/>
                <a:cs typeface="Open Sans" panose="020B0606030504020204" pitchFamily="34" charset="0"/>
              </a:rPr>
              <a:t>+ V</a:t>
            </a:r>
            <a:r>
              <a:rPr lang="vi-VN" sz="2000">
                <a:effectLst/>
                <a:latin typeface="Open Sans" panose="020B0606030504020204" pitchFamily="34" charset="0"/>
                <a:ea typeface="Open Sans" panose="020B0606030504020204" pitchFamily="34" charset="0"/>
                <a:cs typeface="Open Sans" panose="020B0606030504020204" pitchFamily="34" charset="0"/>
              </a:rPr>
              <a:t>ẽ sơ đồ cấu trúc máy tính</a:t>
            </a:r>
            <a:r>
              <a:rPr lang="en-US" sz="2000">
                <a:effectLst/>
                <a:latin typeface="Open Sans" panose="020B0606030504020204" pitchFamily="34" charset="0"/>
                <a:ea typeface="Open Sans" panose="020B0606030504020204" pitchFamily="34" charset="0"/>
                <a:cs typeface="Open Sans" panose="020B0606030504020204" pitchFamily="34" charset="0"/>
              </a:rPr>
              <a:t>.</a:t>
            </a:r>
            <a:endParaRPr lang="vi-VN" sz="200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96D7891F-F59F-3227-9FD6-AB2C7EBE4273}"/>
              </a:ext>
            </a:extLst>
          </p:cNvPr>
          <p:cNvSpPr txBox="1"/>
          <p:nvPr/>
        </p:nvSpPr>
        <p:spPr>
          <a:xfrm>
            <a:off x="1784029" y="2400720"/>
            <a:ext cx="8559505" cy="1388393"/>
          </a:xfrm>
          <a:prstGeom prst="rect">
            <a:avLst/>
          </a:prstGeom>
          <a:noFill/>
        </p:spPr>
        <p:txBody>
          <a:bodyPr wrap="square">
            <a:spAutoFit/>
          </a:bodyPr>
          <a:lstStyle/>
          <a:p>
            <a:pPr algn="just">
              <a:lnSpc>
                <a:spcPct val="115000"/>
              </a:lnSpc>
              <a:spcAft>
                <a:spcPts val="1000"/>
              </a:spcAft>
            </a:pPr>
            <a:r>
              <a:rPr lang="en-US" sz="2000" b="1">
                <a:latin typeface="Open Sans" panose="020B0606030504020204" pitchFamily="34" charset="0"/>
                <a:ea typeface="Open Sans" panose="020B0606030504020204" pitchFamily="34" charset="0"/>
                <a:cs typeface="Open Sans" panose="020B0606030504020204" pitchFamily="34" charset="0"/>
              </a:rPr>
              <a:t>Trả lời:</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Chiếc máy tính cơ khí đầu tiên có tên Pascaline.</a:t>
            </a:r>
            <a:endParaRPr lang="en-US" sz="2000">
              <a:latin typeface="Open Sans" panose="020B0606030504020204" pitchFamily="34" charset="0"/>
              <a:ea typeface="Open Sans" panose="020B0606030504020204" pitchFamily="34" charset="0"/>
              <a:cs typeface="Open Sans" panose="020B0606030504020204" pitchFamily="34" charset="0"/>
            </a:endParaRPr>
          </a:p>
          <a:p>
            <a:pPr algn="just">
              <a:lnSpc>
                <a:spcPct val="115000"/>
              </a:lnSpc>
              <a:spcAft>
                <a:spcPts val="1000"/>
              </a:spcAft>
            </a:pPr>
            <a:r>
              <a:rPr lang="en-US" sz="2000">
                <a:latin typeface="Open Sans" panose="020B0606030504020204" pitchFamily="34" charset="0"/>
                <a:ea typeface="Open Sans" panose="020B0606030504020204" pitchFamily="34" charset="0"/>
                <a:cs typeface="Open Sans" panose="020B0606030504020204" pitchFamily="34" charset="0"/>
              </a:rPr>
              <a:t>+ S</a:t>
            </a:r>
            <a:r>
              <a:rPr lang="vi-VN" sz="2000">
                <a:latin typeface="Open Sans" panose="020B0606030504020204" pitchFamily="34" charset="0"/>
                <a:ea typeface="Open Sans" panose="020B0606030504020204" pitchFamily="34" charset="0"/>
                <a:cs typeface="Open Sans" panose="020B0606030504020204" pitchFamily="34" charset="0"/>
              </a:rPr>
              <a:t>ơ đồ cấu trúc máy tính</a:t>
            </a:r>
            <a:endParaRPr lang="vi-VN" sz="2000">
              <a:effectLst/>
              <a:latin typeface="Open Sans" panose="020B0606030504020204" pitchFamily="34" charset="0"/>
              <a:ea typeface="Open Sans" panose="020B0606030504020204" pitchFamily="34" charset="0"/>
              <a:cs typeface="Open Sans" panose="020B0606030504020204" pitchFamily="34" charset="0"/>
            </a:endParaRPr>
          </a:p>
        </p:txBody>
      </p:sp>
      <p:grpSp>
        <p:nvGrpSpPr>
          <p:cNvPr id="24" name="Group 23">
            <a:extLst>
              <a:ext uri="{FF2B5EF4-FFF2-40B4-BE49-F238E27FC236}">
                <a16:creationId xmlns:a16="http://schemas.microsoft.com/office/drawing/2014/main" id="{11BE4479-30DA-AF33-ECD6-B1047A745047}"/>
              </a:ext>
            </a:extLst>
          </p:cNvPr>
          <p:cNvGrpSpPr/>
          <p:nvPr/>
        </p:nvGrpSpPr>
        <p:grpSpPr>
          <a:xfrm>
            <a:off x="3199317" y="3935509"/>
            <a:ext cx="5793366" cy="1725558"/>
            <a:chOff x="4013200" y="4878595"/>
            <a:chExt cx="5793366" cy="1725558"/>
          </a:xfrm>
        </p:grpSpPr>
        <p:sp>
          <p:nvSpPr>
            <p:cNvPr id="13" name="Rectangle 12">
              <a:extLst>
                <a:ext uri="{FF2B5EF4-FFF2-40B4-BE49-F238E27FC236}">
                  <a16:creationId xmlns:a16="http://schemas.microsoft.com/office/drawing/2014/main" id="{2D7CACDD-A473-3002-080E-FC304216FFC5}"/>
                </a:ext>
              </a:extLst>
            </p:cNvPr>
            <p:cNvSpPr/>
            <p:nvPr/>
          </p:nvSpPr>
          <p:spPr>
            <a:xfrm>
              <a:off x="6063781" y="4878595"/>
              <a:ext cx="1708619" cy="1725558"/>
            </a:xfrm>
            <a:prstGeom prst="rect">
              <a:avLst/>
            </a:prstGeom>
            <a:solidFill>
              <a:schemeClr val="accent5">
                <a:lumMod val="20000"/>
                <a:lumOff val="8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a:extLst>
                <a:ext uri="{FF2B5EF4-FFF2-40B4-BE49-F238E27FC236}">
                  <a16:creationId xmlns:a16="http://schemas.microsoft.com/office/drawing/2014/main" id="{42CD7A52-9D02-FE89-EC05-6FBA71B5D307}"/>
                </a:ext>
              </a:extLst>
            </p:cNvPr>
            <p:cNvSpPr/>
            <p:nvPr/>
          </p:nvSpPr>
          <p:spPr>
            <a:xfrm>
              <a:off x="6258560" y="5069840"/>
              <a:ext cx="1302646" cy="4572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Bộ xử lý</a:t>
              </a:r>
              <a:endParaRPr lang="vi-VN">
                <a:solidFill>
                  <a:sysClr val="windowText" lastClr="000000"/>
                </a:solidFill>
              </a:endParaRPr>
            </a:p>
          </p:txBody>
        </p:sp>
        <p:sp>
          <p:nvSpPr>
            <p:cNvPr id="9" name="Rectangle 8">
              <a:extLst>
                <a:ext uri="{FF2B5EF4-FFF2-40B4-BE49-F238E27FC236}">
                  <a16:creationId xmlns:a16="http://schemas.microsoft.com/office/drawing/2014/main" id="{30D7E9CC-4703-5984-E00B-82E6C4D4EA80}"/>
                </a:ext>
              </a:extLst>
            </p:cNvPr>
            <p:cNvSpPr/>
            <p:nvPr/>
          </p:nvSpPr>
          <p:spPr>
            <a:xfrm>
              <a:off x="6258560" y="5994400"/>
              <a:ext cx="1302646" cy="4572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Bộ nhớ</a:t>
              </a:r>
              <a:endParaRPr lang="vi-VN">
                <a:solidFill>
                  <a:sysClr val="windowText" lastClr="000000"/>
                </a:solidFill>
              </a:endParaRPr>
            </a:p>
          </p:txBody>
        </p:sp>
        <p:sp>
          <p:nvSpPr>
            <p:cNvPr id="11" name="Rectangle 10">
              <a:extLst>
                <a:ext uri="{FF2B5EF4-FFF2-40B4-BE49-F238E27FC236}">
                  <a16:creationId xmlns:a16="http://schemas.microsoft.com/office/drawing/2014/main" id="{296AF3EE-B660-72AB-2EC8-24F6D3CBF508}"/>
                </a:ext>
              </a:extLst>
            </p:cNvPr>
            <p:cNvSpPr/>
            <p:nvPr/>
          </p:nvSpPr>
          <p:spPr>
            <a:xfrm>
              <a:off x="8503920" y="5506720"/>
              <a:ext cx="1302646" cy="4572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Thiết bị ra</a:t>
              </a:r>
              <a:endParaRPr lang="vi-VN">
                <a:solidFill>
                  <a:sysClr val="windowText" lastClr="000000"/>
                </a:solidFill>
              </a:endParaRPr>
            </a:p>
          </p:txBody>
        </p:sp>
        <p:sp>
          <p:nvSpPr>
            <p:cNvPr id="12" name="Rectangle 11">
              <a:extLst>
                <a:ext uri="{FF2B5EF4-FFF2-40B4-BE49-F238E27FC236}">
                  <a16:creationId xmlns:a16="http://schemas.microsoft.com/office/drawing/2014/main" id="{082EBCFA-769D-E71B-5650-1889279BEDC3}"/>
                </a:ext>
              </a:extLst>
            </p:cNvPr>
            <p:cNvSpPr/>
            <p:nvPr/>
          </p:nvSpPr>
          <p:spPr>
            <a:xfrm>
              <a:off x="4013200" y="5506720"/>
              <a:ext cx="1302646" cy="4572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Thiết bị vào</a:t>
              </a:r>
              <a:endParaRPr lang="vi-VN">
                <a:solidFill>
                  <a:sysClr val="windowText" lastClr="000000"/>
                </a:solidFill>
              </a:endParaRPr>
            </a:p>
          </p:txBody>
        </p:sp>
        <p:cxnSp>
          <p:nvCxnSpPr>
            <p:cNvPr id="15" name="Straight Arrow Connector 14">
              <a:extLst>
                <a:ext uri="{FF2B5EF4-FFF2-40B4-BE49-F238E27FC236}">
                  <a16:creationId xmlns:a16="http://schemas.microsoft.com/office/drawing/2014/main" id="{A19E118D-1E23-0F08-56B6-A968842D3154}"/>
                </a:ext>
              </a:extLst>
            </p:cNvPr>
            <p:cNvCxnSpPr>
              <a:stCxn id="12" idx="3"/>
              <a:endCxn id="13" idx="1"/>
            </p:cNvCxnSpPr>
            <p:nvPr/>
          </p:nvCxnSpPr>
          <p:spPr>
            <a:xfrm>
              <a:off x="5315846" y="5735320"/>
              <a:ext cx="747935" cy="60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58A877D-E97F-09B1-3FBE-35D4B3091F35}"/>
                </a:ext>
              </a:extLst>
            </p:cNvPr>
            <p:cNvCxnSpPr/>
            <p:nvPr/>
          </p:nvCxnSpPr>
          <p:spPr>
            <a:xfrm>
              <a:off x="6618492" y="5512774"/>
              <a:ext cx="0" cy="4816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6FE72E6-C54A-2E8C-930C-211A173127AF}"/>
                </a:ext>
              </a:extLst>
            </p:cNvPr>
            <p:cNvCxnSpPr/>
            <p:nvPr/>
          </p:nvCxnSpPr>
          <p:spPr>
            <a:xfrm flipV="1">
              <a:off x="7223760" y="5489685"/>
              <a:ext cx="0" cy="50471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93B3BF2-5CF5-61EA-E8B7-E12B9A7522D2}"/>
                </a:ext>
              </a:extLst>
            </p:cNvPr>
            <p:cNvCxnSpPr>
              <a:stCxn id="13" idx="3"/>
              <a:endCxn id="11" idx="1"/>
            </p:cNvCxnSpPr>
            <p:nvPr/>
          </p:nvCxnSpPr>
          <p:spPr>
            <a:xfrm flipV="1">
              <a:off x="7772400" y="5735320"/>
              <a:ext cx="731520" cy="60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3FB979FC-EA11-828B-4DD2-3A68C00025C7}"/>
              </a:ext>
            </a:extLst>
          </p:cNvPr>
          <p:cNvSpPr/>
          <p:nvPr/>
        </p:nvSpPr>
        <p:spPr>
          <a:xfrm>
            <a:off x="975360" y="538480"/>
            <a:ext cx="10281920" cy="2377440"/>
          </a:xfrm>
          <a:prstGeom prst="rect">
            <a:avLst/>
          </a:prstGeom>
          <a:solidFill>
            <a:schemeClr val="bg1"/>
          </a:solidFill>
          <a:ln w="38100">
            <a:solidFill>
              <a:srgbClr val="7353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Ở</a:t>
            </a:r>
            <a:r>
              <a:rPr lang="vi-VN"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 tiết trước chúng ta đã được tìm hiểu về những chiếc máy tính cơ khí đầu tiên, cũng như biết được kiến trúc máy tính </a:t>
            </a:r>
            <a:r>
              <a:rPr lang="en-US"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Von Neumann. </a:t>
            </a:r>
            <a:r>
              <a:rPr lang="vi-VN"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Ở tiết học này chúng ta sẽ tiếp tục tìm hiểu các thế hệ máy tính và cùng </a:t>
            </a:r>
            <a:r>
              <a:rPr lang="en-US"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xem</a:t>
            </a:r>
            <a:r>
              <a:rPr lang="vi-VN"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 máy tính đã thay đổi thế giới như thế nào</a:t>
            </a:r>
            <a:r>
              <a:rPr lang="en-US"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a:t>
            </a:r>
            <a:endParaRPr lang="vi-VN">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00041024"/>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style.rotation</p:attrName>
                                            </p:attrNameLst>
                                          </p:cBhvr>
                                          <p:tavLst>
                                            <p:tav tm="0">
                                              <p:val>
                                                <p:fltVal val="720"/>
                                              </p:val>
                                            </p:tav>
                                            <p:tav tm="100000">
                                              <p:val>
                                                <p:fltVal val="0"/>
                                              </p:val>
                                            </p:tav>
                                          </p:tavLst>
                                        </p:anim>
                                        <p:anim calcmode="lin" valueType="num">
                                          <p:cBhvr>
                                            <p:cTn id="9" dur="500" fill="hold"/>
                                            <p:tgtEl>
                                              <p:spTgt spid="4"/>
                                            </p:tgtEl>
                                            <p:attrNameLst>
                                              <p:attrName>ppt_h</p:attrName>
                                            </p:attrNameLst>
                                          </p:cBhvr>
                                          <p:tavLst>
                                            <p:tav tm="0">
                                              <p:val>
                                                <p:fltVal val="0"/>
                                              </p:val>
                                            </p:tav>
                                            <p:tav tm="100000">
                                              <p:val>
                                                <p:strVal val="#ppt_h"/>
                                              </p:val>
                                            </p:tav>
                                          </p:tavLst>
                                        </p:anim>
                                        <p:anim calcmode="lin" valueType="num">
                                          <p:cBhvr>
                                            <p:cTn id="10" dur="500" fill="hold"/>
                                            <p:tgtEl>
                                              <p:spTgt spid="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 calcmode="lin" valueType="num">
                                          <p:cBhvr>
                                            <p:cTn id="17" dur="5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8" dur="5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1"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1000" fill="hold"/>
                                            <p:tgtEl>
                                              <p:spTgt spid="24"/>
                                            </p:tgtEl>
                                            <p:attrNameLst>
                                              <p:attrName>ppt_w</p:attrName>
                                            </p:attrNameLst>
                                          </p:cBhvr>
                                          <p:tavLst>
                                            <p:tav tm="0">
                                              <p:val>
                                                <p:fltVal val="0"/>
                                              </p:val>
                                            </p:tav>
                                            <p:tav tm="100000">
                                              <p:val>
                                                <p:strVal val="#ppt_w"/>
                                              </p:val>
                                            </p:tav>
                                          </p:tavLst>
                                        </p:anim>
                                        <p:anim calcmode="lin" valueType="num">
                                          <p:cBhvr>
                                            <p:cTn id="30" dur="1000" fill="hold"/>
                                            <p:tgtEl>
                                              <p:spTgt spid="24"/>
                                            </p:tgtEl>
                                            <p:attrNameLst>
                                              <p:attrName>ppt_h</p:attrName>
                                            </p:attrNameLst>
                                          </p:cBhvr>
                                          <p:tavLst>
                                            <p:tav tm="0">
                                              <p:val>
                                                <p:fltVal val="0"/>
                                              </p:val>
                                            </p:tav>
                                            <p:tav tm="100000">
                                              <p:val>
                                                <p:strVal val="#ppt_h"/>
                                              </p:val>
                                            </p:tav>
                                          </p:tavLst>
                                        </p:anim>
                                        <p:anim calcmode="lin" valueType="num">
                                          <p:cBhvr>
                                            <p:cTn id="31"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14:presetBounceEnd="46000">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14:bounceEnd="46000">
                                          <p:cBhvr additive="base">
                                            <p:cTn id="37" dur="500" fill="hold"/>
                                            <p:tgtEl>
                                              <p:spTgt spid="14"/>
                                            </p:tgtEl>
                                            <p:attrNameLst>
                                              <p:attrName>ppt_x</p:attrName>
                                            </p:attrNameLst>
                                          </p:cBhvr>
                                          <p:tavLst>
                                            <p:tav tm="0">
                                              <p:val>
                                                <p:strVal val="#ppt_x"/>
                                              </p:val>
                                            </p:tav>
                                            <p:tav tm="100000">
                                              <p:val>
                                                <p:strVal val="#ppt_x"/>
                                              </p:val>
                                            </p:tav>
                                          </p:tavLst>
                                        </p:anim>
                                        <p:anim calcmode="lin" valueType="num" p14:bounceEnd="46000">
                                          <p:cBhvr additive="base">
                                            <p:cTn id="3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style.rotation</p:attrName>
                                            </p:attrNameLst>
                                          </p:cBhvr>
                                          <p:tavLst>
                                            <p:tav tm="0">
                                              <p:val>
                                                <p:fltVal val="720"/>
                                              </p:val>
                                            </p:tav>
                                            <p:tav tm="100000">
                                              <p:val>
                                                <p:fltVal val="0"/>
                                              </p:val>
                                            </p:tav>
                                          </p:tavLst>
                                        </p:anim>
                                        <p:anim calcmode="lin" valueType="num">
                                          <p:cBhvr>
                                            <p:cTn id="9" dur="500" fill="hold"/>
                                            <p:tgtEl>
                                              <p:spTgt spid="4"/>
                                            </p:tgtEl>
                                            <p:attrNameLst>
                                              <p:attrName>ppt_h</p:attrName>
                                            </p:attrNameLst>
                                          </p:cBhvr>
                                          <p:tavLst>
                                            <p:tav tm="0">
                                              <p:val>
                                                <p:fltVal val="0"/>
                                              </p:val>
                                            </p:tav>
                                            <p:tav tm="100000">
                                              <p:val>
                                                <p:strVal val="#ppt_h"/>
                                              </p:val>
                                            </p:tav>
                                          </p:tavLst>
                                        </p:anim>
                                        <p:anim calcmode="lin" valueType="num">
                                          <p:cBhvr>
                                            <p:cTn id="10" dur="500" fill="hold"/>
                                            <p:tgtEl>
                                              <p:spTgt spid="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 calcmode="lin" valueType="num">
                                          <p:cBhvr>
                                            <p:cTn id="17" dur="5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8" dur="5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1"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1000" fill="hold"/>
                                            <p:tgtEl>
                                              <p:spTgt spid="24"/>
                                            </p:tgtEl>
                                            <p:attrNameLst>
                                              <p:attrName>ppt_w</p:attrName>
                                            </p:attrNameLst>
                                          </p:cBhvr>
                                          <p:tavLst>
                                            <p:tav tm="0">
                                              <p:val>
                                                <p:fltVal val="0"/>
                                              </p:val>
                                            </p:tav>
                                            <p:tav tm="100000">
                                              <p:val>
                                                <p:strVal val="#ppt_w"/>
                                              </p:val>
                                            </p:tav>
                                          </p:tavLst>
                                        </p:anim>
                                        <p:anim calcmode="lin" valueType="num">
                                          <p:cBhvr>
                                            <p:cTn id="30" dur="1000" fill="hold"/>
                                            <p:tgtEl>
                                              <p:spTgt spid="24"/>
                                            </p:tgtEl>
                                            <p:attrNameLst>
                                              <p:attrName>ppt_h</p:attrName>
                                            </p:attrNameLst>
                                          </p:cBhvr>
                                          <p:tavLst>
                                            <p:tav tm="0">
                                              <p:val>
                                                <p:fltVal val="0"/>
                                              </p:val>
                                            </p:tav>
                                            <p:tav tm="100000">
                                              <p:val>
                                                <p:strVal val="#ppt_h"/>
                                              </p:val>
                                            </p:tav>
                                          </p:tavLst>
                                        </p:anim>
                                        <p:anim calcmode="lin" valueType="num">
                                          <p:cBhvr>
                                            <p:cTn id="31"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1"/>
          <p:bldP spid="14"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6198870" y="791736"/>
            <a:ext cx="6111240" cy="2277358"/>
          </a:xfrm>
        </p:spPr>
        <p:txBody>
          <a:bodyPr>
            <a:normAutofit/>
          </a:bodyPr>
          <a:lstStyle/>
          <a:p>
            <a:pPr>
              <a:lnSpc>
                <a:spcPct val="100000"/>
              </a:lnSpc>
            </a:pPr>
            <a:r>
              <a:rPr lang="en-US" sz="4400">
                <a:solidFill>
                  <a:srgbClr val="FFFF00"/>
                </a:solidFill>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Tiết 2. Bài 1: </a:t>
            </a:r>
            <a:br>
              <a:rPr lang="en-US" sz="4400">
                <a:solidFill>
                  <a:srgbClr val="FFFF00"/>
                </a:solidFill>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US" sz="4400" b="1">
                <a:solidFill>
                  <a:srgbClr val="FFFF00"/>
                </a:solidFill>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LƯỢC SỬ CÔNG CỤ TÍNH TOÁN (Tiếp)</a:t>
            </a:r>
          </a:p>
        </p:txBody>
      </p:sp>
      <p:sp>
        <p:nvSpPr>
          <p:cNvPr id="3" name="Subtitle 2">
            <a:extLst>
              <a:ext uri="{FF2B5EF4-FFF2-40B4-BE49-F238E27FC236}">
                <a16:creationId xmlns:a16="http://schemas.microsoft.com/office/drawing/2014/main" id="{C59BD655-F7DD-EBAD-D6B3-E49C84B099EE}"/>
              </a:ext>
            </a:extLst>
          </p:cNvPr>
          <p:cNvSpPr>
            <a:spLocks noGrp="1"/>
          </p:cNvSpPr>
          <p:nvPr>
            <p:ph type="subTitle" idx="1"/>
          </p:nvPr>
        </p:nvSpPr>
        <p:spPr>
          <a:xfrm>
            <a:off x="8009271" y="6379528"/>
            <a:ext cx="4300839" cy="375602"/>
          </a:xfrm>
        </p:spPr>
        <p:txBody>
          <a:bodyPr>
            <a:normAutofit fontScale="92500" lnSpcReduction="10000"/>
          </a:bodyPr>
          <a:lstStyle/>
          <a:p>
            <a:r>
              <a:rPr lang="en-US" b="1" dirty="0">
                <a:solidFill>
                  <a:srgbClr val="547A88"/>
                </a:solidFill>
                <a:latin typeface="Open Sans" panose="020B0606030504020204" pitchFamily="34" charset="0"/>
                <a:ea typeface="Open Sans" panose="020B0606030504020204" pitchFamily="34" charset="0"/>
                <a:cs typeface="Open Sans" panose="020B0606030504020204" pitchFamily="34" charset="0"/>
              </a:rPr>
              <a:t>Người dạy: </a:t>
            </a:r>
            <a:r>
              <a:rPr lang="en-US" b="1" dirty="0" smtClean="0">
                <a:solidFill>
                  <a:srgbClr val="547A88"/>
                </a:solidFill>
                <a:latin typeface="Open Sans" panose="020B0606030504020204" pitchFamily="34" charset="0"/>
                <a:ea typeface="Open Sans" panose="020B0606030504020204" pitchFamily="34" charset="0"/>
                <a:cs typeface="Open Sans" panose="020B0606030504020204" pitchFamily="34" charset="0"/>
              </a:rPr>
              <a:t>Trình Thị Thấm</a:t>
            </a:r>
            <a:endParaRPr lang="en-US" b="1" dirty="0">
              <a:solidFill>
                <a:srgbClr val="547A88"/>
              </a:solidFill>
              <a:latin typeface="Open Sans" panose="020B0606030504020204" pitchFamily="34" charset="0"/>
              <a:ea typeface="Open Sans" panose="020B0606030504020204" pitchFamily="34" charset="0"/>
              <a:cs typeface="Open Sans" panose="020B0606030504020204" pitchFamily="34" charset="0"/>
            </a:endParaRPr>
          </a:p>
          <a:p>
            <a:endParaRPr lang="en-US" dirty="0">
              <a:solidFill>
                <a:srgbClr val="547A88"/>
              </a:solidFill>
            </a:endParaRPr>
          </a:p>
        </p:txBody>
      </p:sp>
    </p:spTree>
    <p:extLst>
      <p:ext uri="{BB962C8B-B14F-4D97-AF65-F5344CB8AC3E}">
        <p14:creationId xmlns:p14="http://schemas.microsoft.com/office/powerpoint/2010/main" val="263324718"/>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D851F83-8150-84F9-1D87-CC1773AFEA73}"/>
              </a:ext>
            </a:extLst>
          </p:cNvPr>
          <p:cNvGrpSpPr/>
          <p:nvPr/>
        </p:nvGrpSpPr>
        <p:grpSpPr>
          <a:xfrm>
            <a:off x="4823630" y="88394"/>
            <a:ext cx="2703764" cy="1416247"/>
            <a:chOff x="6665655" y="770361"/>
            <a:chExt cx="3363248" cy="1909103"/>
          </a:xfrm>
        </p:grpSpPr>
        <p:grpSp>
          <p:nvGrpSpPr>
            <p:cNvPr id="5" name="Group 4">
              <a:extLst>
                <a:ext uri="{FF2B5EF4-FFF2-40B4-BE49-F238E27FC236}">
                  <a16:creationId xmlns:a16="http://schemas.microsoft.com/office/drawing/2014/main" id="{72387CF5-1169-CD9B-04AE-FCA446E3CE0E}"/>
                </a:ext>
              </a:extLst>
            </p:cNvPr>
            <p:cNvGrpSpPr/>
            <p:nvPr/>
          </p:nvGrpSpPr>
          <p:grpSpPr>
            <a:xfrm>
              <a:off x="6665655" y="770361"/>
              <a:ext cx="3363248" cy="1909103"/>
              <a:chOff x="6665655" y="770361"/>
              <a:chExt cx="3363248" cy="1909103"/>
            </a:xfrm>
          </p:grpSpPr>
          <p:sp>
            <p:nvSpPr>
              <p:cNvPr id="7" name="Rectangle 6">
                <a:extLst>
                  <a:ext uri="{FF2B5EF4-FFF2-40B4-BE49-F238E27FC236}">
                    <a16:creationId xmlns:a16="http://schemas.microsoft.com/office/drawing/2014/main" id="{1359188C-6FBC-3584-9F82-94170979DB44}"/>
                  </a:ext>
                </a:extLst>
              </p:cNvPr>
              <p:cNvSpPr/>
              <p:nvPr/>
            </p:nvSpPr>
            <p:spPr>
              <a:xfrm>
                <a:off x="6676103" y="770361"/>
                <a:ext cx="3352800"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01DD16DF-19D6-92DA-BBA2-6474F9CC9C70}"/>
                  </a:ext>
                </a:extLst>
              </p:cNvPr>
              <p:cNvSpPr/>
              <p:nvPr/>
            </p:nvSpPr>
            <p:spPr>
              <a:xfrm rot="21378946">
                <a:off x="6665655" y="791671"/>
                <a:ext cx="3352800" cy="188779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 name="TextBox 5">
              <a:extLst>
                <a:ext uri="{FF2B5EF4-FFF2-40B4-BE49-F238E27FC236}">
                  <a16:creationId xmlns:a16="http://schemas.microsoft.com/office/drawing/2014/main" id="{236D8B9F-E74B-6A11-C155-6F37FF108A6A}"/>
                </a:ext>
              </a:extLst>
            </p:cNvPr>
            <p:cNvSpPr txBox="1"/>
            <p:nvPr/>
          </p:nvSpPr>
          <p:spPr>
            <a:xfrm>
              <a:off x="6765607" y="1111504"/>
              <a:ext cx="3152908" cy="1286138"/>
            </a:xfrm>
            <a:prstGeom prst="rect">
              <a:avLst/>
            </a:prstGeom>
            <a:noFill/>
          </p:spPr>
          <p:txBody>
            <a:bodyPr wrap="none" rtlCol="0">
              <a:spAutoFit/>
            </a:bodyPr>
            <a:lstStyle/>
            <a:p>
              <a:pPr algn="ctr"/>
              <a:r>
                <a:rPr lang="en-US" sz="2800" b="1">
                  <a:solidFill>
                    <a:srgbClr val="0070C0"/>
                  </a:solidFill>
                  <a:latin typeface="Open Sans" panose="020B0606030504020204" pitchFamily="34" charset="0"/>
                  <a:ea typeface="Open Sans" panose="020B0606030504020204" pitchFamily="34" charset="0"/>
                  <a:cs typeface="Open Sans" panose="020B0606030504020204" pitchFamily="34" charset="0"/>
                </a:rPr>
                <a:t>2. Máy tính </a:t>
              </a:r>
            </a:p>
            <a:p>
              <a:pPr algn="ctr"/>
              <a:r>
                <a:rPr lang="en-US" sz="2800" b="1">
                  <a:solidFill>
                    <a:srgbClr val="0070C0"/>
                  </a:solidFill>
                  <a:latin typeface="Open Sans" panose="020B0606030504020204" pitchFamily="34" charset="0"/>
                  <a:ea typeface="Open Sans" panose="020B0606030504020204" pitchFamily="34" charset="0"/>
                  <a:cs typeface="Open Sans" panose="020B0606030504020204" pitchFamily="34" charset="0"/>
                </a:rPr>
                <a:t>điện tử (tiếp)</a:t>
              </a:r>
              <a:endParaRPr lang="vi-VN" sz="2800" b="1">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0" name="TextBox 9">
            <a:extLst>
              <a:ext uri="{FF2B5EF4-FFF2-40B4-BE49-F238E27FC236}">
                <a16:creationId xmlns:a16="http://schemas.microsoft.com/office/drawing/2014/main" id="{75810174-A9A3-5B27-6208-E8BCC81F0ACE}"/>
              </a:ext>
            </a:extLst>
          </p:cNvPr>
          <p:cNvSpPr txBox="1"/>
          <p:nvPr/>
        </p:nvSpPr>
        <p:spPr>
          <a:xfrm>
            <a:off x="1784029" y="1741905"/>
            <a:ext cx="8559505" cy="777970"/>
          </a:xfrm>
          <a:prstGeom prst="rect">
            <a:avLst/>
          </a:prstGeom>
          <a:noFill/>
        </p:spPr>
        <p:txBody>
          <a:bodyPr wrap="square">
            <a:spAutoFit/>
          </a:bodyPr>
          <a:lstStyle/>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Máy tính điện tử có thể được phân chia thành bao nhiêu thế hệ? Và đó là những thế hệ nào?</a:t>
            </a:r>
            <a:endParaRPr lang="vi-VN" sz="200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7" name="y2meta.com - 5 Minute Timer-(1080p)">
            <a:hlinkClick r:id="" action="ppaction://media"/>
            <a:extLst>
              <a:ext uri="{FF2B5EF4-FFF2-40B4-BE49-F238E27FC236}">
                <a16:creationId xmlns:a16="http://schemas.microsoft.com/office/drawing/2014/main" id="{CD0E5493-C6C9-BE1C-550C-07E2CD422FD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023" t="26674" r="18255" b="24549"/>
          <a:stretch/>
        </p:blipFill>
        <p:spPr>
          <a:xfrm>
            <a:off x="6887530" y="4538786"/>
            <a:ext cx="2656266" cy="1161949"/>
          </a:xfrm>
          <a:prstGeom prst="rect">
            <a:avLst/>
          </a:prstGeom>
        </p:spPr>
      </p:pic>
      <p:sp useBgFill="1">
        <p:nvSpPr>
          <p:cNvPr id="28" name="Arrow: Pentagon 27">
            <a:extLst>
              <a:ext uri="{FF2B5EF4-FFF2-40B4-BE49-F238E27FC236}">
                <a16:creationId xmlns:a16="http://schemas.microsoft.com/office/drawing/2014/main" id="{660A5FFA-3970-AC83-2DDE-FA4A889039F3}"/>
              </a:ext>
            </a:extLst>
          </p:cNvPr>
          <p:cNvSpPr/>
          <p:nvPr/>
        </p:nvSpPr>
        <p:spPr>
          <a:xfrm>
            <a:off x="6133590" y="4447807"/>
            <a:ext cx="4164147" cy="13439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9" name="Xem KQ">
            <a:extLst>
              <a:ext uri="{FF2B5EF4-FFF2-40B4-BE49-F238E27FC236}">
                <a16:creationId xmlns:a16="http://schemas.microsoft.com/office/drawing/2014/main" id="{22D54C23-4D9B-C5CA-6984-1378BE1DD74D}"/>
              </a:ext>
            </a:extLst>
          </p:cNvPr>
          <p:cNvGrpSpPr/>
          <p:nvPr/>
        </p:nvGrpSpPr>
        <p:grpSpPr>
          <a:xfrm>
            <a:off x="3950699" y="4410288"/>
            <a:ext cx="1278588" cy="1278588"/>
            <a:chOff x="1580575" y="4515507"/>
            <a:chExt cx="1278588" cy="1278588"/>
          </a:xfrm>
        </p:grpSpPr>
        <p:pic>
          <p:nvPicPr>
            <p:cNvPr id="30" name="Picture 2" descr="Note Cartoon Vector Art PNG Images | Free Download On Pngtree">
              <a:extLst>
                <a:ext uri="{FF2B5EF4-FFF2-40B4-BE49-F238E27FC236}">
                  <a16:creationId xmlns:a16="http://schemas.microsoft.com/office/drawing/2014/main" id="{B5FA5E5E-5E7B-38CD-32B2-F26CFD9FD7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25634A3F-96E2-DF39-3366-B98CE16E11F9}"/>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2" name="Group 31">
            <a:extLst>
              <a:ext uri="{FF2B5EF4-FFF2-40B4-BE49-F238E27FC236}">
                <a16:creationId xmlns:a16="http://schemas.microsoft.com/office/drawing/2014/main" id="{D148F969-709F-BD31-5183-599FED9D5BFE}"/>
              </a:ext>
            </a:extLst>
          </p:cNvPr>
          <p:cNvGrpSpPr/>
          <p:nvPr/>
        </p:nvGrpSpPr>
        <p:grpSpPr>
          <a:xfrm>
            <a:off x="4552336" y="1985944"/>
            <a:ext cx="3087329" cy="2618882"/>
            <a:chOff x="8111612" y="1250254"/>
            <a:chExt cx="3087329" cy="2618882"/>
          </a:xfrm>
          <a:noFill/>
        </p:grpSpPr>
        <p:sp>
          <p:nvSpPr>
            <p:cNvPr id="33" name="Rectangle 32">
              <a:extLst>
                <a:ext uri="{FF2B5EF4-FFF2-40B4-BE49-F238E27FC236}">
                  <a16:creationId xmlns:a16="http://schemas.microsoft.com/office/drawing/2014/main" id="{D9C5E788-A375-0729-5464-D8176FD8B719}"/>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4" name="Picture 2">
              <a:extLst>
                <a:ext uri="{FF2B5EF4-FFF2-40B4-BE49-F238E27FC236}">
                  <a16:creationId xmlns:a16="http://schemas.microsoft.com/office/drawing/2014/main" id="{88EC3292-73F1-3193-7FB8-4A3C24AE3C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8697653" y="1442504"/>
              <a:ext cx="1926048" cy="1636416"/>
            </a:xfrm>
            <a:prstGeom prst="rect">
              <a:avLst/>
            </a:prstGeom>
            <a:grpFill/>
          </p:spPr>
        </p:pic>
        <p:sp>
          <p:nvSpPr>
            <p:cNvPr id="35" name="TextBox 34">
              <a:extLst>
                <a:ext uri="{FF2B5EF4-FFF2-40B4-BE49-F238E27FC236}">
                  <a16:creationId xmlns:a16="http://schemas.microsoft.com/office/drawing/2014/main" id="{831A8805-EACE-CF1A-A32B-D55B4B9D4570}"/>
                </a:ext>
              </a:extLst>
            </p:cNvPr>
            <p:cNvSpPr txBox="1"/>
            <p:nvPr/>
          </p:nvSpPr>
          <p:spPr>
            <a:xfrm>
              <a:off x="8414466"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sp useBgFill="1">
        <p:nvSpPr>
          <p:cNvPr id="2" name="TextBox 1">
            <a:extLst>
              <a:ext uri="{FF2B5EF4-FFF2-40B4-BE49-F238E27FC236}">
                <a16:creationId xmlns:a16="http://schemas.microsoft.com/office/drawing/2014/main" id="{E30FC017-AE79-02DC-D884-38E06568CCC4}"/>
              </a:ext>
            </a:extLst>
          </p:cNvPr>
          <p:cNvSpPr txBox="1"/>
          <p:nvPr/>
        </p:nvSpPr>
        <p:spPr>
          <a:xfrm>
            <a:off x="1784029" y="1598576"/>
            <a:ext cx="8559505" cy="2834943"/>
          </a:xfrm>
          <a:prstGeom prst="rect">
            <a:avLst/>
          </a:prstGeom>
        </p:spPr>
        <p:txBody>
          <a:bodyPr wrap="square">
            <a:spAutoFit/>
          </a:bodyPr>
          <a:lstStyle/>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Máy tính điện tử có thể được phân chia thành 5 thế hệ</a:t>
            </a:r>
            <a:r>
              <a:rPr lang="en-US" sz="2000">
                <a:latin typeface="Open Sans" panose="020B0606030504020204" pitchFamily="34" charset="0"/>
                <a:ea typeface="Open Sans" panose="020B0606030504020204" pitchFamily="34" charset="0"/>
                <a:cs typeface="Open Sans" panose="020B0606030504020204" pitchFamily="34" charset="0"/>
              </a:rPr>
              <a:t>,</a:t>
            </a:r>
            <a:r>
              <a:rPr lang="vi-VN" sz="2000">
                <a:latin typeface="Open Sans" panose="020B0606030504020204" pitchFamily="34" charset="0"/>
                <a:ea typeface="Open Sans" panose="020B0606030504020204" pitchFamily="34" charset="0"/>
                <a:cs typeface="Open Sans" panose="020B0606030504020204" pitchFamily="34" charset="0"/>
              </a:rPr>
              <a:t> đó là</a:t>
            </a:r>
            <a:r>
              <a:rPr lang="en-US" sz="2000">
                <a:latin typeface="Open Sans" panose="020B0606030504020204" pitchFamily="34" charset="0"/>
                <a:ea typeface="Open Sans" panose="020B0606030504020204" pitchFamily="34" charset="0"/>
                <a:cs typeface="Open Sans" panose="020B0606030504020204" pitchFamily="34" charset="0"/>
              </a:rPr>
              <a:t>:</a:t>
            </a:r>
            <a:endParaRPr lang="vi-VN" sz="2000">
              <a:latin typeface="Open Sans" panose="020B0606030504020204" pitchFamily="34" charset="0"/>
              <a:ea typeface="Open Sans" panose="020B0606030504020204" pitchFamily="34" charset="0"/>
              <a:cs typeface="Open Sans" panose="020B0606030504020204" pitchFamily="34" charset="0"/>
            </a:endParaRP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Thế hệ thứ nhất (1945-1955)</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Thế hệ thứ hai (1955 – 1965)</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Thế hệ thứ ba (1965 – 1974)</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Thế hệ thứ tư (1974 – 1990)</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Thế hệ thứ năm (1990 – ngày nay)</a:t>
            </a:r>
          </a:p>
        </p:txBody>
      </p:sp>
      <p:pic>
        <p:nvPicPr>
          <p:cNvPr id="12" name="Picture 11">
            <a:hlinkClick r:id="rId8"/>
            <a:extLst>
              <a:ext uri="{FF2B5EF4-FFF2-40B4-BE49-F238E27FC236}">
                <a16:creationId xmlns:a16="http://schemas.microsoft.com/office/drawing/2014/main" id="{E8A32AA4-0430-4B3F-22D9-653315043825}"/>
              </a:ext>
            </a:extLst>
          </p:cNvPr>
          <p:cNvPicPr>
            <a:picLocks noChangeAspect="1"/>
          </p:cNvPicPr>
          <p:nvPr/>
        </p:nvPicPr>
        <p:blipFill>
          <a:blip r:embed="rId9"/>
          <a:stretch>
            <a:fillRect/>
          </a:stretch>
        </p:blipFill>
        <p:spPr>
          <a:xfrm>
            <a:off x="11090786" y="5934726"/>
            <a:ext cx="1004803" cy="1004803"/>
          </a:xfrm>
          <a:prstGeom prst="rect">
            <a:avLst/>
          </a:prstGeom>
        </p:spPr>
      </p:pic>
      <p:sp useBgFill="1">
        <p:nvSpPr>
          <p:cNvPr id="3" name="TextBox 2">
            <a:extLst>
              <a:ext uri="{FF2B5EF4-FFF2-40B4-BE49-F238E27FC236}">
                <a16:creationId xmlns:a16="http://schemas.microsoft.com/office/drawing/2014/main" id="{411B82E0-9CA2-DDCB-94F8-B141D7E42B5F}"/>
              </a:ext>
            </a:extLst>
          </p:cNvPr>
          <p:cNvSpPr txBox="1"/>
          <p:nvPr/>
        </p:nvSpPr>
        <p:spPr>
          <a:xfrm>
            <a:off x="1784029" y="3928965"/>
            <a:ext cx="8559505" cy="1839799"/>
          </a:xfrm>
          <a:prstGeom prst="rect">
            <a:avLst/>
          </a:prstGeom>
        </p:spPr>
        <p:txBody>
          <a:bodyPr wrap="square">
            <a:spAutoFit/>
          </a:bodyPr>
          <a:lstStyle/>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Máy tính điện tử ra đời vào những </a:t>
            </a:r>
            <a:r>
              <a:rPr lang="en-US" sz="2000">
                <a:latin typeface="Open Sans" panose="020B0606030504020204" pitchFamily="34" charset="0"/>
                <a:ea typeface="Open Sans" panose="020B0606030504020204" pitchFamily="34" charset="0"/>
                <a:cs typeface="Open Sans" panose="020B0606030504020204" pitchFamily="34" charset="0"/>
              </a:rPr>
              <a:t>năm</a:t>
            </a:r>
            <a:r>
              <a:rPr lang="vi-VN" sz="2000">
                <a:latin typeface="Open Sans" panose="020B0606030504020204" pitchFamily="34" charset="0"/>
                <a:ea typeface="Open Sans" panose="020B0606030504020204" pitchFamily="34" charset="0"/>
                <a:cs typeface="Open Sans" panose="020B0606030504020204" pitchFamily="34" charset="0"/>
              </a:rPr>
              <a:t> 1940. </a:t>
            </a:r>
            <a:r>
              <a:rPr lang="en-US" sz="2000">
                <a:latin typeface="Open Sans" panose="020B0606030504020204" pitchFamily="34" charset="0"/>
                <a:ea typeface="Open Sans" panose="020B0606030504020204" pitchFamily="34" charset="0"/>
                <a:cs typeface="Open Sans" panose="020B0606030504020204" pitchFamily="34" charset="0"/>
              </a:rPr>
              <a:t>Năm</a:t>
            </a:r>
            <a:r>
              <a:rPr lang="vi-VN" sz="2000">
                <a:latin typeface="Open Sans" panose="020B0606030504020204" pitchFamily="34" charset="0"/>
                <a:ea typeface="Open Sans" panose="020B0606030504020204" pitchFamily="34" charset="0"/>
                <a:cs typeface="Open Sans" panose="020B0606030504020204" pitchFamily="34" charset="0"/>
              </a:rPr>
              <a:t> thế hệ của máy tính điện tử được đánh dấu bởi những tiến bộ công nghệ nhằm thu nhỏ các linh kiện điện tử, thích hợp chúng vào những thiết bị nhỏ, có tốc độ xử lý lớn</a:t>
            </a:r>
            <a:r>
              <a:rPr lang="en-US" sz="2000">
                <a:latin typeface="Open Sans" panose="020B0606030504020204" pitchFamily="34" charset="0"/>
                <a:ea typeface="Open Sans" panose="020B0606030504020204" pitchFamily="34" charset="0"/>
                <a:cs typeface="Open Sans" panose="020B0606030504020204" pitchFamily="34" charset="0"/>
              </a:rPr>
              <a:t>, </a:t>
            </a:r>
            <a:r>
              <a:rPr lang="vi-VN" sz="2000">
                <a:latin typeface="Open Sans" panose="020B0606030504020204" pitchFamily="34" charset="0"/>
                <a:ea typeface="Open Sans" panose="020B0606030504020204" pitchFamily="34" charset="0"/>
                <a:cs typeface="Open Sans" panose="020B0606030504020204" pitchFamily="34" charset="0"/>
              </a:rPr>
              <a:t>độ tin cậy cao, có khả năng kết nối toàn cầu, tiêu thụ ít năng lượng và được trang bị nhiều ứng dụng thân thiện với con người</a:t>
            </a:r>
            <a:r>
              <a:rPr lang="en-US" sz="2000">
                <a:latin typeface="Open Sans" panose="020B0606030504020204" pitchFamily="34" charset="0"/>
                <a:ea typeface="Open Sans" panose="020B0606030504020204" pitchFamily="34" charset="0"/>
                <a:cs typeface="Open Sans" panose="020B0606030504020204" pitchFamily="34" charset="0"/>
              </a:rPr>
              <a:t>.</a:t>
            </a:r>
            <a:endParaRPr lang="vi-VN" sz="20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34447242"/>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style.rotation</p:attrName>
                                        </p:attrNameLst>
                                      </p:cBhvr>
                                      <p:tavLst>
                                        <p:tav tm="0">
                                          <p:val>
                                            <p:fltVal val="720"/>
                                          </p:val>
                                        </p:tav>
                                        <p:tav tm="100000">
                                          <p:val>
                                            <p:fltVal val="0"/>
                                          </p:val>
                                        </p:tav>
                                      </p:tavLst>
                                    </p:anim>
                                    <p:anim calcmode="lin" valueType="num">
                                      <p:cBhvr>
                                        <p:cTn id="9" dur="500" fill="hold"/>
                                        <p:tgtEl>
                                          <p:spTgt spid="4"/>
                                        </p:tgtEl>
                                        <p:attrNameLst>
                                          <p:attrName>ppt_h</p:attrName>
                                        </p:attrNameLst>
                                      </p:cBhvr>
                                      <p:tavLst>
                                        <p:tav tm="0">
                                          <p:val>
                                            <p:fltVal val="0"/>
                                          </p:val>
                                        </p:tav>
                                        <p:tav tm="100000">
                                          <p:val>
                                            <p:strVal val="#ppt_h"/>
                                          </p:val>
                                        </p:tav>
                                      </p:tavLst>
                                    </p:anim>
                                    <p:anim calcmode="lin" valueType="num">
                                      <p:cBhvr>
                                        <p:cTn id="10" dur="500" fill="hold"/>
                                        <p:tgtEl>
                                          <p:spTgt spid="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 calcmode="lin" valueType="num">
                                      <p:cBhvr>
                                        <p:cTn id="17" dur="5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8" dur="5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500"/>
                            </p:stCondLst>
                            <p:childTnLst>
                              <p:par>
                                <p:cTn id="20" presetID="1" presetClass="entr" presetSubtype="0" fill="hold" grpId="1"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 calcmode="lin" valueType="num">
                                      <p:cBhvr>
                                        <p:cTn id="35" dur="500" fill="hold"/>
                                        <p:tgtEl>
                                          <p:spTgt spid="3"/>
                                        </p:tgtEl>
                                        <p:attrNameLst>
                                          <p:attrName>ppt_x</p:attrName>
                                        </p:attrNameLst>
                                      </p:cBhvr>
                                      <p:tavLst>
                                        <p:tav tm="0" fmla="#ppt_x+(cos(-2*pi*(1-$))*-#ppt_x-sin(-2*pi*(1-$))*(1-#ppt_y))*(1-$)">
                                          <p:val>
                                            <p:fltVal val="0"/>
                                          </p:val>
                                        </p:tav>
                                        <p:tav tm="100000">
                                          <p:val>
                                            <p:fltVal val="1"/>
                                          </p:val>
                                        </p:tav>
                                      </p:tavLst>
                                    </p:anim>
                                    <p:anim calcmode="lin" valueType="num">
                                      <p:cBhvr>
                                        <p:cTn id="36" dur="5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cTn>
                              </p:par>
                            </p:childTnLst>
                          </p:cTn>
                        </p:par>
                        <p:par>
                          <p:cTn id="43" fill="hold">
                            <p:stCondLst>
                              <p:cond delay="500"/>
                            </p:stCondLst>
                            <p:childTnLst>
                              <p:par>
                                <p:cTn id="44" presetID="1" presetClass="mediacall" presetSubtype="0" fill="hold" nodeType="afterEffect">
                                  <p:stCondLst>
                                    <p:cond delay="0"/>
                                  </p:stCondLst>
                                  <p:childTnLst>
                                    <p:cmd type="call" cmd="playFrom(0.0)">
                                      <p:cBhvr>
                                        <p:cTn id="45" dur="315015" fill="hold"/>
                                        <p:tgtEl>
                                          <p:spTgt spid="27"/>
                                        </p:tgtEl>
                                      </p:cBhvr>
                                    </p:cmd>
                                  </p:childTnLst>
                                </p:cTn>
                              </p:par>
                            </p:childTnLst>
                          </p:cTn>
                        </p:par>
                        <p:par>
                          <p:cTn id="46" fill="hold">
                            <p:stCondLst>
                              <p:cond delay="315515"/>
                            </p:stCondLst>
                            <p:childTnLst>
                              <p:par>
                                <p:cTn id="47" presetID="10" presetClass="exit" presetSubtype="0" fill="hold" nodeType="afterEffect">
                                  <p:stCondLst>
                                    <p:cond delay="0"/>
                                  </p:stCondLst>
                                  <p:childTnLst>
                                    <p:animEffect transition="out" filter="fade">
                                      <p:cBhvr>
                                        <p:cTn id="48" dur="500"/>
                                        <p:tgtEl>
                                          <p:spTgt spid="27"/>
                                        </p:tgtEl>
                                      </p:cBhvr>
                                    </p:animEffect>
                                    <p:set>
                                      <p:cBhvr>
                                        <p:cTn id="49" dur="1" fill="hold">
                                          <p:stCondLst>
                                            <p:cond delay="499"/>
                                          </p:stCondLst>
                                        </p:cTn>
                                        <p:tgtEl>
                                          <p:spTgt spid="27"/>
                                        </p:tgtEl>
                                        <p:attrNameLst>
                                          <p:attrName>style.visibility</p:attrName>
                                        </p:attrNameLst>
                                      </p:cBhvr>
                                      <p:to>
                                        <p:strVal val="hidden"/>
                                      </p:to>
                                    </p:set>
                                    <p:cmd type="call" cmd="stop">
                                      <p:cBhvr>
                                        <p:cTn id="50" dur="1">
                                          <p:stCondLst>
                                            <p:cond delay="499"/>
                                          </p:stCondLst>
                                        </p:cTn>
                                        <p:tgtEl>
                                          <p:spTgt spid="27"/>
                                        </p:tgtEl>
                                      </p:cBhvr>
                                    </p:cmd>
                                  </p:childTnLst>
                                </p:cTn>
                              </p:par>
                            </p:childTnLst>
                          </p:cTn>
                        </p:par>
                      </p:childTnLst>
                    </p:cTn>
                  </p:par>
                </p:childTnLst>
              </p:cTn>
              <p:nextCondLst>
                <p:cond evt="onClick" delay="0">
                  <p:tgtEl>
                    <p:spTgt spid="28"/>
                  </p:tgtEl>
                </p:cond>
              </p:nextCondLst>
            </p:seq>
            <p:video>
              <p:cMediaNode vol="80000">
                <p:cTn id="51" fill="hold" display="0">
                  <p:stCondLst>
                    <p:cond delay="indefinite"/>
                  </p:stCondLst>
                </p:cTn>
                <p:tgtEl>
                  <p:spTgt spid="27"/>
                </p:tgtEl>
              </p:cMediaNode>
            </p:video>
            <p:seq concurrent="1" nextAc="seek">
              <p:cTn id="52" restart="whenNotActive" fill="hold" evtFilter="cancelBubble" nodeType="interactiveSeq">
                <p:stCondLst>
                  <p:cond evt="onClick" delay="0">
                    <p:tgtEl>
                      <p:spTgt spid="29"/>
                    </p:tgtEl>
                  </p:cond>
                </p:stCondLst>
                <p:endSync evt="end" delay="0">
                  <p:rtn val="all"/>
                </p:endSync>
                <p:childTnLst>
                  <p:par>
                    <p:cTn id="53" fill="hold">
                      <p:stCondLst>
                        <p:cond delay="0"/>
                      </p:stCondLst>
                      <p:childTnLst>
                        <p:par>
                          <p:cTn id="54" fill="hold">
                            <p:stCondLst>
                              <p:cond delay="0"/>
                            </p:stCondLst>
                            <p:childTnLst>
                              <p:par>
                                <p:cTn id="55" presetID="15" presetClass="entr" presetSubtype="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p:cTn id="57" dur="500" fill="hold"/>
                                        <p:tgtEl>
                                          <p:spTgt spid="2"/>
                                        </p:tgtEl>
                                        <p:attrNameLst>
                                          <p:attrName>ppt_w</p:attrName>
                                        </p:attrNameLst>
                                      </p:cBhvr>
                                      <p:tavLst>
                                        <p:tav tm="0">
                                          <p:val>
                                            <p:fltVal val="0"/>
                                          </p:val>
                                        </p:tav>
                                        <p:tav tm="100000">
                                          <p:val>
                                            <p:strVal val="#ppt_w"/>
                                          </p:val>
                                        </p:tav>
                                      </p:tavLst>
                                    </p:anim>
                                    <p:anim calcmode="lin" valueType="num">
                                      <p:cBhvr>
                                        <p:cTn id="58" dur="500" fill="hold"/>
                                        <p:tgtEl>
                                          <p:spTgt spid="2"/>
                                        </p:tgtEl>
                                        <p:attrNameLst>
                                          <p:attrName>ppt_h</p:attrName>
                                        </p:attrNameLst>
                                      </p:cBhvr>
                                      <p:tavLst>
                                        <p:tav tm="0">
                                          <p:val>
                                            <p:fltVal val="0"/>
                                          </p:val>
                                        </p:tav>
                                        <p:tav tm="100000">
                                          <p:val>
                                            <p:strVal val="#ppt_h"/>
                                          </p:val>
                                        </p:tav>
                                      </p:tavLst>
                                    </p:anim>
                                    <p:anim calcmode="lin" valueType="num">
                                      <p:cBhvr>
                                        <p:cTn id="59" dur="500" fill="hold"/>
                                        <p:tgtEl>
                                          <p:spTgt spid="2"/>
                                        </p:tgtEl>
                                        <p:attrNameLst>
                                          <p:attrName>ppt_x</p:attrName>
                                        </p:attrNameLst>
                                      </p:cBhvr>
                                      <p:tavLst>
                                        <p:tav tm="0" fmla="#ppt_x+(cos(-2*pi*(1-$))*-#ppt_x-sin(-2*pi*(1-$))*(1-#ppt_y))*(1-$)">
                                          <p:val>
                                            <p:fltVal val="0"/>
                                          </p:val>
                                        </p:tav>
                                        <p:tav tm="100000">
                                          <p:val>
                                            <p:fltVal val="1"/>
                                          </p:val>
                                        </p:tav>
                                      </p:tavLst>
                                    </p:anim>
                                    <p:anim calcmode="lin" valueType="num">
                                      <p:cBhvr>
                                        <p:cTn id="60" dur="500" fill="hold"/>
                                        <p:tgtEl>
                                          <p:spTgt spid="2"/>
                                        </p:tgtEl>
                                        <p:attrNameLst>
                                          <p:attrName>ppt_y</p:attrName>
                                        </p:attrNameLst>
                                      </p:cBhvr>
                                      <p:tavLst>
                                        <p:tav tm="0" fmla="#ppt_y+(sin(-2*pi*(1-$))*-#ppt_x+cos(-2*pi*(1-$))*(1-#ppt_y))*(1-$)">
                                          <p:val>
                                            <p:fltVal val="0"/>
                                          </p:val>
                                        </p:tav>
                                        <p:tav tm="100000">
                                          <p:val>
                                            <p:fltVal val="1"/>
                                          </p:val>
                                        </p:tav>
                                      </p:tavLst>
                                    </p:anim>
                                  </p:childTnLst>
                                </p:cTn>
                              </p:par>
                              <p:par>
                                <p:cTn id="61" presetID="16" presetClass="entr" presetSubtype="21"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barn(inVertical)">
                                      <p:cBhvr>
                                        <p:cTn id="63" dur="500"/>
                                        <p:tgtEl>
                                          <p:spTgt spid="12"/>
                                        </p:tgtEl>
                                      </p:cBhvr>
                                    </p:animEffect>
                                  </p:childTnLst>
                                </p:cTn>
                              </p:par>
                            </p:childTnLst>
                          </p:cTn>
                        </p:par>
                      </p:childTnLst>
                    </p:cTn>
                  </p:par>
                </p:childTnLst>
              </p:cTn>
              <p:nextCondLst>
                <p:cond evt="onClick" delay="0">
                  <p:tgtEl>
                    <p:spTgt spid="29"/>
                  </p:tgtEl>
                </p:cond>
              </p:nextCondLst>
            </p:seq>
          </p:childTnLst>
        </p:cTn>
      </p:par>
    </p:tnLst>
    <p:bldLst>
      <p:bldP spid="10" grpId="0"/>
      <p:bldP spid="28" grpId="0" animBg="1"/>
      <p:bldP spid="28" grpId="1" animBg="1"/>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0000"/>
            <a:lum/>
          </a:blip>
          <a:srcRect/>
          <a:stretch>
            <a:fillRect/>
          </a:stretch>
        </a:blipFill>
        <a:effectLst/>
      </p:bgPr>
    </p:bg>
    <p:spTree>
      <p:nvGrpSpPr>
        <p:cNvPr id="1" name=""/>
        <p:cNvGrpSpPr/>
        <p:nvPr/>
      </p:nvGrpSpPr>
      <p:grpSpPr>
        <a:xfrm>
          <a:off x="0" y="0"/>
          <a:ext cx="0" cy="0"/>
          <a:chOff x="0" y="0"/>
          <a:chExt cx="0" cy="0"/>
        </a:xfrm>
      </p:grpSpPr>
      <p:pic>
        <p:nvPicPr>
          <p:cNvPr id="65" name="Picture 6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54" y="137456"/>
            <a:ext cx="6590347" cy="6596437"/>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3116223" y="2980813"/>
            <a:ext cx="588410" cy="890755"/>
          </a:xfrm>
          <a:prstGeom prst="rect">
            <a:avLst/>
          </a:prstGeom>
        </p:spPr>
      </p:pic>
      <p:sp>
        <p:nvSpPr>
          <p:cNvPr id="12" name="Flowchart: Stored Data 11"/>
          <p:cNvSpPr/>
          <p:nvPr/>
        </p:nvSpPr>
        <p:spPr>
          <a:xfrm rot="5400000">
            <a:off x="2715338" y="747854"/>
            <a:ext cx="1391586" cy="1107802"/>
          </a:xfrm>
          <a:prstGeom prst="flowChartOnlineStorag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endParaRPr>
          </a:p>
        </p:txBody>
      </p:sp>
      <p:sp>
        <p:nvSpPr>
          <p:cNvPr id="16" name="Flowchart: Stored Data 15"/>
          <p:cNvSpPr/>
          <p:nvPr/>
        </p:nvSpPr>
        <p:spPr>
          <a:xfrm rot="10800000">
            <a:off x="4834682" y="2881777"/>
            <a:ext cx="1391586" cy="1107802"/>
          </a:xfrm>
          <a:prstGeom prst="flowChartOnlineStorag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17" name="Flowchart: Stored Data 16"/>
          <p:cNvSpPr/>
          <p:nvPr/>
        </p:nvSpPr>
        <p:spPr>
          <a:xfrm rot="16200000">
            <a:off x="2715339" y="5022184"/>
            <a:ext cx="1391586" cy="1107802"/>
          </a:xfrm>
          <a:prstGeom prst="flowChartOnlineStorag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18" name="Flowchart: Stored Data 17"/>
          <p:cNvSpPr/>
          <p:nvPr/>
        </p:nvSpPr>
        <p:spPr>
          <a:xfrm>
            <a:off x="604208" y="2881777"/>
            <a:ext cx="1391586" cy="1107802"/>
          </a:xfrm>
          <a:prstGeom prst="flowChartOnlineStorag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24" name="Rectangle 23"/>
          <p:cNvSpPr/>
          <p:nvPr/>
        </p:nvSpPr>
        <p:spPr>
          <a:xfrm>
            <a:off x="3053501" y="854442"/>
            <a:ext cx="71526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prstClr val="black"/>
                </a:solidFill>
                <a:latin typeface="Open Sans" panose="020B0606030504020204" pitchFamily="34" charset="0"/>
                <a:cs typeface="Open Sans" panose="020B0606030504020204" pitchFamily="34" charset="0"/>
              </a:rPr>
              <a:t>A</a:t>
            </a:r>
            <a:endParaRPr kumimoji="0" lang="en-US" sz="6000" b="1"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endParaRPr>
          </a:p>
        </p:txBody>
      </p:sp>
      <p:sp>
        <p:nvSpPr>
          <p:cNvPr id="26" name="Rectangle 25"/>
          <p:cNvSpPr/>
          <p:nvPr/>
        </p:nvSpPr>
        <p:spPr>
          <a:xfrm>
            <a:off x="5179257" y="2988364"/>
            <a:ext cx="702436"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FF00"/>
                </a:solidFill>
                <a:latin typeface="Open Sans" panose="020B0606030504020204" pitchFamily="34" charset="0"/>
                <a:cs typeface="Open Sans" panose="020B0606030504020204" pitchFamily="34" charset="0"/>
              </a:rPr>
              <a:t>B</a:t>
            </a:r>
            <a:endParaRPr kumimoji="0" lang="en-US" sz="6000" b="1" i="0" u="none" strike="noStrike" kern="1200" cap="none" spc="0" normalizeH="0" baseline="0" noProof="0" dirty="0">
              <a:ln>
                <a:noFill/>
              </a:ln>
              <a:solidFill>
                <a:srgbClr val="FFFF00"/>
              </a:solidFill>
              <a:effectLst/>
              <a:uLnTx/>
              <a:uFillTx/>
              <a:latin typeface="Open Sans" panose="020B0606030504020204" pitchFamily="34" charset="0"/>
              <a:ea typeface="+mn-ea"/>
              <a:cs typeface="Open Sans" panose="020B0606030504020204" pitchFamily="34" charset="0"/>
            </a:endParaRPr>
          </a:p>
        </p:txBody>
      </p:sp>
      <p:sp>
        <p:nvSpPr>
          <p:cNvPr id="27" name="Rectangle 26"/>
          <p:cNvSpPr/>
          <p:nvPr/>
        </p:nvSpPr>
        <p:spPr>
          <a:xfrm>
            <a:off x="3073539" y="5128772"/>
            <a:ext cx="67518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0000"/>
                </a:solidFill>
                <a:latin typeface="Open Sans" panose="020B0606030504020204" pitchFamily="34" charset="0"/>
                <a:cs typeface="Open Sans" panose="020B0606030504020204" pitchFamily="34" charset="0"/>
              </a:rPr>
              <a:t>C</a:t>
            </a:r>
            <a:endParaRPr kumimoji="0" lang="en-US" sz="6000" b="1" i="0" u="none" strike="noStrike" kern="1200" cap="none" spc="0" normalizeH="0" baseline="0" noProof="0" dirty="0">
              <a:ln>
                <a:noFill/>
              </a:ln>
              <a:solidFill>
                <a:srgbClr val="FF0000"/>
              </a:solidFill>
              <a:effectLst/>
              <a:uLnTx/>
              <a:uFillTx/>
              <a:latin typeface="Open Sans" panose="020B0606030504020204" pitchFamily="34" charset="0"/>
              <a:ea typeface="+mn-ea"/>
              <a:cs typeface="Open Sans" panose="020B0606030504020204" pitchFamily="34" charset="0"/>
            </a:endParaRPr>
          </a:p>
        </p:txBody>
      </p:sp>
      <p:sp>
        <p:nvSpPr>
          <p:cNvPr id="28" name="Rectangle 27"/>
          <p:cNvSpPr/>
          <p:nvPr/>
        </p:nvSpPr>
        <p:spPr>
          <a:xfrm>
            <a:off x="923135" y="2988365"/>
            <a:ext cx="75373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FF00"/>
                </a:solidFill>
                <a:latin typeface="Open Sans" panose="020B0606030504020204" pitchFamily="34" charset="0"/>
                <a:cs typeface="Open Sans" panose="020B0606030504020204" pitchFamily="34" charset="0"/>
              </a:rPr>
              <a:t>D</a:t>
            </a:r>
            <a:endParaRPr kumimoji="0" lang="en-US" sz="6000" b="1" i="0" u="none" strike="noStrike" kern="1200" cap="none" spc="0" normalizeH="0" baseline="0" noProof="0" dirty="0">
              <a:ln>
                <a:noFill/>
              </a:ln>
              <a:solidFill>
                <a:srgbClr val="FFFF00"/>
              </a:solidFill>
              <a:effectLst/>
              <a:uLnTx/>
              <a:uFillTx/>
              <a:latin typeface="Open Sans" panose="020B0606030504020204" pitchFamily="34" charset="0"/>
              <a:ea typeface="+mn-ea"/>
              <a:cs typeface="Open Sans" panose="020B0606030504020204" pitchFamily="34" charset="0"/>
            </a:endParaRPr>
          </a:p>
        </p:txBody>
      </p:sp>
      <p:sp>
        <p:nvSpPr>
          <p:cNvPr id="66" name="Rectangle 65"/>
          <p:cNvSpPr/>
          <p:nvPr/>
        </p:nvSpPr>
        <p:spPr>
          <a:xfrm>
            <a:off x="6883079" y="182329"/>
            <a:ext cx="5138058" cy="1923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a:solidFill>
                  <a:srgbClr val="7030A0"/>
                </a:solidFill>
                <a:latin typeface="Open Sans" panose="020B0606030504020204" pitchFamily="34" charset="0"/>
                <a:ea typeface="Open Sans" panose="020B0606030504020204" pitchFamily="34" charset="0"/>
                <a:cs typeface="Open Sans" panose="020B0606030504020204" pitchFamily="34" charset="0"/>
              </a:rPr>
              <a:t>Bộ vi xử lý là linh kiện máy tính dựa trên công nghệ nào?</a:t>
            </a:r>
            <a:endParaRPr kumimoji="0" lang="en-US" sz="2400" b="0" i="0" u="none" strike="noStrike" kern="1200" cap="none" spc="0" normalizeH="0" baseline="0" noProof="0" dirty="0">
              <a:ln>
                <a:noFill/>
              </a:ln>
              <a:solidFill>
                <a:srgbClr val="7030A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0" name="Rectangle 69"/>
          <p:cNvSpPr/>
          <p:nvPr/>
        </p:nvSpPr>
        <p:spPr>
          <a:xfrm>
            <a:off x="6878548" y="2279412"/>
            <a:ext cx="5138058" cy="51452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a:solidFill>
                  <a:prstClr val="white"/>
                </a:solidFill>
                <a:latin typeface="Open Sans" panose="020B0606030504020204" pitchFamily="34" charset="0"/>
                <a:ea typeface="Open Sans" panose="020B0606030504020204" pitchFamily="34" charset="0"/>
                <a:cs typeface="Open Sans" panose="020B0606030504020204" pitchFamily="34" charset="0"/>
              </a:rPr>
              <a:t>A. Đèn điện tử chân không.</a:t>
            </a:r>
            <a:endParaRPr lang="en-US" sz="24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1" name="Rectangle 70"/>
          <p:cNvSpPr/>
          <p:nvPr/>
        </p:nvSpPr>
        <p:spPr>
          <a:xfrm>
            <a:off x="6878548" y="2916951"/>
            <a:ext cx="5138058" cy="51452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a:solidFill>
                  <a:prstClr val="white"/>
                </a:solidFill>
                <a:latin typeface="Open Sans" panose="020B0606030504020204" pitchFamily="34" charset="0"/>
                <a:ea typeface="Open Sans" panose="020B0606030504020204" pitchFamily="34" charset="0"/>
                <a:cs typeface="Open Sans" panose="020B0606030504020204" pitchFamily="34" charset="0"/>
              </a:rPr>
              <a:t>B. Linh kiện bán dẫn đơn giản</a:t>
            </a:r>
            <a:endParaRPr lang="en-US" sz="24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2" name="Rectangle 71"/>
          <p:cNvSpPr/>
          <p:nvPr/>
        </p:nvSpPr>
        <p:spPr>
          <a:xfrm>
            <a:off x="6878548" y="3554490"/>
            <a:ext cx="5138058" cy="80090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a:solidFill>
                  <a:prstClr val="white"/>
                </a:solidFill>
                <a:latin typeface="Open Sans" panose="020B0606030504020204" pitchFamily="34" charset="0"/>
                <a:ea typeface="Open Sans" panose="020B0606030504020204" pitchFamily="34" charset="0"/>
                <a:cs typeface="Open Sans" panose="020B0606030504020204" pitchFamily="34" charset="0"/>
              </a:rPr>
              <a:t>C. Mạch tích hợp hàng chục, hàng trăm linh kiện bán dẫn</a:t>
            </a:r>
            <a:endParaRPr lang="en-US" sz="24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3" name="Rectangle 72"/>
          <p:cNvSpPr/>
          <p:nvPr/>
        </p:nvSpPr>
        <p:spPr>
          <a:xfrm>
            <a:off x="6878548" y="4478418"/>
            <a:ext cx="5138058" cy="130070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a:solidFill>
                  <a:prstClr val="white"/>
                </a:solidFill>
                <a:latin typeface="Open Sans" panose="020B0606030504020204" pitchFamily="34" charset="0"/>
                <a:ea typeface="Open Sans" panose="020B0606030504020204" pitchFamily="34" charset="0"/>
                <a:cs typeface="Open Sans" panose="020B0606030504020204" pitchFamily="34" charset="0"/>
              </a:rPr>
              <a:t>D. Mạch tích hợp cỡ lớn, gồm hàng chục nghìn đến hàng triệu linh kiện bán dẫn.</a:t>
            </a:r>
            <a:endParaRPr lang="en-US" sz="24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5626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1000"/>
                                        <p:tgtEl>
                                          <p:spTgt spid="71"/>
                                        </p:tgtEl>
                                      </p:cBhvr>
                                    </p:animEffect>
                                    <p:anim calcmode="lin" valueType="num">
                                      <p:cBhvr>
                                        <p:cTn id="13" dur="1000" fill="hold"/>
                                        <p:tgtEl>
                                          <p:spTgt spid="71"/>
                                        </p:tgtEl>
                                        <p:attrNameLst>
                                          <p:attrName>ppt_x</p:attrName>
                                        </p:attrNameLst>
                                      </p:cBhvr>
                                      <p:tavLst>
                                        <p:tav tm="0">
                                          <p:val>
                                            <p:strVal val="#ppt_x"/>
                                          </p:val>
                                        </p:tav>
                                        <p:tav tm="100000">
                                          <p:val>
                                            <p:strVal val="#ppt_x"/>
                                          </p:val>
                                        </p:tav>
                                      </p:tavLst>
                                    </p:anim>
                                    <p:anim calcmode="lin" valueType="num">
                                      <p:cBhvr>
                                        <p:cTn id="14" dur="1000" fill="hold"/>
                                        <p:tgtEl>
                                          <p:spTgt spid="7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1000"/>
                                        <p:tgtEl>
                                          <p:spTgt spid="72"/>
                                        </p:tgtEl>
                                      </p:cBhvr>
                                    </p:animEffect>
                                    <p:anim calcmode="lin" valueType="num">
                                      <p:cBhvr>
                                        <p:cTn id="18" dur="1000" fill="hold"/>
                                        <p:tgtEl>
                                          <p:spTgt spid="72"/>
                                        </p:tgtEl>
                                        <p:attrNameLst>
                                          <p:attrName>ppt_x</p:attrName>
                                        </p:attrNameLst>
                                      </p:cBhvr>
                                      <p:tavLst>
                                        <p:tav tm="0">
                                          <p:val>
                                            <p:strVal val="#ppt_x"/>
                                          </p:val>
                                        </p:tav>
                                        <p:tav tm="100000">
                                          <p:val>
                                            <p:strVal val="#ppt_x"/>
                                          </p:val>
                                        </p:tav>
                                      </p:tavLst>
                                    </p:anim>
                                    <p:anim calcmode="lin" valueType="num">
                                      <p:cBhvr>
                                        <p:cTn id="19" dur="1000" fill="hold"/>
                                        <p:tgtEl>
                                          <p:spTgt spid="7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1000"/>
                                        <p:tgtEl>
                                          <p:spTgt spid="73"/>
                                        </p:tgtEl>
                                      </p:cBhvr>
                                    </p:animEffect>
                                    <p:anim calcmode="lin" valueType="num">
                                      <p:cBhvr>
                                        <p:cTn id="23" dur="1000" fill="hold"/>
                                        <p:tgtEl>
                                          <p:spTgt spid="73"/>
                                        </p:tgtEl>
                                        <p:attrNameLst>
                                          <p:attrName>ppt_x</p:attrName>
                                        </p:attrNameLst>
                                      </p:cBhvr>
                                      <p:tavLst>
                                        <p:tav tm="0">
                                          <p:val>
                                            <p:strVal val="#ppt_x"/>
                                          </p:val>
                                        </p:tav>
                                        <p:tav tm="100000">
                                          <p:val>
                                            <p:strVal val="#ppt_x"/>
                                          </p:val>
                                        </p:tav>
                                      </p:tavLst>
                                    </p:anim>
                                    <p:anim calcmode="lin" valueType="num">
                                      <p:cBhvr>
                                        <p:cTn id="24"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2" presetClass="emph" presetSubtype="0" repeatCount="4000" fill="hold" nodeType="clickEffect">
                                  <p:stCondLst>
                                    <p:cond delay="0"/>
                                  </p:stCondLst>
                                  <p:childTnLst>
                                    <p:animRot by="120000">
                                      <p:cBhvr>
                                        <p:cTn id="28" dur="1" fill="hold">
                                          <p:stCondLst>
                                            <p:cond delay="0"/>
                                          </p:stCondLst>
                                        </p:cTn>
                                        <p:tgtEl>
                                          <p:spTgt spid="23"/>
                                        </p:tgtEl>
                                        <p:attrNameLst>
                                          <p:attrName>r</p:attrName>
                                        </p:attrNameLst>
                                      </p:cBhvr>
                                    </p:animRot>
                                    <p:animRot by="-240000">
                                      <p:cBhvr>
                                        <p:cTn id="29" dur="2" fill="hold">
                                          <p:stCondLst>
                                            <p:cond delay="49"/>
                                          </p:stCondLst>
                                        </p:cTn>
                                        <p:tgtEl>
                                          <p:spTgt spid="23"/>
                                        </p:tgtEl>
                                        <p:attrNameLst>
                                          <p:attrName>r</p:attrName>
                                        </p:attrNameLst>
                                      </p:cBhvr>
                                    </p:animRot>
                                    <p:animRot by="240000">
                                      <p:cBhvr>
                                        <p:cTn id="30" dur="2" fill="hold">
                                          <p:stCondLst>
                                            <p:cond delay="98"/>
                                          </p:stCondLst>
                                        </p:cTn>
                                        <p:tgtEl>
                                          <p:spTgt spid="23"/>
                                        </p:tgtEl>
                                        <p:attrNameLst>
                                          <p:attrName>r</p:attrName>
                                        </p:attrNameLst>
                                      </p:cBhvr>
                                    </p:animRot>
                                    <p:animRot by="-240000">
                                      <p:cBhvr>
                                        <p:cTn id="31" dur="2" fill="hold">
                                          <p:stCondLst>
                                            <p:cond delay="147"/>
                                          </p:stCondLst>
                                        </p:cTn>
                                        <p:tgtEl>
                                          <p:spTgt spid="23"/>
                                        </p:tgtEl>
                                        <p:attrNameLst>
                                          <p:attrName>r</p:attrName>
                                        </p:attrNameLst>
                                      </p:cBhvr>
                                    </p:animRot>
                                    <p:animRot by="120000">
                                      <p:cBhvr>
                                        <p:cTn id="32" dur="2" fill="hold">
                                          <p:stCondLst>
                                            <p:cond delay="249"/>
                                          </p:stCondLst>
                                        </p:cTn>
                                        <p:tgtEl>
                                          <p:spTgt spid="23"/>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2" name="hamster soud.wav"/>
                                        </p:tgtEl>
                                      </p:cMediaNode>
                                    </p:audio>
                                  </p:subTnLst>
                                </p:cTn>
                              </p:par>
                            </p:childTnLst>
                          </p:cTn>
                        </p:par>
                        <p:par>
                          <p:cTn id="33" fill="hold">
                            <p:stCondLst>
                              <p:cond delay="1004"/>
                            </p:stCondLst>
                            <p:childTnLst>
                              <p:par>
                                <p:cTn id="34" presetID="37" presetClass="path" presetSubtype="0" accel="50000" decel="50000" fill="hold" nodeType="afterEffect">
                                  <p:stCondLst>
                                    <p:cond delay="0"/>
                                  </p:stCondLst>
                                  <p:childTnLst>
                                    <p:animMotion origin="layout" path="M -0.00013 -0.00023 C 0.02226 0.01319 -0.09883 -0.00209 -0.08438 -0.00093 C -0.06979 0.00046 0.07982 -0.00741 0.08711 0.0074 C 0.09466 0.02245 0.02708 0.06805 -0.03906 0.05162 C -0.07604 0.02731 -0.12865 0.02083 -0.14831 0.00347 " pathEditMode="relative" rAng="0" ptsTypes="AAAAA">
                                      <p:cBhvr>
                                        <p:cTn id="35" dur="6000" fill="hold"/>
                                        <p:tgtEl>
                                          <p:spTgt spid="23"/>
                                        </p:tgtEl>
                                        <p:attrNameLst>
                                          <p:attrName>ppt_x</p:attrName>
                                          <p:attrName>ppt_y</p:attrName>
                                        </p:attrNameLst>
                                      </p:cBhvr>
                                      <p:rCtr x="-3021" y="2708"/>
                                    </p:animMotion>
                                  </p:childTnLst>
                                </p:cTn>
                              </p:par>
                              <p:par>
                                <p:cTn id="36" presetID="8" presetClass="emph" presetSubtype="0" fill="hold" nodeType="withEffect">
                                  <p:stCondLst>
                                    <p:cond delay="1500"/>
                                  </p:stCondLst>
                                  <p:childTnLst>
                                    <p:animRot by="10800000">
                                      <p:cBhvr>
                                        <p:cTn id="37" dur="500" fill="hold"/>
                                        <p:tgtEl>
                                          <p:spTgt spid="23"/>
                                        </p:tgtEl>
                                        <p:attrNameLst>
                                          <p:attrName>r</p:attrName>
                                        </p:attrNameLst>
                                      </p:cBhvr>
                                    </p:animRot>
                                  </p:childTnLst>
                                </p:cTn>
                              </p:par>
                              <p:par>
                                <p:cTn id="38" presetID="8" presetClass="emph" presetSubtype="0" fill="hold" nodeType="withEffect">
                                  <p:stCondLst>
                                    <p:cond delay="3000"/>
                                  </p:stCondLst>
                                  <p:childTnLst>
                                    <p:animRot by="10800000">
                                      <p:cBhvr>
                                        <p:cTn id="39" dur="500" fill="hold"/>
                                        <p:tgtEl>
                                          <p:spTgt spid="23"/>
                                        </p:tgtEl>
                                        <p:attrNameLst>
                                          <p:attrName>r</p:attrName>
                                        </p:attrNameLst>
                                      </p:cBhvr>
                                    </p:animRot>
                                  </p:childTnLst>
                                </p:cTn>
                              </p:par>
                              <p:par>
                                <p:cTn id="40" presetID="1" presetClass="emph" presetSubtype="2" fill="hold" nodeType="withEffect">
                                  <p:stCondLst>
                                    <p:cond delay="3000"/>
                                  </p:stCondLst>
                                  <p:childTnLst>
                                    <p:animClr clrSpc="rgb" dir="cw">
                                      <p:cBhvr>
                                        <p:cTn id="41" dur="500" fill="hold"/>
                                        <p:tgtEl>
                                          <p:spTgt spid="73"/>
                                        </p:tgtEl>
                                        <p:attrNameLst>
                                          <p:attrName>fillcolor</p:attrName>
                                        </p:attrNameLst>
                                      </p:cBhvr>
                                      <p:to>
                                        <a:srgbClr val="00B0F0"/>
                                      </p:to>
                                    </p:animClr>
                                    <p:set>
                                      <p:cBhvr>
                                        <p:cTn id="42" dur="500" fill="hold"/>
                                        <p:tgtEl>
                                          <p:spTgt spid="73"/>
                                        </p:tgtEl>
                                        <p:attrNameLst>
                                          <p:attrName>fill.type</p:attrName>
                                        </p:attrNameLst>
                                      </p:cBhvr>
                                      <p:to>
                                        <p:strVal val="solid"/>
                                      </p:to>
                                    </p:set>
                                    <p:set>
                                      <p:cBhvr>
                                        <p:cTn id="43" dur="500" fill="hold"/>
                                        <p:tgtEl>
                                          <p:spTgt spid="73"/>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heck mark.wav"/>
                                        </p:tgtEl>
                                      </p:cMediaNode>
                                    </p:audio>
                                  </p:subTnLst>
                                </p:cTn>
                              </p:par>
                              <p:par>
                                <p:cTn id="44" presetID="32" presetClass="emph" presetSubtype="0" repeatCount="indefinite" fill="hold" nodeType="withEffect">
                                  <p:stCondLst>
                                    <p:cond delay="0"/>
                                  </p:stCondLst>
                                  <p:childTnLst>
                                    <p:animRot by="120000">
                                      <p:cBhvr>
                                        <p:cTn id="45" dur="100" fill="hold">
                                          <p:stCondLst>
                                            <p:cond delay="0"/>
                                          </p:stCondLst>
                                        </p:cTn>
                                        <p:tgtEl>
                                          <p:spTgt spid="23"/>
                                        </p:tgtEl>
                                        <p:attrNameLst>
                                          <p:attrName>r</p:attrName>
                                        </p:attrNameLst>
                                      </p:cBhvr>
                                    </p:animRot>
                                    <p:animRot by="-240000">
                                      <p:cBhvr>
                                        <p:cTn id="46" dur="200" fill="hold">
                                          <p:stCondLst>
                                            <p:cond delay="200"/>
                                          </p:stCondLst>
                                        </p:cTn>
                                        <p:tgtEl>
                                          <p:spTgt spid="23"/>
                                        </p:tgtEl>
                                        <p:attrNameLst>
                                          <p:attrName>r</p:attrName>
                                        </p:attrNameLst>
                                      </p:cBhvr>
                                    </p:animRot>
                                    <p:animRot by="240000">
                                      <p:cBhvr>
                                        <p:cTn id="47" dur="200" fill="hold">
                                          <p:stCondLst>
                                            <p:cond delay="400"/>
                                          </p:stCondLst>
                                        </p:cTn>
                                        <p:tgtEl>
                                          <p:spTgt spid="23"/>
                                        </p:tgtEl>
                                        <p:attrNameLst>
                                          <p:attrName>r</p:attrName>
                                        </p:attrNameLst>
                                      </p:cBhvr>
                                    </p:animRot>
                                    <p:animRot by="-240000">
                                      <p:cBhvr>
                                        <p:cTn id="48" dur="200" fill="hold">
                                          <p:stCondLst>
                                            <p:cond delay="600"/>
                                          </p:stCondLst>
                                        </p:cTn>
                                        <p:tgtEl>
                                          <p:spTgt spid="23"/>
                                        </p:tgtEl>
                                        <p:attrNameLst>
                                          <p:attrName>r</p:attrName>
                                        </p:attrNameLst>
                                      </p:cBhvr>
                                    </p:animRot>
                                    <p:animRot by="120000">
                                      <p:cBhvr>
                                        <p:cTn id="49"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animBg="1"/>
      <p:bldP spid="7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D851F83-8150-84F9-1D87-CC1773AFEA73}"/>
              </a:ext>
            </a:extLst>
          </p:cNvPr>
          <p:cNvGrpSpPr/>
          <p:nvPr/>
        </p:nvGrpSpPr>
        <p:grpSpPr>
          <a:xfrm>
            <a:off x="4658910" y="88394"/>
            <a:ext cx="2868486" cy="1416247"/>
            <a:chOff x="6460756" y="770361"/>
            <a:chExt cx="3568148" cy="1909103"/>
          </a:xfrm>
        </p:grpSpPr>
        <p:grpSp>
          <p:nvGrpSpPr>
            <p:cNvPr id="5" name="Group 4">
              <a:extLst>
                <a:ext uri="{FF2B5EF4-FFF2-40B4-BE49-F238E27FC236}">
                  <a16:creationId xmlns:a16="http://schemas.microsoft.com/office/drawing/2014/main" id="{72387CF5-1169-CD9B-04AE-FCA446E3CE0E}"/>
                </a:ext>
              </a:extLst>
            </p:cNvPr>
            <p:cNvGrpSpPr/>
            <p:nvPr/>
          </p:nvGrpSpPr>
          <p:grpSpPr>
            <a:xfrm>
              <a:off x="6665655" y="770361"/>
              <a:ext cx="3363248" cy="1909103"/>
              <a:chOff x="6665655" y="770361"/>
              <a:chExt cx="3363248" cy="1909103"/>
            </a:xfrm>
          </p:grpSpPr>
          <p:sp>
            <p:nvSpPr>
              <p:cNvPr id="7" name="Rectangle 6">
                <a:extLst>
                  <a:ext uri="{FF2B5EF4-FFF2-40B4-BE49-F238E27FC236}">
                    <a16:creationId xmlns:a16="http://schemas.microsoft.com/office/drawing/2014/main" id="{1359188C-6FBC-3584-9F82-94170979DB44}"/>
                  </a:ext>
                </a:extLst>
              </p:cNvPr>
              <p:cNvSpPr/>
              <p:nvPr/>
            </p:nvSpPr>
            <p:spPr>
              <a:xfrm>
                <a:off x="6676103" y="770361"/>
                <a:ext cx="3352800"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01DD16DF-19D6-92DA-BBA2-6474F9CC9C70}"/>
                  </a:ext>
                </a:extLst>
              </p:cNvPr>
              <p:cNvSpPr/>
              <p:nvPr/>
            </p:nvSpPr>
            <p:spPr>
              <a:xfrm rot="21378946">
                <a:off x="6665655" y="791671"/>
                <a:ext cx="3352800" cy="188779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 name="TextBox 5">
              <a:extLst>
                <a:ext uri="{FF2B5EF4-FFF2-40B4-BE49-F238E27FC236}">
                  <a16:creationId xmlns:a16="http://schemas.microsoft.com/office/drawing/2014/main" id="{236D8B9F-E74B-6A11-C155-6F37FF108A6A}"/>
                </a:ext>
              </a:extLst>
            </p:cNvPr>
            <p:cNvSpPr txBox="1"/>
            <p:nvPr/>
          </p:nvSpPr>
          <p:spPr>
            <a:xfrm>
              <a:off x="6460756" y="1000691"/>
              <a:ext cx="3568148" cy="1618045"/>
            </a:xfrm>
            <a:prstGeom prst="rect">
              <a:avLst/>
            </a:prstGeom>
            <a:noFill/>
          </p:spPr>
          <p:txBody>
            <a:bodyPr wrap="square" rtlCol="0">
              <a:spAutoFit/>
            </a:bodyPr>
            <a:lstStyle/>
            <a:p>
              <a:pPr algn="ctr"/>
              <a:r>
                <a:rPr lang="en-US" sz="2400" b="1">
                  <a:solidFill>
                    <a:srgbClr val="0070C0"/>
                  </a:solidFill>
                  <a:latin typeface="Open Sans" panose="020B0606030504020204" pitchFamily="34" charset="0"/>
                  <a:ea typeface="Open Sans" panose="020B0606030504020204" pitchFamily="34" charset="0"/>
                  <a:cs typeface="Open Sans" panose="020B0606030504020204" pitchFamily="34" charset="0"/>
                </a:rPr>
                <a:t>3. Máy tính thay đổi thế giới như thế nào?</a:t>
              </a:r>
              <a:endParaRPr lang="vi-VN" sz="2400" b="1">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21" name="Online Media 20" title="Lịch Sử Máy Tính - Phát Minh Vĩ Đại Tạo Nên Bộ Não Thứ Hai Cho Nhân Loại">
            <a:hlinkClick r:id="" action="ppaction://media"/>
            <a:extLst>
              <a:ext uri="{FF2B5EF4-FFF2-40B4-BE49-F238E27FC236}">
                <a16:creationId xmlns:a16="http://schemas.microsoft.com/office/drawing/2014/main" id="{8450C472-213A-8F5D-8978-0212DCC0C37D}"/>
              </a:ext>
            </a:extLst>
          </p:cNvPr>
          <p:cNvPicPr>
            <a:picLocks noRot="1" noChangeAspect="1"/>
          </p:cNvPicPr>
          <p:nvPr>
            <a:videoFile r:link="rId1"/>
          </p:nvPr>
        </p:nvPicPr>
        <p:blipFill>
          <a:blip r:embed="rId4"/>
          <a:stretch>
            <a:fillRect/>
          </a:stretch>
        </p:blipFill>
        <p:spPr>
          <a:xfrm>
            <a:off x="2781720" y="1752255"/>
            <a:ext cx="6628561" cy="3745137"/>
          </a:xfrm>
          <a:prstGeom prst="rect">
            <a:avLst/>
          </a:prstGeom>
        </p:spPr>
      </p:pic>
    </p:spTree>
    <p:extLst>
      <p:ext uri="{BB962C8B-B14F-4D97-AF65-F5344CB8AC3E}">
        <p14:creationId xmlns:p14="http://schemas.microsoft.com/office/powerpoint/2010/main" val="262788877"/>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style.rotation</p:attrName>
                                        </p:attrNameLst>
                                      </p:cBhvr>
                                      <p:tavLst>
                                        <p:tav tm="0">
                                          <p:val>
                                            <p:fltVal val="720"/>
                                          </p:val>
                                        </p:tav>
                                        <p:tav tm="100000">
                                          <p:val>
                                            <p:fltVal val="0"/>
                                          </p:val>
                                        </p:tav>
                                      </p:tavLst>
                                    </p:anim>
                                    <p:anim calcmode="lin" valueType="num">
                                      <p:cBhvr>
                                        <p:cTn id="9" dur="500" fill="hold"/>
                                        <p:tgtEl>
                                          <p:spTgt spid="4"/>
                                        </p:tgtEl>
                                        <p:attrNameLst>
                                          <p:attrName>ppt_h</p:attrName>
                                        </p:attrNameLst>
                                      </p:cBhvr>
                                      <p:tavLst>
                                        <p:tav tm="0">
                                          <p:val>
                                            <p:fltVal val="0"/>
                                          </p:val>
                                        </p:tav>
                                        <p:tav tm="100000">
                                          <p:val>
                                            <p:strVal val="#ppt_h"/>
                                          </p:val>
                                        </p:tav>
                                      </p:tavLst>
                                    </p:anim>
                                    <p:anim calcmode="lin" valueType="num">
                                      <p:cBhvr>
                                        <p:cTn id="10" dur="500" fill="hold"/>
                                        <p:tgtEl>
                                          <p:spTgt spid="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1"/>
                </p:tgtEl>
              </p:cMediaNode>
            </p:video>
            <p:seq concurrent="1" nextAc="seek">
              <p:cTn id="12" restart="whenNotActive" fill="hold" evtFilter="cancelBubble" nodeType="interactiveSeq">
                <p:stCondLst>
                  <p:cond evt="onClick" delay="0">
                    <p:tgtEl>
                      <p:spTgt spid="2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148F969-709F-BD31-5183-599FED9D5BFE}"/>
              </a:ext>
            </a:extLst>
          </p:cNvPr>
          <p:cNvGrpSpPr/>
          <p:nvPr/>
        </p:nvGrpSpPr>
        <p:grpSpPr>
          <a:xfrm>
            <a:off x="4552336" y="2319214"/>
            <a:ext cx="3087329" cy="2618882"/>
            <a:chOff x="8111612" y="1250254"/>
            <a:chExt cx="3087329" cy="2618882"/>
          </a:xfrm>
          <a:noFill/>
        </p:grpSpPr>
        <p:sp>
          <p:nvSpPr>
            <p:cNvPr id="33" name="Rectangle 32">
              <a:extLst>
                <a:ext uri="{FF2B5EF4-FFF2-40B4-BE49-F238E27FC236}">
                  <a16:creationId xmlns:a16="http://schemas.microsoft.com/office/drawing/2014/main" id="{D9C5E788-A375-0729-5464-D8176FD8B719}"/>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4" name="Picture 2">
              <a:extLst>
                <a:ext uri="{FF2B5EF4-FFF2-40B4-BE49-F238E27FC236}">
                  <a16:creationId xmlns:a16="http://schemas.microsoft.com/office/drawing/2014/main" id="{88EC3292-73F1-3193-7FB8-4A3C24AE3C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697653" y="1442504"/>
              <a:ext cx="1926048" cy="1636416"/>
            </a:xfrm>
            <a:prstGeom prst="rect">
              <a:avLst/>
            </a:prstGeom>
            <a:grpFill/>
          </p:spPr>
        </p:pic>
        <p:sp>
          <p:nvSpPr>
            <p:cNvPr id="35" name="TextBox 34">
              <a:extLst>
                <a:ext uri="{FF2B5EF4-FFF2-40B4-BE49-F238E27FC236}">
                  <a16:creationId xmlns:a16="http://schemas.microsoft.com/office/drawing/2014/main" id="{831A8805-EACE-CF1A-A32B-D55B4B9D4570}"/>
                </a:ext>
              </a:extLst>
            </p:cNvPr>
            <p:cNvSpPr txBox="1"/>
            <p:nvPr/>
          </p:nvSpPr>
          <p:spPr>
            <a:xfrm>
              <a:off x="8414466" y="2920030"/>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 name="Group 3">
            <a:extLst>
              <a:ext uri="{FF2B5EF4-FFF2-40B4-BE49-F238E27FC236}">
                <a16:creationId xmlns:a16="http://schemas.microsoft.com/office/drawing/2014/main" id="{1D851F83-8150-84F9-1D87-CC1773AFEA73}"/>
              </a:ext>
            </a:extLst>
          </p:cNvPr>
          <p:cNvGrpSpPr/>
          <p:nvPr/>
        </p:nvGrpSpPr>
        <p:grpSpPr>
          <a:xfrm>
            <a:off x="4658910" y="88394"/>
            <a:ext cx="2868486" cy="1416247"/>
            <a:chOff x="6460756" y="770361"/>
            <a:chExt cx="3568148" cy="1909103"/>
          </a:xfrm>
        </p:grpSpPr>
        <p:grpSp>
          <p:nvGrpSpPr>
            <p:cNvPr id="5" name="Group 4">
              <a:extLst>
                <a:ext uri="{FF2B5EF4-FFF2-40B4-BE49-F238E27FC236}">
                  <a16:creationId xmlns:a16="http://schemas.microsoft.com/office/drawing/2014/main" id="{72387CF5-1169-CD9B-04AE-FCA446E3CE0E}"/>
                </a:ext>
              </a:extLst>
            </p:cNvPr>
            <p:cNvGrpSpPr/>
            <p:nvPr/>
          </p:nvGrpSpPr>
          <p:grpSpPr>
            <a:xfrm>
              <a:off x="6665655" y="770361"/>
              <a:ext cx="3363248" cy="1909103"/>
              <a:chOff x="6665655" y="770361"/>
              <a:chExt cx="3363248" cy="1909103"/>
            </a:xfrm>
          </p:grpSpPr>
          <p:sp>
            <p:nvSpPr>
              <p:cNvPr id="7" name="Rectangle 6">
                <a:extLst>
                  <a:ext uri="{FF2B5EF4-FFF2-40B4-BE49-F238E27FC236}">
                    <a16:creationId xmlns:a16="http://schemas.microsoft.com/office/drawing/2014/main" id="{1359188C-6FBC-3584-9F82-94170979DB44}"/>
                  </a:ext>
                </a:extLst>
              </p:cNvPr>
              <p:cNvSpPr/>
              <p:nvPr/>
            </p:nvSpPr>
            <p:spPr>
              <a:xfrm>
                <a:off x="6676103" y="770361"/>
                <a:ext cx="3352800"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01DD16DF-19D6-92DA-BBA2-6474F9CC9C70}"/>
                  </a:ext>
                </a:extLst>
              </p:cNvPr>
              <p:cNvSpPr/>
              <p:nvPr/>
            </p:nvSpPr>
            <p:spPr>
              <a:xfrm rot="21378946">
                <a:off x="6665655" y="791671"/>
                <a:ext cx="3352800" cy="188779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 name="TextBox 5">
              <a:extLst>
                <a:ext uri="{FF2B5EF4-FFF2-40B4-BE49-F238E27FC236}">
                  <a16:creationId xmlns:a16="http://schemas.microsoft.com/office/drawing/2014/main" id="{236D8B9F-E74B-6A11-C155-6F37FF108A6A}"/>
                </a:ext>
              </a:extLst>
            </p:cNvPr>
            <p:cNvSpPr txBox="1"/>
            <p:nvPr/>
          </p:nvSpPr>
          <p:spPr>
            <a:xfrm>
              <a:off x="6460756" y="1000691"/>
              <a:ext cx="3568148" cy="1618045"/>
            </a:xfrm>
            <a:prstGeom prst="rect">
              <a:avLst/>
            </a:prstGeom>
            <a:noFill/>
          </p:spPr>
          <p:txBody>
            <a:bodyPr wrap="square" rtlCol="0">
              <a:spAutoFit/>
            </a:bodyPr>
            <a:lstStyle/>
            <a:p>
              <a:pPr algn="ctr"/>
              <a:r>
                <a:rPr lang="en-US" sz="2400" b="1">
                  <a:solidFill>
                    <a:srgbClr val="0070C0"/>
                  </a:solidFill>
                  <a:latin typeface="Open Sans" panose="020B0606030504020204" pitchFamily="34" charset="0"/>
                  <a:ea typeface="Open Sans" panose="020B0606030504020204" pitchFamily="34" charset="0"/>
                  <a:cs typeface="Open Sans" panose="020B0606030504020204" pitchFamily="34" charset="0"/>
                </a:rPr>
                <a:t>3. Máy tính thay đổi thế giới như thế nào?</a:t>
              </a:r>
              <a:endParaRPr lang="vi-VN" sz="2400" b="1">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0" name="TextBox 9">
            <a:extLst>
              <a:ext uri="{FF2B5EF4-FFF2-40B4-BE49-F238E27FC236}">
                <a16:creationId xmlns:a16="http://schemas.microsoft.com/office/drawing/2014/main" id="{75810174-A9A3-5B27-6208-E8BCC81F0ACE}"/>
              </a:ext>
            </a:extLst>
          </p:cNvPr>
          <p:cNvSpPr txBox="1"/>
          <p:nvPr/>
        </p:nvSpPr>
        <p:spPr>
          <a:xfrm>
            <a:off x="1784029" y="1800510"/>
            <a:ext cx="8559505" cy="1260153"/>
          </a:xfrm>
          <a:prstGeom prst="rect">
            <a:avLst/>
          </a:prstGeom>
          <a:noFill/>
        </p:spPr>
        <p:txBody>
          <a:bodyPr wrap="square">
            <a:spAutoFit/>
          </a:bodyPr>
          <a:lstStyle/>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Máy tính điện tử đã thay đổi các hoạt động trong các lĩnh vực nào?</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Trong lĩnh vực giáo dục, máy tính đã thay đổi các hoạt động như thế nào?</a:t>
            </a:r>
          </a:p>
        </p:txBody>
      </p:sp>
      <p:pic>
        <p:nvPicPr>
          <p:cNvPr id="27" name="y2meta.com - 5 Minute Timer-(1080p)">
            <a:hlinkClick r:id="" action="ppaction://media"/>
            <a:extLst>
              <a:ext uri="{FF2B5EF4-FFF2-40B4-BE49-F238E27FC236}">
                <a16:creationId xmlns:a16="http://schemas.microsoft.com/office/drawing/2014/main" id="{CD0E5493-C6C9-BE1C-550C-07E2CD422FD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9023" t="26674" r="18255" b="24549"/>
          <a:stretch/>
        </p:blipFill>
        <p:spPr>
          <a:xfrm>
            <a:off x="6887530" y="4538786"/>
            <a:ext cx="2656266" cy="1161949"/>
          </a:xfrm>
          <a:prstGeom prst="rect">
            <a:avLst/>
          </a:prstGeom>
        </p:spPr>
      </p:pic>
      <p:sp useBgFill="1">
        <p:nvSpPr>
          <p:cNvPr id="28" name="Arrow: Pentagon 27">
            <a:extLst>
              <a:ext uri="{FF2B5EF4-FFF2-40B4-BE49-F238E27FC236}">
                <a16:creationId xmlns:a16="http://schemas.microsoft.com/office/drawing/2014/main" id="{660A5FFA-3970-AC83-2DDE-FA4A889039F3}"/>
              </a:ext>
            </a:extLst>
          </p:cNvPr>
          <p:cNvSpPr/>
          <p:nvPr/>
        </p:nvSpPr>
        <p:spPr>
          <a:xfrm>
            <a:off x="6133590" y="4447807"/>
            <a:ext cx="4164147" cy="13439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9" name="Xem KQ">
            <a:extLst>
              <a:ext uri="{FF2B5EF4-FFF2-40B4-BE49-F238E27FC236}">
                <a16:creationId xmlns:a16="http://schemas.microsoft.com/office/drawing/2014/main" id="{22D54C23-4D9B-C5CA-6984-1378BE1DD74D}"/>
              </a:ext>
            </a:extLst>
          </p:cNvPr>
          <p:cNvGrpSpPr/>
          <p:nvPr/>
        </p:nvGrpSpPr>
        <p:grpSpPr>
          <a:xfrm>
            <a:off x="3950699" y="4410288"/>
            <a:ext cx="1278588" cy="1278588"/>
            <a:chOff x="1580575" y="4515507"/>
            <a:chExt cx="1278588" cy="1278588"/>
          </a:xfrm>
        </p:grpSpPr>
        <p:pic>
          <p:nvPicPr>
            <p:cNvPr id="30" name="Picture 2" descr="Note Cartoon Vector Art PNG Images | Free Download On Pngtree">
              <a:extLst>
                <a:ext uri="{FF2B5EF4-FFF2-40B4-BE49-F238E27FC236}">
                  <a16:creationId xmlns:a16="http://schemas.microsoft.com/office/drawing/2014/main" id="{B5FA5E5E-5E7B-38CD-32B2-F26CFD9FD7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25634A3F-96E2-DF39-3366-B98CE16E11F9}"/>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 useBgFill="1">
        <p:nvSpPr>
          <p:cNvPr id="2" name="TextBox 1">
            <a:extLst>
              <a:ext uri="{FF2B5EF4-FFF2-40B4-BE49-F238E27FC236}">
                <a16:creationId xmlns:a16="http://schemas.microsoft.com/office/drawing/2014/main" id="{E30FC017-AE79-02DC-D884-38E06568CCC4}"/>
              </a:ext>
            </a:extLst>
          </p:cNvPr>
          <p:cNvSpPr txBox="1"/>
          <p:nvPr/>
        </p:nvSpPr>
        <p:spPr>
          <a:xfrm>
            <a:off x="1784029" y="1546808"/>
            <a:ext cx="8559505" cy="4378956"/>
          </a:xfrm>
          <a:prstGeom prst="rect">
            <a:avLst/>
          </a:prstGeom>
        </p:spPr>
        <p:txBody>
          <a:bodyPr wrap="square">
            <a:spAutoFit/>
          </a:bodyPr>
          <a:lstStyle/>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Các lĩnh vực:</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Lĩnh vực y tế</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Lĩnh vực giáo dục.</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Lĩnh vực kinh tế</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Lĩnh vực quốc phòng</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Lĩnh vực an toàn xã hội</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Trong lĩnh vực giáo dục, </a:t>
            </a:r>
            <a:r>
              <a:rPr lang="en-US" sz="2000">
                <a:latin typeface="Open Sans" panose="020B0606030504020204" pitchFamily="34" charset="0"/>
                <a:ea typeface="Open Sans" panose="020B0606030504020204" pitchFamily="34" charset="0"/>
                <a:cs typeface="Open Sans" panose="020B0606030504020204" pitchFamily="34" charset="0"/>
              </a:rPr>
              <a:t>I</a:t>
            </a:r>
            <a:r>
              <a:rPr lang="vi-VN" sz="2000">
                <a:latin typeface="Open Sans" panose="020B0606030504020204" pitchFamily="34" charset="0"/>
                <a:ea typeface="Open Sans" panose="020B0606030504020204" pitchFamily="34" charset="0"/>
                <a:cs typeface="Open Sans" panose="020B0606030504020204" pitchFamily="34" charset="0"/>
              </a:rPr>
              <a:t>nternet là kho thông tin khổng lồ, giúp con người có thể học mọi nơi mọi lúc, giúp các giáo viên hỗ trợ học sinh từ xa, giúp các nhà khoa học, các chuyên gia, các nhà giáo dục phổ biến kiến thức, kỹ năng,... một cách hiệu quả.</a:t>
            </a:r>
          </a:p>
        </p:txBody>
      </p:sp>
    </p:spTree>
    <p:extLst>
      <p:ext uri="{BB962C8B-B14F-4D97-AF65-F5344CB8AC3E}">
        <p14:creationId xmlns:p14="http://schemas.microsoft.com/office/powerpoint/2010/main" val="473301499"/>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style.rotation</p:attrName>
                                        </p:attrNameLst>
                                      </p:cBhvr>
                                      <p:tavLst>
                                        <p:tav tm="0">
                                          <p:val>
                                            <p:fltVal val="720"/>
                                          </p:val>
                                        </p:tav>
                                        <p:tav tm="100000">
                                          <p:val>
                                            <p:fltVal val="0"/>
                                          </p:val>
                                        </p:tav>
                                      </p:tavLst>
                                    </p:anim>
                                    <p:anim calcmode="lin" valueType="num">
                                      <p:cBhvr>
                                        <p:cTn id="9" dur="500" fill="hold"/>
                                        <p:tgtEl>
                                          <p:spTgt spid="4"/>
                                        </p:tgtEl>
                                        <p:attrNameLst>
                                          <p:attrName>ppt_h</p:attrName>
                                        </p:attrNameLst>
                                      </p:cBhvr>
                                      <p:tavLst>
                                        <p:tav tm="0">
                                          <p:val>
                                            <p:fltVal val="0"/>
                                          </p:val>
                                        </p:tav>
                                        <p:tav tm="100000">
                                          <p:val>
                                            <p:strVal val="#ppt_h"/>
                                          </p:val>
                                        </p:tav>
                                      </p:tavLst>
                                    </p:anim>
                                    <p:anim calcmode="lin" valueType="num">
                                      <p:cBhvr>
                                        <p:cTn id="10" dur="500" fill="hold"/>
                                        <p:tgtEl>
                                          <p:spTgt spid="4"/>
                                        </p:tgtEl>
                                        <p:attrNameLst>
                                          <p:attrName>ppt_w</p:attrName>
                                        </p:attrNameLst>
                                      </p:cBhvr>
                                      <p:tavLst>
                                        <p:tav tm="0">
                                          <p:val>
                                            <p:fltVal val="0"/>
                                          </p:val>
                                        </p:tav>
                                        <p:tav tm="100000">
                                          <p:val>
                                            <p:strVal val="#ppt_w"/>
                                          </p:val>
                                        </p:tav>
                                      </p:tavLst>
                                    </p:anim>
                                  </p:childTnLst>
                                </p:cTn>
                              </p:par>
                            </p:childTnLst>
                          </p:cTn>
                        </p:par>
                        <p:par>
                          <p:cTn id="11" fill="hold">
                            <p:stCondLst>
                              <p:cond delay="500"/>
                            </p:stCondLst>
                            <p:childTnLst>
                              <p:par>
                                <p:cTn id="12" presetID="15"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 calcmode="lin" valueType="num">
                                      <p:cBhvr>
                                        <p:cTn id="16" dur="5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7" dur="5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 presetClass="entr" presetSubtype="0" fill="hold" grpId="1" nodeType="after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8"/>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315015" fill="hold"/>
                                        <p:tgtEl>
                                          <p:spTgt spid="27"/>
                                        </p:tgtEl>
                                      </p:cBhvr>
                                    </p:cmd>
                                  </p:childTnLst>
                                </p:cTn>
                              </p:par>
                            </p:childTnLst>
                          </p:cTn>
                        </p:par>
                        <p:par>
                          <p:cTn id="37" fill="hold">
                            <p:stCondLst>
                              <p:cond delay="315515"/>
                            </p:stCondLst>
                            <p:childTnLst>
                              <p:par>
                                <p:cTn id="38" presetID="10" presetClass="exit" presetSubtype="0" fill="hold" nodeType="afterEffect">
                                  <p:stCondLst>
                                    <p:cond delay="0"/>
                                  </p:stCondLst>
                                  <p:childTnLst>
                                    <p:animEffect transition="out" filter="fade">
                                      <p:cBhvr>
                                        <p:cTn id="39" dur="500"/>
                                        <p:tgtEl>
                                          <p:spTgt spid="27"/>
                                        </p:tgtEl>
                                      </p:cBhvr>
                                    </p:animEffect>
                                    <p:set>
                                      <p:cBhvr>
                                        <p:cTn id="40" dur="1" fill="hold">
                                          <p:stCondLst>
                                            <p:cond delay="499"/>
                                          </p:stCondLst>
                                        </p:cTn>
                                        <p:tgtEl>
                                          <p:spTgt spid="27"/>
                                        </p:tgtEl>
                                        <p:attrNameLst>
                                          <p:attrName>style.visibility</p:attrName>
                                        </p:attrNameLst>
                                      </p:cBhvr>
                                      <p:to>
                                        <p:strVal val="hidden"/>
                                      </p:to>
                                    </p:set>
                                    <p:cmd type="call" cmd="stop">
                                      <p:cBhvr>
                                        <p:cTn id="41" dur="1">
                                          <p:stCondLst>
                                            <p:cond delay="499"/>
                                          </p:stCondLst>
                                        </p:cTn>
                                        <p:tgtEl>
                                          <p:spTgt spid="27"/>
                                        </p:tgtEl>
                                      </p:cBhvr>
                                    </p:cmd>
                                  </p:childTnLst>
                                </p:cTn>
                              </p:par>
                            </p:childTnLst>
                          </p:cTn>
                        </p:par>
                      </p:childTnLst>
                    </p:cTn>
                  </p:par>
                </p:childTnLst>
              </p:cTn>
              <p:nextCondLst>
                <p:cond evt="onClick" delay="0">
                  <p:tgtEl>
                    <p:spTgt spid="28"/>
                  </p:tgtEl>
                </p:cond>
              </p:nextCondLst>
            </p:seq>
            <p:video>
              <p:cMediaNode vol="80000" mute="1">
                <p:cTn id="42" fill="hold" display="0">
                  <p:stCondLst>
                    <p:cond delay="indefinite"/>
                  </p:stCondLst>
                </p:cTn>
                <p:tgtEl>
                  <p:spTgt spid="27"/>
                </p:tgtEl>
              </p:cMediaNode>
            </p:video>
            <p:seq concurrent="1" nextAc="seek">
              <p:cTn id="43" restart="whenNotActive" fill="hold" evtFilter="cancelBubble" nodeType="interactiveSeq">
                <p:stCondLst>
                  <p:cond evt="onClick" delay="0">
                    <p:tgtEl>
                      <p:spTgt spid="29"/>
                    </p:tgtEl>
                  </p:cond>
                </p:stCondLst>
                <p:endSync evt="end" delay="0">
                  <p:rtn val="all"/>
                </p:endSync>
                <p:childTnLst>
                  <p:par>
                    <p:cTn id="44" fill="hold">
                      <p:stCondLst>
                        <p:cond delay="0"/>
                      </p:stCondLst>
                      <p:childTnLst>
                        <p:par>
                          <p:cTn id="45" fill="hold">
                            <p:stCondLst>
                              <p:cond delay="0"/>
                            </p:stCondLst>
                            <p:childTnLst>
                              <p:par>
                                <p:cTn id="46" presetID="15" presetClass="entr" presetSubtype="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500" fill="hold"/>
                                        <p:tgtEl>
                                          <p:spTgt spid="2"/>
                                        </p:tgtEl>
                                        <p:attrNameLst>
                                          <p:attrName>ppt_w</p:attrName>
                                        </p:attrNameLst>
                                      </p:cBhvr>
                                      <p:tavLst>
                                        <p:tav tm="0">
                                          <p:val>
                                            <p:fltVal val="0"/>
                                          </p:val>
                                        </p:tav>
                                        <p:tav tm="100000">
                                          <p:val>
                                            <p:strVal val="#ppt_w"/>
                                          </p:val>
                                        </p:tav>
                                      </p:tavLst>
                                    </p:anim>
                                    <p:anim calcmode="lin" valueType="num">
                                      <p:cBhvr>
                                        <p:cTn id="49" dur="500" fill="hold"/>
                                        <p:tgtEl>
                                          <p:spTgt spid="2"/>
                                        </p:tgtEl>
                                        <p:attrNameLst>
                                          <p:attrName>ppt_h</p:attrName>
                                        </p:attrNameLst>
                                      </p:cBhvr>
                                      <p:tavLst>
                                        <p:tav tm="0">
                                          <p:val>
                                            <p:fltVal val="0"/>
                                          </p:val>
                                        </p:tav>
                                        <p:tav tm="100000">
                                          <p:val>
                                            <p:strVal val="#ppt_h"/>
                                          </p:val>
                                        </p:tav>
                                      </p:tavLst>
                                    </p:anim>
                                    <p:anim calcmode="lin" valueType="num">
                                      <p:cBhvr>
                                        <p:cTn id="50" dur="500" fill="hold"/>
                                        <p:tgtEl>
                                          <p:spTgt spid="2"/>
                                        </p:tgtEl>
                                        <p:attrNameLst>
                                          <p:attrName>ppt_x</p:attrName>
                                        </p:attrNameLst>
                                      </p:cBhvr>
                                      <p:tavLst>
                                        <p:tav tm="0" fmla="#ppt_x+(cos(-2*pi*(1-$))*-#ppt_x-sin(-2*pi*(1-$))*(1-#ppt_y))*(1-$)">
                                          <p:val>
                                            <p:fltVal val="0"/>
                                          </p:val>
                                        </p:tav>
                                        <p:tav tm="100000">
                                          <p:val>
                                            <p:fltVal val="1"/>
                                          </p:val>
                                        </p:tav>
                                      </p:tavLst>
                                    </p:anim>
                                    <p:anim calcmode="lin" valueType="num">
                                      <p:cBhvr>
                                        <p:cTn id="51" dur="5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nextCondLst>
                <p:cond evt="onClick" delay="0">
                  <p:tgtEl>
                    <p:spTgt spid="29"/>
                  </p:tgtEl>
                </p:cond>
              </p:nextCondLst>
            </p:seq>
          </p:childTnLst>
        </p:cTn>
      </p:par>
    </p:tnLst>
    <p:bldLst>
      <p:bldP spid="10" grpId="0"/>
      <p:bldP spid="28" grpId="0" animBg="1"/>
      <p:bldP spid="28" grpId="1"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D851F83-8150-84F9-1D87-CC1773AFEA73}"/>
              </a:ext>
            </a:extLst>
          </p:cNvPr>
          <p:cNvGrpSpPr/>
          <p:nvPr/>
        </p:nvGrpSpPr>
        <p:grpSpPr>
          <a:xfrm>
            <a:off x="4658910" y="88394"/>
            <a:ext cx="2868486" cy="1416247"/>
            <a:chOff x="6460756" y="770361"/>
            <a:chExt cx="3568148" cy="1909103"/>
          </a:xfrm>
        </p:grpSpPr>
        <p:grpSp>
          <p:nvGrpSpPr>
            <p:cNvPr id="5" name="Group 4">
              <a:extLst>
                <a:ext uri="{FF2B5EF4-FFF2-40B4-BE49-F238E27FC236}">
                  <a16:creationId xmlns:a16="http://schemas.microsoft.com/office/drawing/2014/main" id="{72387CF5-1169-CD9B-04AE-FCA446E3CE0E}"/>
                </a:ext>
              </a:extLst>
            </p:cNvPr>
            <p:cNvGrpSpPr/>
            <p:nvPr/>
          </p:nvGrpSpPr>
          <p:grpSpPr>
            <a:xfrm>
              <a:off x="6665655" y="770361"/>
              <a:ext cx="3363248" cy="1909103"/>
              <a:chOff x="6665655" y="770361"/>
              <a:chExt cx="3363248" cy="1909103"/>
            </a:xfrm>
          </p:grpSpPr>
          <p:sp>
            <p:nvSpPr>
              <p:cNvPr id="7" name="Rectangle 6">
                <a:extLst>
                  <a:ext uri="{FF2B5EF4-FFF2-40B4-BE49-F238E27FC236}">
                    <a16:creationId xmlns:a16="http://schemas.microsoft.com/office/drawing/2014/main" id="{1359188C-6FBC-3584-9F82-94170979DB44}"/>
                  </a:ext>
                </a:extLst>
              </p:cNvPr>
              <p:cNvSpPr/>
              <p:nvPr/>
            </p:nvSpPr>
            <p:spPr>
              <a:xfrm>
                <a:off x="6676103" y="770361"/>
                <a:ext cx="3352800"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01DD16DF-19D6-92DA-BBA2-6474F9CC9C70}"/>
                  </a:ext>
                </a:extLst>
              </p:cNvPr>
              <p:cNvSpPr/>
              <p:nvPr/>
            </p:nvSpPr>
            <p:spPr>
              <a:xfrm rot="21378946">
                <a:off x="6665655" y="791671"/>
                <a:ext cx="3352800" cy="188779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 name="TextBox 5">
              <a:extLst>
                <a:ext uri="{FF2B5EF4-FFF2-40B4-BE49-F238E27FC236}">
                  <a16:creationId xmlns:a16="http://schemas.microsoft.com/office/drawing/2014/main" id="{236D8B9F-E74B-6A11-C155-6F37FF108A6A}"/>
                </a:ext>
              </a:extLst>
            </p:cNvPr>
            <p:cNvSpPr txBox="1"/>
            <p:nvPr/>
          </p:nvSpPr>
          <p:spPr>
            <a:xfrm>
              <a:off x="6460756" y="1466237"/>
              <a:ext cx="3568148" cy="622325"/>
            </a:xfrm>
            <a:prstGeom prst="rect">
              <a:avLst/>
            </a:prstGeom>
            <a:noFill/>
          </p:spPr>
          <p:txBody>
            <a:bodyPr wrap="square" rtlCol="0">
              <a:spAutoFit/>
            </a:bodyPr>
            <a:lstStyle/>
            <a:p>
              <a:pPr algn="ctr"/>
              <a:r>
                <a:rPr lang="en-US" sz="2400" b="1">
                  <a:solidFill>
                    <a:srgbClr val="0070C0"/>
                  </a:solidFill>
                  <a:latin typeface="Open Sans" panose="020B0606030504020204" pitchFamily="34" charset="0"/>
                  <a:ea typeface="Open Sans" panose="020B0606030504020204" pitchFamily="34" charset="0"/>
                  <a:cs typeface="Open Sans" panose="020B0606030504020204" pitchFamily="34" charset="0"/>
                </a:rPr>
                <a:t>LUYỆN TẬP</a:t>
              </a:r>
              <a:endParaRPr lang="vi-VN" sz="2400" b="1">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grpSp>
      <p:sp useBgFill="1">
        <p:nvSpPr>
          <p:cNvPr id="2" name="TextBox 1">
            <a:extLst>
              <a:ext uri="{FF2B5EF4-FFF2-40B4-BE49-F238E27FC236}">
                <a16:creationId xmlns:a16="http://schemas.microsoft.com/office/drawing/2014/main" id="{E30FC017-AE79-02DC-D884-38E06568CCC4}"/>
              </a:ext>
            </a:extLst>
          </p:cNvPr>
          <p:cNvSpPr txBox="1"/>
          <p:nvPr/>
        </p:nvSpPr>
        <p:spPr>
          <a:xfrm>
            <a:off x="1784029" y="1651858"/>
            <a:ext cx="8559505" cy="1052211"/>
          </a:xfrm>
          <a:prstGeom prst="rect">
            <a:avLst/>
          </a:prstGeom>
        </p:spPr>
        <p:txBody>
          <a:bodyPr wrap="square">
            <a:spAutoFit/>
          </a:bodyPr>
          <a:lstStyle/>
          <a:p>
            <a:pPr algn="just">
              <a:lnSpc>
                <a:spcPct val="115000"/>
              </a:lnSpc>
              <a:spcAft>
                <a:spcPts val="1000"/>
              </a:spcAft>
            </a:pPr>
            <a:r>
              <a:rPr lang="vi-VN" sz="2800">
                <a:latin typeface="Open Sans" panose="020B0606030504020204" pitchFamily="34" charset="0"/>
                <a:ea typeface="Open Sans" panose="020B0606030504020204" pitchFamily="34" charset="0"/>
                <a:cs typeface="Open Sans" panose="020B0606030504020204" pitchFamily="34" charset="0"/>
              </a:rPr>
              <a:t>Bài 2. Em hãy nêu ví dụ về một ứng dụng mà em cho là thông minh của những máy tính thế hệ mới.</a:t>
            </a:r>
          </a:p>
        </p:txBody>
      </p:sp>
      <p:sp useBgFill="1">
        <p:nvSpPr>
          <p:cNvPr id="3" name="TextBox 2">
            <a:extLst>
              <a:ext uri="{FF2B5EF4-FFF2-40B4-BE49-F238E27FC236}">
                <a16:creationId xmlns:a16="http://schemas.microsoft.com/office/drawing/2014/main" id="{D6C6D267-66A9-DEC5-92EB-B8D848EB0153}"/>
              </a:ext>
            </a:extLst>
          </p:cNvPr>
          <p:cNvSpPr txBox="1"/>
          <p:nvPr/>
        </p:nvSpPr>
        <p:spPr>
          <a:xfrm>
            <a:off x="1784029" y="2766134"/>
            <a:ext cx="8559505" cy="1052211"/>
          </a:xfrm>
          <a:prstGeom prst="rect">
            <a:avLst/>
          </a:prstGeom>
        </p:spPr>
        <p:txBody>
          <a:bodyPr wrap="square">
            <a:spAutoFit/>
          </a:bodyPr>
          <a:lstStyle/>
          <a:p>
            <a:pPr algn="just">
              <a:lnSpc>
                <a:spcPct val="115000"/>
              </a:lnSpc>
              <a:spcAft>
                <a:spcPts val="1000"/>
              </a:spcAft>
            </a:pPr>
            <a:r>
              <a:rPr lang="en-US" sz="2800">
                <a:latin typeface="Open Sans" panose="020B0606030504020204" pitchFamily="34" charset="0"/>
                <a:ea typeface="Open Sans" panose="020B0606030504020204" pitchFamily="34" charset="0"/>
                <a:cs typeface="Open Sans" panose="020B0606030504020204" pitchFamily="34" charset="0"/>
              </a:rPr>
              <a:t>Ví dụ: Khả năng tìm kiếm bằng trí tuệ nhân tạo (AI) được tích hợp trên trình duyệt Microsoft Edge</a:t>
            </a:r>
            <a:endParaRPr lang="vi-VN" sz="28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3435439"/>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style.rotation</p:attrName>
                                        </p:attrNameLst>
                                      </p:cBhvr>
                                      <p:tavLst>
                                        <p:tav tm="0">
                                          <p:val>
                                            <p:fltVal val="720"/>
                                          </p:val>
                                        </p:tav>
                                        <p:tav tm="100000">
                                          <p:val>
                                            <p:fltVal val="0"/>
                                          </p:val>
                                        </p:tav>
                                      </p:tavLst>
                                    </p:anim>
                                    <p:anim calcmode="lin" valueType="num">
                                      <p:cBhvr>
                                        <p:cTn id="9" dur="500" fill="hold"/>
                                        <p:tgtEl>
                                          <p:spTgt spid="4"/>
                                        </p:tgtEl>
                                        <p:attrNameLst>
                                          <p:attrName>ppt_h</p:attrName>
                                        </p:attrNameLst>
                                      </p:cBhvr>
                                      <p:tavLst>
                                        <p:tav tm="0">
                                          <p:val>
                                            <p:fltVal val="0"/>
                                          </p:val>
                                        </p:tav>
                                        <p:tav tm="100000">
                                          <p:val>
                                            <p:strVal val="#ppt_h"/>
                                          </p:val>
                                        </p:tav>
                                      </p:tavLst>
                                    </p:anim>
                                    <p:anim calcmode="lin" valueType="num">
                                      <p:cBhvr>
                                        <p:cTn id="10" dur="500" fill="hold"/>
                                        <p:tgtEl>
                                          <p:spTgt spid="4"/>
                                        </p:tgtEl>
                                        <p:attrNameLst>
                                          <p:attrName>ppt_w</p:attrName>
                                        </p:attrNameLst>
                                      </p:cBhvr>
                                      <p:tavLst>
                                        <p:tav tm="0">
                                          <p:val>
                                            <p:fltVal val="0"/>
                                          </p:val>
                                        </p:tav>
                                        <p:tav tm="100000">
                                          <p:val>
                                            <p:strVal val="#ppt_w"/>
                                          </p:val>
                                        </p:tav>
                                      </p:tavLst>
                                    </p:anim>
                                  </p:childTnLst>
                                </p:cTn>
                              </p:par>
                            </p:childTnLst>
                          </p:cTn>
                        </p:par>
                        <p:par>
                          <p:cTn id="11" fill="hold">
                            <p:stCondLst>
                              <p:cond delay="500"/>
                            </p:stCondLst>
                            <p:childTnLst>
                              <p:par>
                                <p:cTn id="12" presetID="15"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 calcmode="lin" valueType="num">
                                      <p:cBhvr>
                                        <p:cTn id="16" dur="500" fill="hold"/>
                                        <p:tgtEl>
                                          <p:spTgt spid="2"/>
                                        </p:tgtEl>
                                        <p:attrNameLst>
                                          <p:attrName>ppt_x</p:attrName>
                                        </p:attrNameLst>
                                      </p:cBhvr>
                                      <p:tavLst>
                                        <p:tav tm="0" fmla="#ppt_x+(cos(-2*pi*(1-$))*-#ppt_x-sin(-2*pi*(1-$))*(1-#ppt_y))*(1-$)">
                                          <p:val>
                                            <p:fltVal val="0"/>
                                          </p:val>
                                        </p:tav>
                                        <p:tav tm="100000">
                                          <p:val>
                                            <p:fltVal val="1"/>
                                          </p:val>
                                        </p:tav>
                                      </p:tavLst>
                                    </p:anim>
                                    <p:anim calcmode="lin" valueType="num">
                                      <p:cBhvr>
                                        <p:cTn id="17" dur="5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 calcmode="lin" valueType="num">
                                      <p:cBhvr>
                                        <p:cTn id="24" dur="500" fill="hold"/>
                                        <p:tgtEl>
                                          <p:spTgt spid="3"/>
                                        </p:tgtEl>
                                        <p:attrNameLst>
                                          <p:attrName>ppt_x</p:attrName>
                                        </p:attrNameLst>
                                      </p:cBhvr>
                                      <p:tavLst>
                                        <p:tav tm="0" fmla="#ppt_x+(cos(-2*pi*(1-$))*-#ppt_x-sin(-2*pi*(1-$))*(1-#ppt_y))*(1-$)">
                                          <p:val>
                                            <p:fltVal val="0"/>
                                          </p:val>
                                        </p:tav>
                                        <p:tav tm="100000">
                                          <p:val>
                                            <p:fltVal val="1"/>
                                          </p:val>
                                        </p:tav>
                                      </p:tavLst>
                                    </p:anim>
                                    <p:anim calcmode="lin" valueType="num">
                                      <p:cBhvr>
                                        <p:cTn id="25" dur="5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D851F83-8150-84F9-1D87-CC1773AFEA73}"/>
              </a:ext>
            </a:extLst>
          </p:cNvPr>
          <p:cNvGrpSpPr/>
          <p:nvPr/>
        </p:nvGrpSpPr>
        <p:grpSpPr>
          <a:xfrm>
            <a:off x="4658910" y="88394"/>
            <a:ext cx="2868486" cy="1416247"/>
            <a:chOff x="6460756" y="770361"/>
            <a:chExt cx="3568148" cy="1909103"/>
          </a:xfrm>
        </p:grpSpPr>
        <p:grpSp>
          <p:nvGrpSpPr>
            <p:cNvPr id="5" name="Group 4">
              <a:extLst>
                <a:ext uri="{FF2B5EF4-FFF2-40B4-BE49-F238E27FC236}">
                  <a16:creationId xmlns:a16="http://schemas.microsoft.com/office/drawing/2014/main" id="{72387CF5-1169-CD9B-04AE-FCA446E3CE0E}"/>
                </a:ext>
              </a:extLst>
            </p:cNvPr>
            <p:cNvGrpSpPr/>
            <p:nvPr/>
          </p:nvGrpSpPr>
          <p:grpSpPr>
            <a:xfrm>
              <a:off x="6665655" y="770361"/>
              <a:ext cx="3363248" cy="1909103"/>
              <a:chOff x="6665655" y="770361"/>
              <a:chExt cx="3363248" cy="1909103"/>
            </a:xfrm>
          </p:grpSpPr>
          <p:sp>
            <p:nvSpPr>
              <p:cNvPr id="7" name="Rectangle 6">
                <a:extLst>
                  <a:ext uri="{FF2B5EF4-FFF2-40B4-BE49-F238E27FC236}">
                    <a16:creationId xmlns:a16="http://schemas.microsoft.com/office/drawing/2014/main" id="{1359188C-6FBC-3584-9F82-94170979DB44}"/>
                  </a:ext>
                </a:extLst>
              </p:cNvPr>
              <p:cNvSpPr/>
              <p:nvPr/>
            </p:nvSpPr>
            <p:spPr>
              <a:xfrm>
                <a:off x="6676103" y="770361"/>
                <a:ext cx="3352800" cy="188779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01DD16DF-19D6-92DA-BBA2-6474F9CC9C70}"/>
                  </a:ext>
                </a:extLst>
              </p:cNvPr>
              <p:cNvSpPr/>
              <p:nvPr/>
            </p:nvSpPr>
            <p:spPr>
              <a:xfrm rot="21378946">
                <a:off x="6665655" y="791671"/>
                <a:ext cx="3352800" cy="18877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 name="TextBox 5">
              <a:extLst>
                <a:ext uri="{FF2B5EF4-FFF2-40B4-BE49-F238E27FC236}">
                  <a16:creationId xmlns:a16="http://schemas.microsoft.com/office/drawing/2014/main" id="{236D8B9F-E74B-6A11-C155-6F37FF108A6A}"/>
                </a:ext>
              </a:extLst>
            </p:cNvPr>
            <p:cNvSpPr txBox="1"/>
            <p:nvPr/>
          </p:nvSpPr>
          <p:spPr>
            <a:xfrm>
              <a:off x="6460756" y="1466237"/>
              <a:ext cx="3568148" cy="622325"/>
            </a:xfrm>
            <a:prstGeom prst="rect">
              <a:avLst/>
            </a:prstGeom>
            <a:noFill/>
          </p:spPr>
          <p:txBody>
            <a:bodyPr wrap="square" rtlCol="0">
              <a:spAutoFit/>
            </a:bodyPr>
            <a:lstStyle/>
            <a:p>
              <a:pPr algn="ctr"/>
              <a:r>
                <a:rPr lang="en-US" sz="2400" b="1">
                  <a:solidFill>
                    <a:srgbClr val="0070C0"/>
                  </a:solidFill>
                  <a:latin typeface="Open Sans" panose="020B0606030504020204" pitchFamily="34" charset="0"/>
                  <a:ea typeface="Open Sans" panose="020B0606030504020204" pitchFamily="34" charset="0"/>
                  <a:cs typeface="Open Sans" panose="020B0606030504020204" pitchFamily="34" charset="0"/>
                </a:rPr>
                <a:t>VẬN DỤNG</a:t>
              </a:r>
              <a:endParaRPr lang="vi-VN" sz="2400" b="1">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 name="TextBox 1">
            <a:extLst>
              <a:ext uri="{FF2B5EF4-FFF2-40B4-BE49-F238E27FC236}">
                <a16:creationId xmlns:a16="http://schemas.microsoft.com/office/drawing/2014/main" id="{E30FC017-AE79-02DC-D884-38E06568CCC4}"/>
              </a:ext>
            </a:extLst>
          </p:cNvPr>
          <p:cNvSpPr txBox="1"/>
          <p:nvPr/>
        </p:nvSpPr>
        <p:spPr>
          <a:xfrm>
            <a:off x="1784029" y="1712885"/>
            <a:ext cx="8559505" cy="1547731"/>
          </a:xfrm>
          <a:prstGeom prst="rect">
            <a:avLst/>
          </a:prstGeom>
        </p:spPr>
        <p:txBody>
          <a:bodyPr wrap="square">
            <a:spAutoFit/>
          </a:bodyPr>
          <a:lstStyle/>
          <a:p>
            <a:pPr algn="just">
              <a:lnSpc>
                <a:spcPct val="115000"/>
              </a:lnSpc>
              <a:spcAft>
                <a:spcPts val="1000"/>
              </a:spcAft>
            </a:pPr>
            <a:r>
              <a:rPr lang="en-US" sz="2800">
                <a:solidFill>
                  <a:schemeClr val="bg1"/>
                </a:solidFill>
                <a:latin typeface="Open Sans" panose="020B0606030504020204" pitchFamily="34" charset="0"/>
                <a:ea typeface="Open Sans" panose="020B0606030504020204" pitchFamily="34" charset="0"/>
                <a:cs typeface="Open Sans" panose="020B0606030504020204" pitchFamily="34" charset="0"/>
              </a:rPr>
              <a:t>Hướng dẫn về nhà: </a:t>
            </a:r>
            <a:r>
              <a:rPr lang="vi-VN" sz="2800">
                <a:solidFill>
                  <a:schemeClr val="bg1"/>
                </a:solidFill>
                <a:latin typeface="Open Sans" panose="020B0606030504020204" pitchFamily="34" charset="0"/>
                <a:ea typeface="Open Sans" panose="020B0606030504020204" pitchFamily="34" charset="0"/>
                <a:cs typeface="Open Sans" panose="020B0606030504020204" pitchFamily="34" charset="0"/>
              </a:rPr>
              <a:t>Em hãy đưa ra một dự báo về ứng dụng của máy tính trong tương lai. Hãy giải thích cơ sở của dự báo đó. </a:t>
            </a:r>
          </a:p>
        </p:txBody>
      </p:sp>
    </p:spTree>
    <p:extLst>
      <p:ext uri="{BB962C8B-B14F-4D97-AF65-F5344CB8AC3E}">
        <p14:creationId xmlns:p14="http://schemas.microsoft.com/office/powerpoint/2010/main" val="4242929213"/>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style.rotation</p:attrName>
                                        </p:attrNameLst>
                                      </p:cBhvr>
                                      <p:tavLst>
                                        <p:tav tm="0">
                                          <p:val>
                                            <p:fltVal val="720"/>
                                          </p:val>
                                        </p:tav>
                                        <p:tav tm="100000">
                                          <p:val>
                                            <p:fltVal val="0"/>
                                          </p:val>
                                        </p:tav>
                                      </p:tavLst>
                                    </p:anim>
                                    <p:anim calcmode="lin" valueType="num">
                                      <p:cBhvr>
                                        <p:cTn id="9" dur="500" fill="hold"/>
                                        <p:tgtEl>
                                          <p:spTgt spid="4"/>
                                        </p:tgtEl>
                                        <p:attrNameLst>
                                          <p:attrName>ppt_h</p:attrName>
                                        </p:attrNameLst>
                                      </p:cBhvr>
                                      <p:tavLst>
                                        <p:tav tm="0">
                                          <p:val>
                                            <p:fltVal val="0"/>
                                          </p:val>
                                        </p:tav>
                                        <p:tav tm="100000">
                                          <p:val>
                                            <p:strVal val="#ppt_h"/>
                                          </p:val>
                                        </p:tav>
                                      </p:tavLst>
                                    </p:anim>
                                    <p:anim calcmode="lin" valueType="num">
                                      <p:cBhvr>
                                        <p:cTn id="10" dur="500" fill="hold"/>
                                        <p:tgtEl>
                                          <p:spTgt spid="4"/>
                                        </p:tgtEl>
                                        <p:attrNameLst>
                                          <p:attrName>ppt_w</p:attrName>
                                        </p:attrNameLst>
                                      </p:cBhvr>
                                      <p:tavLst>
                                        <p:tav tm="0">
                                          <p:val>
                                            <p:fltVal val="0"/>
                                          </p:val>
                                        </p:tav>
                                        <p:tav tm="100000">
                                          <p:val>
                                            <p:strVal val="#ppt_w"/>
                                          </p:val>
                                        </p:tav>
                                      </p:tavLst>
                                    </p:anim>
                                  </p:childTnLst>
                                </p:cTn>
                              </p:par>
                            </p:childTnLst>
                          </p:cTn>
                        </p:par>
                        <p:par>
                          <p:cTn id="11" fill="hold">
                            <p:stCondLst>
                              <p:cond delay="500"/>
                            </p:stCondLst>
                            <p:childTnLst>
                              <p:par>
                                <p:cTn id="12" presetID="15"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 calcmode="lin" valueType="num">
                                      <p:cBhvr>
                                        <p:cTn id="16" dur="500" fill="hold"/>
                                        <p:tgtEl>
                                          <p:spTgt spid="2"/>
                                        </p:tgtEl>
                                        <p:attrNameLst>
                                          <p:attrName>ppt_x</p:attrName>
                                        </p:attrNameLst>
                                      </p:cBhvr>
                                      <p:tavLst>
                                        <p:tav tm="0" fmla="#ppt_x+(cos(-2*pi*(1-$))*-#ppt_x-sin(-2*pi*(1-$))*(1-#ppt_y))*(1-$)">
                                          <p:val>
                                            <p:fltVal val="0"/>
                                          </p:val>
                                        </p:tav>
                                        <p:tav tm="100000">
                                          <p:val>
                                            <p:fltVal val="1"/>
                                          </p:val>
                                        </p:tav>
                                      </p:tavLst>
                                    </p:anim>
                                    <p:anim calcmode="lin" valueType="num">
                                      <p:cBhvr>
                                        <p:cTn id="17" dur="5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TotalTime>
  <Words>647</Words>
  <Application>Microsoft Office PowerPoint</Application>
  <PresentationFormat>Widescreen</PresentationFormat>
  <Paragraphs>57</Paragraphs>
  <Slides>8</Slides>
  <Notes>0</Notes>
  <HiddenSlides>0</HiddenSlides>
  <MMClips>3</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vt:i4>
      </vt:variant>
    </vt:vector>
  </HeadingPairs>
  <TitlesOfParts>
    <vt:vector size="14" baseType="lpstr">
      <vt:lpstr>Arial</vt:lpstr>
      <vt:lpstr>Calibri</vt:lpstr>
      <vt:lpstr>Calibri Light</vt:lpstr>
      <vt:lpstr>Open Sans</vt:lpstr>
      <vt:lpstr>Office Theme</vt:lpstr>
      <vt:lpstr>2_Office Theme</vt:lpstr>
      <vt:lpstr>PowerPoint Presentation</vt:lpstr>
      <vt:lpstr>Tiết 2. Bài 1:  LƯỢC SỬ CÔNG CỤ TÍNH TOÁN (Tiếp)</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 Bài 1:  LƯỢC SỬ CÔNG CỤ TÍNH TOÁN (TIẾP)</dc:title>
  <dc:creator>Ban Thinh</dc:creator>
  <cp:lastModifiedBy>Admin</cp:lastModifiedBy>
  <cp:revision>13</cp:revision>
  <dcterms:created xsi:type="dcterms:W3CDTF">2023-06-05T12:10:35Z</dcterms:created>
  <dcterms:modified xsi:type="dcterms:W3CDTF">2025-02-11T10:20:27Z</dcterms:modified>
</cp:coreProperties>
</file>