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18" r:id="rId12"/>
  </p:sldMasterIdLst>
  <p:notesMasterIdLst>
    <p:notesMasterId r:id="rId45"/>
  </p:notesMasterIdLst>
  <p:sldIdLst>
    <p:sldId id="470" r:id="rId13"/>
    <p:sldId id="471" r:id="rId14"/>
    <p:sldId id="2007577252" r:id="rId15"/>
    <p:sldId id="2007577272" r:id="rId16"/>
    <p:sldId id="2007577251" r:id="rId17"/>
    <p:sldId id="2007577250" r:id="rId18"/>
    <p:sldId id="2007577232" r:id="rId19"/>
    <p:sldId id="2007577236" r:id="rId20"/>
    <p:sldId id="2007577234" r:id="rId21"/>
    <p:sldId id="2007577273" r:id="rId22"/>
    <p:sldId id="2007577238" r:id="rId23"/>
    <p:sldId id="2007577237" r:id="rId24"/>
    <p:sldId id="2007577254" r:id="rId25"/>
    <p:sldId id="2007577245" r:id="rId26"/>
    <p:sldId id="2007577242" r:id="rId27"/>
    <p:sldId id="2007577246" r:id="rId28"/>
    <p:sldId id="2007577253" r:id="rId29"/>
    <p:sldId id="2007577274" r:id="rId30"/>
    <p:sldId id="2007577275" r:id="rId31"/>
    <p:sldId id="2007577247" r:id="rId32"/>
    <p:sldId id="2007577249" r:id="rId33"/>
    <p:sldId id="2007577256" r:id="rId34"/>
    <p:sldId id="2007577276" r:id="rId35"/>
    <p:sldId id="2007577259" r:id="rId36"/>
    <p:sldId id="2007577243" r:id="rId37"/>
    <p:sldId id="2007577263" r:id="rId38"/>
    <p:sldId id="2007577277" r:id="rId39"/>
    <p:sldId id="2007577279" r:id="rId40"/>
    <p:sldId id="2007577262" r:id="rId41"/>
    <p:sldId id="2007577271" r:id="rId42"/>
    <p:sldId id="2007577278" r:id="rId43"/>
    <p:sldId id="366" r:id="rId44"/>
  </p:sldIdLst>
  <p:sldSz cx="12190413" cy="6859588"/>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9B93"/>
    <a:srgbClr val="3296A8"/>
    <a:srgbClr val="6D8AAB"/>
    <a:srgbClr val="31709C"/>
    <a:srgbClr val="7697B3"/>
    <a:srgbClr val="6FA094"/>
    <a:srgbClr val="94BCB4"/>
    <a:srgbClr val="59503C"/>
    <a:srgbClr val="1FBCE4"/>
    <a:srgbClr val="C02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7778" autoAdjust="0"/>
  </p:normalViewPr>
  <p:slideViewPr>
    <p:cSldViewPr snapToGrid="0" showGuides="1">
      <p:cViewPr varScale="1">
        <p:scale>
          <a:sx n="62" d="100"/>
          <a:sy n="62" d="100"/>
        </p:scale>
        <p:origin x="828" y="4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gs" Target="tags/tag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2022/11/6</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8543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7793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7941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5658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2993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3887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9898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528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7514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3146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3254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9118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507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90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995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4547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935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805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7888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2172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767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3933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576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9237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8933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858703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458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7870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352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234A5C-78A3-4F40-91B2-AFCD1FA4206A}"/>
              </a:ext>
            </a:extLst>
          </p:cNvPr>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B2A1E7A0-5F48-4212-8AD5-D1BC827EF6CA}"/>
              </a:ext>
            </a:extLst>
          </p:cNvPr>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2B20D6-0DBE-409B-AC4F-E478CC318F46}"/>
              </a:ext>
            </a:extLst>
          </p:cNvPr>
          <p:cNvSpPr>
            <a:spLocks noGrp="1"/>
          </p:cNvSpPr>
          <p:nvPr>
            <p:ph type="dt" sz="half" idx="10"/>
          </p:nvPr>
        </p:nvSpPr>
        <p:spPr/>
        <p:txBody>
          <a:bodyPr/>
          <a:lstStyle/>
          <a:p>
            <a:fld id="{825DC134-2E5F-4DE6-9CD6-997CEE97EFDC}"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0A9D77F2-418B-422C-9F45-EB0557F0D7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5E0CA6-208E-45B6-A0C0-306281FABA0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338613639"/>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049951-5BA0-4403-84A5-7ADE656D6A0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882DDEC-E583-4096-8C6E-695D7D1FBC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0F06244-2185-41D1-AADD-19E4D7EE9FD1}"/>
              </a:ext>
            </a:extLst>
          </p:cNvPr>
          <p:cNvSpPr>
            <a:spLocks noGrp="1"/>
          </p:cNvSpPr>
          <p:nvPr>
            <p:ph type="dt" sz="half" idx="10"/>
          </p:nvPr>
        </p:nvSpPr>
        <p:spPr/>
        <p:txBody>
          <a:bodyPr/>
          <a:lstStyle/>
          <a:p>
            <a:fld id="{825DC134-2E5F-4DE6-9CD6-997CEE97EFDC}"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8A21AFCF-09DB-4EA0-8301-05FE9FF20E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F8E959-5F7F-4393-8EEB-CFE844F628C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1427392982"/>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EB9DC3-D091-4CCF-9C6B-963425C274CF}"/>
              </a:ext>
            </a:extLst>
          </p:cNvPr>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41BE6253-2AAB-42D3-9CD1-E21C958761E4}"/>
              </a:ext>
            </a:extLst>
          </p:cNvPr>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1B2D4F-17A4-45A8-AEE7-C0C226F70CC1}"/>
              </a:ext>
            </a:extLst>
          </p:cNvPr>
          <p:cNvSpPr>
            <a:spLocks noGrp="1"/>
          </p:cNvSpPr>
          <p:nvPr>
            <p:ph type="dt" sz="half" idx="10"/>
          </p:nvPr>
        </p:nvSpPr>
        <p:spPr/>
        <p:txBody>
          <a:bodyPr/>
          <a:lstStyle/>
          <a:p>
            <a:fld id="{825DC134-2E5F-4DE6-9CD6-997CEE97EFDC}"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D8E3AB50-22A7-41EC-BDC3-007A391AC5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362DF4-6257-45D9-BCBC-AB18C9030884}"/>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1776363432"/>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CBF1CA-E08C-4CF8-9FDF-96649B1BA4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0140BB-B10D-4C2E-9B68-A65653942470}"/>
              </a:ext>
            </a:extLst>
          </p:cNvPr>
          <p:cNvSpPr>
            <a:spLocks noGrp="1"/>
          </p:cNvSpPr>
          <p:nvPr>
            <p:ph sz="half" idx="1"/>
          </p:nvPr>
        </p:nvSpPr>
        <p:spPr>
          <a:xfrm>
            <a:off x="838091" y="1826048"/>
            <a:ext cx="5180926" cy="435234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34675CC-EA63-4222-9C61-D5A127BC9651}"/>
              </a:ext>
            </a:extLst>
          </p:cNvPr>
          <p:cNvSpPr>
            <a:spLocks noGrp="1"/>
          </p:cNvSpPr>
          <p:nvPr>
            <p:ph sz="half" idx="2"/>
          </p:nvPr>
        </p:nvSpPr>
        <p:spPr>
          <a:xfrm>
            <a:off x="6171396" y="1826048"/>
            <a:ext cx="5180926" cy="435234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6C103FE-A7DA-4DBC-B048-18F2DAE1CDD4}"/>
              </a:ext>
            </a:extLst>
          </p:cNvPr>
          <p:cNvSpPr>
            <a:spLocks noGrp="1"/>
          </p:cNvSpPr>
          <p:nvPr>
            <p:ph type="dt" sz="half" idx="10"/>
          </p:nvPr>
        </p:nvSpPr>
        <p:spPr/>
        <p:txBody>
          <a:bodyPr/>
          <a:lstStyle/>
          <a:p>
            <a:fld id="{825DC134-2E5F-4DE6-9CD6-997CEE97EFDC}"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AC5F3922-49AE-4A11-94C7-DB874B7240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2BF616B-80E8-447C-AA6C-2BB603A07F8F}"/>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489544648"/>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8E1BE1-CC4C-459D-BB84-67E7172A571A}"/>
              </a:ext>
            </a:extLst>
          </p:cNvPr>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0BE922-B630-4D0E-9313-A100FEE6D650}"/>
              </a:ext>
            </a:extLst>
          </p:cNvPr>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272A16-2810-4050-8DAF-47737277C325}"/>
              </a:ext>
            </a:extLst>
          </p:cNvPr>
          <p:cNvSpPr>
            <a:spLocks noGrp="1"/>
          </p:cNvSpPr>
          <p:nvPr>
            <p:ph sz="half" idx="2"/>
          </p:nvPr>
        </p:nvSpPr>
        <p:spPr>
          <a:xfrm>
            <a:off x="839679" y="2505655"/>
            <a:ext cx="5157116"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DFA4653-3A42-4A6E-9D8D-C968B5B7D7B8}"/>
              </a:ext>
            </a:extLst>
          </p:cNvPr>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BB6027-C663-4B4F-AA10-80384FB2581B}"/>
              </a:ext>
            </a:extLst>
          </p:cNvPr>
          <p:cNvSpPr>
            <a:spLocks noGrp="1"/>
          </p:cNvSpPr>
          <p:nvPr>
            <p:ph sz="quarter" idx="4"/>
          </p:nvPr>
        </p:nvSpPr>
        <p:spPr>
          <a:xfrm>
            <a:off x="6171397" y="2505655"/>
            <a:ext cx="5182513"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E33B178-E3BB-4EDB-879D-99A3824DCBF5}"/>
              </a:ext>
            </a:extLst>
          </p:cNvPr>
          <p:cNvSpPr>
            <a:spLocks noGrp="1"/>
          </p:cNvSpPr>
          <p:nvPr>
            <p:ph type="dt" sz="half" idx="10"/>
          </p:nvPr>
        </p:nvSpPr>
        <p:spPr/>
        <p:txBody>
          <a:bodyPr/>
          <a:lstStyle/>
          <a:p>
            <a:fld id="{825DC134-2E5F-4DE6-9CD6-997CEE97EFDC}" type="datetimeFigureOut">
              <a:rPr lang="zh-CN" altLang="en-US" smtClean="0"/>
              <a:t>2022/11/6</a:t>
            </a:fld>
            <a:endParaRPr lang="zh-CN" altLang="en-US"/>
          </a:p>
        </p:txBody>
      </p:sp>
      <p:sp>
        <p:nvSpPr>
          <p:cNvPr id="8" name="页脚占位符 7">
            <a:extLst>
              <a:ext uri="{FF2B5EF4-FFF2-40B4-BE49-F238E27FC236}">
                <a16:creationId xmlns:a16="http://schemas.microsoft.com/office/drawing/2014/main" id="{572872E3-4BA0-4EB0-8469-F44F2AA1524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B3F8F81-0F4C-4B59-A572-4CB97604080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344235231"/>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575DA-77FD-466A-B61E-81AAC7759AF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63C4929-0DB8-45CF-8748-4EF8DC982881}"/>
              </a:ext>
            </a:extLst>
          </p:cNvPr>
          <p:cNvSpPr>
            <a:spLocks noGrp="1"/>
          </p:cNvSpPr>
          <p:nvPr>
            <p:ph type="dt" sz="half" idx="10"/>
          </p:nvPr>
        </p:nvSpPr>
        <p:spPr/>
        <p:txBody>
          <a:bodyPr/>
          <a:lstStyle/>
          <a:p>
            <a:fld id="{825DC134-2E5F-4DE6-9CD6-997CEE97EFDC}" type="datetimeFigureOut">
              <a:rPr lang="zh-CN" altLang="en-US" smtClean="0"/>
              <a:t>2022/11/6</a:t>
            </a:fld>
            <a:endParaRPr lang="zh-CN" altLang="en-US"/>
          </a:p>
        </p:txBody>
      </p:sp>
      <p:sp>
        <p:nvSpPr>
          <p:cNvPr id="4" name="页脚占位符 3">
            <a:extLst>
              <a:ext uri="{FF2B5EF4-FFF2-40B4-BE49-F238E27FC236}">
                <a16:creationId xmlns:a16="http://schemas.microsoft.com/office/drawing/2014/main" id="{0E99CBBD-0820-4428-AC62-7CE6026A00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BF7B26-5446-4F6A-87DE-DFD1F6B99487}"/>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4139530239"/>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8426375-95AF-4CAA-A760-17B0AB69D738}"/>
              </a:ext>
            </a:extLst>
          </p:cNvPr>
          <p:cNvSpPr>
            <a:spLocks noGrp="1"/>
          </p:cNvSpPr>
          <p:nvPr>
            <p:ph type="dt" sz="half" idx="10"/>
          </p:nvPr>
        </p:nvSpPr>
        <p:spPr/>
        <p:txBody>
          <a:bodyPr/>
          <a:lstStyle/>
          <a:p>
            <a:fld id="{825DC134-2E5F-4DE6-9CD6-997CEE97EFDC}" type="datetimeFigureOut">
              <a:rPr lang="zh-CN" altLang="en-US" smtClean="0"/>
              <a:t>2022/11/6</a:t>
            </a:fld>
            <a:endParaRPr lang="zh-CN" altLang="en-US"/>
          </a:p>
        </p:txBody>
      </p:sp>
      <p:sp>
        <p:nvSpPr>
          <p:cNvPr id="3" name="页脚占位符 2">
            <a:extLst>
              <a:ext uri="{FF2B5EF4-FFF2-40B4-BE49-F238E27FC236}">
                <a16:creationId xmlns:a16="http://schemas.microsoft.com/office/drawing/2014/main" id="{D9C9BFC4-BB5A-456D-BD08-125BF41E3D8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4369A36-C88E-4622-AB5A-AFAEF72E041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011705820"/>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11A658-1103-40ED-8811-9E9820ED48DB}"/>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EA30478-D4D5-4FFC-950B-D1D7B1460DF8}"/>
              </a:ext>
            </a:extLst>
          </p:cNvPr>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F08524-AA95-4DF5-8C2F-FADD816973F4}"/>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D8DFE1F-7739-4C4A-B8BA-410E80D5D5AB}"/>
              </a:ext>
            </a:extLst>
          </p:cNvPr>
          <p:cNvSpPr>
            <a:spLocks noGrp="1"/>
          </p:cNvSpPr>
          <p:nvPr>
            <p:ph type="dt" sz="half" idx="10"/>
          </p:nvPr>
        </p:nvSpPr>
        <p:spPr/>
        <p:txBody>
          <a:bodyPr/>
          <a:lstStyle/>
          <a:p>
            <a:fld id="{825DC134-2E5F-4DE6-9CD6-997CEE97EFDC}"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5F79C82E-EDEB-4F13-9D59-E852FD1583A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4233AC-6574-450D-9A25-7A127A126422}"/>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842760555"/>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9C98CA-AEF7-4406-BA52-2F21BDB5D41C}"/>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CE1D12C-4A8F-47B3-88A7-9D04C7C88DA1}"/>
              </a:ext>
            </a:extLst>
          </p:cNvPr>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id="{0B685642-2C31-4D82-8951-C0E400FDA7D6}"/>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3908FBB-F3AD-4F5E-A171-30A6B3BF270F}"/>
              </a:ext>
            </a:extLst>
          </p:cNvPr>
          <p:cNvSpPr>
            <a:spLocks noGrp="1"/>
          </p:cNvSpPr>
          <p:nvPr>
            <p:ph type="dt" sz="half" idx="10"/>
          </p:nvPr>
        </p:nvSpPr>
        <p:spPr/>
        <p:txBody>
          <a:bodyPr/>
          <a:lstStyle/>
          <a:p>
            <a:fld id="{825DC134-2E5F-4DE6-9CD6-997CEE97EFDC}"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38D067A1-0A63-439E-B2A5-F19267F862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5F97FA-8931-4960-B050-9CA9914804D1}"/>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822799191"/>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082F4-F080-4803-8A06-DD3FC6D33CD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9938F42-FE4E-4D7C-813E-B04E128678B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9D0E81-B54F-49B4-AAAC-9EA5C83A244E}"/>
              </a:ext>
            </a:extLst>
          </p:cNvPr>
          <p:cNvSpPr>
            <a:spLocks noGrp="1"/>
          </p:cNvSpPr>
          <p:nvPr>
            <p:ph type="dt" sz="half" idx="10"/>
          </p:nvPr>
        </p:nvSpPr>
        <p:spPr/>
        <p:txBody>
          <a:bodyPr/>
          <a:lstStyle/>
          <a:p>
            <a:fld id="{825DC134-2E5F-4DE6-9CD6-997CEE97EFDC}"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4F438BC6-F21F-4798-9AB6-05D7FE9815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027D22-2ADC-46C2-AACC-1CB4CCFB335A}"/>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990047427"/>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3EA3C1-22D0-4172-92DE-1B848413CA8E}"/>
              </a:ext>
            </a:extLst>
          </p:cNvPr>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264F62B-6AC5-42D5-B3D3-40F07119CA88}"/>
              </a:ext>
            </a:extLst>
          </p:cNvPr>
          <p:cNvSpPr>
            <a:spLocks noGrp="1"/>
          </p:cNvSpPr>
          <p:nvPr>
            <p:ph type="body" orient="vert" idx="1"/>
          </p:nvPr>
        </p:nvSpPr>
        <p:spPr>
          <a:xfrm>
            <a:off x="838091" y="365209"/>
            <a:ext cx="7733293" cy="581318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E51A7-9409-4ED0-BCB5-A82E25B062D2}"/>
              </a:ext>
            </a:extLst>
          </p:cNvPr>
          <p:cNvSpPr>
            <a:spLocks noGrp="1"/>
          </p:cNvSpPr>
          <p:nvPr>
            <p:ph type="dt" sz="half" idx="10"/>
          </p:nvPr>
        </p:nvSpPr>
        <p:spPr/>
        <p:txBody>
          <a:bodyPr/>
          <a:lstStyle/>
          <a:p>
            <a:fld id="{825DC134-2E5F-4DE6-9CD6-997CEE97EFDC}"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55C56B60-E9E9-4979-A397-1EF85C5492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E99E927-2A7F-47DD-9E7A-A489F9974B96}"/>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205638924"/>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4848689"/>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39" y="316454"/>
            <a:ext cx="11482934" cy="6298240"/>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4" name="图片 3" descr="美术1"/>
          <p:cNvPicPr>
            <a:picLocks noChangeAspect="1"/>
          </p:cNvPicPr>
          <p:nvPr userDrawn="1"/>
        </p:nvPicPr>
        <p:blipFill>
          <a:blip r:embed="rId3"/>
          <a:stretch>
            <a:fillRect/>
          </a:stretch>
        </p:blipFill>
        <p:spPr>
          <a:xfrm>
            <a:off x="0" y="5191692"/>
            <a:ext cx="5742192" cy="1667896"/>
          </a:xfrm>
          <a:prstGeom prst="rect">
            <a:avLst/>
          </a:prstGeom>
        </p:spPr>
      </p:pic>
      <p:pic>
        <p:nvPicPr>
          <p:cNvPr id="5" name="图片 4" descr="美术1"/>
          <p:cNvPicPr>
            <a:picLocks noChangeAspect="1"/>
          </p:cNvPicPr>
          <p:nvPr userDrawn="1"/>
        </p:nvPicPr>
        <p:blipFill>
          <a:blip r:embed="rId3"/>
          <a:stretch>
            <a:fillRect/>
          </a:stretch>
        </p:blipFill>
        <p:spPr>
          <a:xfrm flipH="1">
            <a:off x="6315523" y="5295856"/>
            <a:ext cx="5874890" cy="1563732"/>
          </a:xfrm>
          <a:prstGeom prst="rect">
            <a:avLst/>
          </a:prstGeom>
        </p:spPr>
      </p:pic>
    </p:spTree>
    <p:extLst>
      <p:ext uri="{BB962C8B-B14F-4D97-AF65-F5344CB8AC3E}">
        <p14:creationId xmlns:p14="http://schemas.microsoft.com/office/powerpoint/2010/main" val="2923548153"/>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1713023"/>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6394945"/>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679" y="2505655"/>
            <a:ext cx="5157116"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1397" y="2505655"/>
            <a:ext cx="5182513" cy="3685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54755"/>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438" y="3127369"/>
            <a:ext cx="4848992" cy="1794163"/>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727583880"/>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438" y="3127369"/>
            <a:ext cx="4848992" cy="1794163"/>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908571683"/>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438" y="3127369"/>
            <a:ext cx="4848992" cy="1794163"/>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361161447"/>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438" y="3127369"/>
            <a:ext cx="4848992" cy="1794163"/>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885481512"/>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1699770"/>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1" y="365209"/>
            <a:ext cx="7733293" cy="581318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4049678"/>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2022/11/6</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11/6/2022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7878AD-67ED-4A08-B289-BE84EB280969}"/>
              </a:ext>
            </a:extLst>
          </p:cNvPr>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1617F3-D917-449B-9C61-5A4D58C3F698}"/>
              </a:ext>
            </a:extLst>
          </p:cNvPr>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9A88D8-80F7-433A-AE61-EF4FE761A289}"/>
              </a:ext>
            </a:extLst>
          </p:cNvPr>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825DC134-2E5F-4DE6-9CD6-997CEE97EFDC}"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A8C9EDC4-C2E1-4E89-AB2C-D025E2AF5987}"/>
              </a:ext>
            </a:extLst>
          </p:cNvPr>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751A5E8-A525-4322-9F6F-3302D52E7E5D}"/>
              </a:ext>
            </a:extLst>
          </p:cNvPr>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197459888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2022/11/6</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318769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6/11/2022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3.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image" Target="../media/image35.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9.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11.png"/><Relationship Id="rId10" Type="http://schemas.openxmlformats.org/officeDocument/2006/relationships/image" Target="../media/image41.png"/><Relationship Id="rId4" Type="http://schemas.openxmlformats.org/officeDocument/2006/relationships/image" Target="../media/image10.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50.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35.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5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50.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image" Target="../media/image57.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37.png"/><Relationship Id="rId5" Type="http://schemas.openxmlformats.org/officeDocument/2006/relationships/image" Target="../media/image11.png"/><Relationship Id="rId10" Type="http://schemas.openxmlformats.org/officeDocument/2006/relationships/image" Target="../media/image60.png"/><Relationship Id="rId4" Type="http://schemas.openxmlformats.org/officeDocument/2006/relationships/image" Target="../media/image10.pn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50.xml"/><Relationship Id="rId6" Type="http://schemas.openxmlformats.org/officeDocument/2006/relationships/image" Target="../media/image61.pn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50.xml"/><Relationship Id="rId6" Type="http://schemas.openxmlformats.org/officeDocument/2006/relationships/image" Target="../media/image37.png"/><Relationship Id="rId11" Type="http://schemas.openxmlformats.org/officeDocument/2006/relationships/image" Target="../media/image65.png"/><Relationship Id="rId5" Type="http://schemas.openxmlformats.org/officeDocument/2006/relationships/image" Target="../media/image11.png"/><Relationship Id="rId10" Type="http://schemas.openxmlformats.org/officeDocument/2006/relationships/image" Target="../media/image64.svg"/><Relationship Id="rId4" Type="http://schemas.openxmlformats.org/officeDocument/2006/relationships/image" Target="../media/image10.pn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png"/><Relationship Id="rId7" Type="http://schemas.openxmlformats.org/officeDocument/2006/relationships/image" Target="../media/image64.svg"/><Relationship Id="rId2" Type="http://schemas.openxmlformats.org/officeDocument/2006/relationships/notesSlide" Target="../notesSlides/notesSlide27.xml"/><Relationship Id="rId1" Type="http://schemas.openxmlformats.org/officeDocument/2006/relationships/slideLayout" Target="../slideLayouts/slideLayout50.xml"/><Relationship Id="rId6" Type="http://schemas.openxmlformats.org/officeDocument/2006/relationships/image" Target="../media/image63.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9.png"/><Relationship Id="rId7" Type="http://schemas.openxmlformats.org/officeDocument/2006/relationships/image" Target="../media/image64.svg"/><Relationship Id="rId2" Type="http://schemas.openxmlformats.org/officeDocument/2006/relationships/notesSlide" Target="../notesSlides/notesSlide28.xml"/><Relationship Id="rId1" Type="http://schemas.openxmlformats.org/officeDocument/2006/relationships/slideLayout" Target="../slideLayouts/slideLayout50.xml"/><Relationship Id="rId6" Type="http://schemas.openxmlformats.org/officeDocument/2006/relationships/image" Target="../media/image63.png"/><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50.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50.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50.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jpg"/><Relationship Id="rId1" Type="http://schemas.openxmlformats.org/officeDocument/2006/relationships/slideLayout" Target="../slideLayouts/slideLayout61.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0D021ED-D34A-44CE-8670-B9AF80C14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 name="矩形 4">
            <a:extLst>
              <a:ext uri="{FF2B5EF4-FFF2-40B4-BE49-F238E27FC236}">
                <a16:creationId xmlns:a16="http://schemas.microsoft.com/office/drawing/2014/main" id="{C2084759-FB60-4468-8A4F-75F4895294A8}"/>
              </a:ext>
            </a:extLst>
          </p:cNvPr>
          <p:cNvSpPr/>
          <p:nvPr/>
        </p:nvSpPr>
        <p:spPr>
          <a:xfrm>
            <a:off x="354012" y="342900"/>
            <a:ext cx="11482388" cy="6173786"/>
          </a:xfrm>
          <a:prstGeom prst="rect">
            <a:avLst/>
          </a:prstGeom>
          <a:noFill/>
          <a:ln>
            <a:solidFill>
              <a:srgbClr val="309B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18">
            <a:extLst>
              <a:ext uri="{FF2B5EF4-FFF2-40B4-BE49-F238E27FC236}">
                <a16:creationId xmlns:a16="http://schemas.microsoft.com/office/drawing/2014/main" id="{A645B199-5358-41A1-8098-9028C7A0163C}"/>
              </a:ext>
            </a:extLst>
          </p:cNvPr>
          <p:cNvSpPr>
            <a:spLocks noChangeArrowheads="1"/>
          </p:cNvSpPr>
          <p:nvPr>
            <p:custDataLst>
              <p:tags r:id="rId1"/>
            </p:custDataLst>
          </p:nvPr>
        </p:nvSpPr>
        <p:spPr bwMode="auto">
          <a:xfrm>
            <a:off x="1889960" y="1958645"/>
            <a:ext cx="8739424" cy="249299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Viết</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bài</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văn</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phân</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tích</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đặc</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điểm</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nhân</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vật</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trong</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một</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tác</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phẩm</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văn</a:t>
            </a:r>
            <a:r>
              <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rPr>
              <a:t>học</a:t>
            </a:r>
            <a:endParaRPr lang="en-US" altLang="zh-CN" sz="5400" b="1" dirty="0">
              <a:solidFill>
                <a:srgbClr val="FF0000"/>
              </a:solidFill>
              <a:latin typeface="Times New Roman" panose="02020603050405020304" pitchFamily="18" charset="0"/>
              <a:ea typeface="MStiffHei PRC UltraBold" panose="00000500000000000000"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749FC6BB-0774-4255-839F-6E2A0B0DE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843" y="2386585"/>
            <a:ext cx="1772822" cy="1555400"/>
          </a:xfrm>
          <a:prstGeom prst="rect">
            <a:avLst/>
          </a:prstGeom>
        </p:spPr>
      </p:pic>
      <p:sp>
        <p:nvSpPr>
          <p:cNvPr id="15" name="TextBox 4">
            <a:extLst>
              <a:ext uri="{FF2B5EF4-FFF2-40B4-BE49-F238E27FC236}">
                <a16:creationId xmlns:a16="http://schemas.microsoft.com/office/drawing/2014/main" id="{C648E36E-F06D-4B47-A2C1-A35FF2A6D982}"/>
              </a:ext>
            </a:extLst>
          </p:cNvPr>
          <p:cNvSpPr txBox="1"/>
          <p:nvPr/>
        </p:nvSpPr>
        <p:spPr>
          <a:xfrm>
            <a:off x="3591218" y="985124"/>
            <a:ext cx="5306202" cy="923330"/>
          </a:xfrm>
          <a:prstGeom prst="rect">
            <a:avLst/>
          </a:prstGeom>
          <a:noFill/>
        </p:spPr>
        <p:txBody>
          <a:bodyPr wrap="square" rtlCol="0">
            <a:spAutoFit/>
          </a:bodyPr>
          <a:lstStyle/>
          <a:p>
            <a:pPr algn="ctr"/>
            <a:r>
              <a:rPr lang="en-US" altLang="zh-CN" sz="5400" dirty="0" err="1">
                <a:latin typeface="微软雅黑" panose="020B0503020204020204" pitchFamily="34" charset="-122"/>
                <a:ea typeface="微软雅黑" panose="020B0503020204020204" pitchFamily="34" charset="-122"/>
              </a:rPr>
              <a:t>Tiết</a:t>
            </a:r>
            <a:r>
              <a:rPr lang="en-US" altLang="zh-CN" sz="5400" dirty="0">
                <a:latin typeface="微软雅黑" panose="020B0503020204020204" pitchFamily="34" charset="-122"/>
                <a:ea typeface="微软雅黑" panose="020B0503020204020204" pitchFamily="34" charset="-122"/>
              </a:rPr>
              <a:t> 39-40</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par>
                              <p:cTn id="14" fill="hold">
                                <p:stCondLst>
                                  <p:cond delay="1750"/>
                                </p:stCondLst>
                                <p:childTnLst>
                                  <p:par>
                                    <p:cTn id="15" presetID="47"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par>
                              <p:cTn id="14" fill="hold">
                                <p:stCondLst>
                                  <p:cond delay="1750"/>
                                </p:stCondLst>
                                <p:childTnLst>
                                  <p:par>
                                    <p:cTn id="15" presetID="2" presetClass="entr" presetSubtype="12"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0-#ppt_w/2"/>
                                              </p:val>
                                            </p:tav>
                                            <p:tav tm="100000">
                                              <p:val>
                                                <p:strVal val="#ppt_x"/>
                                              </p:val>
                                            </p:tav>
                                          </p:tavLst>
                                        </p:anim>
                                        <p:anim calcmode="lin" valueType="num">
                                          <p:cBhvr additive="base">
                                            <p:cTn id="18" dur="75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750"/>
                                            <p:tgtEl>
                                              <p:spTgt spid="11"/>
                                            </p:tgtEl>
                                          </p:cBhvr>
                                        </p:animEffect>
                                        <p:anim calcmode="lin" valueType="num">
                                          <p:cBhvr>
                                            <p:cTn id="23" dur="750" fill="hold"/>
                                            <p:tgtEl>
                                              <p:spTgt spid="11"/>
                                            </p:tgtEl>
                                            <p:attrNameLst>
                                              <p:attrName>ppt_x</p:attrName>
                                            </p:attrNameLst>
                                          </p:cBhvr>
                                          <p:tavLst>
                                            <p:tav tm="0">
                                              <p:val>
                                                <p:strVal val="#ppt_x"/>
                                              </p:val>
                                            </p:tav>
                                            <p:tav tm="100000">
                                              <p:val>
                                                <p:strVal val="#ppt_x"/>
                                              </p:val>
                                            </p:tav>
                                          </p:tavLst>
                                        </p:anim>
                                        <p:anim calcmode="lin" valueType="num">
                                          <p:cBhvr>
                                            <p:cTn id="24" dur="75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3250"/>
                                </p:stCondLst>
                                <p:childTnLst>
                                  <p:par>
                                    <p:cTn id="26" presetID="2" presetClass="entr" presetSubtype="8"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750" fill="hold"/>
                                            <p:tgtEl>
                                              <p:spTgt spid="13"/>
                                            </p:tgtEl>
                                            <p:attrNameLst>
                                              <p:attrName>ppt_x</p:attrName>
                                            </p:attrNameLst>
                                          </p:cBhvr>
                                          <p:tavLst>
                                            <p:tav tm="0">
                                              <p:val>
                                                <p:strVal val="0-#ppt_w/2"/>
                                              </p:val>
                                            </p:tav>
                                            <p:tav tm="100000">
                                              <p:val>
                                                <p:strVal val="#ppt_x"/>
                                              </p:val>
                                            </p:tav>
                                          </p:tavLst>
                                        </p:anim>
                                        <p:anim calcmode="lin" valueType="num">
                                          <p:cBhvr additive="base">
                                            <p:cTn id="29" dur="7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48"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94" y="4760063"/>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584699"/>
          </a:xfrm>
          <a:prstGeom prst="rect">
            <a:avLst/>
          </a:prstGeom>
          <a:noFill/>
        </p:spPr>
        <p:txBody>
          <a:bodyPr wrap="square" rtlCol="0">
            <a:spAutoFit/>
          </a:bodyPr>
          <a:lstStyle/>
          <a:p>
            <a:pPr defTabSz="914309"/>
            <a:r>
              <a:rPr lang="en-US" altLang="zh-CN" sz="3200" b="1" u="sng">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rPr>
              <a:t>I. Tìm hiểu yêu cầu kiểu bài</a:t>
            </a:r>
            <a:endParaRPr lang="zh-CN" altLang="en-US" sz="3200" b="1" u="sng"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54" name="Google Shape;784;p32">
            <a:extLst>
              <a:ext uri="{FF2B5EF4-FFF2-40B4-BE49-F238E27FC236}">
                <a16:creationId xmlns:a16="http://schemas.microsoft.com/office/drawing/2014/main" id="{8074F5F6-A20B-B0BF-5097-AB0F4A4371B7}"/>
              </a:ext>
            </a:extLst>
          </p:cNvPr>
          <p:cNvSpPr/>
          <p:nvPr/>
        </p:nvSpPr>
        <p:spPr>
          <a:xfrm>
            <a:off x="3771825" y="4928026"/>
            <a:ext cx="1657434" cy="1574017"/>
          </a:xfrm>
          <a:custGeom>
            <a:avLst/>
            <a:gdLst/>
            <a:ahLst/>
            <a:cxnLst/>
            <a:rect l="l" t="t" r="r" b="b"/>
            <a:pathLst>
              <a:path w="45719" h="48916" extrusionOk="0">
                <a:moveTo>
                  <a:pt x="639" y="48916"/>
                </a:moveTo>
                <a:lnTo>
                  <a:pt x="0" y="0"/>
                </a:lnTo>
                <a:lnTo>
                  <a:pt x="45719" y="15666"/>
                </a:lnTo>
                <a:lnTo>
                  <a:pt x="45399" y="48596"/>
                </a:lnTo>
                <a:close/>
              </a:path>
            </a:pathLst>
          </a:custGeom>
          <a:solidFill>
            <a:srgbClr val="E75B30"/>
          </a:solidFill>
          <a:ln>
            <a:noFill/>
          </a:ln>
        </p:spPr>
        <p:txBody>
          <a:bodyPr/>
          <a:lstStyle/>
          <a:p>
            <a:endParaRPr lang="en-US"/>
          </a:p>
        </p:txBody>
      </p:sp>
      <p:sp>
        <p:nvSpPr>
          <p:cNvPr id="55" name="Google Shape;785;p32">
            <a:extLst>
              <a:ext uri="{FF2B5EF4-FFF2-40B4-BE49-F238E27FC236}">
                <a16:creationId xmlns:a16="http://schemas.microsoft.com/office/drawing/2014/main" id="{8798BF0B-9B1A-C6F9-DD9C-265267952E20}"/>
              </a:ext>
            </a:extLst>
          </p:cNvPr>
          <p:cNvSpPr/>
          <p:nvPr/>
        </p:nvSpPr>
        <p:spPr>
          <a:xfrm flipH="1">
            <a:off x="5957610" y="4928026"/>
            <a:ext cx="1657434" cy="1574017"/>
          </a:xfrm>
          <a:custGeom>
            <a:avLst/>
            <a:gdLst/>
            <a:ahLst/>
            <a:cxnLst/>
            <a:rect l="l" t="t" r="r" b="b"/>
            <a:pathLst>
              <a:path w="45719" h="48916" extrusionOk="0">
                <a:moveTo>
                  <a:pt x="639" y="48916"/>
                </a:moveTo>
                <a:lnTo>
                  <a:pt x="0" y="0"/>
                </a:lnTo>
                <a:lnTo>
                  <a:pt x="45719" y="15666"/>
                </a:lnTo>
                <a:lnTo>
                  <a:pt x="45399" y="48596"/>
                </a:lnTo>
                <a:close/>
              </a:path>
            </a:pathLst>
          </a:custGeom>
          <a:solidFill>
            <a:srgbClr val="E75B30"/>
          </a:solidFill>
          <a:ln>
            <a:noFill/>
          </a:ln>
        </p:spPr>
        <p:txBody>
          <a:bodyPr/>
          <a:lstStyle/>
          <a:p>
            <a:endParaRPr lang="en-US"/>
          </a:p>
        </p:txBody>
      </p:sp>
      <p:sp>
        <p:nvSpPr>
          <p:cNvPr id="56" name="Google Shape;786;p32">
            <a:extLst>
              <a:ext uri="{FF2B5EF4-FFF2-40B4-BE49-F238E27FC236}">
                <a16:creationId xmlns:a16="http://schemas.microsoft.com/office/drawing/2014/main" id="{C8E6A5C4-7E13-983A-13FA-884F33125386}"/>
              </a:ext>
            </a:extLst>
          </p:cNvPr>
          <p:cNvSpPr/>
          <p:nvPr/>
        </p:nvSpPr>
        <p:spPr>
          <a:xfrm>
            <a:off x="7121240" y="1928944"/>
            <a:ext cx="853868" cy="948735"/>
          </a:xfrm>
          <a:prstGeom prst="ellipse">
            <a:avLst/>
          </a:prstGeom>
          <a:solidFill>
            <a:srgbClr val="EEEEE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7" name="Google Shape;787;p32">
            <a:extLst>
              <a:ext uri="{FF2B5EF4-FFF2-40B4-BE49-F238E27FC236}">
                <a16:creationId xmlns:a16="http://schemas.microsoft.com/office/drawing/2014/main" id="{22A956E6-A21C-9519-6CE4-0EEA3E2854A6}"/>
              </a:ext>
            </a:extLst>
          </p:cNvPr>
          <p:cNvGrpSpPr/>
          <p:nvPr/>
        </p:nvGrpSpPr>
        <p:grpSpPr>
          <a:xfrm>
            <a:off x="4024285" y="4572809"/>
            <a:ext cx="3371406" cy="1904869"/>
            <a:chOff x="3235900" y="3597675"/>
            <a:chExt cx="1838275" cy="1010825"/>
          </a:xfrm>
        </p:grpSpPr>
        <p:sp>
          <p:nvSpPr>
            <p:cNvPr id="88" name="Google Shape;788;p32">
              <a:extLst>
                <a:ext uri="{FF2B5EF4-FFF2-40B4-BE49-F238E27FC236}">
                  <a16:creationId xmlns:a16="http://schemas.microsoft.com/office/drawing/2014/main" id="{55DD46B8-EDF3-DCDE-8F24-29D432FA19BB}"/>
                </a:ext>
              </a:extLst>
            </p:cNvPr>
            <p:cNvSpPr/>
            <p:nvPr/>
          </p:nvSpPr>
          <p:spPr>
            <a:xfrm>
              <a:off x="4233375" y="3703450"/>
              <a:ext cx="840800" cy="905050"/>
            </a:xfrm>
            <a:custGeom>
              <a:avLst/>
              <a:gdLst/>
              <a:ahLst/>
              <a:cxnLst/>
              <a:rect l="l" t="t" r="r" b="b"/>
              <a:pathLst>
                <a:path w="33632" h="36202" extrusionOk="0">
                  <a:moveTo>
                    <a:pt x="33631" y="1"/>
                  </a:moveTo>
                  <a:lnTo>
                    <a:pt x="1" y="11848"/>
                  </a:lnTo>
                  <a:lnTo>
                    <a:pt x="1" y="36201"/>
                  </a:lnTo>
                  <a:lnTo>
                    <a:pt x="784" y="36201"/>
                  </a:lnTo>
                  <a:lnTo>
                    <a:pt x="784" y="12412"/>
                  </a:lnTo>
                  <a:lnTo>
                    <a:pt x="32848" y="1129"/>
                  </a:lnTo>
                  <a:lnTo>
                    <a:pt x="32817" y="36201"/>
                  </a:lnTo>
                  <a:lnTo>
                    <a:pt x="33600" y="36201"/>
                  </a:lnTo>
                  <a:lnTo>
                    <a:pt x="33631"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789;p32">
              <a:extLst>
                <a:ext uri="{FF2B5EF4-FFF2-40B4-BE49-F238E27FC236}">
                  <a16:creationId xmlns:a16="http://schemas.microsoft.com/office/drawing/2014/main" id="{1D9C5780-0451-D11E-EFC5-B049F51446EC}"/>
                </a:ext>
              </a:extLst>
            </p:cNvPr>
            <p:cNvSpPr/>
            <p:nvPr/>
          </p:nvSpPr>
          <p:spPr>
            <a:xfrm>
              <a:off x="4226325" y="3659575"/>
              <a:ext cx="778100" cy="286025"/>
            </a:xfrm>
            <a:custGeom>
              <a:avLst/>
              <a:gdLst/>
              <a:ahLst/>
              <a:cxnLst/>
              <a:rect l="l" t="t" r="r" b="b"/>
              <a:pathLst>
                <a:path w="31124" h="11441" extrusionOk="0">
                  <a:moveTo>
                    <a:pt x="30999" y="1"/>
                  </a:moveTo>
                  <a:lnTo>
                    <a:pt x="1" y="11064"/>
                  </a:lnTo>
                  <a:lnTo>
                    <a:pt x="158" y="11441"/>
                  </a:lnTo>
                  <a:lnTo>
                    <a:pt x="31124" y="377"/>
                  </a:lnTo>
                  <a:lnTo>
                    <a:pt x="30999"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790;p32">
              <a:extLst>
                <a:ext uri="{FF2B5EF4-FFF2-40B4-BE49-F238E27FC236}">
                  <a16:creationId xmlns:a16="http://schemas.microsoft.com/office/drawing/2014/main" id="{B61FF4F1-1398-34B7-7581-02ADF7B9927B}"/>
                </a:ext>
              </a:extLst>
            </p:cNvPr>
            <p:cNvSpPr/>
            <p:nvPr/>
          </p:nvSpPr>
          <p:spPr>
            <a:xfrm>
              <a:off x="4227125" y="3625875"/>
              <a:ext cx="690325" cy="253900"/>
            </a:xfrm>
            <a:custGeom>
              <a:avLst/>
              <a:gdLst/>
              <a:ahLst/>
              <a:cxnLst/>
              <a:rect l="l" t="t" r="r" b="b"/>
              <a:pathLst>
                <a:path w="27613" h="10156" extrusionOk="0">
                  <a:moveTo>
                    <a:pt x="27488" y="1"/>
                  </a:moveTo>
                  <a:lnTo>
                    <a:pt x="0" y="9780"/>
                  </a:lnTo>
                  <a:lnTo>
                    <a:pt x="126" y="10156"/>
                  </a:lnTo>
                  <a:lnTo>
                    <a:pt x="27613" y="346"/>
                  </a:lnTo>
                  <a:lnTo>
                    <a:pt x="27488"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791;p32">
              <a:extLst>
                <a:ext uri="{FF2B5EF4-FFF2-40B4-BE49-F238E27FC236}">
                  <a16:creationId xmlns:a16="http://schemas.microsoft.com/office/drawing/2014/main" id="{14C70D55-3353-4089-CC70-981C1339338D}"/>
                </a:ext>
              </a:extLst>
            </p:cNvPr>
            <p:cNvSpPr/>
            <p:nvPr/>
          </p:nvSpPr>
          <p:spPr>
            <a:xfrm>
              <a:off x="4226325" y="3597675"/>
              <a:ext cx="588500" cy="217850"/>
            </a:xfrm>
            <a:custGeom>
              <a:avLst/>
              <a:gdLst/>
              <a:ahLst/>
              <a:cxnLst/>
              <a:rect l="l" t="t" r="r" b="b"/>
              <a:pathLst>
                <a:path w="23540" h="8714" extrusionOk="0">
                  <a:moveTo>
                    <a:pt x="23414" y="1"/>
                  </a:moveTo>
                  <a:lnTo>
                    <a:pt x="1" y="8338"/>
                  </a:lnTo>
                  <a:lnTo>
                    <a:pt x="158" y="8714"/>
                  </a:lnTo>
                  <a:lnTo>
                    <a:pt x="23539" y="377"/>
                  </a:lnTo>
                  <a:lnTo>
                    <a:pt x="23414"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792;p32">
              <a:extLst>
                <a:ext uri="{FF2B5EF4-FFF2-40B4-BE49-F238E27FC236}">
                  <a16:creationId xmlns:a16="http://schemas.microsoft.com/office/drawing/2014/main" id="{47D03737-4C19-8B27-7D11-AF9B13F525EC}"/>
                </a:ext>
              </a:extLst>
            </p:cNvPr>
            <p:cNvSpPr/>
            <p:nvPr/>
          </p:nvSpPr>
          <p:spPr>
            <a:xfrm>
              <a:off x="3235900" y="3703450"/>
              <a:ext cx="840800" cy="905050"/>
            </a:xfrm>
            <a:custGeom>
              <a:avLst/>
              <a:gdLst/>
              <a:ahLst/>
              <a:cxnLst/>
              <a:rect l="l" t="t" r="r" b="b"/>
              <a:pathLst>
                <a:path w="33632" h="36202" extrusionOk="0">
                  <a:moveTo>
                    <a:pt x="1" y="1"/>
                  </a:moveTo>
                  <a:lnTo>
                    <a:pt x="32" y="36201"/>
                  </a:lnTo>
                  <a:lnTo>
                    <a:pt x="816" y="36201"/>
                  </a:lnTo>
                  <a:lnTo>
                    <a:pt x="784" y="1129"/>
                  </a:lnTo>
                  <a:lnTo>
                    <a:pt x="784" y="1129"/>
                  </a:lnTo>
                  <a:lnTo>
                    <a:pt x="32848" y="12412"/>
                  </a:lnTo>
                  <a:lnTo>
                    <a:pt x="32848" y="36201"/>
                  </a:lnTo>
                  <a:lnTo>
                    <a:pt x="33631" y="36201"/>
                  </a:lnTo>
                  <a:lnTo>
                    <a:pt x="33631" y="11848"/>
                  </a:lnTo>
                  <a:lnTo>
                    <a:pt x="1"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793;p32">
              <a:extLst>
                <a:ext uri="{FF2B5EF4-FFF2-40B4-BE49-F238E27FC236}">
                  <a16:creationId xmlns:a16="http://schemas.microsoft.com/office/drawing/2014/main" id="{C5629812-4B9E-A866-5E09-BCED2F06F2AD}"/>
                </a:ext>
              </a:extLst>
            </p:cNvPr>
            <p:cNvSpPr/>
            <p:nvPr/>
          </p:nvSpPr>
          <p:spPr>
            <a:xfrm>
              <a:off x="3304850" y="3659575"/>
              <a:ext cx="778125" cy="285250"/>
            </a:xfrm>
            <a:custGeom>
              <a:avLst/>
              <a:gdLst/>
              <a:ahLst/>
              <a:cxnLst/>
              <a:rect l="l" t="t" r="r" b="b"/>
              <a:pathLst>
                <a:path w="31125" h="11410" extrusionOk="0">
                  <a:moveTo>
                    <a:pt x="126" y="1"/>
                  </a:moveTo>
                  <a:lnTo>
                    <a:pt x="1" y="377"/>
                  </a:lnTo>
                  <a:lnTo>
                    <a:pt x="30999" y="11409"/>
                  </a:lnTo>
                  <a:lnTo>
                    <a:pt x="31124" y="11064"/>
                  </a:lnTo>
                  <a:lnTo>
                    <a:pt x="126"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794;p32">
              <a:extLst>
                <a:ext uri="{FF2B5EF4-FFF2-40B4-BE49-F238E27FC236}">
                  <a16:creationId xmlns:a16="http://schemas.microsoft.com/office/drawing/2014/main" id="{37A2BD7C-D58B-2095-287E-95AB4E51477E}"/>
                </a:ext>
              </a:extLst>
            </p:cNvPr>
            <p:cNvSpPr/>
            <p:nvPr/>
          </p:nvSpPr>
          <p:spPr>
            <a:xfrm>
              <a:off x="3392625" y="3625875"/>
              <a:ext cx="690350" cy="253900"/>
            </a:xfrm>
            <a:custGeom>
              <a:avLst/>
              <a:gdLst/>
              <a:ahLst/>
              <a:cxnLst/>
              <a:rect l="l" t="t" r="r" b="b"/>
              <a:pathLst>
                <a:path w="27614" h="10156" extrusionOk="0">
                  <a:moveTo>
                    <a:pt x="126" y="1"/>
                  </a:moveTo>
                  <a:lnTo>
                    <a:pt x="0" y="346"/>
                  </a:lnTo>
                  <a:lnTo>
                    <a:pt x="27488" y="10156"/>
                  </a:lnTo>
                  <a:lnTo>
                    <a:pt x="27613" y="9811"/>
                  </a:lnTo>
                  <a:lnTo>
                    <a:pt x="126"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795;p32">
              <a:extLst>
                <a:ext uri="{FF2B5EF4-FFF2-40B4-BE49-F238E27FC236}">
                  <a16:creationId xmlns:a16="http://schemas.microsoft.com/office/drawing/2014/main" id="{C820AA5D-AE07-2CC0-4022-067CE25410B1}"/>
                </a:ext>
              </a:extLst>
            </p:cNvPr>
            <p:cNvSpPr/>
            <p:nvPr/>
          </p:nvSpPr>
          <p:spPr>
            <a:xfrm>
              <a:off x="3494475" y="3597675"/>
              <a:ext cx="588500" cy="217850"/>
            </a:xfrm>
            <a:custGeom>
              <a:avLst/>
              <a:gdLst/>
              <a:ahLst/>
              <a:cxnLst/>
              <a:rect l="l" t="t" r="r" b="b"/>
              <a:pathLst>
                <a:path w="23540" h="8714" extrusionOk="0">
                  <a:moveTo>
                    <a:pt x="126" y="1"/>
                  </a:moveTo>
                  <a:lnTo>
                    <a:pt x="1" y="377"/>
                  </a:lnTo>
                  <a:lnTo>
                    <a:pt x="23414" y="8714"/>
                  </a:lnTo>
                  <a:lnTo>
                    <a:pt x="23539" y="8338"/>
                  </a:lnTo>
                  <a:lnTo>
                    <a:pt x="126"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796;p32">
              <a:extLst>
                <a:ext uri="{FF2B5EF4-FFF2-40B4-BE49-F238E27FC236}">
                  <a16:creationId xmlns:a16="http://schemas.microsoft.com/office/drawing/2014/main" id="{53EA9F5B-104E-589F-9142-A2C0BEB388E2}"/>
                </a:ext>
              </a:extLst>
            </p:cNvPr>
            <p:cNvSpPr/>
            <p:nvPr/>
          </p:nvSpPr>
          <p:spPr>
            <a:xfrm>
              <a:off x="4108800" y="4005125"/>
              <a:ext cx="90925" cy="603375"/>
            </a:xfrm>
            <a:custGeom>
              <a:avLst/>
              <a:gdLst/>
              <a:ahLst/>
              <a:cxnLst/>
              <a:rect l="l" t="t" r="r" b="b"/>
              <a:pathLst>
                <a:path w="3637" h="24135" extrusionOk="0">
                  <a:moveTo>
                    <a:pt x="0" y="1"/>
                  </a:moveTo>
                  <a:lnTo>
                    <a:pt x="0" y="24134"/>
                  </a:lnTo>
                  <a:lnTo>
                    <a:pt x="784" y="24134"/>
                  </a:lnTo>
                  <a:lnTo>
                    <a:pt x="784" y="784"/>
                  </a:lnTo>
                  <a:lnTo>
                    <a:pt x="2853" y="784"/>
                  </a:lnTo>
                  <a:lnTo>
                    <a:pt x="2853" y="24134"/>
                  </a:lnTo>
                  <a:lnTo>
                    <a:pt x="3636" y="24134"/>
                  </a:lnTo>
                  <a:lnTo>
                    <a:pt x="3636" y="1"/>
                  </a:lnTo>
                  <a:close/>
                </a:path>
              </a:pathLst>
            </a:custGeom>
            <a:solidFill>
              <a:srgbClr val="26272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8" name="Google Shape;797;p32">
            <a:extLst>
              <a:ext uri="{FF2B5EF4-FFF2-40B4-BE49-F238E27FC236}">
                <a16:creationId xmlns:a16="http://schemas.microsoft.com/office/drawing/2014/main" id="{4D0532F5-9755-1419-8FFC-C27CD7164575}"/>
              </a:ext>
            </a:extLst>
          </p:cNvPr>
          <p:cNvSpPr/>
          <p:nvPr/>
        </p:nvSpPr>
        <p:spPr>
          <a:xfrm>
            <a:off x="3737536" y="2285892"/>
            <a:ext cx="1845212" cy="2590390"/>
          </a:xfrm>
          <a:custGeom>
            <a:avLst/>
            <a:gdLst/>
            <a:ahLst/>
            <a:cxnLst/>
            <a:rect l="l" t="t" r="r" b="b"/>
            <a:pathLst>
              <a:path w="63715" h="80502" extrusionOk="0">
                <a:moveTo>
                  <a:pt x="63715" y="80502"/>
                </a:moveTo>
                <a:cubicBezTo>
                  <a:pt x="63231" y="74447"/>
                  <a:pt x="62068" y="53762"/>
                  <a:pt x="60808" y="44170"/>
                </a:cubicBezTo>
                <a:cubicBezTo>
                  <a:pt x="59549" y="34579"/>
                  <a:pt x="57890" y="28443"/>
                  <a:pt x="56158" y="22953"/>
                </a:cubicBezTo>
                <a:cubicBezTo>
                  <a:pt x="54426" y="17463"/>
                  <a:pt x="52556" y="14280"/>
                  <a:pt x="50416" y="11228"/>
                </a:cubicBezTo>
                <a:cubicBezTo>
                  <a:pt x="48276" y="8176"/>
                  <a:pt x="46038" y="6396"/>
                  <a:pt x="43316" y="4639"/>
                </a:cubicBezTo>
                <a:cubicBezTo>
                  <a:pt x="40594" y="2882"/>
                  <a:pt x="37161" y="1418"/>
                  <a:pt x="34084" y="686"/>
                </a:cubicBezTo>
                <a:cubicBezTo>
                  <a:pt x="31007" y="-46"/>
                  <a:pt x="27615" y="-192"/>
                  <a:pt x="24854" y="247"/>
                </a:cubicBezTo>
                <a:cubicBezTo>
                  <a:pt x="22093" y="686"/>
                  <a:pt x="19962" y="1784"/>
                  <a:pt x="17516" y="3321"/>
                </a:cubicBezTo>
                <a:cubicBezTo>
                  <a:pt x="15070" y="4858"/>
                  <a:pt x="12191" y="7055"/>
                  <a:pt x="10179" y="9471"/>
                </a:cubicBezTo>
                <a:cubicBezTo>
                  <a:pt x="8167" y="11887"/>
                  <a:pt x="6904" y="14669"/>
                  <a:pt x="5444" y="17817"/>
                </a:cubicBezTo>
                <a:cubicBezTo>
                  <a:pt x="3984" y="20965"/>
                  <a:pt x="2328" y="25212"/>
                  <a:pt x="1421" y="28360"/>
                </a:cubicBezTo>
                <a:cubicBezTo>
                  <a:pt x="514" y="31508"/>
                  <a:pt x="237" y="35315"/>
                  <a:pt x="0" y="36706"/>
                </a:cubicBezTo>
              </a:path>
            </a:pathLst>
          </a:custGeom>
          <a:noFill/>
          <a:ln w="19050" cap="flat" cmpd="sng">
            <a:solidFill>
              <a:srgbClr val="58687A"/>
            </a:solidFill>
            <a:prstDash val="dash"/>
            <a:round/>
            <a:headEnd type="none" w="med" len="med"/>
            <a:tailEnd type="none" w="med" len="med"/>
          </a:ln>
        </p:spPr>
        <p:txBody>
          <a:bodyPr/>
          <a:lstStyle/>
          <a:p>
            <a:endParaRPr lang="en-US"/>
          </a:p>
        </p:txBody>
      </p:sp>
      <p:sp>
        <p:nvSpPr>
          <p:cNvPr id="59" name="Google Shape;798;p32">
            <a:extLst>
              <a:ext uri="{FF2B5EF4-FFF2-40B4-BE49-F238E27FC236}">
                <a16:creationId xmlns:a16="http://schemas.microsoft.com/office/drawing/2014/main" id="{B7114E7C-1465-E571-E040-82104CB59E61}"/>
              </a:ext>
            </a:extLst>
          </p:cNvPr>
          <p:cNvSpPr/>
          <p:nvPr/>
        </p:nvSpPr>
        <p:spPr>
          <a:xfrm>
            <a:off x="5734269" y="1478212"/>
            <a:ext cx="2295777" cy="3800217"/>
          </a:xfrm>
          <a:custGeom>
            <a:avLst/>
            <a:gdLst/>
            <a:ahLst/>
            <a:cxnLst/>
            <a:rect l="l" t="t" r="r" b="b"/>
            <a:pathLst>
              <a:path w="79273" h="118100" extrusionOk="0">
                <a:moveTo>
                  <a:pt x="0" y="118100"/>
                </a:moveTo>
                <a:cubicBezTo>
                  <a:pt x="318" y="108160"/>
                  <a:pt x="815" y="72884"/>
                  <a:pt x="1910" y="58461"/>
                </a:cubicBezTo>
                <a:cubicBezTo>
                  <a:pt x="3006" y="44039"/>
                  <a:pt x="4333" y="38737"/>
                  <a:pt x="6573" y="31565"/>
                </a:cubicBezTo>
                <a:cubicBezTo>
                  <a:pt x="8813" y="24393"/>
                  <a:pt x="12106" y="19854"/>
                  <a:pt x="15352" y="15427"/>
                </a:cubicBezTo>
                <a:cubicBezTo>
                  <a:pt x="18598" y="11000"/>
                  <a:pt x="21982" y="7527"/>
                  <a:pt x="26051" y="5005"/>
                </a:cubicBezTo>
                <a:cubicBezTo>
                  <a:pt x="30120" y="2484"/>
                  <a:pt x="35545" y="1001"/>
                  <a:pt x="39768" y="298"/>
                </a:cubicBezTo>
                <a:cubicBezTo>
                  <a:pt x="43991" y="-405"/>
                  <a:pt x="47958" y="291"/>
                  <a:pt x="51389" y="785"/>
                </a:cubicBezTo>
                <a:cubicBezTo>
                  <a:pt x="54820" y="1280"/>
                  <a:pt x="57367" y="2025"/>
                  <a:pt x="60355" y="3265"/>
                </a:cubicBezTo>
                <a:cubicBezTo>
                  <a:pt x="63344" y="4505"/>
                  <a:pt x="66862" y="6278"/>
                  <a:pt x="69320" y="8227"/>
                </a:cubicBezTo>
                <a:cubicBezTo>
                  <a:pt x="71778" y="10176"/>
                  <a:pt x="73583" y="12363"/>
                  <a:pt x="75105" y="14961"/>
                </a:cubicBezTo>
                <a:cubicBezTo>
                  <a:pt x="76627" y="17559"/>
                  <a:pt x="77755" y="21188"/>
                  <a:pt x="78450" y="23816"/>
                </a:cubicBezTo>
                <a:cubicBezTo>
                  <a:pt x="79145" y="26444"/>
                  <a:pt x="79136" y="29578"/>
                  <a:pt x="79273" y="30730"/>
                </a:cubicBezTo>
              </a:path>
            </a:pathLst>
          </a:custGeom>
          <a:noFill/>
          <a:ln w="19050" cap="flat" cmpd="sng">
            <a:solidFill>
              <a:srgbClr val="58687A"/>
            </a:solidFill>
            <a:prstDash val="dash"/>
            <a:round/>
            <a:headEnd type="none" w="med" len="med"/>
            <a:tailEnd type="none" w="med" len="med"/>
          </a:ln>
        </p:spPr>
        <p:txBody>
          <a:bodyPr/>
          <a:lstStyle/>
          <a:p>
            <a:endParaRPr lang="en-US"/>
          </a:p>
        </p:txBody>
      </p:sp>
      <p:sp>
        <p:nvSpPr>
          <p:cNvPr id="60" name="Google Shape;799;p32">
            <a:extLst>
              <a:ext uri="{FF2B5EF4-FFF2-40B4-BE49-F238E27FC236}">
                <a16:creationId xmlns:a16="http://schemas.microsoft.com/office/drawing/2014/main" id="{A73416FF-8AB2-BEC4-3F4B-EED6E8C9E86E}"/>
              </a:ext>
            </a:extLst>
          </p:cNvPr>
          <p:cNvSpPr/>
          <p:nvPr/>
        </p:nvSpPr>
        <p:spPr>
          <a:xfrm>
            <a:off x="7176178" y="1856222"/>
            <a:ext cx="853868" cy="948735"/>
          </a:xfrm>
          <a:prstGeom prst="ellipse">
            <a:avLst/>
          </a:prstGeom>
          <a:noFill/>
          <a:ln w="19050" cap="flat" cmpd="sng">
            <a:solidFill>
              <a:srgbClr val="58687A"/>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802;p32">
            <a:extLst>
              <a:ext uri="{FF2B5EF4-FFF2-40B4-BE49-F238E27FC236}">
                <a16:creationId xmlns:a16="http://schemas.microsoft.com/office/drawing/2014/main" id="{919FE808-A683-0FA0-39C3-93F45FD76142}"/>
              </a:ext>
            </a:extLst>
          </p:cNvPr>
          <p:cNvSpPr txBox="1"/>
          <p:nvPr/>
        </p:nvSpPr>
        <p:spPr>
          <a:xfrm>
            <a:off x="1209822" y="3008796"/>
            <a:ext cx="2384285" cy="9386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Mở bài</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giới thiệu nhân vật cần bàn luận và thể hiện ý kiến của người viết về đặc điểm của nhân vật.</a:t>
            </a:r>
            <a:endParaRPr lang="en-US" sz="1800">
              <a:effectLst/>
              <a:latin typeface=".VnTime"/>
              <a:ea typeface="Times New Roman" panose="02020603050405020304" pitchFamily="18" charset="0"/>
              <a:cs typeface="Times New Roman" panose="02020603050405020304" pitchFamily="18" charset="0"/>
            </a:endParaRPr>
          </a:p>
        </p:txBody>
      </p:sp>
      <p:sp>
        <p:nvSpPr>
          <p:cNvPr id="62" name="Google Shape;805;p32">
            <a:extLst>
              <a:ext uri="{FF2B5EF4-FFF2-40B4-BE49-F238E27FC236}">
                <a16:creationId xmlns:a16="http://schemas.microsoft.com/office/drawing/2014/main" id="{CD58C0CA-7409-BCAC-F2B9-95D2E42AFC54}"/>
              </a:ext>
            </a:extLst>
          </p:cNvPr>
          <p:cNvSpPr txBox="1"/>
          <p:nvPr/>
        </p:nvSpPr>
        <p:spPr>
          <a:xfrm>
            <a:off x="8180003" y="1668232"/>
            <a:ext cx="3369572" cy="9386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Thân bài</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giới thiệu về tác giả, tác phẩm để giúp người đọc hiểu thêm về nhân vật cần phân tích. Khẳng định ý kiến về các đặc điểm của nhân vật, đưa ra lí lẽ và bằng chứng để làm sáng tỏ ý kiến, các lí lẽ và bằng chứng được sắp xếp theo trình tự hợp lí.</a:t>
            </a:r>
            <a:endParaRPr lang="en-US" sz="1800">
              <a:effectLst/>
              <a:latin typeface=".VnTime"/>
              <a:ea typeface="Times New Roman" panose="02020603050405020304" pitchFamily="18" charset="0"/>
              <a:cs typeface="Times New Roman" panose="02020603050405020304" pitchFamily="18" charset="0"/>
            </a:endParaRPr>
          </a:p>
        </p:txBody>
      </p:sp>
      <p:sp>
        <p:nvSpPr>
          <p:cNvPr id="63" name="Google Shape;808;p32">
            <a:extLst>
              <a:ext uri="{FF2B5EF4-FFF2-40B4-BE49-F238E27FC236}">
                <a16:creationId xmlns:a16="http://schemas.microsoft.com/office/drawing/2014/main" id="{F6AAC4D7-025B-6FB8-5BB4-D853C279AB41}"/>
              </a:ext>
            </a:extLst>
          </p:cNvPr>
          <p:cNvSpPr txBox="1"/>
          <p:nvPr/>
        </p:nvSpPr>
        <p:spPr>
          <a:xfrm>
            <a:off x="8649235" y="4257900"/>
            <a:ext cx="2191742" cy="9386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Kết bài</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khẳng định lại ý kiến của người viết về đặc điểm nhân vật, nêu cảm nghĩ của người viết về nhân vật.</a:t>
            </a:r>
            <a:endParaRPr lang="en-US" sz="1800">
              <a:effectLst/>
              <a:latin typeface=".VnTime"/>
              <a:ea typeface="Times New Roman" panose="02020603050405020304" pitchFamily="18" charset="0"/>
              <a:cs typeface="Times New Roman" panose="02020603050405020304" pitchFamily="18" charset="0"/>
            </a:endParaRPr>
          </a:p>
        </p:txBody>
      </p:sp>
      <p:sp>
        <p:nvSpPr>
          <p:cNvPr id="64" name="Google Shape;810;p32">
            <a:extLst>
              <a:ext uri="{FF2B5EF4-FFF2-40B4-BE49-F238E27FC236}">
                <a16:creationId xmlns:a16="http://schemas.microsoft.com/office/drawing/2014/main" id="{6A90812D-3283-A5B0-CF7A-1B0F8C678376}"/>
              </a:ext>
            </a:extLst>
          </p:cNvPr>
          <p:cNvSpPr/>
          <p:nvPr/>
        </p:nvSpPr>
        <p:spPr>
          <a:xfrm flipH="1">
            <a:off x="7548833" y="3839334"/>
            <a:ext cx="1030758" cy="1145278"/>
          </a:xfrm>
          <a:prstGeom prst="ellipse">
            <a:avLst/>
          </a:prstGeom>
          <a:solidFill>
            <a:srgbClr val="EEEEE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811;p32">
            <a:extLst>
              <a:ext uri="{FF2B5EF4-FFF2-40B4-BE49-F238E27FC236}">
                <a16:creationId xmlns:a16="http://schemas.microsoft.com/office/drawing/2014/main" id="{2CD4281C-9769-7F10-73A0-D2E82297EB9A}"/>
              </a:ext>
            </a:extLst>
          </p:cNvPr>
          <p:cNvSpPr/>
          <p:nvPr/>
        </p:nvSpPr>
        <p:spPr>
          <a:xfrm>
            <a:off x="5944695" y="3153337"/>
            <a:ext cx="2704553" cy="1694877"/>
          </a:xfrm>
          <a:custGeom>
            <a:avLst/>
            <a:gdLst/>
            <a:ahLst/>
            <a:cxnLst/>
            <a:rect l="l" t="t" r="r" b="b"/>
            <a:pathLst>
              <a:path w="93388" h="52672" extrusionOk="0">
                <a:moveTo>
                  <a:pt x="0" y="52672"/>
                </a:moveTo>
                <a:cubicBezTo>
                  <a:pt x="194" y="50589"/>
                  <a:pt x="-146" y="44970"/>
                  <a:pt x="1162" y="40174"/>
                </a:cubicBezTo>
                <a:cubicBezTo>
                  <a:pt x="2470" y="35378"/>
                  <a:pt x="5037" y="28790"/>
                  <a:pt x="7847" y="23897"/>
                </a:cubicBezTo>
                <a:cubicBezTo>
                  <a:pt x="10657" y="19004"/>
                  <a:pt x="14096" y="14354"/>
                  <a:pt x="18020" y="10818"/>
                </a:cubicBezTo>
                <a:cubicBezTo>
                  <a:pt x="21944" y="7282"/>
                  <a:pt x="26933" y="4472"/>
                  <a:pt x="31390" y="2680"/>
                </a:cubicBezTo>
                <a:cubicBezTo>
                  <a:pt x="35847" y="888"/>
                  <a:pt x="40443" y="332"/>
                  <a:pt x="44760" y="64"/>
                </a:cubicBezTo>
                <a:cubicBezTo>
                  <a:pt x="49077" y="-204"/>
                  <a:pt x="53426" y="413"/>
                  <a:pt x="57290" y="1070"/>
                </a:cubicBezTo>
                <a:cubicBezTo>
                  <a:pt x="61155" y="1728"/>
                  <a:pt x="64395" y="2539"/>
                  <a:pt x="67947" y="4009"/>
                </a:cubicBezTo>
                <a:cubicBezTo>
                  <a:pt x="71499" y="5479"/>
                  <a:pt x="75682" y="7579"/>
                  <a:pt x="78604" y="9889"/>
                </a:cubicBezTo>
                <a:cubicBezTo>
                  <a:pt x="81526" y="12199"/>
                  <a:pt x="83361" y="14859"/>
                  <a:pt x="85481" y="17869"/>
                </a:cubicBezTo>
                <a:cubicBezTo>
                  <a:pt x="87601" y="20879"/>
                  <a:pt x="90006" y="24938"/>
                  <a:pt x="91324" y="27948"/>
                </a:cubicBezTo>
                <a:cubicBezTo>
                  <a:pt x="92642" y="30958"/>
                  <a:pt x="93044" y="34598"/>
                  <a:pt x="93388" y="35928"/>
                </a:cubicBezTo>
              </a:path>
            </a:pathLst>
          </a:custGeom>
          <a:noFill/>
          <a:ln w="19050" cap="flat" cmpd="sng">
            <a:solidFill>
              <a:srgbClr val="58687A"/>
            </a:solidFill>
            <a:prstDash val="dash"/>
            <a:round/>
            <a:headEnd type="none" w="med" len="med"/>
            <a:tailEnd type="none" w="med" len="med"/>
          </a:ln>
        </p:spPr>
        <p:txBody>
          <a:bodyPr/>
          <a:lstStyle/>
          <a:p>
            <a:endParaRPr lang="en-US"/>
          </a:p>
        </p:txBody>
      </p:sp>
      <p:sp>
        <p:nvSpPr>
          <p:cNvPr id="66" name="Google Shape;812;p32">
            <a:extLst>
              <a:ext uri="{FF2B5EF4-FFF2-40B4-BE49-F238E27FC236}">
                <a16:creationId xmlns:a16="http://schemas.microsoft.com/office/drawing/2014/main" id="{C207E480-539D-E260-700E-DCE10EB0EB40}"/>
              </a:ext>
            </a:extLst>
          </p:cNvPr>
          <p:cNvSpPr/>
          <p:nvPr/>
        </p:nvSpPr>
        <p:spPr>
          <a:xfrm flipH="1">
            <a:off x="7618476" y="3797503"/>
            <a:ext cx="1030758" cy="1145278"/>
          </a:xfrm>
          <a:prstGeom prst="ellipse">
            <a:avLst/>
          </a:prstGeom>
          <a:noFill/>
          <a:ln w="19050" cap="flat" cmpd="sng">
            <a:solidFill>
              <a:srgbClr val="58687A"/>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813;p32">
            <a:extLst>
              <a:ext uri="{FF2B5EF4-FFF2-40B4-BE49-F238E27FC236}">
                <a16:creationId xmlns:a16="http://schemas.microsoft.com/office/drawing/2014/main" id="{782C334C-D957-B397-CB5B-B6A54CA68F7C}"/>
              </a:ext>
            </a:extLst>
          </p:cNvPr>
          <p:cNvSpPr/>
          <p:nvPr/>
        </p:nvSpPr>
        <p:spPr>
          <a:xfrm>
            <a:off x="3819585" y="2877692"/>
            <a:ext cx="1030758" cy="1145278"/>
          </a:xfrm>
          <a:prstGeom prst="ellipse">
            <a:avLst/>
          </a:prstGeom>
          <a:solidFill>
            <a:srgbClr val="EEEEE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814;p32">
            <a:extLst>
              <a:ext uri="{FF2B5EF4-FFF2-40B4-BE49-F238E27FC236}">
                <a16:creationId xmlns:a16="http://schemas.microsoft.com/office/drawing/2014/main" id="{A0365405-683D-13D8-B558-D1345EFB85E7}"/>
              </a:ext>
            </a:extLst>
          </p:cNvPr>
          <p:cNvSpPr/>
          <p:nvPr/>
        </p:nvSpPr>
        <p:spPr>
          <a:xfrm>
            <a:off x="3737540" y="2884256"/>
            <a:ext cx="1030758" cy="1145278"/>
          </a:xfrm>
          <a:prstGeom prst="ellipse">
            <a:avLst/>
          </a:prstGeom>
          <a:noFill/>
          <a:ln w="19050" cap="flat" cmpd="sng">
            <a:solidFill>
              <a:srgbClr val="58687A"/>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9" name="Google Shape;815;p32">
            <a:extLst>
              <a:ext uri="{FF2B5EF4-FFF2-40B4-BE49-F238E27FC236}">
                <a16:creationId xmlns:a16="http://schemas.microsoft.com/office/drawing/2014/main" id="{578340E2-EE58-B76F-76D1-87CA5883924C}"/>
              </a:ext>
            </a:extLst>
          </p:cNvPr>
          <p:cNvGrpSpPr/>
          <p:nvPr/>
        </p:nvGrpSpPr>
        <p:grpSpPr>
          <a:xfrm>
            <a:off x="4046295" y="3228359"/>
            <a:ext cx="426879" cy="459012"/>
            <a:chOff x="-1183550" y="3586525"/>
            <a:chExt cx="296175" cy="290550"/>
          </a:xfrm>
        </p:grpSpPr>
        <p:sp>
          <p:nvSpPr>
            <p:cNvPr id="79" name="Google Shape;816;p32">
              <a:extLst>
                <a:ext uri="{FF2B5EF4-FFF2-40B4-BE49-F238E27FC236}">
                  <a16:creationId xmlns:a16="http://schemas.microsoft.com/office/drawing/2014/main" id="{06B546DC-408D-13C9-0563-EB72D2764BAB}"/>
                </a:ext>
              </a:extLst>
            </p:cNvPr>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817;p32">
              <a:extLst>
                <a:ext uri="{FF2B5EF4-FFF2-40B4-BE49-F238E27FC236}">
                  <a16:creationId xmlns:a16="http://schemas.microsoft.com/office/drawing/2014/main" id="{4A43FE62-155F-0843-B4D0-0319B14916C6}"/>
                </a:ext>
              </a:extLst>
            </p:cNvPr>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818;p32">
              <a:extLst>
                <a:ext uri="{FF2B5EF4-FFF2-40B4-BE49-F238E27FC236}">
                  <a16:creationId xmlns:a16="http://schemas.microsoft.com/office/drawing/2014/main" id="{FF7DE32D-2220-9E38-113F-07608F9F7FC5}"/>
                </a:ext>
              </a:extLst>
            </p:cNvPr>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819;p32">
              <a:extLst>
                <a:ext uri="{FF2B5EF4-FFF2-40B4-BE49-F238E27FC236}">
                  <a16:creationId xmlns:a16="http://schemas.microsoft.com/office/drawing/2014/main" id="{9639CBF6-1B76-A19B-89A0-32F344A6F19C}"/>
                </a:ext>
              </a:extLst>
            </p:cNvPr>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820;p32">
              <a:extLst>
                <a:ext uri="{FF2B5EF4-FFF2-40B4-BE49-F238E27FC236}">
                  <a16:creationId xmlns:a16="http://schemas.microsoft.com/office/drawing/2014/main" id="{80A58BE4-BC6D-AFEF-9393-36343D47786E}"/>
                </a:ext>
              </a:extLst>
            </p:cNvPr>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821;p32">
              <a:extLst>
                <a:ext uri="{FF2B5EF4-FFF2-40B4-BE49-F238E27FC236}">
                  <a16:creationId xmlns:a16="http://schemas.microsoft.com/office/drawing/2014/main" id="{B4FE0C26-0887-523D-9961-180E7B08A68D}"/>
                </a:ext>
              </a:extLst>
            </p:cNvPr>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822;p32">
              <a:extLst>
                <a:ext uri="{FF2B5EF4-FFF2-40B4-BE49-F238E27FC236}">
                  <a16:creationId xmlns:a16="http://schemas.microsoft.com/office/drawing/2014/main" id="{E2B6E63C-A8E9-9C77-7BB7-589FCF97253D}"/>
                </a:ext>
              </a:extLst>
            </p:cNvPr>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823;p32">
              <a:extLst>
                <a:ext uri="{FF2B5EF4-FFF2-40B4-BE49-F238E27FC236}">
                  <a16:creationId xmlns:a16="http://schemas.microsoft.com/office/drawing/2014/main" id="{63B3BA44-EFAE-1ABF-31B3-9DD6878CC3EE}"/>
                </a:ext>
              </a:extLst>
            </p:cNvPr>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824;p32">
              <a:extLst>
                <a:ext uri="{FF2B5EF4-FFF2-40B4-BE49-F238E27FC236}">
                  <a16:creationId xmlns:a16="http://schemas.microsoft.com/office/drawing/2014/main" id="{FAFF54D3-DE67-3077-5E54-5F2E36FA41DB}"/>
                </a:ext>
              </a:extLst>
            </p:cNvPr>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rgbClr val="E7A3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0" name="Google Shape;825;p32">
            <a:extLst>
              <a:ext uri="{FF2B5EF4-FFF2-40B4-BE49-F238E27FC236}">
                <a16:creationId xmlns:a16="http://schemas.microsoft.com/office/drawing/2014/main" id="{4ACCEC8E-27CB-68F0-3DFC-B3F4778FD53C}"/>
              </a:ext>
            </a:extLst>
          </p:cNvPr>
          <p:cNvGrpSpPr/>
          <p:nvPr/>
        </p:nvGrpSpPr>
        <p:grpSpPr>
          <a:xfrm>
            <a:off x="7382933" y="2101074"/>
            <a:ext cx="440659" cy="459024"/>
            <a:chOff x="-11295075" y="4092875"/>
            <a:chExt cx="355250" cy="330825"/>
          </a:xfrm>
        </p:grpSpPr>
        <p:sp>
          <p:nvSpPr>
            <p:cNvPr id="74" name="Google Shape;826;p32">
              <a:extLst>
                <a:ext uri="{FF2B5EF4-FFF2-40B4-BE49-F238E27FC236}">
                  <a16:creationId xmlns:a16="http://schemas.microsoft.com/office/drawing/2014/main" id="{27F66EB3-1563-C15D-0344-FBE84FB501D4}"/>
                </a:ext>
              </a:extLst>
            </p:cNvPr>
            <p:cNvSpPr/>
            <p:nvPr/>
          </p:nvSpPr>
          <p:spPr>
            <a:xfrm>
              <a:off x="-11084775" y="4196825"/>
              <a:ext cx="61475" cy="61475"/>
            </a:xfrm>
            <a:custGeom>
              <a:avLst/>
              <a:gdLst/>
              <a:ahLst/>
              <a:cxnLst/>
              <a:rect l="l" t="t" r="r" b="b"/>
              <a:pathLst>
                <a:path w="2459" h="2459" extrusionOk="0">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827;p32">
              <a:extLst>
                <a:ext uri="{FF2B5EF4-FFF2-40B4-BE49-F238E27FC236}">
                  <a16:creationId xmlns:a16="http://schemas.microsoft.com/office/drawing/2014/main" id="{85872ED4-4B58-E823-CF95-D482293634AE}"/>
                </a:ext>
              </a:extLst>
            </p:cNvPr>
            <p:cNvSpPr/>
            <p:nvPr/>
          </p:nvSpPr>
          <p:spPr>
            <a:xfrm>
              <a:off x="-11080050" y="4092875"/>
              <a:ext cx="140225" cy="269375"/>
            </a:xfrm>
            <a:custGeom>
              <a:avLst/>
              <a:gdLst/>
              <a:ahLst/>
              <a:cxnLst/>
              <a:rect l="l" t="t" r="r" b="b"/>
              <a:pathLst>
                <a:path w="5609" h="10775" extrusionOk="0">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828;p32">
              <a:extLst>
                <a:ext uri="{FF2B5EF4-FFF2-40B4-BE49-F238E27FC236}">
                  <a16:creationId xmlns:a16="http://schemas.microsoft.com/office/drawing/2014/main" id="{5CD50BD7-7559-8A2B-98B8-65E97C702D9F}"/>
                </a:ext>
              </a:extLst>
            </p:cNvPr>
            <p:cNvSpPr/>
            <p:nvPr/>
          </p:nvSpPr>
          <p:spPr>
            <a:xfrm>
              <a:off x="-11230475" y="4320500"/>
              <a:ext cx="103975" cy="103200"/>
            </a:xfrm>
            <a:custGeom>
              <a:avLst/>
              <a:gdLst/>
              <a:ahLst/>
              <a:cxnLst/>
              <a:rect l="l" t="t" r="r" b="b"/>
              <a:pathLst>
                <a:path w="4159" h="4128" extrusionOk="0">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829;p32">
              <a:extLst>
                <a:ext uri="{FF2B5EF4-FFF2-40B4-BE49-F238E27FC236}">
                  <a16:creationId xmlns:a16="http://schemas.microsoft.com/office/drawing/2014/main" id="{C9A6E012-E781-E4B3-5FA8-332D0D88372C}"/>
                </a:ext>
              </a:extLst>
            </p:cNvPr>
            <p:cNvSpPr/>
            <p:nvPr/>
          </p:nvSpPr>
          <p:spPr>
            <a:xfrm>
              <a:off x="-11210000" y="4113350"/>
              <a:ext cx="137850" cy="226075"/>
            </a:xfrm>
            <a:custGeom>
              <a:avLst/>
              <a:gdLst/>
              <a:ahLst/>
              <a:cxnLst/>
              <a:rect l="l" t="t" r="r" b="b"/>
              <a:pathLst>
                <a:path w="5514" h="9043" extrusionOk="0">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830;p32">
              <a:extLst>
                <a:ext uri="{FF2B5EF4-FFF2-40B4-BE49-F238E27FC236}">
                  <a16:creationId xmlns:a16="http://schemas.microsoft.com/office/drawing/2014/main" id="{1B88D0C5-7356-7780-96F0-27F67322A0F4}"/>
                </a:ext>
              </a:extLst>
            </p:cNvPr>
            <p:cNvSpPr/>
            <p:nvPr/>
          </p:nvSpPr>
          <p:spPr>
            <a:xfrm>
              <a:off x="-11295075" y="4153525"/>
              <a:ext cx="89825" cy="145725"/>
            </a:xfrm>
            <a:custGeom>
              <a:avLst/>
              <a:gdLst/>
              <a:ahLst/>
              <a:cxnLst/>
              <a:rect l="l" t="t" r="r" b="b"/>
              <a:pathLst>
                <a:path w="3593" h="5829" extrusionOk="0">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rgbClr val="BE362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1" name="Google Shape;831;p32">
            <a:extLst>
              <a:ext uri="{FF2B5EF4-FFF2-40B4-BE49-F238E27FC236}">
                <a16:creationId xmlns:a16="http://schemas.microsoft.com/office/drawing/2014/main" id="{5FFDBA3A-2F8F-E6B3-A15C-CFBC9135E4FA}"/>
              </a:ext>
            </a:extLst>
          </p:cNvPr>
          <p:cNvSpPr/>
          <p:nvPr/>
        </p:nvSpPr>
        <p:spPr>
          <a:xfrm>
            <a:off x="7976702" y="4142430"/>
            <a:ext cx="314325" cy="455465"/>
          </a:xfrm>
          <a:custGeom>
            <a:avLst/>
            <a:gdLst/>
            <a:ahLst/>
            <a:cxnLst/>
            <a:rect l="l" t="t" r="r" b="b"/>
            <a:pathLst>
              <a:path w="10776" h="14052" extrusionOk="0">
                <a:moveTo>
                  <a:pt x="5388" y="0"/>
                </a:moveTo>
                <a:cubicBezTo>
                  <a:pt x="3939" y="0"/>
                  <a:pt x="2741" y="1071"/>
                  <a:pt x="2552" y="2489"/>
                </a:cubicBezTo>
                <a:lnTo>
                  <a:pt x="4569" y="2489"/>
                </a:lnTo>
                <a:cubicBezTo>
                  <a:pt x="4789" y="2489"/>
                  <a:pt x="5010" y="2678"/>
                  <a:pt x="5010" y="2867"/>
                </a:cubicBezTo>
                <a:cubicBezTo>
                  <a:pt x="5010" y="3056"/>
                  <a:pt x="4789" y="3277"/>
                  <a:pt x="4569" y="3277"/>
                </a:cubicBezTo>
                <a:lnTo>
                  <a:pt x="2489" y="3277"/>
                </a:lnTo>
                <a:lnTo>
                  <a:pt x="2489" y="4096"/>
                </a:lnTo>
                <a:lnTo>
                  <a:pt x="4569" y="4096"/>
                </a:lnTo>
                <a:cubicBezTo>
                  <a:pt x="4789" y="4096"/>
                  <a:pt x="5010" y="4285"/>
                  <a:pt x="5010" y="4537"/>
                </a:cubicBezTo>
                <a:cubicBezTo>
                  <a:pt x="5010" y="4757"/>
                  <a:pt x="4789" y="4915"/>
                  <a:pt x="4569" y="4915"/>
                </a:cubicBezTo>
                <a:lnTo>
                  <a:pt x="2489" y="4915"/>
                </a:lnTo>
                <a:lnTo>
                  <a:pt x="2489" y="5734"/>
                </a:lnTo>
                <a:lnTo>
                  <a:pt x="4569" y="5734"/>
                </a:lnTo>
                <a:cubicBezTo>
                  <a:pt x="4789" y="5734"/>
                  <a:pt x="5010" y="5955"/>
                  <a:pt x="5010" y="6144"/>
                </a:cubicBezTo>
                <a:cubicBezTo>
                  <a:pt x="5010" y="6396"/>
                  <a:pt x="4789" y="6585"/>
                  <a:pt x="4569" y="6585"/>
                </a:cubicBezTo>
                <a:lnTo>
                  <a:pt x="2552" y="6585"/>
                </a:lnTo>
                <a:cubicBezTo>
                  <a:pt x="2741" y="7845"/>
                  <a:pt x="3750" y="8822"/>
                  <a:pt x="5010" y="9011"/>
                </a:cubicBezTo>
                <a:lnTo>
                  <a:pt x="5010" y="9861"/>
                </a:lnTo>
                <a:cubicBezTo>
                  <a:pt x="2804" y="9641"/>
                  <a:pt x="1072" y="7876"/>
                  <a:pt x="851" y="5671"/>
                </a:cubicBezTo>
                <a:lnTo>
                  <a:pt x="851" y="5671"/>
                </a:lnTo>
                <a:cubicBezTo>
                  <a:pt x="977" y="5703"/>
                  <a:pt x="1135" y="5734"/>
                  <a:pt x="1261" y="5734"/>
                </a:cubicBezTo>
                <a:cubicBezTo>
                  <a:pt x="1418" y="5734"/>
                  <a:pt x="1544" y="5703"/>
                  <a:pt x="1702" y="5671"/>
                </a:cubicBezTo>
                <a:lnTo>
                  <a:pt x="1702" y="3340"/>
                </a:lnTo>
                <a:cubicBezTo>
                  <a:pt x="1576" y="3308"/>
                  <a:pt x="1418" y="3277"/>
                  <a:pt x="1261" y="3277"/>
                </a:cubicBezTo>
                <a:cubicBezTo>
                  <a:pt x="599" y="3277"/>
                  <a:pt x="0" y="3812"/>
                  <a:pt x="0" y="4537"/>
                </a:cubicBezTo>
                <a:lnTo>
                  <a:pt x="0" y="5356"/>
                </a:lnTo>
                <a:cubicBezTo>
                  <a:pt x="0" y="8191"/>
                  <a:pt x="2206" y="10523"/>
                  <a:pt x="4947" y="10712"/>
                </a:cubicBezTo>
                <a:lnTo>
                  <a:pt x="4947" y="11657"/>
                </a:lnTo>
                <a:cubicBezTo>
                  <a:pt x="4002" y="11846"/>
                  <a:pt x="3308" y="12697"/>
                  <a:pt x="3308" y="13673"/>
                </a:cubicBezTo>
                <a:cubicBezTo>
                  <a:pt x="3308" y="13894"/>
                  <a:pt x="3497" y="14051"/>
                  <a:pt x="3750" y="14051"/>
                </a:cubicBezTo>
                <a:lnTo>
                  <a:pt x="7058" y="14051"/>
                </a:lnTo>
                <a:cubicBezTo>
                  <a:pt x="7278" y="14051"/>
                  <a:pt x="7436" y="13862"/>
                  <a:pt x="7436" y="13673"/>
                </a:cubicBezTo>
                <a:cubicBezTo>
                  <a:pt x="7436" y="12697"/>
                  <a:pt x="6743" y="11815"/>
                  <a:pt x="5797" y="11657"/>
                </a:cubicBezTo>
                <a:lnTo>
                  <a:pt x="5797" y="10712"/>
                </a:lnTo>
                <a:cubicBezTo>
                  <a:pt x="8570" y="10523"/>
                  <a:pt x="10775" y="8191"/>
                  <a:pt x="10775" y="5356"/>
                </a:cubicBezTo>
                <a:lnTo>
                  <a:pt x="10775" y="4537"/>
                </a:lnTo>
                <a:cubicBezTo>
                  <a:pt x="10775" y="3875"/>
                  <a:pt x="10240" y="3277"/>
                  <a:pt x="9515" y="3277"/>
                </a:cubicBezTo>
                <a:cubicBezTo>
                  <a:pt x="9357" y="3277"/>
                  <a:pt x="9263" y="3308"/>
                  <a:pt x="9137" y="3340"/>
                </a:cubicBezTo>
                <a:lnTo>
                  <a:pt x="9137" y="5671"/>
                </a:lnTo>
                <a:cubicBezTo>
                  <a:pt x="9263" y="5703"/>
                  <a:pt x="9420" y="5734"/>
                  <a:pt x="9515" y="5734"/>
                </a:cubicBezTo>
                <a:cubicBezTo>
                  <a:pt x="9672" y="5734"/>
                  <a:pt x="9798" y="5703"/>
                  <a:pt x="9925" y="5671"/>
                </a:cubicBezTo>
                <a:lnTo>
                  <a:pt x="9925" y="5671"/>
                </a:lnTo>
                <a:cubicBezTo>
                  <a:pt x="9767" y="7876"/>
                  <a:pt x="8003" y="9641"/>
                  <a:pt x="5797" y="9861"/>
                </a:cubicBezTo>
                <a:lnTo>
                  <a:pt x="5797" y="9011"/>
                </a:lnTo>
                <a:cubicBezTo>
                  <a:pt x="7058" y="8822"/>
                  <a:pt x="8034" y="7845"/>
                  <a:pt x="8223" y="6585"/>
                </a:cubicBezTo>
                <a:lnTo>
                  <a:pt x="6207" y="6585"/>
                </a:lnTo>
                <a:cubicBezTo>
                  <a:pt x="5986" y="6585"/>
                  <a:pt x="5829" y="6396"/>
                  <a:pt x="5829" y="6144"/>
                </a:cubicBezTo>
                <a:cubicBezTo>
                  <a:pt x="5829" y="5892"/>
                  <a:pt x="6018" y="5734"/>
                  <a:pt x="6207" y="5734"/>
                </a:cubicBezTo>
                <a:lnTo>
                  <a:pt x="8318" y="5734"/>
                </a:lnTo>
                <a:lnTo>
                  <a:pt x="8318" y="4915"/>
                </a:lnTo>
                <a:lnTo>
                  <a:pt x="6207" y="4915"/>
                </a:lnTo>
                <a:cubicBezTo>
                  <a:pt x="5986" y="4915"/>
                  <a:pt x="5829" y="4726"/>
                  <a:pt x="5829" y="4537"/>
                </a:cubicBezTo>
                <a:cubicBezTo>
                  <a:pt x="5829" y="4285"/>
                  <a:pt x="6018" y="4096"/>
                  <a:pt x="6207" y="4096"/>
                </a:cubicBezTo>
                <a:lnTo>
                  <a:pt x="8318" y="4096"/>
                </a:lnTo>
                <a:lnTo>
                  <a:pt x="8318" y="3277"/>
                </a:lnTo>
                <a:lnTo>
                  <a:pt x="6207" y="3277"/>
                </a:lnTo>
                <a:cubicBezTo>
                  <a:pt x="5986" y="3277"/>
                  <a:pt x="5829" y="3056"/>
                  <a:pt x="5829" y="2867"/>
                </a:cubicBezTo>
                <a:cubicBezTo>
                  <a:pt x="5829" y="2678"/>
                  <a:pt x="6018" y="2489"/>
                  <a:pt x="6207" y="2489"/>
                </a:cubicBezTo>
                <a:lnTo>
                  <a:pt x="8223" y="2489"/>
                </a:lnTo>
                <a:cubicBezTo>
                  <a:pt x="8034" y="1071"/>
                  <a:pt x="6806" y="0"/>
                  <a:pt x="5388" y="0"/>
                </a:cubicBezTo>
                <a:close/>
              </a:path>
            </a:pathLst>
          </a:custGeom>
          <a:solidFill>
            <a:srgbClr val="5868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2" name="图片 4">
            <a:extLst>
              <a:ext uri="{FF2B5EF4-FFF2-40B4-BE49-F238E27FC236}">
                <a16:creationId xmlns:a16="http://schemas.microsoft.com/office/drawing/2014/main" id="{3663249E-6AAB-90A8-6077-935F1A1EA8E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6711" y="4114848"/>
            <a:ext cx="2302142" cy="1109814"/>
          </a:xfrm>
          <a:prstGeom prst="rect">
            <a:avLst/>
          </a:prstGeom>
        </p:spPr>
      </p:pic>
      <p:sp>
        <p:nvSpPr>
          <p:cNvPr id="73" name="文本框 9">
            <a:extLst>
              <a:ext uri="{FF2B5EF4-FFF2-40B4-BE49-F238E27FC236}">
                <a16:creationId xmlns:a16="http://schemas.microsoft.com/office/drawing/2014/main" id="{3EAB3B51-5066-78A8-047B-8ECE1D8EFEF4}"/>
              </a:ext>
            </a:extLst>
          </p:cNvPr>
          <p:cNvSpPr txBox="1"/>
          <p:nvPr/>
        </p:nvSpPr>
        <p:spPr>
          <a:xfrm>
            <a:off x="4924369" y="4463394"/>
            <a:ext cx="1686827" cy="59421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Bố cục</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spTree>
    <p:extLst>
      <p:ext uri="{BB962C8B-B14F-4D97-AF65-F5344CB8AC3E}">
        <p14:creationId xmlns:p14="http://schemas.microsoft.com/office/powerpoint/2010/main" val="823826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barn(inVertical)">
                                      <p:cBhvr>
                                        <p:cTn id="39" dur="500"/>
                                        <p:tgtEl>
                                          <p:spTgt spid="5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barn(inVertical)">
                                      <p:cBhvr>
                                        <p:cTn id="42" dur="500"/>
                                        <p:tgtEl>
                                          <p:spTgt spid="56"/>
                                        </p:tgtEl>
                                      </p:cBhvr>
                                    </p:animEffect>
                                  </p:childTnLst>
                                </p:cTn>
                              </p:par>
                              <p:par>
                                <p:cTn id="43" presetID="16" presetClass="entr" presetSubtype="21"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barn(inVertical)">
                                      <p:cBhvr>
                                        <p:cTn id="45" dur="500"/>
                                        <p:tgtEl>
                                          <p:spTgt spid="5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barn(inVertical)">
                                      <p:cBhvr>
                                        <p:cTn id="48" dur="500"/>
                                        <p:tgtEl>
                                          <p:spTgt spid="5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barn(inVertical)">
                                      <p:cBhvr>
                                        <p:cTn id="51" dur="500"/>
                                        <p:tgtEl>
                                          <p:spTgt spid="5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barn(inVertical)">
                                      <p:cBhvr>
                                        <p:cTn id="54" dur="500"/>
                                        <p:tgtEl>
                                          <p:spTgt spid="6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barn(inVertical)">
                                      <p:cBhvr>
                                        <p:cTn id="57" dur="500"/>
                                        <p:tgtEl>
                                          <p:spTgt spid="6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barn(inVertical)">
                                      <p:cBhvr>
                                        <p:cTn id="60" dur="500"/>
                                        <p:tgtEl>
                                          <p:spTgt spid="6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barn(inVertical)">
                                      <p:cBhvr>
                                        <p:cTn id="63" dur="500"/>
                                        <p:tgtEl>
                                          <p:spTgt spid="6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barn(inVertical)">
                                      <p:cBhvr>
                                        <p:cTn id="66" dur="500"/>
                                        <p:tgtEl>
                                          <p:spTgt spid="67"/>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barn(inVertical)">
                                      <p:cBhvr>
                                        <p:cTn id="69" dur="500"/>
                                        <p:tgtEl>
                                          <p:spTgt spid="68"/>
                                        </p:tgtEl>
                                      </p:cBhvr>
                                    </p:animEffect>
                                  </p:childTnLst>
                                </p:cTn>
                              </p:par>
                              <p:par>
                                <p:cTn id="70" presetID="16" presetClass="entr" presetSubtype="21" fill="hold" nodeType="with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barn(inVertical)">
                                      <p:cBhvr>
                                        <p:cTn id="72" dur="500"/>
                                        <p:tgtEl>
                                          <p:spTgt spid="69"/>
                                        </p:tgtEl>
                                      </p:cBhvr>
                                    </p:animEffect>
                                  </p:childTnLst>
                                </p:cTn>
                              </p:par>
                              <p:par>
                                <p:cTn id="73" presetID="16" presetClass="entr" presetSubtype="21"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barn(inVertical)">
                                      <p:cBhvr>
                                        <p:cTn id="75" dur="500"/>
                                        <p:tgtEl>
                                          <p:spTgt spid="70"/>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barn(inVertical)">
                                      <p:cBhvr>
                                        <p:cTn id="78" dur="500"/>
                                        <p:tgtEl>
                                          <p:spTgt spid="71"/>
                                        </p:tgtEl>
                                      </p:cBhvr>
                                    </p:animEffect>
                                  </p:childTnLst>
                                </p:cTn>
                              </p:par>
                              <p:par>
                                <p:cTn id="79" presetID="16" presetClass="entr" presetSubtype="21" fill="hold" nodeType="with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barn(inVertical)">
                                      <p:cBhvr>
                                        <p:cTn id="81" dur="500"/>
                                        <p:tgtEl>
                                          <p:spTgt spid="72"/>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73"/>
                                        </p:tgtEl>
                                        <p:attrNameLst>
                                          <p:attrName>style.visibility</p:attrName>
                                        </p:attrNameLst>
                                      </p:cBhvr>
                                      <p:to>
                                        <p:strVal val="visible"/>
                                      </p:to>
                                    </p:set>
                                    <p:animEffect transition="in" filter="barn(inVertical)">
                                      <p:cBhvr>
                                        <p:cTn id="84" dur="500"/>
                                        <p:tgtEl>
                                          <p:spTgt spid="73"/>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anim calcmode="lin" valueType="num">
                                      <p:cBhvr>
                                        <p:cTn id="89" dur="1000" fill="hold"/>
                                        <p:tgtEl>
                                          <p:spTgt spid="61"/>
                                        </p:tgtEl>
                                        <p:attrNameLst>
                                          <p:attrName>ppt_w</p:attrName>
                                        </p:attrNameLst>
                                      </p:cBhvr>
                                      <p:tavLst>
                                        <p:tav tm="0">
                                          <p:val>
                                            <p:fltVal val="0"/>
                                          </p:val>
                                        </p:tav>
                                        <p:tav tm="100000">
                                          <p:val>
                                            <p:strVal val="#ppt_w"/>
                                          </p:val>
                                        </p:tav>
                                      </p:tavLst>
                                    </p:anim>
                                    <p:anim calcmode="lin" valueType="num">
                                      <p:cBhvr>
                                        <p:cTn id="90" dur="1000" fill="hold"/>
                                        <p:tgtEl>
                                          <p:spTgt spid="61"/>
                                        </p:tgtEl>
                                        <p:attrNameLst>
                                          <p:attrName>ppt_h</p:attrName>
                                        </p:attrNameLst>
                                      </p:cBhvr>
                                      <p:tavLst>
                                        <p:tav tm="0">
                                          <p:val>
                                            <p:fltVal val="0"/>
                                          </p:val>
                                        </p:tav>
                                        <p:tav tm="100000">
                                          <p:val>
                                            <p:strVal val="#ppt_h"/>
                                          </p:val>
                                        </p:tav>
                                      </p:tavLst>
                                    </p:anim>
                                    <p:anim calcmode="lin" valueType="num">
                                      <p:cBhvr>
                                        <p:cTn id="91" dur="1000" fill="hold"/>
                                        <p:tgtEl>
                                          <p:spTgt spid="61"/>
                                        </p:tgtEl>
                                        <p:attrNameLst>
                                          <p:attrName>style.rotation</p:attrName>
                                        </p:attrNameLst>
                                      </p:cBhvr>
                                      <p:tavLst>
                                        <p:tav tm="0">
                                          <p:val>
                                            <p:fltVal val="90"/>
                                          </p:val>
                                        </p:tav>
                                        <p:tav tm="100000">
                                          <p:val>
                                            <p:fltVal val="0"/>
                                          </p:val>
                                        </p:tav>
                                      </p:tavLst>
                                    </p:anim>
                                    <p:animEffect transition="in" filter="fade">
                                      <p:cBhvr>
                                        <p:cTn id="92" dur="1000"/>
                                        <p:tgtEl>
                                          <p:spTgt spid="61"/>
                                        </p:tgtEl>
                                      </p:cBhvr>
                                    </p:animEffect>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62"/>
                                        </p:tgtEl>
                                        <p:attrNameLst>
                                          <p:attrName>style.visibility</p:attrName>
                                        </p:attrNameLst>
                                      </p:cBhvr>
                                      <p:to>
                                        <p:strVal val="visible"/>
                                      </p:to>
                                    </p:set>
                                    <p:anim calcmode="lin" valueType="num">
                                      <p:cBhvr>
                                        <p:cTn id="97" dur="1000" fill="hold"/>
                                        <p:tgtEl>
                                          <p:spTgt spid="62"/>
                                        </p:tgtEl>
                                        <p:attrNameLst>
                                          <p:attrName>ppt_w</p:attrName>
                                        </p:attrNameLst>
                                      </p:cBhvr>
                                      <p:tavLst>
                                        <p:tav tm="0">
                                          <p:val>
                                            <p:fltVal val="0"/>
                                          </p:val>
                                        </p:tav>
                                        <p:tav tm="100000">
                                          <p:val>
                                            <p:strVal val="#ppt_w"/>
                                          </p:val>
                                        </p:tav>
                                      </p:tavLst>
                                    </p:anim>
                                    <p:anim calcmode="lin" valueType="num">
                                      <p:cBhvr>
                                        <p:cTn id="98" dur="1000" fill="hold"/>
                                        <p:tgtEl>
                                          <p:spTgt spid="62"/>
                                        </p:tgtEl>
                                        <p:attrNameLst>
                                          <p:attrName>ppt_h</p:attrName>
                                        </p:attrNameLst>
                                      </p:cBhvr>
                                      <p:tavLst>
                                        <p:tav tm="0">
                                          <p:val>
                                            <p:fltVal val="0"/>
                                          </p:val>
                                        </p:tav>
                                        <p:tav tm="100000">
                                          <p:val>
                                            <p:strVal val="#ppt_h"/>
                                          </p:val>
                                        </p:tav>
                                      </p:tavLst>
                                    </p:anim>
                                    <p:anim calcmode="lin" valueType="num">
                                      <p:cBhvr>
                                        <p:cTn id="99" dur="1000" fill="hold"/>
                                        <p:tgtEl>
                                          <p:spTgt spid="62"/>
                                        </p:tgtEl>
                                        <p:attrNameLst>
                                          <p:attrName>style.rotation</p:attrName>
                                        </p:attrNameLst>
                                      </p:cBhvr>
                                      <p:tavLst>
                                        <p:tav tm="0">
                                          <p:val>
                                            <p:fltVal val="90"/>
                                          </p:val>
                                        </p:tav>
                                        <p:tav tm="100000">
                                          <p:val>
                                            <p:fltVal val="0"/>
                                          </p:val>
                                        </p:tav>
                                      </p:tavLst>
                                    </p:anim>
                                    <p:animEffect transition="in" filter="fade">
                                      <p:cBhvr>
                                        <p:cTn id="100" dur="1000"/>
                                        <p:tgtEl>
                                          <p:spTgt spid="62"/>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63"/>
                                        </p:tgtEl>
                                        <p:attrNameLst>
                                          <p:attrName>style.visibility</p:attrName>
                                        </p:attrNameLst>
                                      </p:cBhvr>
                                      <p:to>
                                        <p:strVal val="visible"/>
                                      </p:to>
                                    </p:set>
                                    <p:anim calcmode="lin" valueType="num">
                                      <p:cBhvr>
                                        <p:cTn id="105" dur="1000" fill="hold"/>
                                        <p:tgtEl>
                                          <p:spTgt spid="63"/>
                                        </p:tgtEl>
                                        <p:attrNameLst>
                                          <p:attrName>ppt_w</p:attrName>
                                        </p:attrNameLst>
                                      </p:cBhvr>
                                      <p:tavLst>
                                        <p:tav tm="0">
                                          <p:val>
                                            <p:fltVal val="0"/>
                                          </p:val>
                                        </p:tav>
                                        <p:tav tm="100000">
                                          <p:val>
                                            <p:strVal val="#ppt_w"/>
                                          </p:val>
                                        </p:tav>
                                      </p:tavLst>
                                    </p:anim>
                                    <p:anim calcmode="lin" valueType="num">
                                      <p:cBhvr>
                                        <p:cTn id="106" dur="1000" fill="hold"/>
                                        <p:tgtEl>
                                          <p:spTgt spid="63"/>
                                        </p:tgtEl>
                                        <p:attrNameLst>
                                          <p:attrName>ppt_h</p:attrName>
                                        </p:attrNameLst>
                                      </p:cBhvr>
                                      <p:tavLst>
                                        <p:tav tm="0">
                                          <p:val>
                                            <p:fltVal val="0"/>
                                          </p:val>
                                        </p:tav>
                                        <p:tav tm="100000">
                                          <p:val>
                                            <p:strVal val="#ppt_h"/>
                                          </p:val>
                                        </p:tav>
                                      </p:tavLst>
                                    </p:anim>
                                    <p:anim calcmode="lin" valueType="num">
                                      <p:cBhvr>
                                        <p:cTn id="107" dur="1000" fill="hold"/>
                                        <p:tgtEl>
                                          <p:spTgt spid="63"/>
                                        </p:tgtEl>
                                        <p:attrNameLst>
                                          <p:attrName>style.rotation</p:attrName>
                                        </p:attrNameLst>
                                      </p:cBhvr>
                                      <p:tavLst>
                                        <p:tav tm="0">
                                          <p:val>
                                            <p:fltVal val="90"/>
                                          </p:val>
                                        </p:tav>
                                        <p:tav tm="100000">
                                          <p:val>
                                            <p:fltVal val="0"/>
                                          </p:val>
                                        </p:tav>
                                      </p:tavLst>
                                    </p:anim>
                                    <p:animEffect transition="in" filter="fade">
                                      <p:cBhvr>
                                        <p:cTn id="108"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54" grpId="0" animBg="1"/>
      <p:bldP spid="55" grpId="0" animBg="1"/>
      <p:bldP spid="56" grpId="0" animBg="1"/>
      <p:bldP spid="58" grpId="0" animBg="1"/>
      <p:bldP spid="59" grpId="0" animBg="1"/>
      <p:bldP spid="60" grpId="0" animBg="1"/>
      <p:bldP spid="61" grpId="0"/>
      <p:bldP spid="62" grpId="0"/>
      <p:bldP spid="63" grpId="0"/>
      <p:bldP spid="64" grpId="0" animBg="1"/>
      <p:bldP spid="65" grpId="0" animBg="1"/>
      <p:bldP spid="66" grpId="0" animBg="1"/>
      <p:bldP spid="67" grpId="0" animBg="1"/>
      <p:bldP spid="68" grpId="0" animBg="1"/>
      <p:bldP spid="71" grpId="0" animBg="1"/>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E422FD7B-BF56-4E1B-84FE-AB84AC7AEB36}"/>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A27B0AD3-C207-494E-B75B-065C51E46DA9}"/>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768C778C-B9D4-4B89-AEEC-515B6A69B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10" name="图片 9">
            <a:extLst>
              <a:ext uri="{FF2B5EF4-FFF2-40B4-BE49-F238E27FC236}">
                <a16:creationId xmlns:a16="http://schemas.microsoft.com/office/drawing/2014/main" id="{1A3C8BFA-1FAC-4E22-91C2-BF9D8CAF4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9959" y="2589461"/>
            <a:ext cx="2471404" cy="4491181"/>
          </a:xfrm>
          <a:prstGeom prst="rect">
            <a:avLst/>
          </a:prstGeom>
        </p:spPr>
      </p:pic>
      <p:pic>
        <p:nvPicPr>
          <p:cNvPr id="11" name="图片 10">
            <a:extLst>
              <a:ext uri="{FF2B5EF4-FFF2-40B4-BE49-F238E27FC236}">
                <a16:creationId xmlns:a16="http://schemas.microsoft.com/office/drawing/2014/main" id="{9D033974-4504-4FE5-9921-95E86EEF90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5752" y="5377237"/>
            <a:ext cx="2028694" cy="1625079"/>
          </a:xfrm>
          <a:prstGeom prst="rect">
            <a:avLst/>
          </a:prstGeom>
        </p:spPr>
      </p:pic>
      <p:pic>
        <p:nvPicPr>
          <p:cNvPr id="12" name="图片 11">
            <a:extLst>
              <a:ext uri="{FF2B5EF4-FFF2-40B4-BE49-F238E27FC236}">
                <a16:creationId xmlns:a16="http://schemas.microsoft.com/office/drawing/2014/main" id="{B18EF025-7FFE-4050-99B8-BB627DBF28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00000">
            <a:off x="154452" y="-403012"/>
            <a:ext cx="1569739" cy="1118083"/>
          </a:xfrm>
          <a:prstGeom prst="rect">
            <a:avLst/>
          </a:prstGeom>
        </p:spPr>
      </p:pic>
      <p:grpSp>
        <p:nvGrpSpPr>
          <p:cNvPr id="15" name="组合 2">
            <a:extLst>
              <a:ext uri="{FF2B5EF4-FFF2-40B4-BE49-F238E27FC236}">
                <a16:creationId xmlns:a16="http://schemas.microsoft.com/office/drawing/2014/main" id="{ACB71431-BB51-4651-AB17-3F8D69451C1E}"/>
              </a:ext>
            </a:extLst>
          </p:cNvPr>
          <p:cNvGrpSpPr/>
          <p:nvPr/>
        </p:nvGrpSpPr>
        <p:grpSpPr>
          <a:xfrm>
            <a:off x="6235874" y="1844760"/>
            <a:ext cx="4438608" cy="4751921"/>
            <a:chOff x="3963397" y="1589167"/>
            <a:chExt cx="3565106" cy="3816760"/>
          </a:xfrm>
        </p:grpSpPr>
        <p:sp>
          <p:nvSpPr>
            <p:cNvPr id="17" name="矩形 1">
              <a:extLst>
                <a:ext uri="{FF2B5EF4-FFF2-40B4-BE49-F238E27FC236}">
                  <a16:creationId xmlns:a16="http://schemas.microsoft.com/office/drawing/2014/main" id="{7F9CBD84-1C5B-4FAC-90C4-E25B04308654}"/>
                </a:ext>
              </a:extLst>
            </p:cNvPr>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prstClr val="white"/>
                </a:solidFill>
                <a:latin typeface="等线" panose="020F0502020204030204"/>
                <a:ea typeface="等线" panose="02010600030101010101" pitchFamily="2" charset="-122"/>
              </a:endParaRPr>
            </a:p>
          </p:txBody>
        </p:sp>
        <p:pic>
          <p:nvPicPr>
            <p:cNvPr id="18" name="图片 12">
              <a:extLst>
                <a:ext uri="{FF2B5EF4-FFF2-40B4-BE49-F238E27FC236}">
                  <a16:creationId xmlns:a16="http://schemas.microsoft.com/office/drawing/2014/main" id="{E377C58B-C8AC-40BA-900F-66BF3C2489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grpSp>
        <p:nvGrpSpPr>
          <p:cNvPr id="19" name="组合 63">
            <a:extLst>
              <a:ext uri="{FF2B5EF4-FFF2-40B4-BE49-F238E27FC236}">
                <a16:creationId xmlns:a16="http://schemas.microsoft.com/office/drawing/2014/main" id="{FDA16C11-2293-4865-A724-7D0BEEDEB2E7}"/>
              </a:ext>
            </a:extLst>
          </p:cNvPr>
          <p:cNvGrpSpPr/>
          <p:nvPr/>
        </p:nvGrpSpPr>
        <p:grpSpPr>
          <a:xfrm>
            <a:off x="818387" y="1707674"/>
            <a:ext cx="5150845" cy="3468047"/>
            <a:chOff x="3974544" y="196471"/>
            <a:chExt cx="3863638" cy="2601375"/>
          </a:xfrm>
        </p:grpSpPr>
        <p:grpSp>
          <p:nvGrpSpPr>
            <p:cNvPr id="20" name="组合 64">
              <a:extLst>
                <a:ext uri="{FF2B5EF4-FFF2-40B4-BE49-F238E27FC236}">
                  <a16:creationId xmlns:a16="http://schemas.microsoft.com/office/drawing/2014/main" id="{E883B956-63D7-43B5-9FA5-6B88D3FAE299}"/>
                </a:ext>
              </a:extLst>
            </p:cNvPr>
            <p:cNvGrpSpPr/>
            <p:nvPr/>
          </p:nvGrpSpPr>
          <p:grpSpPr>
            <a:xfrm>
              <a:off x="3974544" y="1008636"/>
              <a:ext cx="741472" cy="741472"/>
              <a:chOff x="3059832" y="3339719"/>
              <a:chExt cx="3607562" cy="3607562"/>
            </a:xfrm>
          </p:grpSpPr>
          <p:sp>
            <p:nvSpPr>
              <p:cNvPr id="24" name="椭圆 70">
                <a:extLst>
                  <a:ext uri="{FF2B5EF4-FFF2-40B4-BE49-F238E27FC236}">
                    <a16:creationId xmlns:a16="http://schemas.microsoft.com/office/drawing/2014/main" id="{8C872678-CE84-4D9B-B3A4-87A068BBB3EC}"/>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09">
                  <a:defRPr/>
                </a:pPr>
                <a:endParaRPr lang="zh-CN" altLang="en-US" sz="3600" kern="0">
                  <a:solidFill>
                    <a:srgbClr val="FF7422"/>
                  </a:solidFill>
                  <a:latin typeface="字魂36号-正文宋楷" panose="02000000000000000000" pitchFamily="2" charset="-122"/>
                  <a:ea typeface="字魂36号-正文宋楷" panose="02000000000000000000" pitchFamily="2" charset="-122"/>
                  <a:cs typeface="+mn-ea"/>
                  <a:sym typeface="+mn-lt"/>
                </a:endParaRPr>
              </a:p>
            </p:txBody>
          </p:sp>
          <p:sp>
            <p:nvSpPr>
              <p:cNvPr id="25" name="同心圆 69">
                <a:extLst>
                  <a:ext uri="{FF2B5EF4-FFF2-40B4-BE49-F238E27FC236}">
                    <a16:creationId xmlns:a16="http://schemas.microsoft.com/office/drawing/2014/main" id="{9E78F595-EEBF-4155-92E6-DFF62804F253}"/>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09">
                  <a:defRPr/>
                </a:pPr>
                <a:endParaRPr lang="zh-CN" altLang="en-US" sz="3600" kern="0" dirty="0">
                  <a:solidFill>
                    <a:srgbClr val="FF7422"/>
                  </a:solidFill>
                  <a:latin typeface="字魂36号-正文宋楷" panose="02000000000000000000" pitchFamily="2" charset="-122"/>
                  <a:ea typeface="字魂36号-正文宋楷" panose="02000000000000000000" pitchFamily="2" charset="-122"/>
                  <a:cs typeface="+mn-ea"/>
                  <a:sym typeface="+mn-lt"/>
                </a:endParaRPr>
              </a:p>
            </p:txBody>
          </p:sp>
        </p:grpSp>
        <p:grpSp>
          <p:nvGrpSpPr>
            <p:cNvPr id="21" name="Group 20">
              <a:extLst>
                <a:ext uri="{FF2B5EF4-FFF2-40B4-BE49-F238E27FC236}">
                  <a16:creationId xmlns:a16="http://schemas.microsoft.com/office/drawing/2014/main" id="{485B06BA-36EC-46C2-BBAC-649A9683C43C}"/>
                </a:ext>
              </a:extLst>
            </p:cNvPr>
            <p:cNvGrpSpPr/>
            <p:nvPr/>
          </p:nvGrpSpPr>
          <p:grpSpPr>
            <a:xfrm>
              <a:off x="4163889" y="196471"/>
              <a:ext cx="3674293" cy="2601375"/>
              <a:chOff x="1764136" y="118827"/>
              <a:chExt cx="4899051" cy="3468496"/>
            </a:xfrm>
          </p:grpSpPr>
          <p:sp>
            <p:nvSpPr>
              <p:cNvPr id="22" name="TextBox 6">
                <a:extLst>
                  <a:ext uri="{FF2B5EF4-FFF2-40B4-BE49-F238E27FC236}">
                    <a16:creationId xmlns:a16="http://schemas.microsoft.com/office/drawing/2014/main" id="{F069F492-6E36-403E-8FB0-1AC889F29847}"/>
                  </a:ext>
                </a:extLst>
              </p:cNvPr>
              <p:cNvSpPr txBox="1"/>
              <p:nvPr/>
            </p:nvSpPr>
            <p:spPr>
              <a:xfrm>
                <a:off x="1764136" y="118827"/>
                <a:ext cx="917998" cy="707886"/>
              </a:xfrm>
              <a:prstGeom prst="rect">
                <a:avLst/>
              </a:prstGeom>
              <a:solidFill>
                <a:schemeClr val="accent2"/>
              </a:solidFill>
            </p:spPr>
            <p:txBody>
              <a:bodyPr wrap="non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09">
                  <a:defRPr/>
                </a:pPr>
                <a:r>
                  <a:rPr lang="en-US" altLang="zh-CN" sz="6599" kern="0" dirty="0">
                    <a:solidFill>
                      <a:prstClr val="white"/>
                    </a:solidFill>
                    <a:latin typeface="字魂36号-正文宋楷" panose="02000000000000000000" pitchFamily="2" charset="-122"/>
                    <a:ea typeface="字魂36号-正文宋楷" panose="02000000000000000000" pitchFamily="2" charset="-122"/>
                    <a:cs typeface="+mn-ea"/>
                    <a:sym typeface="+mn-lt"/>
                  </a:rPr>
                  <a:t>II.</a:t>
                </a:r>
              </a:p>
            </p:txBody>
          </p:sp>
          <p:sp>
            <p:nvSpPr>
              <p:cNvPr id="23" name="TextBox 8">
                <a:extLst>
                  <a:ext uri="{FF2B5EF4-FFF2-40B4-BE49-F238E27FC236}">
                    <a16:creationId xmlns:a16="http://schemas.microsoft.com/office/drawing/2014/main" id="{1D0A99C5-6FE9-4E98-94D1-2D202D2BB9F5}"/>
                  </a:ext>
                </a:extLst>
              </p:cNvPr>
              <p:cNvSpPr txBox="1"/>
              <p:nvPr/>
            </p:nvSpPr>
            <p:spPr>
              <a:xfrm>
                <a:off x="2326313" y="2320136"/>
                <a:ext cx="4336874" cy="1267187"/>
              </a:xfrm>
              <a:prstGeom prst="rect">
                <a:avLst/>
              </a:prstGeom>
              <a:noFill/>
            </p:spPr>
            <p:txBody>
              <a:bodyPr wrap="none" lIns="479938" tIns="0" rIns="0" bIns="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09">
                  <a:defRPr/>
                </a:pPr>
                <a:r>
                  <a:rPr lang="en-US" altLang="zh-CN" sz="5999" b="1" kern="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Hướng dẫn </a:t>
                </a:r>
              </a:p>
              <a:p>
                <a:pPr algn="ctr" defTabSz="914309">
                  <a:defRPr/>
                </a:pPr>
                <a:r>
                  <a:rPr lang="en-US" altLang="zh-CN" sz="5999" b="1" kern="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phân tích </a:t>
                </a:r>
              </a:p>
              <a:p>
                <a:pPr algn="ctr" defTabSz="914309">
                  <a:defRPr/>
                </a:pPr>
                <a:r>
                  <a:rPr lang="en-US" altLang="zh-CN" sz="5999" b="1" kern="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kiểu văn bản</a:t>
                </a:r>
                <a:endParaRPr lang="zh-CN" altLang="en-US" sz="5999" b="1" kern="0"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sym typeface="+mn-lt"/>
                </a:endParaRPr>
              </a:p>
            </p:txBody>
          </p:sp>
        </p:grpSp>
      </p:grpSp>
      <p:pic>
        <p:nvPicPr>
          <p:cNvPr id="26" name="PA-图片 14">
            <a:extLst>
              <a:ext uri="{FF2B5EF4-FFF2-40B4-BE49-F238E27FC236}">
                <a16:creationId xmlns:a16="http://schemas.microsoft.com/office/drawing/2014/main" id="{57D38F78-B6CD-4215-A592-B9AAB4539053}"/>
              </a:ext>
            </a:extLst>
          </p:cNvPr>
          <p:cNvPicPr>
            <a:picLocks noChangeAspect="1"/>
          </p:cNvPicPr>
          <p:nvPr/>
        </p:nvPicPr>
        <p:blipFill rotWithShape="1">
          <a:blip r:embed="rId8">
            <a:extLst>
              <a:ext uri="{28A0092B-C50C-407E-A947-70E740481C1C}">
                <a14:useLocalDpi xmlns:a14="http://schemas.microsoft.com/office/drawing/2010/main" val="0"/>
              </a:ext>
            </a:extLst>
          </a:blip>
          <a:srcRect l="344" t="-2899" r="79595" b="52899"/>
          <a:stretch/>
        </p:blipFill>
        <p:spPr>
          <a:xfrm>
            <a:off x="1268804" y="113443"/>
            <a:ext cx="1483162" cy="229124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27" name="图片 8">
            <a:extLst>
              <a:ext uri="{FF2B5EF4-FFF2-40B4-BE49-F238E27FC236}">
                <a16:creationId xmlns:a16="http://schemas.microsoft.com/office/drawing/2014/main" id="{C6A6FD8C-2C23-417E-AC0E-951AF345AB94}"/>
              </a:ext>
            </a:extLst>
          </p:cNvPr>
          <p:cNvPicPr>
            <a:picLocks noChangeAspect="1"/>
          </p:cNvPicPr>
          <p:nvPr/>
        </p:nvPicPr>
        <p:blipFill rotWithShape="1">
          <a:blip r:embed="rId9">
            <a:extLst>
              <a:ext uri="{28A0092B-C50C-407E-A947-70E740481C1C}">
                <a14:useLocalDpi xmlns:a14="http://schemas.microsoft.com/office/drawing/2010/main" val="0"/>
              </a:ext>
            </a:extLst>
          </a:blip>
          <a:srcRect l="66515" t="7778" r="5336" b="75097"/>
          <a:stretch/>
        </p:blipFill>
        <p:spPr>
          <a:xfrm rot="660128">
            <a:off x="9602752" y="-246809"/>
            <a:ext cx="2538516" cy="2163489"/>
          </a:xfrm>
          <a:prstGeom prst="rect">
            <a:avLst/>
          </a:prstGeom>
        </p:spPr>
      </p:pic>
    </p:spTree>
    <p:extLst>
      <p:ext uri="{BB962C8B-B14F-4D97-AF65-F5344CB8AC3E}">
        <p14:creationId xmlns:p14="http://schemas.microsoft.com/office/powerpoint/2010/main" val="1848774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750" fill="hold"/>
                                        <p:tgtEl>
                                          <p:spTgt spid="12"/>
                                        </p:tgtEl>
                                        <p:attrNameLst>
                                          <p:attrName>ppt_w</p:attrName>
                                        </p:attrNameLst>
                                      </p:cBhvr>
                                      <p:tavLst>
                                        <p:tav tm="0">
                                          <p:val>
                                            <p:fltVal val="0"/>
                                          </p:val>
                                        </p:tav>
                                        <p:tav tm="100000">
                                          <p:val>
                                            <p:strVal val="#ppt_w"/>
                                          </p:val>
                                        </p:tav>
                                      </p:tavLst>
                                    </p:anim>
                                    <p:anim calcmode="lin" valueType="num">
                                      <p:cBhvr>
                                        <p:cTn id="21" dur="750" fill="hold"/>
                                        <p:tgtEl>
                                          <p:spTgt spid="12"/>
                                        </p:tgtEl>
                                        <p:attrNameLst>
                                          <p:attrName>ppt_h</p:attrName>
                                        </p:attrNameLst>
                                      </p:cBhvr>
                                      <p:tavLst>
                                        <p:tav tm="0">
                                          <p:val>
                                            <p:fltVal val="0"/>
                                          </p:val>
                                        </p:tav>
                                        <p:tav tm="100000">
                                          <p:val>
                                            <p:strVal val="#ppt_h"/>
                                          </p:val>
                                        </p:tav>
                                      </p:tavLst>
                                    </p:anim>
                                    <p:animEffect transition="in" filter="fade">
                                      <p:cBhvr>
                                        <p:cTn id="22" dur="750"/>
                                        <p:tgtEl>
                                          <p:spTgt spid="12"/>
                                        </p:tgtEl>
                                      </p:cBhvr>
                                    </p:animEffect>
                                  </p:childTnLst>
                                </p:cTn>
                              </p:par>
                            </p:childTnLst>
                          </p:cTn>
                        </p:par>
                        <p:par>
                          <p:cTn id="23" fill="hold">
                            <p:stCondLst>
                              <p:cond delay="2250"/>
                            </p:stCondLst>
                            <p:childTnLst>
                              <p:par>
                                <p:cTn id="24" presetID="53" presetClass="entr" presetSubtype="16"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750" fill="hold"/>
                                        <p:tgtEl>
                                          <p:spTgt spid="11"/>
                                        </p:tgtEl>
                                        <p:attrNameLst>
                                          <p:attrName>ppt_w</p:attrName>
                                        </p:attrNameLst>
                                      </p:cBhvr>
                                      <p:tavLst>
                                        <p:tav tm="0">
                                          <p:val>
                                            <p:fltVal val="0"/>
                                          </p:val>
                                        </p:tav>
                                        <p:tav tm="100000">
                                          <p:val>
                                            <p:strVal val="#ppt_w"/>
                                          </p:val>
                                        </p:tav>
                                      </p:tavLst>
                                    </p:anim>
                                    <p:anim calcmode="lin" valueType="num">
                                      <p:cBhvr>
                                        <p:cTn id="27" dur="750" fill="hold"/>
                                        <p:tgtEl>
                                          <p:spTgt spid="11"/>
                                        </p:tgtEl>
                                        <p:attrNameLst>
                                          <p:attrName>ppt_h</p:attrName>
                                        </p:attrNameLst>
                                      </p:cBhvr>
                                      <p:tavLst>
                                        <p:tav tm="0">
                                          <p:val>
                                            <p:fltVal val="0"/>
                                          </p:val>
                                        </p:tav>
                                        <p:tav tm="100000">
                                          <p:val>
                                            <p:strVal val="#ppt_h"/>
                                          </p:val>
                                        </p:tav>
                                      </p:tavLst>
                                    </p:anim>
                                    <p:animEffect transition="in" filter="fade">
                                      <p:cBhvr>
                                        <p:cTn id="28" dur="750"/>
                                        <p:tgtEl>
                                          <p:spTgt spid="11"/>
                                        </p:tgtEl>
                                      </p:cBhvr>
                                    </p:animEffect>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75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94" y="4760063"/>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7" y="470504"/>
            <a:ext cx="7540798" cy="584775"/>
          </a:xfrm>
          <a:prstGeom prst="rect">
            <a:avLst/>
          </a:prstGeom>
          <a:noFill/>
        </p:spPr>
        <p:txBody>
          <a:bodyPr wrap="square" rtlCol="0">
            <a:spAutoFit/>
          </a:bodyPr>
          <a:lstStyle/>
          <a:p>
            <a:pPr defTabSz="914309"/>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II.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Hướng</a:t>
            </a:r>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dẫn</a:t>
            </a:r>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phân</a:t>
            </a:r>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tích</a:t>
            </a:r>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kiểu</a:t>
            </a:r>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văn</a:t>
            </a:r>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bản</a:t>
            </a:r>
            <a:endParaRPr lang="zh-CN" alt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2" name="图片 4" descr="2">
            <a:extLst>
              <a:ext uri="{FF2B5EF4-FFF2-40B4-BE49-F238E27FC236}">
                <a16:creationId xmlns:a16="http://schemas.microsoft.com/office/drawing/2014/main" id="{8AE9A7CA-DCC8-A261-174D-83258B1563B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4763" y="461580"/>
            <a:ext cx="6549713" cy="592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D5E045CF-57AA-9AAA-EFFA-512D1ABA5465}"/>
              </a:ext>
            </a:extLst>
          </p:cNvPr>
          <p:cNvSpPr txBox="1">
            <a:spLocks noChangeArrowheads="1"/>
          </p:cNvSpPr>
          <p:nvPr/>
        </p:nvSpPr>
        <p:spPr bwMode="auto">
          <a:xfrm>
            <a:off x="1906746" y="2568082"/>
            <a:ext cx="4075629" cy="1714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Times New Roman" panose="02020603050405020304" pitchFamily="18" charset="0"/>
                <a:cs typeface="Times New Roman" panose="02020603050405020304" pitchFamily="18" charset="0"/>
              </a:rPr>
              <a:t>Phân tích đặc điểm nhân vật Bơ-men trong truyện ngắn Chiếc lá cuối cùng</a:t>
            </a:r>
          </a:p>
        </p:txBody>
      </p:sp>
      <p:pic>
        <p:nvPicPr>
          <p:cNvPr id="1028" name="Picture 4" descr="Phân tích nhân vật cụ Bơ-men trong truyện ngắn Chiếc lá cuối cùng | Top 3  bài">
            <a:extLst>
              <a:ext uri="{FF2B5EF4-FFF2-40B4-BE49-F238E27FC236}">
                <a16:creationId xmlns:a16="http://schemas.microsoft.com/office/drawing/2014/main" id="{18BB7AFD-7B0F-B7EA-6AF4-049EC9AAA5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980"/>
          <a:stretch/>
        </p:blipFill>
        <p:spPr bwMode="auto">
          <a:xfrm>
            <a:off x="6554172" y="1674091"/>
            <a:ext cx="4197131" cy="4551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718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barn(inVertical)">
                                      <p:cBhvr>
                                        <p:cTn id="32" dur="500"/>
                                        <p:tgtEl>
                                          <p:spTgt spid="1028"/>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75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41" presetClass="entr" presetSubtype="0" fill="hold" grpId="0" nodeType="clickEffect">
                                  <p:stCondLst>
                                    <p:cond delay="0"/>
                                  </p:stCondLst>
                                  <p:iterate type="lt">
                                    <p:tmPct val="10000"/>
                                  </p:iterate>
                                  <p:childTnLst>
                                    <p:set>
                                      <p:cBhvr>
                                        <p:cTn id="47" dur="1" fill="hold">
                                          <p:stCondLst>
                                            <p:cond delay="0"/>
                                          </p:stCondLst>
                                        </p:cTn>
                                        <p:tgtEl>
                                          <p:spTgt spid="3">
                                            <p:txEl>
                                              <p:pRg st="0" end="0"/>
                                            </p:txEl>
                                          </p:spTgt>
                                        </p:tgtEl>
                                        <p:attrNameLst>
                                          <p:attrName>style.visibility</p:attrName>
                                        </p:attrNameLst>
                                      </p:cBhvr>
                                      <p:to>
                                        <p:strVal val="visible"/>
                                      </p:to>
                                    </p:set>
                                    <p:anim calcmode="lin" valueType="num">
                                      <p:cBhvr>
                                        <p:cTn id="48"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3" y="480319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482306" y="349469"/>
            <a:ext cx="8552677" cy="584699"/>
          </a:xfrm>
          <a:prstGeom prst="rect">
            <a:avLst/>
          </a:prstGeom>
          <a:noFill/>
        </p:spPr>
        <p:txBody>
          <a:bodyPr wrap="square" rtlCol="0">
            <a:spAutoFit/>
          </a:bodyPr>
          <a:lstStyle/>
          <a:p>
            <a:pPr defTabSz="914309"/>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II.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Hướng</a:t>
            </a:r>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dẫn</a:t>
            </a:r>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phân</a:t>
            </a:r>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tích</a:t>
            </a:r>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kiểu</a:t>
            </a:r>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văn</a:t>
            </a:r>
            <a:r>
              <a:rPr lang="en-US" altLang="zh-CN" sz="3200" b="1" u="sng"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u="sng"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bản</a:t>
            </a:r>
            <a:endParaRPr lang="zh-CN" alt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4250059" y="1803393"/>
            <a:ext cx="1091281" cy="1232021"/>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10" name="Picture 4">
            <a:extLst>
              <a:ext uri="{FF2B5EF4-FFF2-40B4-BE49-F238E27FC236}">
                <a16:creationId xmlns:a16="http://schemas.microsoft.com/office/drawing/2014/main" id="{6B4B4B25-567A-38C3-03A0-725D5F16D7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52623" y="3421145"/>
            <a:ext cx="5590330" cy="2896807"/>
          </a:xfrm>
          <a:prstGeom prst="rect">
            <a:avLst/>
          </a:prstGeom>
        </p:spPr>
      </p:pic>
      <p:grpSp>
        <p:nvGrpSpPr>
          <p:cNvPr id="11" name="Group 10">
            <a:extLst>
              <a:ext uri="{FF2B5EF4-FFF2-40B4-BE49-F238E27FC236}">
                <a16:creationId xmlns:a16="http://schemas.microsoft.com/office/drawing/2014/main" id="{0912AF58-8891-CD26-5454-CF83DC95C6F6}"/>
              </a:ext>
            </a:extLst>
          </p:cNvPr>
          <p:cNvGrpSpPr/>
          <p:nvPr/>
        </p:nvGrpSpPr>
        <p:grpSpPr>
          <a:xfrm rot="-5400000">
            <a:off x="8075471" y="81250"/>
            <a:ext cx="1516145" cy="4458162"/>
            <a:chOff x="0" y="0"/>
            <a:chExt cx="1712938" cy="4777158"/>
          </a:xfrm>
        </p:grpSpPr>
        <p:sp>
          <p:nvSpPr>
            <p:cNvPr id="12" name="Freeform 11">
              <a:extLst>
                <a:ext uri="{FF2B5EF4-FFF2-40B4-BE49-F238E27FC236}">
                  <a16:creationId xmlns:a16="http://schemas.microsoft.com/office/drawing/2014/main" id="{DC72966A-BECB-6105-06CA-62F2E8ED7BE0}"/>
                </a:ext>
              </a:extLst>
            </p:cNvPr>
            <p:cNvSpPr/>
            <p:nvPr/>
          </p:nvSpPr>
          <p:spPr>
            <a:xfrm>
              <a:off x="-9098" y="-6509"/>
              <a:ext cx="1727269" cy="4809212"/>
            </a:xfrm>
            <a:custGeom>
              <a:avLst/>
              <a:gdLst/>
              <a:ahLst/>
              <a:cxnLst/>
              <a:rect l="l" t="t" r="r" b="b"/>
              <a:pathLst>
                <a:path w="1727269" h="4809212">
                  <a:moveTo>
                    <a:pt x="63030" y="4215658"/>
                  </a:moveTo>
                  <a:cubicBezTo>
                    <a:pt x="63030" y="4215658"/>
                    <a:pt x="0" y="3969094"/>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3957460"/>
                    <a:pt x="1700206" y="4153062"/>
                    <a:pt x="1700206" y="4153062"/>
                  </a:cubicBezTo>
                  <a:cubicBezTo>
                    <a:pt x="1683524" y="4368795"/>
                    <a:pt x="1568880" y="4579407"/>
                    <a:pt x="1372011" y="4691031"/>
                  </a:cubicBezTo>
                  <a:cubicBezTo>
                    <a:pt x="1221660" y="4776279"/>
                    <a:pt x="1023629" y="4791377"/>
                    <a:pt x="803168" y="4780636"/>
                  </a:cubicBezTo>
                  <a:lnTo>
                    <a:pt x="803168" y="4780636"/>
                  </a:lnTo>
                  <a:cubicBezTo>
                    <a:pt x="645952" y="4775359"/>
                    <a:pt x="384604" y="4809212"/>
                    <a:pt x="254278" y="4700054"/>
                  </a:cubicBezTo>
                  <a:cubicBezTo>
                    <a:pt x="145767" y="4609169"/>
                    <a:pt x="81795" y="4415857"/>
                    <a:pt x="63030" y="4215658"/>
                  </a:cubicBezTo>
                  <a:close/>
                </a:path>
              </a:pathLst>
            </a:custGeom>
            <a:solidFill>
              <a:srgbClr val="EEC51D"/>
            </a:solidFill>
          </p:spPr>
        </p:sp>
      </p:grpSp>
      <p:pic>
        <p:nvPicPr>
          <p:cNvPr id="13" name="Picture 17">
            <a:extLst>
              <a:ext uri="{FF2B5EF4-FFF2-40B4-BE49-F238E27FC236}">
                <a16:creationId xmlns:a16="http://schemas.microsoft.com/office/drawing/2014/main" id="{7964C4C9-C668-DFB9-D65B-B6BCD40AEA1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0383">
            <a:off x="10707080" y="3077645"/>
            <a:ext cx="359369" cy="451262"/>
          </a:xfrm>
          <a:prstGeom prst="rect">
            <a:avLst/>
          </a:prstGeom>
        </p:spPr>
      </p:pic>
      <p:grpSp>
        <p:nvGrpSpPr>
          <p:cNvPr id="15" name="Group 14">
            <a:extLst>
              <a:ext uri="{FF2B5EF4-FFF2-40B4-BE49-F238E27FC236}">
                <a16:creationId xmlns:a16="http://schemas.microsoft.com/office/drawing/2014/main" id="{9FCDC040-DBE2-D333-7A41-D7E61A8B07B8}"/>
              </a:ext>
            </a:extLst>
          </p:cNvPr>
          <p:cNvGrpSpPr/>
          <p:nvPr/>
        </p:nvGrpSpPr>
        <p:grpSpPr>
          <a:xfrm rot="-5400000">
            <a:off x="8421529" y="2715947"/>
            <a:ext cx="1516145" cy="4228329"/>
            <a:chOff x="0" y="0"/>
            <a:chExt cx="1712938" cy="4777158"/>
          </a:xfrm>
        </p:grpSpPr>
        <p:sp>
          <p:nvSpPr>
            <p:cNvPr id="16" name="Freeform 11">
              <a:extLst>
                <a:ext uri="{FF2B5EF4-FFF2-40B4-BE49-F238E27FC236}">
                  <a16:creationId xmlns:a16="http://schemas.microsoft.com/office/drawing/2014/main" id="{18E94C53-1BA0-AA57-D0BB-BB0C41CC6ED6}"/>
                </a:ext>
              </a:extLst>
            </p:cNvPr>
            <p:cNvSpPr/>
            <p:nvPr/>
          </p:nvSpPr>
          <p:spPr>
            <a:xfrm>
              <a:off x="-9098" y="-6509"/>
              <a:ext cx="1727269" cy="4809212"/>
            </a:xfrm>
            <a:custGeom>
              <a:avLst/>
              <a:gdLst/>
              <a:ahLst/>
              <a:cxnLst/>
              <a:rect l="l" t="t" r="r" b="b"/>
              <a:pathLst>
                <a:path w="1727269" h="4809212">
                  <a:moveTo>
                    <a:pt x="63030" y="4215658"/>
                  </a:moveTo>
                  <a:cubicBezTo>
                    <a:pt x="63030" y="4215658"/>
                    <a:pt x="0" y="3969094"/>
                    <a:pt x="10218" y="1214762"/>
                  </a:cubicBezTo>
                  <a:cubicBezTo>
                    <a:pt x="18651" y="990971"/>
                    <a:pt x="65033" y="645332"/>
                    <a:pt x="65033" y="645332"/>
                  </a:cubicBezTo>
                  <a:cubicBezTo>
                    <a:pt x="82233" y="502466"/>
                    <a:pt x="56685" y="337866"/>
                    <a:pt x="181385" y="223925"/>
                  </a:cubicBezTo>
                  <a:cubicBezTo>
                    <a:pt x="346794" y="72788"/>
                    <a:pt x="621643" y="0"/>
                    <a:pt x="834196" y="6965"/>
                  </a:cubicBezTo>
                  <a:lnTo>
                    <a:pt x="834197" y="6965"/>
                  </a:lnTo>
                  <a:cubicBezTo>
                    <a:pt x="1050944" y="16819"/>
                    <a:pt x="1255259" y="36481"/>
                    <a:pt x="1389447" y="101690"/>
                  </a:cubicBezTo>
                  <a:cubicBezTo>
                    <a:pt x="1645493" y="226120"/>
                    <a:pt x="1727268" y="459160"/>
                    <a:pt x="1721781" y="704684"/>
                  </a:cubicBezTo>
                  <a:cubicBezTo>
                    <a:pt x="1721781" y="704684"/>
                    <a:pt x="1678493" y="1013073"/>
                    <a:pt x="1685926" y="1248607"/>
                  </a:cubicBezTo>
                  <a:cubicBezTo>
                    <a:pt x="1693049" y="3957460"/>
                    <a:pt x="1700206" y="4153062"/>
                    <a:pt x="1700206" y="4153062"/>
                  </a:cubicBezTo>
                  <a:cubicBezTo>
                    <a:pt x="1683524" y="4368795"/>
                    <a:pt x="1568880" y="4579407"/>
                    <a:pt x="1372011" y="4691031"/>
                  </a:cubicBezTo>
                  <a:cubicBezTo>
                    <a:pt x="1221660" y="4776279"/>
                    <a:pt x="1023629" y="4791377"/>
                    <a:pt x="803168" y="4780636"/>
                  </a:cubicBezTo>
                  <a:lnTo>
                    <a:pt x="803168" y="4780636"/>
                  </a:lnTo>
                  <a:cubicBezTo>
                    <a:pt x="645952" y="4775359"/>
                    <a:pt x="384604" y="4809212"/>
                    <a:pt x="254278" y="4700054"/>
                  </a:cubicBezTo>
                  <a:cubicBezTo>
                    <a:pt x="145767" y="4609169"/>
                    <a:pt x="81795" y="4415857"/>
                    <a:pt x="63030" y="4215658"/>
                  </a:cubicBezTo>
                  <a:close/>
                </a:path>
              </a:pathLst>
            </a:custGeom>
            <a:solidFill>
              <a:srgbClr val="EEC51D"/>
            </a:solidFill>
          </p:spPr>
        </p:sp>
      </p:grpSp>
      <p:pic>
        <p:nvPicPr>
          <p:cNvPr id="17" name="Picture 17">
            <a:extLst>
              <a:ext uri="{FF2B5EF4-FFF2-40B4-BE49-F238E27FC236}">
                <a16:creationId xmlns:a16="http://schemas.microsoft.com/office/drawing/2014/main" id="{180BF57B-8829-109D-D742-C3B9FD805CB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0383">
            <a:off x="11168054" y="5597425"/>
            <a:ext cx="359369" cy="451262"/>
          </a:xfrm>
          <a:prstGeom prst="rect">
            <a:avLst/>
          </a:prstGeom>
        </p:spPr>
      </p:pic>
      <p:pic>
        <p:nvPicPr>
          <p:cNvPr id="18" name="Picture 18">
            <a:extLst>
              <a:ext uri="{FF2B5EF4-FFF2-40B4-BE49-F238E27FC236}">
                <a16:creationId xmlns:a16="http://schemas.microsoft.com/office/drawing/2014/main" id="{03E9DC27-8E54-8ECB-2CF4-FF7F700F2A1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05475">
            <a:off x="6951069" y="3496940"/>
            <a:ext cx="622129" cy="974846"/>
          </a:xfrm>
          <a:prstGeom prst="rect">
            <a:avLst/>
          </a:prstGeom>
        </p:spPr>
      </p:pic>
      <p:pic>
        <p:nvPicPr>
          <p:cNvPr id="19" name="Picture 18">
            <a:extLst>
              <a:ext uri="{FF2B5EF4-FFF2-40B4-BE49-F238E27FC236}">
                <a16:creationId xmlns:a16="http://schemas.microsoft.com/office/drawing/2014/main" id="{DC541AE3-E25E-1325-02DE-3465EE1C57A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05475">
            <a:off x="6321371" y="1142431"/>
            <a:ext cx="622129" cy="974846"/>
          </a:xfrm>
          <a:prstGeom prst="rect">
            <a:avLst/>
          </a:prstGeom>
        </p:spPr>
      </p:pic>
      <p:sp>
        <p:nvSpPr>
          <p:cNvPr id="21" name="TextBox 20">
            <a:extLst>
              <a:ext uri="{FF2B5EF4-FFF2-40B4-BE49-F238E27FC236}">
                <a16:creationId xmlns:a16="http://schemas.microsoft.com/office/drawing/2014/main" id="{F4F2A3C5-A156-EEF3-C972-93BD82BFDBA4}"/>
              </a:ext>
            </a:extLst>
          </p:cNvPr>
          <p:cNvSpPr txBox="1"/>
          <p:nvPr/>
        </p:nvSpPr>
        <p:spPr>
          <a:xfrm>
            <a:off x="6917053" y="2014453"/>
            <a:ext cx="4430685" cy="461665"/>
          </a:xfrm>
          <a:prstGeom prst="rect">
            <a:avLst/>
          </a:prstGeom>
          <a:noFill/>
        </p:spPr>
        <p:txBody>
          <a:bodyPr wrap="square">
            <a:spAutoFit/>
          </a:bodyPr>
          <a:lstStyle/>
          <a:p>
            <a:r>
              <a:rPr lang="en-US" sz="2400" i="1">
                <a:latin typeface="Times New Roman" panose="02020603050405020304" pitchFamily="18" charset="0"/>
                <a:cs typeface="Times New Roman" panose="02020603050405020304" pitchFamily="18" charset="0"/>
              </a:rPr>
              <a:t>Bài văn viết về nhân vật nào? </a:t>
            </a:r>
            <a:endParaRPr lang="en-US" sz="32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A6380AF-1E71-34DB-5B02-827883538DA0}"/>
              </a:ext>
            </a:extLst>
          </p:cNvPr>
          <p:cNvSpPr txBox="1"/>
          <p:nvPr/>
        </p:nvSpPr>
        <p:spPr>
          <a:xfrm>
            <a:off x="7476256" y="4374508"/>
            <a:ext cx="3840119" cy="1200329"/>
          </a:xfrm>
          <a:prstGeom prst="rect">
            <a:avLst/>
          </a:prstGeom>
          <a:noFill/>
        </p:spPr>
        <p:txBody>
          <a:bodyPr wrap="square">
            <a:spAutoFit/>
          </a:bodyPr>
          <a:lstStyle/>
          <a:p>
            <a:r>
              <a:rPr lang="en-US" sz="2400" i="1">
                <a:latin typeface="Times New Roman" panose="02020603050405020304" pitchFamily="18" charset="0"/>
                <a:cs typeface="Times New Roman" panose="02020603050405020304" pitchFamily="18" charset="0"/>
              </a:rPr>
              <a:t>Người viết đã trình bày ý kiến về những đặc điểm nào của nhân vật?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629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ppt_x"/>
                                          </p:val>
                                        </p:tav>
                                        <p:tav tm="100000">
                                          <p:val>
                                            <p:strVal val="#ppt_x"/>
                                          </p:val>
                                        </p:tav>
                                      </p:tavLst>
                                    </p:anim>
                                    <p:anim calcmode="lin" valueType="num">
                                      <p:cBhvr additive="base">
                                        <p:cTn id="65" dur="500" fill="hold"/>
                                        <p:tgtEl>
                                          <p:spTgt spid="17"/>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ppt_x"/>
                                          </p:val>
                                        </p:tav>
                                        <p:tav tm="100000">
                                          <p:val>
                                            <p:strVal val="#ppt_x"/>
                                          </p:val>
                                        </p:tav>
                                      </p:tavLst>
                                    </p:anim>
                                    <p:anim calcmode="lin" valueType="num">
                                      <p:cBhvr additive="base">
                                        <p:cTn id="69" dur="500" fill="hold"/>
                                        <p:tgtEl>
                                          <p:spTgt spid="18"/>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ppt_x"/>
                                          </p:val>
                                        </p:tav>
                                        <p:tav tm="100000">
                                          <p:val>
                                            <p:strVal val="#ppt_x"/>
                                          </p:val>
                                        </p:tav>
                                      </p:tavLst>
                                    </p:anim>
                                    <p:anim calcmode="lin" valueType="num">
                                      <p:cBhvr additive="base">
                                        <p:cTn id="7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3" y="480319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584699"/>
          </a:xfrm>
          <a:prstGeom prst="rect">
            <a:avLst/>
          </a:prstGeom>
          <a:noFill/>
        </p:spPr>
        <p:txBody>
          <a:bodyPr wrap="square" rtlCol="0">
            <a:spAutoFit/>
          </a:bodyPr>
          <a:lstStyle/>
          <a:p>
            <a:pPr defTabSz="914309"/>
            <a:r>
              <a:rPr lang="en-US" altLang="zh-CN" sz="3200" b="1" u="sng">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rPr>
              <a:t>II. Hướng dẫn phân tích kiểu văn bản</a:t>
            </a:r>
            <a:endParaRPr lang="zh-CN" altLang="en-US" sz="3200" b="1" u="sng"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5166366" y="1146575"/>
            <a:ext cx="1091281" cy="1232021"/>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34" name="图片 14">
            <a:extLst>
              <a:ext uri="{FF2B5EF4-FFF2-40B4-BE49-F238E27FC236}">
                <a16:creationId xmlns:a16="http://schemas.microsoft.com/office/drawing/2014/main" id="{F43F8CC3-1D6E-443F-839A-A9B3D5F62217}"/>
              </a:ext>
            </a:extLst>
          </p:cNvPr>
          <p:cNvPicPr>
            <a:picLocks noChangeAspect="1"/>
          </p:cNvPicPr>
          <p:nvPr/>
        </p:nvPicPr>
        <p:blipFill rotWithShape="1">
          <a:blip r:embed="rId8">
            <a:extLst>
              <a:ext uri="{28A0092B-C50C-407E-A947-70E740481C1C}">
                <a14:useLocalDpi xmlns:a14="http://schemas.microsoft.com/office/drawing/2010/main" val="0"/>
              </a:ext>
            </a:extLst>
          </a:blip>
          <a:srcRect t="11919" b="11313"/>
          <a:stretch/>
        </p:blipFill>
        <p:spPr>
          <a:xfrm>
            <a:off x="933666" y="2729981"/>
            <a:ext cx="5960651" cy="3238989"/>
          </a:xfrm>
          <a:prstGeom prst="rect">
            <a:avLst/>
          </a:prstGeom>
        </p:spPr>
      </p:pic>
      <p:pic>
        <p:nvPicPr>
          <p:cNvPr id="35" name="图片 4">
            <a:extLst>
              <a:ext uri="{FF2B5EF4-FFF2-40B4-BE49-F238E27FC236}">
                <a16:creationId xmlns:a16="http://schemas.microsoft.com/office/drawing/2014/main" id="{3807B25C-2400-4267-A944-A6656DC7A3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2470" y="890619"/>
            <a:ext cx="4234278" cy="4234278"/>
          </a:xfrm>
          <a:prstGeom prst="rect">
            <a:avLst/>
          </a:prstGeom>
        </p:spPr>
      </p:pic>
      <p:sp>
        <p:nvSpPr>
          <p:cNvPr id="36" name="矩形 42">
            <a:extLst>
              <a:ext uri="{FF2B5EF4-FFF2-40B4-BE49-F238E27FC236}">
                <a16:creationId xmlns:a16="http://schemas.microsoft.com/office/drawing/2014/main" id="{7BB81E7F-0299-4BCD-A1F2-3F605AE25438}"/>
              </a:ext>
            </a:extLst>
          </p:cNvPr>
          <p:cNvSpPr/>
          <p:nvPr/>
        </p:nvSpPr>
        <p:spPr>
          <a:xfrm>
            <a:off x="7659140" y="2427605"/>
            <a:ext cx="2509489" cy="1160306"/>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Times New Roman" panose="02020603050405020304" pitchFamily="18" charset="0"/>
                <a:cs typeface="Times New Roman" panose="02020603050405020304" pitchFamily="18" charset="0"/>
              </a:rPr>
              <a:t>Bài văn viết về nhân vật Bơ-mơn.</a:t>
            </a:r>
          </a:p>
        </p:txBody>
      </p:sp>
    </p:spTree>
    <p:extLst>
      <p:ext uri="{BB962C8B-B14F-4D97-AF65-F5344CB8AC3E}">
        <p14:creationId xmlns:p14="http://schemas.microsoft.com/office/powerpoint/2010/main" val="2752079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ppt_x"/>
                                          </p:val>
                                        </p:tav>
                                        <p:tav tm="100000">
                                          <p:val>
                                            <p:strVal val="#ppt_x"/>
                                          </p:val>
                                        </p:tav>
                                      </p:tavLst>
                                    </p:anim>
                                    <p:anim calcmode="lin" valueType="num">
                                      <p:cBhvr additive="base">
                                        <p:cTn id="37" dur="500" fill="hold"/>
                                        <p:tgtEl>
                                          <p:spTgt spid="34"/>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ppt_x"/>
                                          </p:val>
                                        </p:tav>
                                        <p:tav tm="100000">
                                          <p:val>
                                            <p:strVal val="#ppt_x"/>
                                          </p:val>
                                        </p:tav>
                                      </p:tavLst>
                                    </p:anim>
                                    <p:anim calcmode="lin" valueType="num">
                                      <p:cBhvr additive="base">
                                        <p:cTn id="41" dur="500" fill="hold"/>
                                        <p:tgtEl>
                                          <p:spTgt spid="3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500" fill="hold"/>
                                        <p:tgtEl>
                                          <p:spTgt spid="36"/>
                                        </p:tgtEl>
                                        <p:attrNameLst>
                                          <p:attrName>ppt_x</p:attrName>
                                        </p:attrNameLst>
                                      </p:cBhvr>
                                      <p:tavLst>
                                        <p:tav tm="0">
                                          <p:val>
                                            <p:strVal val="#ppt_x"/>
                                          </p:val>
                                        </p:tav>
                                        <p:tav tm="100000">
                                          <p:val>
                                            <p:strVal val="#ppt_x"/>
                                          </p:val>
                                        </p:tav>
                                      </p:tavLst>
                                    </p:anim>
                                    <p:anim calcmode="lin" valueType="num">
                                      <p:cBhvr additive="base">
                                        <p:cTn id="4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21" y="357543"/>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3" y="480319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584699"/>
          </a:xfrm>
          <a:prstGeom prst="rect">
            <a:avLst/>
          </a:prstGeom>
          <a:noFill/>
        </p:spPr>
        <p:txBody>
          <a:bodyPr wrap="square" rtlCol="0">
            <a:spAutoFit/>
          </a:bodyPr>
          <a:lstStyle/>
          <a:p>
            <a:pPr defTabSz="914309"/>
            <a:r>
              <a:rPr lang="en-US" altLang="zh-CN" sz="3200" b="1" u="sng">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rPr>
              <a:t>II. Hướng dẫn phân tích kiểu văn bản</a:t>
            </a:r>
            <a:endParaRPr lang="zh-CN" altLang="en-US" sz="3200" b="1" u="sng"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697511" y="38726"/>
            <a:ext cx="1091281" cy="1232021"/>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34" name="Rectangle 23">
            <a:extLst>
              <a:ext uri="{FF2B5EF4-FFF2-40B4-BE49-F238E27FC236}">
                <a16:creationId xmlns:a16="http://schemas.microsoft.com/office/drawing/2014/main" id="{970E136D-3333-4006-9AC6-96865E3244A7}"/>
              </a:ext>
            </a:extLst>
          </p:cNvPr>
          <p:cNvSpPr/>
          <p:nvPr/>
        </p:nvSpPr>
        <p:spPr>
          <a:xfrm>
            <a:off x="8520550" y="3220464"/>
            <a:ext cx="3032474" cy="1569660"/>
          </a:xfrm>
          <a:prstGeom prst="rect">
            <a:avLst/>
          </a:prstGeom>
        </p:spPr>
        <p:txBody>
          <a:bodyPr wrap="square">
            <a:spAutoFit/>
          </a:bodyPr>
          <a:lstStyle/>
          <a:p>
            <a:pPr algn="ctr"/>
            <a:r>
              <a:rPr lang="en-US" sz="2400">
                <a:latin typeface="Times New Roman" panose="02020603050405020304" pitchFamily="18" charset="0"/>
                <a:cs typeface="Times New Roman" panose="02020603050405020304" pitchFamily="18" charset="0"/>
              </a:rPr>
              <a:t>Nhân vật bác Bơ-mơn còn là một họa sĩ với khoa khát nghệ thuật đáng trân trọng</a:t>
            </a:r>
            <a:endParaRPr lang="en-US" sz="2800">
              <a:latin typeface="Times New Roman" panose="02020603050405020304" pitchFamily="18" charset="0"/>
              <a:cs typeface="Times New Roman" panose="02020603050405020304" pitchFamily="18" charset="0"/>
            </a:endParaRPr>
          </a:p>
        </p:txBody>
      </p:sp>
      <p:sp>
        <p:nvSpPr>
          <p:cNvPr id="35" name="椭圆 10">
            <a:extLst>
              <a:ext uri="{FF2B5EF4-FFF2-40B4-BE49-F238E27FC236}">
                <a16:creationId xmlns:a16="http://schemas.microsoft.com/office/drawing/2014/main" id="{F187E09D-5FCB-4ADE-8A42-7C530AC3A419}"/>
              </a:ext>
            </a:extLst>
          </p:cNvPr>
          <p:cNvSpPr/>
          <p:nvPr/>
        </p:nvSpPr>
        <p:spPr>
          <a:xfrm>
            <a:off x="1791615" y="2309314"/>
            <a:ext cx="1173489" cy="1173488"/>
          </a:xfrm>
          <a:prstGeom prst="ellipse">
            <a:avLst/>
          </a:pr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01</a:t>
            </a:r>
            <a:endParaRPr lang="zh-CN" altLang="en-US"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7" name="椭圆 12">
            <a:extLst>
              <a:ext uri="{FF2B5EF4-FFF2-40B4-BE49-F238E27FC236}">
                <a16:creationId xmlns:a16="http://schemas.microsoft.com/office/drawing/2014/main" id="{4202333A-34C7-4302-B1DE-E038D7AA5014}"/>
              </a:ext>
            </a:extLst>
          </p:cNvPr>
          <p:cNvSpPr/>
          <p:nvPr/>
        </p:nvSpPr>
        <p:spPr>
          <a:xfrm>
            <a:off x="9281128" y="1657411"/>
            <a:ext cx="1163619" cy="1163618"/>
          </a:xfrm>
          <a:prstGeom prst="ellipse">
            <a:avLst/>
          </a:pr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02</a:t>
            </a:r>
            <a:endParaRPr lang="zh-CN" altLang="en-US"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9" name="Rectangle 23">
            <a:extLst>
              <a:ext uri="{FF2B5EF4-FFF2-40B4-BE49-F238E27FC236}">
                <a16:creationId xmlns:a16="http://schemas.microsoft.com/office/drawing/2014/main" id="{48BCE13D-6615-4C36-A825-AFB553499F87}"/>
              </a:ext>
            </a:extLst>
          </p:cNvPr>
          <p:cNvSpPr/>
          <p:nvPr/>
        </p:nvSpPr>
        <p:spPr>
          <a:xfrm>
            <a:off x="826601" y="4044504"/>
            <a:ext cx="3032474" cy="830997"/>
          </a:xfrm>
          <a:prstGeom prst="rect">
            <a:avLst/>
          </a:prstGeom>
        </p:spPr>
        <p:txBody>
          <a:bodyPr wrap="square">
            <a:spAutoFit/>
          </a:bodyPr>
          <a:lstStyle/>
          <a:p>
            <a:pPr algn="ctr"/>
            <a:r>
              <a:rPr lang="en-US" sz="2400">
                <a:latin typeface="Times New Roman" panose="02020603050405020304" pitchFamily="18" charset="0"/>
                <a:cs typeface="Times New Roman" panose="02020603050405020304" pitchFamily="18" charset="0"/>
              </a:rPr>
              <a:t>Sự nhân hậu của bác Bơ-mơn</a:t>
            </a:r>
          </a:p>
        </p:txBody>
      </p:sp>
      <p:sp>
        <p:nvSpPr>
          <p:cNvPr id="2" name="Rectangle 1">
            <a:extLst>
              <a:ext uri="{FF2B5EF4-FFF2-40B4-BE49-F238E27FC236}">
                <a16:creationId xmlns:a16="http://schemas.microsoft.com/office/drawing/2014/main" id="{B7868EB4-F128-3757-1F26-0C1CF8A0FD66}"/>
              </a:ext>
            </a:extLst>
          </p:cNvPr>
          <p:cNvSpPr/>
          <p:nvPr/>
        </p:nvSpPr>
        <p:spPr>
          <a:xfrm>
            <a:off x="3615397" y="1436987"/>
            <a:ext cx="4814988" cy="584699"/>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EF7B9E51-ECF6-2454-9C05-446FD75B7EAF}"/>
              </a:ext>
            </a:extLst>
          </p:cNvPr>
          <p:cNvSpPr txBox="1"/>
          <p:nvPr/>
        </p:nvSpPr>
        <p:spPr>
          <a:xfrm>
            <a:off x="3777320" y="1388300"/>
            <a:ext cx="4868471" cy="707886"/>
          </a:xfrm>
          <a:prstGeom prst="rect">
            <a:avLst/>
          </a:prstGeom>
          <a:noFill/>
        </p:spPr>
        <p:txBody>
          <a:bodyPr wrap="square">
            <a:spAutoFit/>
          </a:bodyPr>
          <a:lstStyle/>
          <a:p>
            <a:r>
              <a:rPr lang="en-US" sz="2000" b="1" dirty="0">
                <a:effectLst/>
                <a:latin typeface="Times New Roman" panose="02020603050405020304" pitchFamily="18" charset="0"/>
                <a:ea typeface="Times New Roman" panose="02020603050405020304" pitchFamily="18" charset="0"/>
              </a:rPr>
              <a:t>Người </a:t>
            </a:r>
            <a:r>
              <a:rPr lang="en-US" sz="2000" b="1" dirty="0" err="1">
                <a:effectLst/>
                <a:latin typeface="Times New Roman" panose="02020603050405020304" pitchFamily="18" charset="0"/>
                <a:ea typeface="Times New Roman" panose="02020603050405020304" pitchFamily="18" charset="0"/>
              </a:rPr>
              <a:t>viết</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đã</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trình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bày</a:t>
            </a:r>
            <a:r>
              <a:rPr lang="en-US" sz="2000" b="1" dirty="0">
                <a:effectLst/>
                <a:latin typeface="Times New Roman" panose="02020603050405020304" pitchFamily="18" charset="0"/>
                <a:ea typeface="Times New Roman" panose="02020603050405020304" pitchFamily="18" charset="0"/>
              </a:rPr>
              <a:t> ý </a:t>
            </a:r>
            <a:r>
              <a:rPr lang="en-US" sz="2000" b="1" dirty="0" err="1">
                <a:effectLst/>
                <a:latin typeface="Times New Roman" panose="02020603050405020304" pitchFamily="18" charset="0"/>
                <a:ea typeface="Times New Roman" panose="02020603050405020304" pitchFamily="18" charset="0"/>
              </a:rPr>
              <a:t>kiến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về</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những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đặc</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điểm</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của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nhân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vật</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Bơ-mơn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là</a:t>
            </a:r>
            <a:r>
              <a:rPr lang="en-US" sz="2000" b="1" dirty="0">
                <a:effectLst/>
                <a:latin typeface="Times New Roman" panose="02020603050405020304" pitchFamily="18" charset="0"/>
                <a:ea typeface="Times New Roman" panose="02020603050405020304" pitchFamily="18" charset="0"/>
              </a:rPr>
              <a:t>:</a:t>
            </a:r>
            <a:endParaRPr lang="en-US" sz="2000" b="1" dirty="0"/>
          </a:p>
        </p:txBody>
      </p:sp>
      <p:pic>
        <p:nvPicPr>
          <p:cNvPr id="2050" name="Picture 2" descr="Phân tích nhân vật cụ Bơ-men trong “Chiếc lá cuối cùng” - Novateen">
            <a:extLst>
              <a:ext uri="{FF2B5EF4-FFF2-40B4-BE49-F238E27FC236}">
                <a16:creationId xmlns:a16="http://schemas.microsoft.com/office/drawing/2014/main" id="{A7FACADF-17BD-5C88-B1E0-539A9E1D36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4253" y="2467558"/>
            <a:ext cx="4657725" cy="3469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19285"/>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 calcmode="lin" valueType="num">
                                      <p:cBhvr additive="base">
                                        <p:cTn id="32" dur="500" fill="hold"/>
                                        <p:tgtEl>
                                          <p:spTgt spid="2050"/>
                                        </p:tgtEl>
                                        <p:attrNameLst>
                                          <p:attrName>ppt_x</p:attrName>
                                        </p:attrNameLst>
                                      </p:cBhvr>
                                      <p:tavLst>
                                        <p:tav tm="0">
                                          <p:val>
                                            <p:strVal val="#ppt_x"/>
                                          </p:val>
                                        </p:tav>
                                        <p:tav tm="100000">
                                          <p:val>
                                            <p:strVal val="#ppt_x"/>
                                          </p:val>
                                        </p:tav>
                                      </p:tavLst>
                                    </p:anim>
                                    <p:anim calcmode="lin" valueType="num">
                                      <p:cBhvr additive="base">
                                        <p:cTn id="33" dur="500" fill="hold"/>
                                        <p:tgtEl>
                                          <p:spTgt spid="205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75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p:cTn id="50" dur="750" fill="hold"/>
                                        <p:tgtEl>
                                          <p:spTgt spid="35"/>
                                        </p:tgtEl>
                                        <p:attrNameLst>
                                          <p:attrName>ppt_w</p:attrName>
                                        </p:attrNameLst>
                                      </p:cBhvr>
                                      <p:tavLst>
                                        <p:tav tm="0">
                                          <p:val>
                                            <p:fltVal val="0"/>
                                          </p:val>
                                        </p:tav>
                                        <p:tav tm="100000">
                                          <p:val>
                                            <p:strVal val="#ppt_w"/>
                                          </p:val>
                                        </p:tav>
                                      </p:tavLst>
                                    </p:anim>
                                    <p:anim calcmode="lin" valueType="num">
                                      <p:cBhvr>
                                        <p:cTn id="51" dur="750" fill="hold"/>
                                        <p:tgtEl>
                                          <p:spTgt spid="35"/>
                                        </p:tgtEl>
                                        <p:attrNameLst>
                                          <p:attrName>ppt_h</p:attrName>
                                        </p:attrNameLst>
                                      </p:cBhvr>
                                      <p:tavLst>
                                        <p:tav tm="0">
                                          <p:val>
                                            <p:fltVal val="0"/>
                                          </p:val>
                                        </p:tav>
                                        <p:tav tm="100000">
                                          <p:val>
                                            <p:strVal val="#ppt_h"/>
                                          </p:val>
                                        </p:tav>
                                      </p:tavLst>
                                    </p:anim>
                                    <p:animEffect transition="in" filter="fade">
                                      <p:cBhvr>
                                        <p:cTn id="52" dur="75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750" fill="hold"/>
                                        <p:tgtEl>
                                          <p:spTgt spid="37"/>
                                        </p:tgtEl>
                                        <p:attrNameLst>
                                          <p:attrName>ppt_w</p:attrName>
                                        </p:attrNameLst>
                                      </p:cBhvr>
                                      <p:tavLst>
                                        <p:tav tm="0">
                                          <p:val>
                                            <p:fltVal val="0"/>
                                          </p:val>
                                        </p:tav>
                                        <p:tav tm="100000">
                                          <p:val>
                                            <p:strVal val="#ppt_w"/>
                                          </p:val>
                                        </p:tav>
                                      </p:tavLst>
                                    </p:anim>
                                    <p:anim calcmode="lin" valueType="num">
                                      <p:cBhvr>
                                        <p:cTn id="58" dur="750" fill="hold"/>
                                        <p:tgtEl>
                                          <p:spTgt spid="37"/>
                                        </p:tgtEl>
                                        <p:attrNameLst>
                                          <p:attrName>ppt_h</p:attrName>
                                        </p:attrNameLst>
                                      </p:cBhvr>
                                      <p:tavLst>
                                        <p:tav tm="0">
                                          <p:val>
                                            <p:fltVal val="0"/>
                                          </p:val>
                                        </p:tav>
                                        <p:tav tm="100000">
                                          <p:val>
                                            <p:strVal val="#ppt_h"/>
                                          </p:val>
                                        </p:tav>
                                      </p:tavLst>
                                    </p:anim>
                                    <p:animEffect transition="in" filter="fade">
                                      <p:cBhvr>
                                        <p:cTn id="59" dur="75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additive="base">
                                        <p:cTn id="64" dur="750" fill="hold"/>
                                        <p:tgtEl>
                                          <p:spTgt spid="39"/>
                                        </p:tgtEl>
                                        <p:attrNameLst>
                                          <p:attrName>ppt_x</p:attrName>
                                        </p:attrNameLst>
                                      </p:cBhvr>
                                      <p:tavLst>
                                        <p:tav tm="0">
                                          <p:val>
                                            <p:strVal val="0-#ppt_w/2"/>
                                          </p:val>
                                        </p:tav>
                                        <p:tav tm="100000">
                                          <p:val>
                                            <p:strVal val="#ppt_x"/>
                                          </p:val>
                                        </p:tav>
                                      </p:tavLst>
                                    </p:anim>
                                    <p:anim calcmode="lin" valueType="num">
                                      <p:cBhvr additive="base">
                                        <p:cTn id="65" dur="75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additive="base">
                                        <p:cTn id="70" dur="750" fill="hold"/>
                                        <p:tgtEl>
                                          <p:spTgt spid="34"/>
                                        </p:tgtEl>
                                        <p:attrNameLst>
                                          <p:attrName>ppt_x</p:attrName>
                                        </p:attrNameLst>
                                      </p:cBhvr>
                                      <p:tavLst>
                                        <p:tav tm="0">
                                          <p:val>
                                            <p:strVal val="1+#ppt_w/2"/>
                                          </p:val>
                                        </p:tav>
                                        <p:tav tm="100000">
                                          <p:val>
                                            <p:strVal val="#ppt_x"/>
                                          </p:val>
                                        </p:tav>
                                      </p:tavLst>
                                    </p:anim>
                                    <p:anim calcmode="lin" valueType="num">
                                      <p:cBhvr additive="base">
                                        <p:cTn id="71" dur="75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34" grpId="0"/>
      <p:bldP spid="35" grpId="0" animBg="1"/>
      <p:bldP spid="37" grpId="0" animBg="1"/>
      <p:bldP spid="39" grpId="0"/>
      <p:bldP spid="2"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3" y="480319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646331"/>
          </a:xfrm>
          <a:prstGeom prst="rect">
            <a:avLst/>
          </a:prstGeom>
          <a:noFill/>
        </p:spPr>
        <p:txBody>
          <a:bodyPr wrap="square" rtlCol="0">
            <a:spAutoFit/>
          </a:bodyPr>
          <a:lstStyle/>
          <a:p>
            <a:pPr defTabSz="914309"/>
            <a:r>
              <a:rPr lang="en-US" altLang="zh-CN" sz="3600" b="1" u="sng">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rPr>
              <a:t>II. Hướng dẫn phân tích kiểu văn bản</a:t>
            </a:r>
            <a:endParaRPr lang="zh-CN" altLang="en-US" sz="3600" b="1" u="sng"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191723" y="654738"/>
            <a:ext cx="1091281" cy="1232021"/>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11" name="图片 2">
            <a:extLst>
              <a:ext uri="{FF2B5EF4-FFF2-40B4-BE49-F238E27FC236}">
                <a16:creationId xmlns:a16="http://schemas.microsoft.com/office/drawing/2014/main" id="{76071530-46F0-43FB-96AA-16C9EB8FFD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448" y="1168163"/>
            <a:ext cx="6945730" cy="4905067"/>
          </a:xfrm>
          <a:prstGeom prst="rect">
            <a:avLst/>
          </a:prstGeom>
        </p:spPr>
      </p:pic>
      <p:sp>
        <p:nvSpPr>
          <p:cNvPr id="12" name="文本框 5">
            <a:extLst>
              <a:ext uri="{FF2B5EF4-FFF2-40B4-BE49-F238E27FC236}">
                <a16:creationId xmlns:a16="http://schemas.microsoft.com/office/drawing/2014/main" id="{A1CAC104-3472-4157-B83F-A774B3BA766D}"/>
              </a:ext>
            </a:extLst>
          </p:cNvPr>
          <p:cNvSpPr txBox="1"/>
          <p:nvPr/>
        </p:nvSpPr>
        <p:spPr>
          <a:xfrm>
            <a:off x="1607731" y="2072421"/>
            <a:ext cx="3530326" cy="18158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i="1">
                <a:solidFill>
                  <a:schemeClr val="bg1"/>
                </a:solidFill>
                <a:latin typeface="Times New Roman" panose="02020603050405020304" pitchFamily="18" charset="0"/>
                <a:cs typeface="Times New Roman" panose="02020603050405020304" pitchFamily="18" charset="0"/>
              </a:rPr>
              <a:t>Khi trình bày lí lẽ, bằng chứng để làm rõ đặc điểm nhân vật, cần chú ý điều gì?</a:t>
            </a:r>
            <a:endParaRPr lang="en-US" sz="3600">
              <a:solidFill>
                <a:schemeClr val="bg1"/>
              </a:solidFill>
              <a:latin typeface="Times New Roman" panose="02020603050405020304" pitchFamily="18" charset="0"/>
              <a:cs typeface="Times New Roman" panose="02020603050405020304" pitchFamily="18" charset="0"/>
            </a:endParaRPr>
          </a:p>
        </p:txBody>
      </p:sp>
      <p:pic>
        <p:nvPicPr>
          <p:cNvPr id="13" name="图片 9" descr="图片包含 玩具, 玩偶&#10;&#10;自动生成的说明">
            <a:extLst>
              <a:ext uri="{FF2B5EF4-FFF2-40B4-BE49-F238E27FC236}">
                <a16:creationId xmlns:a16="http://schemas.microsoft.com/office/drawing/2014/main" id="{132F8E3F-B767-4783-8625-5D16F75A33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5335" y="2121745"/>
            <a:ext cx="5962751" cy="4466559"/>
          </a:xfrm>
          <a:prstGeom prst="rect">
            <a:avLst/>
          </a:prstGeom>
        </p:spPr>
      </p:pic>
    </p:spTree>
    <p:extLst>
      <p:ext uri="{BB962C8B-B14F-4D97-AF65-F5344CB8AC3E}">
        <p14:creationId xmlns:p14="http://schemas.microsoft.com/office/powerpoint/2010/main" val="644033304"/>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48"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94" y="4760063"/>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584775"/>
          </a:xfrm>
          <a:prstGeom prst="rect">
            <a:avLst/>
          </a:prstGeom>
          <a:noFill/>
        </p:spPr>
        <p:txBody>
          <a:bodyPr wrap="square" rtlCol="0">
            <a:spAutoFit/>
          </a:bodyPr>
          <a:lstStyle/>
          <a:p>
            <a:pPr defTabSz="914309"/>
            <a:r>
              <a:rPr lang="en-US" altLang="zh-CN" sz="3200" b="1" u="sng">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rPr>
              <a:t>II. Hướng dẫn phân tích kiểu văn bản</a:t>
            </a:r>
            <a:endParaRPr lang="zh-CN" altLang="en-US" sz="3200" b="1" u="sng"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2" name="图片 8">
            <a:extLst>
              <a:ext uri="{FF2B5EF4-FFF2-40B4-BE49-F238E27FC236}">
                <a16:creationId xmlns:a16="http://schemas.microsoft.com/office/drawing/2014/main" id="{500B753D-F3A8-F425-80A6-E0994ADD6288}"/>
              </a:ext>
            </a:extLst>
          </p:cNvPr>
          <p:cNvPicPr>
            <a:picLocks noChangeAspect="1"/>
          </p:cNvPicPr>
          <p:nvPr/>
        </p:nvPicPr>
        <p:blipFill rotWithShape="1">
          <a:blip r:embed="rId6">
            <a:extLst>
              <a:ext uri="{28A0092B-C50C-407E-A947-70E740481C1C}">
                <a14:useLocalDpi xmlns:a14="http://schemas.microsoft.com/office/drawing/2010/main" val="0"/>
              </a:ext>
            </a:extLst>
          </a:blip>
          <a:srcRect l="16830" t="18507" r="21214" b="27951"/>
          <a:stretch/>
        </p:blipFill>
        <p:spPr>
          <a:xfrm>
            <a:off x="1645100" y="1091136"/>
            <a:ext cx="9106204" cy="5374975"/>
          </a:xfrm>
          <a:prstGeom prst="rect">
            <a:avLst/>
          </a:prstGeom>
        </p:spPr>
      </p:pic>
      <p:sp>
        <p:nvSpPr>
          <p:cNvPr id="13" name="TextBox 3">
            <a:extLst>
              <a:ext uri="{FF2B5EF4-FFF2-40B4-BE49-F238E27FC236}">
                <a16:creationId xmlns:a16="http://schemas.microsoft.com/office/drawing/2014/main" id="{5DF2B73E-96FA-38BA-17A1-354BAF9D51DA}"/>
              </a:ext>
            </a:extLst>
          </p:cNvPr>
          <p:cNvSpPr txBox="1"/>
          <p:nvPr/>
        </p:nvSpPr>
        <p:spPr>
          <a:xfrm>
            <a:off x="3543521" y="2982643"/>
            <a:ext cx="5211738" cy="230832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a:solidFill>
                  <a:schemeClr val="bg1"/>
                </a:solidFill>
                <a:latin typeface="Times New Roman" panose="02020603050405020304" pitchFamily="18" charset="0"/>
                <a:cs typeface="Times New Roman" panose="02020603050405020304" pitchFamily="18" charset="0"/>
              </a:rPr>
              <a:t>Khi trình bày lí lẽ, bằng chứng để làm rõ đặc điểm nhân vật, cần chú ý trình bày rõ ràng, thuyết phục để làm sáng tỏ ý kiến, đồng thời đưa ra các chi tiết, sự việc, lời nói, trích dẫn  từ văn bản để làm sáng tỏ lí lẽ</a:t>
            </a:r>
          </a:p>
        </p:txBody>
      </p:sp>
    </p:spTree>
    <p:extLst>
      <p:ext uri="{BB962C8B-B14F-4D97-AF65-F5344CB8AC3E}">
        <p14:creationId xmlns:p14="http://schemas.microsoft.com/office/powerpoint/2010/main" val="2808511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94" y="4760063"/>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7" y="470504"/>
            <a:ext cx="7540798" cy="584775"/>
          </a:xfrm>
          <a:prstGeom prst="rect">
            <a:avLst/>
          </a:prstGeom>
          <a:noFill/>
        </p:spPr>
        <p:txBody>
          <a:bodyPr wrap="square" rtlCol="0">
            <a:spAutoFit/>
          </a:bodyPr>
          <a:lstStyle/>
          <a:p>
            <a:pPr defTabSz="914309"/>
            <a:r>
              <a:rPr lang="en-US" altLang="zh-CN" sz="3200" b="1" u="sng">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rPr>
              <a:t>II. Hướng dẫn phân tích kiểu văn bản</a:t>
            </a:r>
            <a:endParaRPr lang="zh-CN" altLang="en-US" sz="3200" b="1" u="sng"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2" name="图片 4" descr="2">
            <a:extLst>
              <a:ext uri="{FF2B5EF4-FFF2-40B4-BE49-F238E27FC236}">
                <a16:creationId xmlns:a16="http://schemas.microsoft.com/office/drawing/2014/main" id="{8AE9A7CA-DCC8-A261-174D-83258B1563B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28773" y="353951"/>
            <a:ext cx="6549713" cy="592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D5E045CF-57AA-9AAA-EFFA-512D1ABA5465}"/>
              </a:ext>
            </a:extLst>
          </p:cNvPr>
          <p:cNvSpPr txBox="1">
            <a:spLocks noChangeArrowheads="1"/>
          </p:cNvSpPr>
          <p:nvPr/>
        </p:nvSpPr>
        <p:spPr bwMode="auto">
          <a:xfrm>
            <a:off x="6930756" y="2460453"/>
            <a:ext cx="4075629" cy="1714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a:latin typeface="Times New Roman" panose="02020603050405020304" pitchFamily="18" charset="0"/>
                <a:cs typeface="Times New Roman" panose="02020603050405020304" pitchFamily="18" charset="0"/>
              </a:rPr>
              <a:t>Ở̉ phần kết bài, tác giả bài viết đã trình bày những nội dung gì?</a:t>
            </a:r>
            <a:endParaRPr lang="en-US" sz="3200">
              <a:latin typeface="Times New Roman" panose="02020603050405020304" pitchFamily="18" charset="0"/>
              <a:cs typeface="Times New Roman" panose="02020603050405020304" pitchFamily="18" charset="0"/>
            </a:endParaRPr>
          </a:p>
        </p:txBody>
      </p:sp>
      <p:pic>
        <p:nvPicPr>
          <p:cNvPr id="18" name="图片 2" descr="2">
            <a:extLst>
              <a:ext uri="{FF2B5EF4-FFF2-40B4-BE49-F238E27FC236}">
                <a16:creationId xmlns:a16="http://schemas.microsoft.com/office/drawing/2014/main" id="{C072110E-B931-85E4-3243-8BE9ED1D5AE0}"/>
              </a:ext>
            </a:extLst>
          </p:cNvPr>
          <p:cNvPicPr>
            <a:picLocks noChangeAspect="1"/>
          </p:cNvPicPr>
          <p:nvPr/>
        </p:nvPicPr>
        <p:blipFill>
          <a:blip r:embed="rId7"/>
          <a:srcRect/>
          <a:stretch>
            <a:fillRect/>
          </a:stretch>
        </p:blipFill>
        <p:spPr>
          <a:xfrm>
            <a:off x="-62832" y="2989943"/>
            <a:ext cx="6492295" cy="354972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695306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3">
                                            <p:txEl>
                                              <p:pRg st="0" end="0"/>
                                            </p:txEl>
                                          </p:spTgt>
                                        </p:tgtEl>
                                        <p:attrNameLst>
                                          <p:attrName>style.visibility</p:attrName>
                                        </p:attrNameLst>
                                      </p:cBhvr>
                                      <p:to>
                                        <p:strVal val="visible"/>
                                      </p:to>
                                    </p:set>
                                    <p:anim calcmode="lin" valueType="num">
                                      <p:cBhvr>
                                        <p:cTn id="49"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51"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94" y="4760063"/>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7" y="470504"/>
            <a:ext cx="7540798" cy="584775"/>
          </a:xfrm>
          <a:prstGeom prst="rect">
            <a:avLst/>
          </a:prstGeom>
          <a:noFill/>
        </p:spPr>
        <p:txBody>
          <a:bodyPr wrap="square" rtlCol="0">
            <a:spAutoFit/>
          </a:bodyPr>
          <a:lstStyle/>
          <a:p>
            <a:pPr defTabSz="914309"/>
            <a:r>
              <a:rPr lang="en-US" altLang="zh-CN" sz="3200" b="1" u="sng">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rPr>
              <a:t>II. Hướng dẫn phân tích kiểu văn bản</a:t>
            </a:r>
            <a:endParaRPr lang="zh-CN" altLang="en-US" sz="3200" b="1" u="sng"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0" name="图片 3">
            <a:extLst>
              <a:ext uri="{FF2B5EF4-FFF2-40B4-BE49-F238E27FC236}">
                <a16:creationId xmlns:a16="http://schemas.microsoft.com/office/drawing/2014/main" id="{C3977208-9422-A33A-C375-CCB2C5EB67AB}"/>
              </a:ext>
            </a:extLst>
          </p:cNvPr>
          <p:cNvPicPr>
            <a:picLocks noChangeAspect="1"/>
          </p:cNvPicPr>
          <p:nvPr/>
        </p:nvPicPr>
        <p:blipFill>
          <a:blip r:embed="rId6"/>
          <a:srcRect/>
          <a:stretch>
            <a:fillRect/>
          </a:stretch>
        </p:blipFill>
        <p:spPr>
          <a:xfrm rot="445339" flipH="1">
            <a:off x="604865" y="982697"/>
            <a:ext cx="3417819" cy="3107821"/>
          </a:xfrm>
          <a:prstGeom prst="rect">
            <a:avLst/>
          </a:prstGeom>
        </p:spPr>
      </p:pic>
      <p:sp>
        <p:nvSpPr>
          <p:cNvPr id="11" name="TextBox 6">
            <a:extLst>
              <a:ext uri="{FF2B5EF4-FFF2-40B4-BE49-F238E27FC236}">
                <a16:creationId xmlns:a16="http://schemas.microsoft.com/office/drawing/2014/main" id="{7049FEBD-02E6-510A-C8BF-E0339EA19438}"/>
              </a:ext>
            </a:extLst>
          </p:cNvPr>
          <p:cNvSpPr txBox="1"/>
          <p:nvPr/>
        </p:nvSpPr>
        <p:spPr>
          <a:xfrm>
            <a:off x="1259496" y="2212783"/>
            <a:ext cx="2353020" cy="101566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Khẳng định lại ý kiến về đặc điểm nhân vật</a:t>
            </a:r>
            <a:endParaRPr lang="en-US" sz="2000">
              <a:effectLst/>
              <a:latin typeface=".VnTime"/>
              <a:ea typeface="Times New Roman" panose="02020603050405020304" pitchFamily="18" charset="0"/>
              <a:cs typeface="Times New Roman" panose="02020603050405020304" pitchFamily="18" charset="0"/>
            </a:endParaRPr>
          </a:p>
        </p:txBody>
      </p:sp>
      <p:pic>
        <p:nvPicPr>
          <p:cNvPr id="12" name="图片 11" descr="bfb0c8febf47825ae5b6eb113c4b174e">
            <a:extLst>
              <a:ext uri="{FF2B5EF4-FFF2-40B4-BE49-F238E27FC236}">
                <a16:creationId xmlns:a16="http://schemas.microsoft.com/office/drawing/2014/main" id="{57CD84AA-59F4-28B1-92C9-789DF6D07DD3}"/>
              </a:ext>
            </a:extLst>
          </p:cNvPr>
          <p:cNvPicPr>
            <a:picLocks noChangeAspect="1"/>
          </p:cNvPicPr>
          <p:nvPr/>
        </p:nvPicPr>
        <p:blipFill>
          <a:blip r:embed="rId7"/>
          <a:stretch>
            <a:fillRect/>
          </a:stretch>
        </p:blipFill>
        <p:spPr>
          <a:xfrm>
            <a:off x="3875087" y="2875020"/>
            <a:ext cx="4111582" cy="3828764"/>
          </a:xfrm>
          <a:prstGeom prst="rect">
            <a:avLst/>
          </a:prstGeom>
        </p:spPr>
      </p:pic>
      <p:pic>
        <p:nvPicPr>
          <p:cNvPr id="13" name="图片 3">
            <a:extLst>
              <a:ext uri="{FF2B5EF4-FFF2-40B4-BE49-F238E27FC236}">
                <a16:creationId xmlns:a16="http://schemas.microsoft.com/office/drawing/2014/main" id="{8704EC6F-B760-7A18-EBDC-768880D5B187}"/>
              </a:ext>
            </a:extLst>
          </p:cNvPr>
          <p:cNvPicPr>
            <a:picLocks noChangeAspect="1"/>
          </p:cNvPicPr>
          <p:nvPr/>
        </p:nvPicPr>
        <p:blipFill>
          <a:blip r:embed="rId6"/>
          <a:srcRect/>
          <a:stretch>
            <a:fillRect/>
          </a:stretch>
        </p:blipFill>
        <p:spPr>
          <a:xfrm rot="445339" flipH="1">
            <a:off x="8129777" y="1054374"/>
            <a:ext cx="3568448" cy="3244788"/>
          </a:xfrm>
          <a:prstGeom prst="rect">
            <a:avLst/>
          </a:prstGeom>
        </p:spPr>
      </p:pic>
      <p:sp>
        <p:nvSpPr>
          <p:cNvPr id="14" name="TextBox 6">
            <a:extLst>
              <a:ext uri="{FF2B5EF4-FFF2-40B4-BE49-F238E27FC236}">
                <a16:creationId xmlns:a16="http://schemas.microsoft.com/office/drawing/2014/main" id="{A5079468-0585-A566-1311-1F400A694D6D}"/>
              </a:ext>
            </a:extLst>
          </p:cNvPr>
          <p:cNvSpPr txBox="1"/>
          <p:nvPr/>
        </p:nvSpPr>
        <p:spPr>
          <a:xfrm>
            <a:off x="8837412" y="2366671"/>
            <a:ext cx="2163939" cy="70788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Nêu cảm nghĩ về nhân vật</a:t>
            </a:r>
            <a:endParaRPr lang="en-US" sz="20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299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Effect transition="in" filter="fade">
                                      <p:cBhvr>
                                        <p:cTn id="50" dur="500"/>
                                        <p:tgtEl>
                                          <p:spTgt spid="11">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85A41A9-7449-4B84-8C9B-0DE20CCD6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11">
            <a:extLst>
              <a:ext uri="{FF2B5EF4-FFF2-40B4-BE49-F238E27FC236}">
                <a16:creationId xmlns:a16="http://schemas.microsoft.com/office/drawing/2014/main" id="{48F35F0E-EE83-41C4-8884-450911C0D927}"/>
              </a:ext>
            </a:extLst>
          </p:cNvPr>
          <p:cNvSpPr/>
          <p:nvPr/>
        </p:nvSpPr>
        <p:spPr>
          <a:xfrm>
            <a:off x="354012" y="342900"/>
            <a:ext cx="11482388" cy="6173786"/>
          </a:xfrm>
          <a:prstGeom prst="rect">
            <a:avLst/>
          </a:prstGeom>
          <a:noFill/>
          <a:ln>
            <a:solidFill>
              <a:srgbClr val="309B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Google Shape;365;p32">
            <a:extLst>
              <a:ext uri="{FF2B5EF4-FFF2-40B4-BE49-F238E27FC236}">
                <a16:creationId xmlns:a16="http://schemas.microsoft.com/office/drawing/2014/main" id="{9EF4CC65-E1A7-3897-BA37-5CF7A540A1A2}"/>
              </a:ext>
            </a:extLst>
          </p:cNvPr>
          <p:cNvSpPr txBox="1">
            <a:spLocks/>
          </p:cNvSpPr>
          <p:nvPr/>
        </p:nvSpPr>
        <p:spPr>
          <a:xfrm>
            <a:off x="5034494" y="687323"/>
            <a:ext cx="2017664" cy="927100"/>
          </a:xfrm>
          <a:prstGeom prst="rect">
            <a:avLst/>
          </a:prstGeom>
          <a:solidFill>
            <a:schemeClr val="accent2"/>
          </a:solidFill>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 sz="72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思源黑体 Medium" panose="020B0600000000000000" pitchFamily="34" charset="-122"/>
                <a:cs typeface="Times New Roman" panose="02020603050405020304" pitchFamily="18" charset="0"/>
                <a:sym typeface="思源黑体 Light" panose="020B0300000000000000" pitchFamily="34" charset="-122"/>
              </a:rPr>
              <a:t>A</a:t>
            </a:r>
            <a:endParaRPr kumimoji="0" lang="en" sz="7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思源黑体 Medium" panose="020B0600000000000000" pitchFamily="34" charset="-122"/>
              <a:cs typeface="Times New Roman" panose="02020603050405020304" pitchFamily="18" charset="0"/>
              <a:sym typeface="思源黑体 Light" panose="020B0300000000000000" pitchFamily="34" charset="-122"/>
            </a:endParaRPr>
          </a:p>
        </p:txBody>
      </p:sp>
      <p:sp>
        <p:nvSpPr>
          <p:cNvPr id="3" name="Google Shape;366;p32">
            <a:extLst>
              <a:ext uri="{FF2B5EF4-FFF2-40B4-BE49-F238E27FC236}">
                <a16:creationId xmlns:a16="http://schemas.microsoft.com/office/drawing/2014/main" id="{25977BD6-6271-6824-CCA1-A88770F5D162}"/>
              </a:ext>
            </a:extLst>
          </p:cNvPr>
          <p:cNvSpPr txBox="1">
            <a:spLocks/>
          </p:cNvSpPr>
          <p:nvPr/>
        </p:nvSpPr>
        <p:spPr>
          <a:xfrm>
            <a:off x="3274138" y="1937980"/>
            <a:ext cx="5979103" cy="2197501"/>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思源黑体 Medium" panose="020B0600000000000000" pitchFamily="34" charset="-122"/>
                <a:cs typeface="Times New Roman" panose="02020603050405020304" pitchFamily="18" charset="0"/>
                <a:sym typeface="思源黑体 Light" panose="020B0300000000000000" pitchFamily="34" charset="-122"/>
              </a:rPr>
              <a:t>Hoạt</a:t>
            </a:r>
            <a:r>
              <a:rPr kumimoji="0" lang="en-US" sz="7200" b="1" i="0" u="none" strike="noStrike" kern="1200" cap="none" spc="0" normalizeH="0" noProof="0">
                <a:ln>
                  <a:noFill/>
                </a:ln>
                <a:solidFill>
                  <a:prstClr val="black">
                    <a:lumMod val="75000"/>
                    <a:lumOff val="25000"/>
                  </a:prstClr>
                </a:solidFill>
                <a:effectLst/>
                <a:uLnTx/>
                <a:uFillTx/>
                <a:latin typeface="Times New Roman" panose="02020603050405020304" pitchFamily="18" charset="0"/>
                <a:ea typeface="思源黑体 Medium" panose="020B0600000000000000" pitchFamily="34" charset="-122"/>
                <a:cs typeface="Times New Roman" panose="02020603050405020304" pitchFamily="18" charset="0"/>
                <a:sym typeface="思源黑体 Light" panose="020B0300000000000000" pitchFamily="34" charset="-122"/>
              </a:rPr>
              <a:t> động khởi động</a:t>
            </a:r>
            <a:endParaRPr kumimoji="0" lang="en-US" sz="7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思源黑体 Medium" panose="020B0600000000000000" pitchFamily="34" charset="-122"/>
              <a:cs typeface="Times New Roman" panose="02020603050405020304" pitchFamily="18" charset="0"/>
              <a:sym typeface="思源黑体 Light" panose="020B0300000000000000" pitchFamily="34" charset="-122"/>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Effect transition="in" filter="fade">
                                      <p:cBhvr>
                                        <p:cTn id="13" dur="10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E422FD7B-BF56-4E1B-84FE-AB84AC7AEB36}"/>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A27B0AD3-C207-494E-B75B-065C51E46DA9}"/>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768C778C-B9D4-4B89-AEEC-515B6A69B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3"/>
            <a:ext cx="11313684" cy="6144501"/>
          </a:xfrm>
          <a:prstGeom prst="rect">
            <a:avLst/>
          </a:prstGeom>
          <a:effectLst>
            <a:outerShdw blurRad="139700" sx="101000" sy="101000" algn="ctr" rotWithShape="0">
              <a:prstClr val="black">
                <a:alpha val="20000"/>
              </a:prstClr>
            </a:outerShdw>
          </a:effectLst>
        </p:spPr>
      </p:pic>
      <p:pic>
        <p:nvPicPr>
          <p:cNvPr id="8" name="图片 7">
            <a:extLst>
              <a:ext uri="{FF2B5EF4-FFF2-40B4-BE49-F238E27FC236}">
                <a16:creationId xmlns:a16="http://schemas.microsoft.com/office/drawing/2014/main" id="{E27452DD-94F1-4BAC-9C23-740EF8EA2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274" y="1485554"/>
            <a:ext cx="2109702" cy="5161023"/>
          </a:xfrm>
          <a:prstGeom prst="rect">
            <a:avLst/>
          </a:prstGeom>
        </p:spPr>
      </p:pic>
      <p:pic>
        <p:nvPicPr>
          <p:cNvPr id="10" name="图片 9">
            <a:extLst>
              <a:ext uri="{FF2B5EF4-FFF2-40B4-BE49-F238E27FC236}">
                <a16:creationId xmlns:a16="http://schemas.microsoft.com/office/drawing/2014/main" id="{1A3C8BFA-1FAC-4E22-91C2-BF9D8CAF4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438" y="2410298"/>
            <a:ext cx="2471404" cy="4491181"/>
          </a:xfrm>
          <a:prstGeom prst="rect">
            <a:avLst/>
          </a:prstGeom>
        </p:spPr>
      </p:pic>
      <p:pic>
        <p:nvPicPr>
          <p:cNvPr id="11" name="图片 10">
            <a:extLst>
              <a:ext uri="{FF2B5EF4-FFF2-40B4-BE49-F238E27FC236}">
                <a16:creationId xmlns:a16="http://schemas.microsoft.com/office/drawing/2014/main" id="{9D033974-4504-4FE5-9921-95E86EEF90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5752" y="5377237"/>
            <a:ext cx="2028694" cy="1625079"/>
          </a:xfrm>
          <a:prstGeom prst="rect">
            <a:avLst/>
          </a:prstGeom>
        </p:spPr>
      </p:pic>
      <p:pic>
        <p:nvPicPr>
          <p:cNvPr id="12" name="图片 11">
            <a:extLst>
              <a:ext uri="{FF2B5EF4-FFF2-40B4-BE49-F238E27FC236}">
                <a16:creationId xmlns:a16="http://schemas.microsoft.com/office/drawing/2014/main" id="{B18EF025-7FFE-4050-99B8-BB627DBF28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00000">
            <a:off x="154452" y="-403012"/>
            <a:ext cx="1569739" cy="1118083"/>
          </a:xfrm>
          <a:prstGeom prst="rect">
            <a:avLst/>
          </a:prstGeom>
        </p:spPr>
      </p:pic>
      <p:cxnSp>
        <p:nvCxnSpPr>
          <p:cNvPr id="13" name="直接连接符 12">
            <a:extLst>
              <a:ext uri="{FF2B5EF4-FFF2-40B4-BE49-F238E27FC236}">
                <a16:creationId xmlns:a16="http://schemas.microsoft.com/office/drawing/2014/main" id="{4D610CBD-CE14-429F-BAAC-58AC4E1A643D}"/>
              </a:ext>
            </a:extLst>
          </p:cNvPr>
          <p:cNvCxnSpPr>
            <a:cxnSpLocks/>
          </p:cNvCxnSpPr>
          <p:nvPr/>
        </p:nvCxnSpPr>
        <p:spPr>
          <a:xfrm>
            <a:off x="3365205" y="1060552"/>
            <a:ext cx="0" cy="3156108"/>
          </a:xfrm>
          <a:prstGeom prst="line">
            <a:avLst/>
          </a:prstGeom>
          <a:ln>
            <a:solidFill>
              <a:schemeClr val="tx1">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9E72617B-A695-4F8C-8992-68AFB9378905}"/>
              </a:ext>
            </a:extLst>
          </p:cNvPr>
          <p:cNvSpPr txBox="1"/>
          <p:nvPr/>
        </p:nvSpPr>
        <p:spPr>
          <a:xfrm>
            <a:off x="3605036" y="2369740"/>
            <a:ext cx="5949868" cy="3785267"/>
          </a:xfrm>
          <a:prstGeom prst="rect">
            <a:avLst/>
          </a:prstGeom>
          <a:noFill/>
        </p:spPr>
        <p:txBody>
          <a:bodyPr wrap="square" rtlCol="0">
            <a:spAutoFit/>
          </a:bodyPr>
          <a:lstStyle/>
          <a:p>
            <a:pPr algn="ctr" defTabSz="914309"/>
            <a:r>
              <a:rPr lang="en-US" altLang="zh-CN" sz="7999" b="1" spc="600"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Hướng</a:t>
            </a:r>
            <a:r>
              <a:rPr lang="en-US" altLang="zh-CN" sz="7999" b="1" spc="600"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7999" b="1" spc="600"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dẫn</a:t>
            </a:r>
            <a:r>
              <a:rPr lang="en-US" altLang="zh-CN" sz="7999" b="1" spc="600"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7999" b="1" spc="600"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quy</a:t>
            </a:r>
            <a:r>
              <a:rPr lang="en-US" altLang="zh-CN" sz="7999" b="1" spc="600"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7999" b="1" spc="600"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trình</a:t>
            </a:r>
            <a:r>
              <a:rPr lang="en-US" altLang="zh-CN" sz="7999" b="1" spc="600" dirty="0">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7999" b="1" spc="600" dirty="0" err="1">
                <a:solidFill>
                  <a:srgbClr val="FF0000"/>
                </a:solidFill>
                <a:latin typeface="Times New Roman" panose="02020603050405020304" pitchFamily="18" charset="0"/>
                <a:ea typeface="小考拉体" panose="02000503000000000000" pitchFamily="2" charset="-122"/>
                <a:cs typeface="Times New Roman" panose="02020603050405020304" pitchFamily="18" charset="0"/>
              </a:rPr>
              <a:t>viết</a:t>
            </a:r>
            <a:endParaRPr lang="zh-CN" altLang="en-US" sz="7999" b="1" dirty="0">
              <a:solidFill>
                <a:srgbClr val="FF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A8A76B01-A634-436E-8BC3-D71AC50D8220}"/>
              </a:ext>
            </a:extLst>
          </p:cNvPr>
          <p:cNvSpPr txBox="1"/>
          <p:nvPr/>
        </p:nvSpPr>
        <p:spPr>
          <a:xfrm>
            <a:off x="5812813" y="899471"/>
            <a:ext cx="1502334" cy="1446422"/>
          </a:xfrm>
          <a:prstGeom prst="rect">
            <a:avLst/>
          </a:prstGeom>
          <a:solidFill>
            <a:schemeClr val="accent2"/>
          </a:solidFill>
        </p:spPr>
        <p:txBody>
          <a:bodyPr wrap="none" rtlCol="0">
            <a:spAutoFit/>
          </a:bodyPr>
          <a:lstStyle/>
          <a:p>
            <a:pPr algn="ctr" defTabSz="914309"/>
            <a:r>
              <a:rPr lang="en-US" altLang="zh-CN" sz="8799" b="1">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rPr>
              <a:t>III</a:t>
            </a:r>
            <a:endParaRPr lang="zh-CN" altLang="en-US" sz="8799" b="1" dirty="0">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92374567"/>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750" fill="hold"/>
                                        <p:tgtEl>
                                          <p:spTgt spid="12"/>
                                        </p:tgtEl>
                                        <p:attrNameLst>
                                          <p:attrName>ppt_w</p:attrName>
                                        </p:attrNameLst>
                                      </p:cBhvr>
                                      <p:tavLst>
                                        <p:tav tm="0">
                                          <p:val>
                                            <p:fltVal val="0"/>
                                          </p:val>
                                        </p:tav>
                                        <p:tav tm="100000">
                                          <p:val>
                                            <p:strVal val="#ppt_w"/>
                                          </p:val>
                                        </p:tav>
                                      </p:tavLst>
                                    </p:anim>
                                    <p:anim calcmode="lin" valueType="num">
                                      <p:cBhvr>
                                        <p:cTn id="21" dur="750" fill="hold"/>
                                        <p:tgtEl>
                                          <p:spTgt spid="12"/>
                                        </p:tgtEl>
                                        <p:attrNameLst>
                                          <p:attrName>ppt_h</p:attrName>
                                        </p:attrNameLst>
                                      </p:cBhvr>
                                      <p:tavLst>
                                        <p:tav tm="0">
                                          <p:val>
                                            <p:fltVal val="0"/>
                                          </p:val>
                                        </p:tav>
                                        <p:tav tm="100000">
                                          <p:val>
                                            <p:strVal val="#ppt_h"/>
                                          </p:val>
                                        </p:tav>
                                      </p:tavLst>
                                    </p:anim>
                                    <p:animEffect transition="in" filter="fade">
                                      <p:cBhvr>
                                        <p:cTn id="22" dur="750"/>
                                        <p:tgtEl>
                                          <p:spTgt spid="12"/>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750"/>
                                        <p:tgtEl>
                                          <p:spTgt spid="8"/>
                                        </p:tgtEl>
                                      </p:cBhvr>
                                    </p:animEffect>
                                  </p:childTnLst>
                                </p:cTn>
                              </p:par>
                            </p:childTnLst>
                          </p:cTn>
                        </p:par>
                        <p:par>
                          <p:cTn id="27" fill="hold">
                            <p:stCondLst>
                              <p:cond delay="30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cTn>
                              </p:par>
                            </p:childTnLst>
                          </p:cTn>
                        </p:par>
                        <p:par>
                          <p:cTn id="33" fill="hold">
                            <p:stCondLst>
                              <p:cond delay="3750"/>
                            </p:stCondLst>
                            <p:childTnLst>
                              <p:par>
                                <p:cTn id="34" presetID="22" presetClass="entr" presetSubtype="4"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750"/>
                                        <p:tgtEl>
                                          <p:spTgt spid="10"/>
                                        </p:tgtEl>
                                      </p:cBhvr>
                                    </p:animEffect>
                                  </p:childTnLst>
                                </p:cTn>
                              </p:par>
                            </p:childTnLst>
                          </p:cTn>
                        </p:par>
                        <p:par>
                          <p:cTn id="37" fill="hold">
                            <p:stCondLst>
                              <p:cond delay="4500"/>
                            </p:stCondLst>
                            <p:childTnLst>
                              <p:par>
                                <p:cTn id="38" presetID="16" presetClass="entr" presetSubtype="4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outHorizontal)">
                                      <p:cBhvr>
                                        <p:cTn id="40" dur="750"/>
                                        <p:tgtEl>
                                          <p:spTgt spid="13"/>
                                        </p:tgtEl>
                                      </p:cBhvr>
                                    </p:animEffect>
                                  </p:childTnLst>
                                </p:cTn>
                              </p:par>
                            </p:childTnLst>
                          </p:cTn>
                        </p:par>
                        <p:par>
                          <p:cTn id="41" fill="hold">
                            <p:stCondLst>
                              <p:cond delay="5250"/>
                            </p:stCondLst>
                            <p:childTnLst>
                              <p:par>
                                <p:cTn id="42" presetID="14" presetClass="entr" presetSubtype="1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750"/>
                                        <p:tgtEl>
                                          <p:spTgt spid="16"/>
                                        </p:tgtEl>
                                      </p:cBhvr>
                                    </p:animEffect>
                                  </p:childTnLst>
                                </p:cTn>
                              </p:par>
                            </p:childTnLst>
                          </p:cTn>
                        </p:par>
                        <p:par>
                          <p:cTn id="45" fill="hold">
                            <p:stCondLst>
                              <p:cond delay="60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3" y="480319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646247"/>
          </a:xfrm>
          <a:prstGeom prst="rect">
            <a:avLst/>
          </a:prstGeom>
          <a:noFill/>
        </p:spPr>
        <p:txBody>
          <a:bodyPr wrap="square" rtlCol="0">
            <a:spAutoFit/>
          </a:bodyPr>
          <a:lstStyle/>
          <a:p>
            <a:pPr defTabSz="914309"/>
            <a:r>
              <a:rPr lang="en-US" altLang="zh-CN" sz="3600" b="1" u="sng">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III. Hướng dẫn quy trình viết</a:t>
            </a:r>
            <a:endParaRPr lang="zh-CN" altLang="en-US" sz="36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191723" y="654738"/>
            <a:ext cx="1091281" cy="1232021"/>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11" name="图片 6">
            <a:extLst>
              <a:ext uri="{FF2B5EF4-FFF2-40B4-BE49-F238E27FC236}">
                <a16:creationId xmlns:a16="http://schemas.microsoft.com/office/drawing/2014/main" id="{3B2C45F8-C9AD-40EB-94FC-EF81AB5723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9008" y="317402"/>
            <a:ext cx="6447469" cy="6447469"/>
          </a:xfrm>
          <a:prstGeom prst="rect">
            <a:avLst/>
          </a:prstGeom>
        </p:spPr>
      </p:pic>
      <p:grpSp>
        <p:nvGrpSpPr>
          <p:cNvPr id="13" name="组合 7">
            <a:extLst>
              <a:ext uri="{FF2B5EF4-FFF2-40B4-BE49-F238E27FC236}">
                <a16:creationId xmlns:a16="http://schemas.microsoft.com/office/drawing/2014/main" id="{19520C8B-CD6A-4CA9-8E1C-EB4513AE01DD}"/>
              </a:ext>
            </a:extLst>
          </p:cNvPr>
          <p:cNvGrpSpPr/>
          <p:nvPr/>
        </p:nvGrpSpPr>
        <p:grpSpPr>
          <a:xfrm>
            <a:off x="715431" y="1747229"/>
            <a:ext cx="5141313" cy="3443710"/>
            <a:chOff x="753230" y="1435486"/>
            <a:chExt cx="5141982" cy="3444158"/>
          </a:xfrm>
        </p:grpSpPr>
        <p:pic>
          <p:nvPicPr>
            <p:cNvPr id="14" name="图片 4">
              <a:extLst>
                <a:ext uri="{FF2B5EF4-FFF2-40B4-BE49-F238E27FC236}">
                  <a16:creationId xmlns:a16="http://schemas.microsoft.com/office/drawing/2014/main" id="{3897324C-5314-4A66-AE70-28C54B72E02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15" name="文本框 6">
              <a:extLst>
                <a:ext uri="{FF2B5EF4-FFF2-40B4-BE49-F238E27FC236}">
                  <a16:creationId xmlns:a16="http://schemas.microsoft.com/office/drawing/2014/main" id="{648AB86F-B9C1-4423-9068-641E8BB95037}"/>
                </a:ext>
              </a:extLst>
            </p:cNvPr>
            <p:cNvSpPr txBox="1"/>
            <p:nvPr/>
          </p:nvSpPr>
          <p:spPr>
            <a:xfrm>
              <a:off x="1620011" y="2509456"/>
              <a:ext cx="2971724" cy="20623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a:effectLst/>
                  <a:latin typeface="Times New Roman" panose="02020603050405020304" pitchFamily="18" charset="0"/>
                  <a:ea typeface="Times New Roman" panose="02020603050405020304" pitchFamily="18" charset="0"/>
                </a:rPr>
                <a:t>Em hãy viết bài văn (khoảng 400 đến 500 chữ) phân tích đặc điểm một nhân vật văn học mà em có ấn tượng sâu sắc.</a:t>
              </a:r>
              <a:br>
                <a:rPr lang="en-US" sz="2000">
                  <a:solidFill>
                    <a:srgbClr val="444444"/>
                  </a:solidFill>
                  <a:effectLst/>
                  <a:latin typeface="Roboto" panose="02000000000000000000" pitchFamily="2" charset="0"/>
                  <a:ea typeface="Times New Roman" panose="02020603050405020304" pitchFamily="18" charset="0"/>
                  <a:cs typeface="Times New Roman" panose="02020603050405020304" pitchFamily="18" charset="0"/>
                </a:rPr>
              </a:br>
              <a:endParaRPr lang="en-US" sz="2800">
                <a:effectLst/>
                <a:latin typeface=".VnTime"/>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5389412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94" y="4760063"/>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7" y="470504"/>
            <a:ext cx="7540798" cy="584775"/>
          </a:xfrm>
          <a:prstGeom prst="rect">
            <a:avLst/>
          </a:prstGeom>
          <a:noFill/>
        </p:spPr>
        <p:txBody>
          <a:bodyPr wrap="square" rtlCol="0">
            <a:spAutoFit/>
          </a:bodyPr>
          <a:lstStyle/>
          <a:p>
            <a:pPr defTabSz="914309"/>
            <a:r>
              <a:rPr lang="en-US" altLang="zh-CN" sz="3200" b="1" u="sng">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III. Hướng dẫn quy trình viết</a:t>
            </a:r>
            <a:endParaRPr lang="zh-CN" altLang="en-US" sz="32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11" name="组合 13">
            <a:extLst>
              <a:ext uri="{FF2B5EF4-FFF2-40B4-BE49-F238E27FC236}">
                <a16:creationId xmlns:a16="http://schemas.microsoft.com/office/drawing/2014/main" id="{320DA9BF-6CDB-4A65-9CF6-2CD8807B067F}"/>
              </a:ext>
            </a:extLst>
          </p:cNvPr>
          <p:cNvGrpSpPr/>
          <p:nvPr/>
        </p:nvGrpSpPr>
        <p:grpSpPr>
          <a:xfrm>
            <a:off x="523687" y="1454638"/>
            <a:ext cx="2313754" cy="3020552"/>
            <a:chOff x="1072740" y="1504666"/>
            <a:chExt cx="2778441" cy="3627192"/>
          </a:xfrm>
        </p:grpSpPr>
        <p:grpSp>
          <p:nvGrpSpPr>
            <p:cNvPr id="12" name="组合 3">
              <a:extLst>
                <a:ext uri="{FF2B5EF4-FFF2-40B4-BE49-F238E27FC236}">
                  <a16:creationId xmlns:a16="http://schemas.microsoft.com/office/drawing/2014/main" id="{906A034D-794C-4A09-9511-97FD7579D1D8}"/>
                </a:ext>
              </a:extLst>
            </p:cNvPr>
            <p:cNvGrpSpPr/>
            <p:nvPr/>
          </p:nvGrpSpPr>
          <p:grpSpPr>
            <a:xfrm>
              <a:off x="1605061" y="1504666"/>
              <a:ext cx="1733529" cy="1575864"/>
              <a:chOff x="1605061" y="1504666"/>
              <a:chExt cx="1733529" cy="1575864"/>
            </a:xfrm>
          </p:grpSpPr>
          <p:sp>
            <p:nvSpPr>
              <p:cNvPr id="14" name="等腰三角形 1">
                <a:extLst>
                  <a:ext uri="{FF2B5EF4-FFF2-40B4-BE49-F238E27FC236}">
                    <a16:creationId xmlns:a16="http://schemas.microsoft.com/office/drawing/2014/main" id="{32759B7E-D51A-41E8-9658-AE325B1811A9}"/>
                  </a:ext>
                </a:extLst>
              </p:cNvPr>
              <p:cNvSpPr/>
              <p:nvPr/>
            </p:nvSpPr>
            <p:spPr>
              <a:xfrm rot="2601797">
                <a:off x="1605061" y="1504666"/>
                <a:ext cx="1733529" cy="1575864"/>
              </a:xfrm>
              <a:custGeom>
                <a:avLst/>
                <a:gdLst>
                  <a:gd name="connsiteX0" fmla="*/ 0 w 2472324"/>
                  <a:gd name="connsiteY0" fmla="*/ 2131314 h 2131314"/>
                  <a:gd name="connsiteX1" fmla="*/ 1236162 w 2472324"/>
                  <a:gd name="connsiteY1" fmla="*/ 0 h 2131314"/>
                  <a:gd name="connsiteX2" fmla="*/ 2472324 w 2472324"/>
                  <a:gd name="connsiteY2" fmla="*/ 2131314 h 2131314"/>
                  <a:gd name="connsiteX3" fmla="*/ 0 w 2472324"/>
                  <a:gd name="connsiteY3" fmla="*/ 2131314 h 2131314"/>
                  <a:gd name="connsiteX0" fmla="*/ 0 w 2472324"/>
                  <a:gd name="connsiteY0" fmla="*/ 2131495 h 2131495"/>
                  <a:gd name="connsiteX1" fmla="*/ 1236162 w 2472324"/>
                  <a:gd name="connsiteY1" fmla="*/ 181 h 2131495"/>
                  <a:gd name="connsiteX2" fmla="*/ 2472324 w 2472324"/>
                  <a:gd name="connsiteY2" fmla="*/ 2131495 h 2131495"/>
                  <a:gd name="connsiteX3" fmla="*/ 0 w 2472324"/>
                  <a:gd name="connsiteY3" fmla="*/ 2131495 h 2131495"/>
                  <a:gd name="connsiteX0" fmla="*/ 0 w 2472470"/>
                  <a:gd name="connsiteY0" fmla="*/ 2131449 h 2218902"/>
                  <a:gd name="connsiteX1" fmla="*/ 1236162 w 2472470"/>
                  <a:gd name="connsiteY1" fmla="*/ 135 h 2218902"/>
                  <a:gd name="connsiteX2" fmla="*/ 2472324 w 2472470"/>
                  <a:gd name="connsiteY2" fmla="*/ 2131449 h 2218902"/>
                  <a:gd name="connsiteX3" fmla="*/ 0 w 2472470"/>
                  <a:gd name="connsiteY3" fmla="*/ 2131449 h 2218902"/>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ah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b="1">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椭圆 2">
                <a:extLst>
                  <a:ext uri="{FF2B5EF4-FFF2-40B4-BE49-F238E27FC236}">
                    <a16:creationId xmlns:a16="http://schemas.microsoft.com/office/drawing/2014/main" id="{FA4BF54C-655F-437B-AFC0-A09EE1FE7EF5}"/>
                  </a:ext>
                </a:extLst>
              </p:cNvPr>
              <p:cNvSpPr/>
              <p:nvPr/>
            </p:nvSpPr>
            <p:spPr>
              <a:xfrm>
                <a:off x="2457765" y="2176909"/>
                <a:ext cx="847138" cy="847138"/>
              </a:xfrm>
              <a:prstGeom prst="ellipse">
                <a:avLst/>
              </a:prstGeom>
              <a:solidFill>
                <a:schemeClr val="bg1"/>
              </a:solidFill>
              <a:ln w="44450">
                <a:solidFill>
                  <a:srgbClr val="49D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altLang="zh-CN"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3" name="矩形 12">
              <a:extLst>
                <a:ext uri="{FF2B5EF4-FFF2-40B4-BE49-F238E27FC236}">
                  <a16:creationId xmlns:a16="http://schemas.microsoft.com/office/drawing/2014/main" id="{9B92F124-4EF1-457B-ABF1-F74FE3BCCC1F}"/>
                </a:ext>
              </a:extLst>
            </p:cNvPr>
            <p:cNvSpPr/>
            <p:nvPr/>
          </p:nvSpPr>
          <p:spPr>
            <a:xfrm>
              <a:off x="1072740" y="3629322"/>
              <a:ext cx="2778441" cy="1502536"/>
            </a:xfrm>
            <a:prstGeom prst="rect">
              <a:avLst/>
            </a:prstGeom>
          </p:spPr>
          <p:txBody>
            <a:bodyPr wrap="square">
              <a:spAutoFit/>
            </a:bodyPr>
            <a:lstStyle/>
            <a:p>
              <a:pPr algn="just">
                <a:lnSpc>
                  <a:spcPct val="107000"/>
                </a:lnSpc>
                <a:spcAft>
                  <a:spcPts val="800"/>
                </a:spcAft>
              </a:pPr>
              <a:r>
                <a:rPr lang="en-US" sz="2400" i="1">
                  <a:solidFill>
                    <a:srgbClr val="000000"/>
                  </a:solidFill>
                  <a:effectLst/>
                  <a:latin typeface="Times New Roman" panose="02020603050405020304" pitchFamily="18" charset="0"/>
                  <a:ea typeface="Times New Roman" panose="02020603050405020304" pitchFamily="18" charset="0"/>
                </a:rPr>
                <a:t>Văn bản này viết nhằm mục đích gì?</a:t>
              </a:r>
              <a:endParaRPr lang="en-US" sz="2800">
                <a:effectLst/>
                <a:latin typeface=".VnTime"/>
                <a:ea typeface="Times New Roman" panose="02020603050405020304" pitchFamily="18" charset="0"/>
                <a:cs typeface="Times New Roman" panose="02020603050405020304" pitchFamily="18" charset="0"/>
              </a:endParaRPr>
            </a:p>
          </p:txBody>
        </p:sp>
      </p:grpSp>
      <p:grpSp>
        <p:nvGrpSpPr>
          <p:cNvPr id="16" name="组合 24">
            <a:extLst>
              <a:ext uri="{FF2B5EF4-FFF2-40B4-BE49-F238E27FC236}">
                <a16:creationId xmlns:a16="http://schemas.microsoft.com/office/drawing/2014/main" id="{B67C7D97-64B9-4AD9-91D2-AC32AC27339A}"/>
              </a:ext>
            </a:extLst>
          </p:cNvPr>
          <p:cNvGrpSpPr/>
          <p:nvPr/>
        </p:nvGrpSpPr>
        <p:grpSpPr>
          <a:xfrm>
            <a:off x="3355701" y="2360802"/>
            <a:ext cx="2156316" cy="2945888"/>
            <a:chOff x="1163074" y="1504666"/>
            <a:chExt cx="2589384" cy="3537531"/>
          </a:xfrm>
        </p:grpSpPr>
        <p:grpSp>
          <p:nvGrpSpPr>
            <p:cNvPr id="17" name="组合 25">
              <a:extLst>
                <a:ext uri="{FF2B5EF4-FFF2-40B4-BE49-F238E27FC236}">
                  <a16:creationId xmlns:a16="http://schemas.microsoft.com/office/drawing/2014/main" id="{C8A1B413-0679-4B47-806E-749FD7ED57EE}"/>
                </a:ext>
              </a:extLst>
            </p:cNvPr>
            <p:cNvGrpSpPr/>
            <p:nvPr/>
          </p:nvGrpSpPr>
          <p:grpSpPr>
            <a:xfrm>
              <a:off x="1605061" y="1504666"/>
              <a:ext cx="1733529" cy="1575864"/>
              <a:chOff x="1605061" y="1504666"/>
              <a:chExt cx="1733529" cy="1575864"/>
            </a:xfrm>
          </p:grpSpPr>
          <p:sp>
            <p:nvSpPr>
              <p:cNvPr id="22" name="等腰三角形 1">
                <a:extLst>
                  <a:ext uri="{FF2B5EF4-FFF2-40B4-BE49-F238E27FC236}">
                    <a16:creationId xmlns:a16="http://schemas.microsoft.com/office/drawing/2014/main" id="{5FD703E6-087F-4E24-97E0-D9F5A327B08E}"/>
                  </a:ext>
                </a:extLst>
              </p:cNvPr>
              <p:cNvSpPr/>
              <p:nvPr/>
            </p:nvSpPr>
            <p:spPr>
              <a:xfrm rot="2601797">
                <a:off x="1605061" y="1504666"/>
                <a:ext cx="1733529" cy="1575864"/>
              </a:xfrm>
              <a:custGeom>
                <a:avLst/>
                <a:gdLst>
                  <a:gd name="connsiteX0" fmla="*/ 0 w 2472324"/>
                  <a:gd name="connsiteY0" fmla="*/ 2131314 h 2131314"/>
                  <a:gd name="connsiteX1" fmla="*/ 1236162 w 2472324"/>
                  <a:gd name="connsiteY1" fmla="*/ 0 h 2131314"/>
                  <a:gd name="connsiteX2" fmla="*/ 2472324 w 2472324"/>
                  <a:gd name="connsiteY2" fmla="*/ 2131314 h 2131314"/>
                  <a:gd name="connsiteX3" fmla="*/ 0 w 2472324"/>
                  <a:gd name="connsiteY3" fmla="*/ 2131314 h 2131314"/>
                  <a:gd name="connsiteX0" fmla="*/ 0 w 2472324"/>
                  <a:gd name="connsiteY0" fmla="*/ 2131495 h 2131495"/>
                  <a:gd name="connsiteX1" fmla="*/ 1236162 w 2472324"/>
                  <a:gd name="connsiteY1" fmla="*/ 181 h 2131495"/>
                  <a:gd name="connsiteX2" fmla="*/ 2472324 w 2472324"/>
                  <a:gd name="connsiteY2" fmla="*/ 2131495 h 2131495"/>
                  <a:gd name="connsiteX3" fmla="*/ 0 w 2472324"/>
                  <a:gd name="connsiteY3" fmla="*/ 2131495 h 2131495"/>
                  <a:gd name="connsiteX0" fmla="*/ 0 w 2472470"/>
                  <a:gd name="connsiteY0" fmla="*/ 2131449 h 2218902"/>
                  <a:gd name="connsiteX1" fmla="*/ 1236162 w 2472470"/>
                  <a:gd name="connsiteY1" fmla="*/ 135 h 2218902"/>
                  <a:gd name="connsiteX2" fmla="*/ 2472324 w 2472470"/>
                  <a:gd name="connsiteY2" fmla="*/ 2131449 h 2218902"/>
                  <a:gd name="connsiteX3" fmla="*/ 0 w 2472470"/>
                  <a:gd name="connsiteY3" fmla="*/ 2131449 h 2218902"/>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ah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b="1">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3" name="椭圆 28">
                <a:extLst>
                  <a:ext uri="{FF2B5EF4-FFF2-40B4-BE49-F238E27FC236}">
                    <a16:creationId xmlns:a16="http://schemas.microsoft.com/office/drawing/2014/main" id="{E903262D-076F-4C2F-84BD-54DF0C7FB0A5}"/>
                  </a:ext>
                </a:extLst>
              </p:cNvPr>
              <p:cNvSpPr/>
              <p:nvPr/>
            </p:nvSpPr>
            <p:spPr>
              <a:xfrm>
                <a:off x="2457765" y="2176909"/>
                <a:ext cx="847138" cy="847138"/>
              </a:xfrm>
              <a:prstGeom prst="ellipse">
                <a:avLst/>
              </a:prstGeom>
              <a:solidFill>
                <a:schemeClr val="bg1"/>
              </a:solidFill>
              <a:ln w="4445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altLang="zh-CN"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1" name="矩形 26">
              <a:extLst>
                <a:ext uri="{FF2B5EF4-FFF2-40B4-BE49-F238E27FC236}">
                  <a16:creationId xmlns:a16="http://schemas.microsoft.com/office/drawing/2014/main" id="{1F96C337-60E3-4AE1-9763-2F85C39935C8}"/>
                </a:ext>
              </a:extLst>
            </p:cNvPr>
            <p:cNvSpPr/>
            <p:nvPr/>
          </p:nvSpPr>
          <p:spPr>
            <a:xfrm>
              <a:off x="1163074" y="3680490"/>
              <a:ext cx="2589384" cy="1361707"/>
            </a:xfrm>
            <a:prstGeom prst="rect">
              <a:avLst/>
            </a:prstGeom>
          </p:spPr>
          <p:txBody>
            <a:bodyPr wrap="square">
              <a:spAutoFit/>
            </a:bodyPr>
            <a:lstStyle/>
            <a:p>
              <a:pPr algn="just">
                <a:lnSpc>
                  <a:spcPct val="150000"/>
                </a:lnSpc>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đọc bài viết là ai?</a:t>
              </a:r>
              <a:endParaRPr lang="en-US" sz="2400">
                <a:effectLst/>
                <a:latin typeface=".VnTime"/>
                <a:ea typeface="Times New Roman" panose="02020603050405020304" pitchFamily="18" charset="0"/>
                <a:cs typeface="Times New Roman" panose="02020603050405020304" pitchFamily="18" charset="0"/>
              </a:endParaRPr>
            </a:p>
          </p:txBody>
        </p:sp>
      </p:grpSp>
      <p:grpSp>
        <p:nvGrpSpPr>
          <p:cNvPr id="24" name="组合 29">
            <a:extLst>
              <a:ext uri="{FF2B5EF4-FFF2-40B4-BE49-F238E27FC236}">
                <a16:creationId xmlns:a16="http://schemas.microsoft.com/office/drawing/2014/main" id="{68BB6515-8C5D-4FD3-A356-A778037A1771}"/>
              </a:ext>
            </a:extLst>
          </p:cNvPr>
          <p:cNvGrpSpPr/>
          <p:nvPr/>
        </p:nvGrpSpPr>
        <p:grpSpPr>
          <a:xfrm>
            <a:off x="6086238" y="2913809"/>
            <a:ext cx="2039082" cy="2849811"/>
            <a:chOff x="1233463" y="1504666"/>
            <a:chExt cx="2448605" cy="3422160"/>
          </a:xfrm>
        </p:grpSpPr>
        <p:grpSp>
          <p:nvGrpSpPr>
            <p:cNvPr id="25" name="组合 30">
              <a:extLst>
                <a:ext uri="{FF2B5EF4-FFF2-40B4-BE49-F238E27FC236}">
                  <a16:creationId xmlns:a16="http://schemas.microsoft.com/office/drawing/2014/main" id="{61B8AB40-595C-455B-AE24-67C5043DCDAE}"/>
                </a:ext>
              </a:extLst>
            </p:cNvPr>
            <p:cNvGrpSpPr/>
            <p:nvPr/>
          </p:nvGrpSpPr>
          <p:grpSpPr>
            <a:xfrm>
              <a:off x="1605061" y="1504666"/>
              <a:ext cx="1733529" cy="1575864"/>
              <a:chOff x="1605061" y="1504666"/>
              <a:chExt cx="1733529" cy="1575864"/>
            </a:xfrm>
          </p:grpSpPr>
          <p:sp>
            <p:nvSpPr>
              <p:cNvPr id="27" name="等腰三角形 1">
                <a:extLst>
                  <a:ext uri="{FF2B5EF4-FFF2-40B4-BE49-F238E27FC236}">
                    <a16:creationId xmlns:a16="http://schemas.microsoft.com/office/drawing/2014/main" id="{B6552602-5E44-45B9-91C5-CCC3D96B2544}"/>
                  </a:ext>
                </a:extLst>
              </p:cNvPr>
              <p:cNvSpPr/>
              <p:nvPr/>
            </p:nvSpPr>
            <p:spPr>
              <a:xfrm rot="2601797">
                <a:off x="1605061" y="1504666"/>
                <a:ext cx="1733529" cy="1575864"/>
              </a:xfrm>
              <a:custGeom>
                <a:avLst/>
                <a:gdLst>
                  <a:gd name="connsiteX0" fmla="*/ 0 w 2472324"/>
                  <a:gd name="connsiteY0" fmla="*/ 2131314 h 2131314"/>
                  <a:gd name="connsiteX1" fmla="*/ 1236162 w 2472324"/>
                  <a:gd name="connsiteY1" fmla="*/ 0 h 2131314"/>
                  <a:gd name="connsiteX2" fmla="*/ 2472324 w 2472324"/>
                  <a:gd name="connsiteY2" fmla="*/ 2131314 h 2131314"/>
                  <a:gd name="connsiteX3" fmla="*/ 0 w 2472324"/>
                  <a:gd name="connsiteY3" fmla="*/ 2131314 h 2131314"/>
                  <a:gd name="connsiteX0" fmla="*/ 0 w 2472324"/>
                  <a:gd name="connsiteY0" fmla="*/ 2131495 h 2131495"/>
                  <a:gd name="connsiteX1" fmla="*/ 1236162 w 2472324"/>
                  <a:gd name="connsiteY1" fmla="*/ 181 h 2131495"/>
                  <a:gd name="connsiteX2" fmla="*/ 2472324 w 2472324"/>
                  <a:gd name="connsiteY2" fmla="*/ 2131495 h 2131495"/>
                  <a:gd name="connsiteX3" fmla="*/ 0 w 2472324"/>
                  <a:gd name="connsiteY3" fmla="*/ 2131495 h 2131495"/>
                  <a:gd name="connsiteX0" fmla="*/ 0 w 2472470"/>
                  <a:gd name="connsiteY0" fmla="*/ 2131449 h 2218902"/>
                  <a:gd name="connsiteX1" fmla="*/ 1236162 w 2472470"/>
                  <a:gd name="connsiteY1" fmla="*/ 135 h 2218902"/>
                  <a:gd name="connsiteX2" fmla="*/ 2472324 w 2472470"/>
                  <a:gd name="connsiteY2" fmla="*/ 2131449 h 2218902"/>
                  <a:gd name="connsiteX3" fmla="*/ 0 w 2472470"/>
                  <a:gd name="connsiteY3" fmla="*/ 2131449 h 2218902"/>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ah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b="1">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 name="椭圆 33">
                <a:extLst>
                  <a:ext uri="{FF2B5EF4-FFF2-40B4-BE49-F238E27FC236}">
                    <a16:creationId xmlns:a16="http://schemas.microsoft.com/office/drawing/2014/main" id="{FBA0C5CE-8877-4C79-9C76-4F067802671A}"/>
                  </a:ext>
                </a:extLst>
              </p:cNvPr>
              <p:cNvSpPr/>
              <p:nvPr/>
            </p:nvSpPr>
            <p:spPr>
              <a:xfrm>
                <a:off x="2457765" y="2176909"/>
                <a:ext cx="847138" cy="847138"/>
              </a:xfrm>
              <a:prstGeom prst="ellipse">
                <a:avLst/>
              </a:prstGeom>
              <a:solidFill>
                <a:schemeClr val="bg1"/>
              </a:solidFill>
              <a:ln w="44450">
                <a:solidFill>
                  <a:srgbClr val="49D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altLang="zh-CN"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03</a:t>
                </a:r>
                <a:endParaRPr lang="zh-CN" altLang="en-US"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26" name="矩形 31">
              <a:extLst>
                <a:ext uri="{FF2B5EF4-FFF2-40B4-BE49-F238E27FC236}">
                  <a16:creationId xmlns:a16="http://schemas.microsoft.com/office/drawing/2014/main" id="{BFD9B353-F1FF-4A16-9EF7-440CBE598FD8}"/>
                </a:ext>
              </a:extLst>
            </p:cNvPr>
            <p:cNvSpPr/>
            <p:nvPr/>
          </p:nvSpPr>
          <p:spPr>
            <a:xfrm>
              <a:off x="1233463" y="3565118"/>
              <a:ext cx="2448605" cy="1361708"/>
            </a:xfrm>
            <a:prstGeom prst="rect">
              <a:avLst/>
            </a:prstGeom>
          </p:spPr>
          <p:txBody>
            <a:bodyPr wrap="square">
              <a:spAutoFit/>
            </a:bodyPr>
            <a:lstStyle/>
            <a:p>
              <a:pPr algn="just">
                <a:lnSpc>
                  <a:spcPct val="150000"/>
                </a:lnSpc>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 đề mà em định viết là gì?</a:t>
              </a:r>
              <a:endParaRPr lang="en-US" sz="2400">
                <a:effectLst/>
                <a:latin typeface=".VnTime"/>
                <a:ea typeface="Times New Roman" panose="02020603050405020304" pitchFamily="18" charset="0"/>
                <a:cs typeface="Times New Roman" panose="02020603050405020304" pitchFamily="18" charset="0"/>
              </a:endParaRPr>
            </a:p>
          </p:txBody>
        </p:sp>
      </p:grpSp>
      <p:grpSp>
        <p:nvGrpSpPr>
          <p:cNvPr id="29" name="组合 34">
            <a:extLst>
              <a:ext uri="{FF2B5EF4-FFF2-40B4-BE49-F238E27FC236}">
                <a16:creationId xmlns:a16="http://schemas.microsoft.com/office/drawing/2014/main" id="{A4D0F195-32A1-4A82-877D-07040ADC5BA7}"/>
              </a:ext>
            </a:extLst>
          </p:cNvPr>
          <p:cNvGrpSpPr/>
          <p:nvPr/>
        </p:nvGrpSpPr>
        <p:grpSpPr>
          <a:xfrm>
            <a:off x="8583468" y="1304115"/>
            <a:ext cx="3024322" cy="2485869"/>
            <a:chOff x="258331" y="1504666"/>
            <a:chExt cx="3631716" cy="2985121"/>
          </a:xfrm>
        </p:grpSpPr>
        <p:grpSp>
          <p:nvGrpSpPr>
            <p:cNvPr id="30" name="组合 35">
              <a:extLst>
                <a:ext uri="{FF2B5EF4-FFF2-40B4-BE49-F238E27FC236}">
                  <a16:creationId xmlns:a16="http://schemas.microsoft.com/office/drawing/2014/main" id="{D891A8AA-A598-4C48-85E0-242A3D9B5B23}"/>
                </a:ext>
              </a:extLst>
            </p:cNvPr>
            <p:cNvGrpSpPr/>
            <p:nvPr/>
          </p:nvGrpSpPr>
          <p:grpSpPr>
            <a:xfrm>
              <a:off x="1605061" y="1504666"/>
              <a:ext cx="1733529" cy="1575864"/>
              <a:chOff x="1605061" y="1504666"/>
              <a:chExt cx="1733529" cy="1575864"/>
            </a:xfrm>
          </p:grpSpPr>
          <p:sp>
            <p:nvSpPr>
              <p:cNvPr id="32" name="等腰三角形 1">
                <a:extLst>
                  <a:ext uri="{FF2B5EF4-FFF2-40B4-BE49-F238E27FC236}">
                    <a16:creationId xmlns:a16="http://schemas.microsoft.com/office/drawing/2014/main" id="{7B0E73C1-95DD-4203-A82D-8421ECAD6972}"/>
                  </a:ext>
                </a:extLst>
              </p:cNvPr>
              <p:cNvSpPr/>
              <p:nvPr/>
            </p:nvSpPr>
            <p:spPr>
              <a:xfrm rot="2601797">
                <a:off x="1605061" y="1504666"/>
                <a:ext cx="1733529" cy="1575864"/>
              </a:xfrm>
              <a:custGeom>
                <a:avLst/>
                <a:gdLst>
                  <a:gd name="connsiteX0" fmla="*/ 0 w 2472324"/>
                  <a:gd name="connsiteY0" fmla="*/ 2131314 h 2131314"/>
                  <a:gd name="connsiteX1" fmla="*/ 1236162 w 2472324"/>
                  <a:gd name="connsiteY1" fmla="*/ 0 h 2131314"/>
                  <a:gd name="connsiteX2" fmla="*/ 2472324 w 2472324"/>
                  <a:gd name="connsiteY2" fmla="*/ 2131314 h 2131314"/>
                  <a:gd name="connsiteX3" fmla="*/ 0 w 2472324"/>
                  <a:gd name="connsiteY3" fmla="*/ 2131314 h 2131314"/>
                  <a:gd name="connsiteX0" fmla="*/ 0 w 2472324"/>
                  <a:gd name="connsiteY0" fmla="*/ 2131495 h 2131495"/>
                  <a:gd name="connsiteX1" fmla="*/ 1236162 w 2472324"/>
                  <a:gd name="connsiteY1" fmla="*/ 181 h 2131495"/>
                  <a:gd name="connsiteX2" fmla="*/ 2472324 w 2472324"/>
                  <a:gd name="connsiteY2" fmla="*/ 2131495 h 2131495"/>
                  <a:gd name="connsiteX3" fmla="*/ 0 w 2472324"/>
                  <a:gd name="connsiteY3" fmla="*/ 2131495 h 2131495"/>
                  <a:gd name="connsiteX0" fmla="*/ 0 w 2472470"/>
                  <a:gd name="connsiteY0" fmla="*/ 2131449 h 2218902"/>
                  <a:gd name="connsiteX1" fmla="*/ 1236162 w 2472470"/>
                  <a:gd name="connsiteY1" fmla="*/ 135 h 2218902"/>
                  <a:gd name="connsiteX2" fmla="*/ 2472324 w 2472470"/>
                  <a:gd name="connsiteY2" fmla="*/ 2131449 h 2218902"/>
                  <a:gd name="connsiteX3" fmla="*/ 0 w 2472470"/>
                  <a:gd name="connsiteY3" fmla="*/ 2131449 h 2218902"/>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ah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b="1">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33" name="椭圆 38">
                <a:extLst>
                  <a:ext uri="{FF2B5EF4-FFF2-40B4-BE49-F238E27FC236}">
                    <a16:creationId xmlns:a16="http://schemas.microsoft.com/office/drawing/2014/main" id="{A751A688-AC9C-4BC9-8F13-95AC3632D200}"/>
                  </a:ext>
                </a:extLst>
              </p:cNvPr>
              <p:cNvSpPr/>
              <p:nvPr/>
            </p:nvSpPr>
            <p:spPr>
              <a:xfrm>
                <a:off x="2457765" y="2176909"/>
                <a:ext cx="847138" cy="847138"/>
              </a:xfrm>
              <a:prstGeom prst="ellipse">
                <a:avLst/>
              </a:prstGeom>
              <a:solidFill>
                <a:schemeClr val="bg1"/>
              </a:solidFill>
              <a:ln w="44450">
                <a:solidFill>
                  <a:srgbClr val="FFE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altLang="zh-CN"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04</a:t>
                </a:r>
                <a:endParaRPr lang="zh-CN" altLang="en-US"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31" name="矩形 36">
              <a:extLst>
                <a:ext uri="{FF2B5EF4-FFF2-40B4-BE49-F238E27FC236}">
                  <a16:creationId xmlns:a16="http://schemas.microsoft.com/office/drawing/2014/main" id="{743F9183-D660-45FE-9714-AC5F42A6EA8E}"/>
                </a:ext>
              </a:extLst>
            </p:cNvPr>
            <p:cNvSpPr/>
            <p:nvPr/>
          </p:nvSpPr>
          <p:spPr>
            <a:xfrm>
              <a:off x="258331" y="3491896"/>
              <a:ext cx="3631716" cy="997891"/>
            </a:xfrm>
            <a:prstGeom prst="rect">
              <a:avLst/>
            </a:prstGeom>
          </p:spPr>
          <p:txBody>
            <a:bodyPr wrap="square">
              <a:spAutoFit/>
            </a:bodyPr>
            <a:lstStyle/>
            <a:p>
              <a:pPr algn="just"/>
              <a:r>
                <a:rPr lang="en-US" sz="2400" i="1">
                  <a:solidFill>
                    <a:srgbClr val="000000"/>
                  </a:solidFill>
                  <a:effectLst/>
                  <a:latin typeface="Times New Roman" panose="02020603050405020304" pitchFamily="18" charset="0"/>
                  <a:ea typeface="Times New Roman" panose="02020603050405020304" pitchFamily="18" charset="0"/>
                </a:rPr>
                <a:t>Hs hoàn thiện PHT số 1 để thu thập tư liệu</a:t>
              </a:r>
              <a:endParaRPr lang="en-US" sz="3600">
                <a:effectLst/>
                <a:latin typeface=".VnTime"/>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7340987"/>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94" y="4760063"/>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7" y="470504"/>
            <a:ext cx="7540798" cy="584775"/>
          </a:xfrm>
          <a:prstGeom prst="rect">
            <a:avLst/>
          </a:prstGeom>
          <a:noFill/>
        </p:spPr>
        <p:txBody>
          <a:bodyPr wrap="square" rtlCol="0">
            <a:spAutoFit/>
          </a:bodyPr>
          <a:lstStyle/>
          <a:p>
            <a:pPr defTabSz="914309"/>
            <a:r>
              <a:rPr lang="en-US" altLang="zh-CN" sz="3200" b="1" u="sng">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III. Hướng dẫn quy trình viết</a:t>
            </a:r>
            <a:endParaRPr lang="zh-CN" altLang="en-US" sz="32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A9A94064-0E2A-6E3B-7A51-EC1BE2103CE1}"/>
              </a:ext>
            </a:extLst>
          </p:cNvPr>
          <p:cNvGraphicFramePr>
            <a:graphicFrameLocks noGrp="1"/>
          </p:cNvGraphicFramePr>
          <p:nvPr>
            <p:extLst>
              <p:ext uri="{D42A27DB-BD31-4B8C-83A1-F6EECF244321}">
                <p14:modId xmlns:p14="http://schemas.microsoft.com/office/powerpoint/2010/main" val="89138767"/>
              </p:ext>
            </p:extLst>
          </p:nvPr>
        </p:nvGraphicFramePr>
        <p:xfrm>
          <a:off x="2584111" y="1827620"/>
          <a:ext cx="8256866" cy="4133600"/>
        </p:xfrm>
        <a:graphic>
          <a:graphicData uri="http://schemas.openxmlformats.org/drawingml/2006/table">
            <a:tbl>
              <a:tblPr firstRow="1" firstCol="1" bandRow="1"/>
              <a:tblGrid>
                <a:gridCol w="4128433">
                  <a:extLst>
                    <a:ext uri="{9D8B030D-6E8A-4147-A177-3AD203B41FA5}">
                      <a16:colId xmlns:a16="http://schemas.microsoft.com/office/drawing/2014/main" val="790534295"/>
                    </a:ext>
                  </a:extLst>
                </a:gridCol>
                <a:gridCol w="4128433">
                  <a:extLst>
                    <a:ext uri="{9D8B030D-6E8A-4147-A177-3AD203B41FA5}">
                      <a16:colId xmlns:a16="http://schemas.microsoft.com/office/drawing/2014/main" val="2631737766"/>
                    </a:ext>
                  </a:extLst>
                </a:gridCol>
              </a:tblGrid>
              <a:tr h="0">
                <a:tc gridSpan="2">
                  <a:txBody>
                    <a:bodyPr/>
                    <a:lstStyle/>
                    <a:p>
                      <a:pPr algn="just">
                        <a:lnSpc>
                          <a:spcPct val="150000"/>
                        </a:lnSpc>
                      </a:pPr>
                      <a:r>
                        <a:rPr lang="en-US" sz="20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cần phân tích:</a:t>
                      </a:r>
                      <a:endParaRPr lang="en-US" sz="1800" b="1">
                        <a:effectLst/>
                        <a:latin typeface=".VnTime"/>
                        <a:ea typeface="Times New Roman" panose="02020603050405020304" pitchFamily="18" charset="0"/>
                        <a:cs typeface="Times New Roman" panose="02020603050405020304" pitchFamily="18" charset="0"/>
                      </a:endParaRPr>
                    </a:p>
                    <a:p>
                      <a:pPr algn="just">
                        <a:lnSpc>
                          <a:spcPct val="150000"/>
                        </a:lnSpc>
                      </a:pPr>
                      <a:r>
                        <a:rPr lang="en-US" sz="20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endParaRPr lang="en-US" sz="1800" b="1">
                        <a:effectLst/>
                        <a:latin typeface=".VnTime"/>
                        <a:ea typeface="Times New Roman" panose="02020603050405020304" pitchFamily="18" charset="0"/>
                        <a:cs typeface="Times New Roman" panose="02020603050405020304" pitchFamily="18" charset="0"/>
                      </a:endParaRPr>
                    </a:p>
                    <a:p>
                      <a:pPr algn="just">
                        <a:lnSpc>
                          <a:spcPct val="150000"/>
                        </a:lnSpc>
                      </a:pPr>
                      <a:r>
                        <a:rPr lang="en-US" sz="20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giả:</a:t>
                      </a:r>
                      <a:endParaRPr lang="en-US" sz="1800" b="1">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3780551641"/>
                  </a:ext>
                </a:extLst>
              </a:tr>
              <a:tr h="0">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 diện</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 trong truyện</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9948182"/>
                  </a:ext>
                </a:extLst>
              </a:tr>
              <a:tr h="0">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 hình</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844188802"/>
                  </a:ext>
                </a:extLst>
              </a:tr>
              <a:tr h="0">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 nói</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43402165"/>
                  </a:ext>
                </a:extLst>
              </a:tr>
              <a:tr h="0">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Cử chỉ</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14562261"/>
                  </a:ext>
                </a:extLst>
              </a:tr>
              <a:tr h="0">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99692254"/>
                  </a:ext>
                </a:extLst>
              </a:tr>
              <a:tr h="0">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 nghĩ</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82088753"/>
                  </a:ext>
                </a:extLst>
              </a:tr>
              <a:tr h="0">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Mối quan hệ với các nhân vật khác</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lnSpc>
                          <a:spcPct val="150000"/>
                        </a:lnSpc>
                      </a:pP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39376795"/>
                  </a:ext>
                </a:extLst>
              </a:tr>
            </a:tbl>
          </a:graphicData>
        </a:graphic>
      </p:graphicFrame>
      <p:pic>
        <p:nvPicPr>
          <p:cNvPr id="10" name="图片 52">
            <a:extLst>
              <a:ext uri="{FF2B5EF4-FFF2-40B4-BE49-F238E27FC236}">
                <a16:creationId xmlns:a16="http://schemas.microsoft.com/office/drawing/2014/main" id="{D28DDD44-9220-730D-6931-B5A1F1FFD1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532" y="3255844"/>
            <a:ext cx="2863878" cy="3359161"/>
          </a:xfrm>
          <a:prstGeom prst="rect">
            <a:avLst/>
          </a:prstGeom>
        </p:spPr>
      </p:pic>
      <p:pic>
        <p:nvPicPr>
          <p:cNvPr id="18" name="图片 4">
            <a:extLst>
              <a:ext uri="{FF2B5EF4-FFF2-40B4-BE49-F238E27FC236}">
                <a16:creationId xmlns:a16="http://schemas.microsoft.com/office/drawing/2014/main" id="{DA4D6B33-D039-B5DA-4CF5-8AA92C7DB77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90434" y="1007738"/>
            <a:ext cx="2302142" cy="1109814"/>
          </a:xfrm>
          <a:prstGeom prst="rect">
            <a:avLst/>
          </a:prstGeom>
        </p:spPr>
      </p:pic>
      <p:sp>
        <p:nvSpPr>
          <p:cNvPr id="19" name="文本框 9">
            <a:extLst>
              <a:ext uri="{FF2B5EF4-FFF2-40B4-BE49-F238E27FC236}">
                <a16:creationId xmlns:a16="http://schemas.microsoft.com/office/drawing/2014/main" id="{8AE7ED1C-7D78-D2BA-2315-5ED6C7C77BD0}"/>
              </a:ext>
            </a:extLst>
          </p:cNvPr>
          <p:cNvSpPr txBox="1"/>
          <p:nvPr/>
        </p:nvSpPr>
        <p:spPr>
          <a:xfrm>
            <a:off x="5698092" y="1356284"/>
            <a:ext cx="1686827"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a:solidFill>
                  <a:prstClr val="black"/>
                </a:solidFill>
                <a:latin typeface="Times New Roman" panose="02020603050405020304" pitchFamily="18" charset="0"/>
                <a:ea typeface="+mn-ea"/>
                <a:cs typeface="+mn-cs"/>
              </a:rPr>
              <a:t>PHT số 1</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spTree>
    <p:extLst>
      <p:ext uri="{BB962C8B-B14F-4D97-AF65-F5344CB8AC3E}">
        <p14:creationId xmlns:p14="http://schemas.microsoft.com/office/powerpoint/2010/main" val="2608522013"/>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3" y="480319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646247"/>
          </a:xfrm>
          <a:prstGeom prst="rect">
            <a:avLst/>
          </a:prstGeom>
          <a:noFill/>
        </p:spPr>
        <p:txBody>
          <a:bodyPr wrap="square" rtlCol="0">
            <a:spAutoFit/>
          </a:bodyPr>
          <a:lstStyle/>
          <a:p>
            <a:pPr defTabSz="914309"/>
            <a:r>
              <a:rPr lang="en-US" altLang="zh-CN" sz="3600" b="1" u="sng">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1. Chuẩn bị trước khi viết</a:t>
            </a:r>
            <a:endParaRPr lang="zh-CN" altLang="en-US" sz="36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191723" y="654738"/>
            <a:ext cx="1091281" cy="1232021"/>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15" name="图片 7">
            <a:extLst>
              <a:ext uri="{FF2B5EF4-FFF2-40B4-BE49-F238E27FC236}">
                <a16:creationId xmlns:a16="http://schemas.microsoft.com/office/drawing/2014/main" id="{289980B9-DF9E-95F0-2099-1214EADC8C02}"/>
              </a:ext>
            </a:extLst>
          </p:cNvPr>
          <p:cNvPicPr>
            <a:picLocks noChangeAspect="1"/>
          </p:cNvPicPr>
          <p:nvPr/>
        </p:nvPicPr>
        <p:blipFill>
          <a:blip r:embed="rId8"/>
          <a:stretch>
            <a:fillRect/>
          </a:stretch>
        </p:blipFill>
        <p:spPr>
          <a:xfrm>
            <a:off x="3884032" y="2385729"/>
            <a:ext cx="4328686" cy="4328686"/>
          </a:xfrm>
          <a:prstGeom prst="rect">
            <a:avLst/>
          </a:prstGeom>
        </p:spPr>
      </p:pic>
      <p:pic>
        <p:nvPicPr>
          <p:cNvPr id="16" name="图片 11">
            <a:extLst>
              <a:ext uri="{FF2B5EF4-FFF2-40B4-BE49-F238E27FC236}">
                <a16:creationId xmlns:a16="http://schemas.microsoft.com/office/drawing/2014/main" id="{DF23708F-F484-67B4-8C5E-766FE959DD8C}"/>
              </a:ext>
            </a:extLst>
          </p:cNvPr>
          <p:cNvPicPr>
            <a:picLocks noChangeAspect="1"/>
          </p:cNvPicPr>
          <p:nvPr/>
        </p:nvPicPr>
        <p:blipFill>
          <a:blip r:embed="rId9" cstate="print"/>
          <a:stretch>
            <a:fillRect/>
          </a:stretch>
        </p:blipFill>
        <p:spPr>
          <a:xfrm>
            <a:off x="254811" y="373103"/>
            <a:ext cx="4473490" cy="4473490"/>
          </a:xfrm>
          <a:prstGeom prst="rect">
            <a:avLst/>
          </a:prstGeom>
        </p:spPr>
      </p:pic>
      <p:sp>
        <p:nvSpPr>
          <p:cNvPr id="17" name="矩形 13">
            <a:extLst>
              <a:ext uri="{FF2B5EF4-FFF2-40B4-BE49-F238E27FC236}">
                <a16:creationId xmlns:a16="http://schemas.microsoft.com/office/drawing/2014/main" id="{4EA837A7-C135-71F6-0247-059D87BF4237}"/>
              </a:ext>
            </a:extLst>
          </p:cNvPr>
          <p:cNvSpPr/>
          <p:nvPr/>
        </p:nvSpPr>
        <p:spPr>
          <a:xfrm>
            <a:off x="911933" y="2296797"/>
            <a:ext cx="2750648" cy="461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buClr>
                <a:srgbClr val="000000"/>
              </a:buClr>
            </a:pPr>
            <a:r>
              <a:rPr lang="en-US" sz="2400">
                <a:latin typeface="Times New Roman" panose="02020603050405020304" pitchFamily="18" charset="0"/>
                <a:cs typeface="Times New Roman" panose="02020603050405020304" pitchFamily="18" charset="0"/>
              </a:rPr>
              <a:t>a) Xác định đề tài</a:t>
            </a:r>
            <a:endParaRPr lang="en-US" sz="360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pic>
        <p:nvPicPr>
          <p:cNvPr id="18" name="图片 14">
            <a:extLst>
              <a:ext uri="{FF2B5EF4-FFF2-40B4-BE49-F238E27FC236}">
                <a16:creationId xmlns:a16="http://schemas.microsoft.com/office/drawing/2014/main" id="{B9F194A1-E519-1B18-0CFE-9A8BC21C69AA}"/>
              </a:ext>
            </a:extLst>
          </p:cNvPr>
          <p:cNvPicPr>
            <a:picLocks noChangeAspect="1"/>
          </p:cNvPicPr>
          <p:nvPr/>
        </p:nvPicPr>
        <p:blipFill>
          <a:blip r:embed="rId9" cstate="print"/>
          <a:stretch>
            <a:fillRect/>
          </a:stretch>
        </p:blipFill>
        <p:spPr>
          <a:xfrm>
            <a:off x="7446198" y="573970"/>
            <a:ext cx="5129078" cy="5129078"/>
          </a:xfrm>
          <a:prstGeom prst="rect">
            <a:avLst/>
          </a:prstGeom>
        </p:spPr>
      </p:pic>
      <p:sp>
        <p:nvSpPr>
          <p:cNvPr id="19" name="矩形 15">
            <a:extLst>
              <a:ext uri="{FF2B5EF4-FFF2-40B4-BE49-F238E27FC236}">
                <a16:creationId xmlns:a16="http://schemas.microsoft.com/office/drawing/2014/main" id="{0FF5069A-EEA6-D368-9296-558C98EBD8B0}"/>
              </a:ext>
            </a:extLst>
          </p:cNvPr>
          <p:cNvSpPr/>
          <p:nvPr/>
        </p:nvSpPr>
        <p:spPr>
          <a:xfrm>
            <a:off x="8608103" y="2907677"/>
            <a:ext cx="2965276" cy="461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Times New Roman" panose="02020603050405020304" pitchFamily="18" charset="0"/>
                <a:cs typeface="Times New Roman" panose="02020603050405020304" pitchFamily="18" charset="0"/>
              </a:rPr>
              <a:t>b) Thu thập tư liệu</a:t>
            </a:r>
          </a:p>
        </p:txBody>
      </p:sp>
      <p:grpSp>
        <p:nvGrpSpPr>
          <p:cNvPr id="20" name="组合 2">
            <a:extLst>
              <a:ext uri="{FF2B5EF4-FFF2-40B4-BE49-F238E27FC236}">
                <a16:creationId xmlns:a16="http://schemas.microsoft.com/office/drawing/2014/main" id="{6A0E478F-02CD-C65D-EC4C-D998DF41576D}"/>
              </a:ext>
            </a:extLst>
          </p:cNvPr>
          <p:cNvGrpSpPr/>
          <p:nvPr/>
        </p:nvGrpSpPr>
        <p:grpSpPr>
          <a:xfrm>
            <a:off x="-47800" y="3721078"/>
            <a:ext cx="12336230" cy="3167380"/>
            <a:chOff x="-1" y="6744"/>
            <a:chExt cx="15613" cy="4056"/>
          </a:xfrm>
        </p:grpSpPr>
        <p:pic>
          <p:nvPicPr>
            <p:cNvPr id="21" name="图片 13">
              <a:extLst>
                <a:ext uri="{FF2B5EF4-FFF2-40B4-BE49-F238E27FC236}">
                  <a16:creationId xmlns:a16="http://schemas.microsoft.com/office/drawing/2014/main" id="{D612D017-D4E5-FD8E-8649-B208C3B5E37F}"/>
                </a:ext>
              </a:extLst>
            </p:cNvPr>
            <p:cNvPicPr>
              <a:picLocks noChangeAspect="1"/>
            </p:cNvPicPr>
            <p:nvPr/>
          </p:nvPicPr>
          <p:blipFill rotWithShape="1">
            <a:blip r:embed="rId10" cstate="screen"/>
            <a:srcRect r="23940"/>
            <a:stretch>
              <a:fillRect/>
            </a:stretch>
          </p:blipFill>
          <p:spPr>
            <a:xfrm>
              <a:off x="-1" y="6744"/>
              <a:ext cx="14261" cy="4056"/>
            </a:xfrm>
            <a:prstGeom prst="rect">
              <a:avLst/>
            </a:prstGeom>
          </p:spPr>
        </p:pic>
        <p:pic>
          <p:nvPicPr>
            <p:cNvPr id="22" name="图片 15">
              <a:extLst>
                <a:ext uri="{FF2B5EF4-FFF2-40B4-BE49-F238E27FC236}">
                  <a16:creationId xmlns:a16="http://schemas.microsoft.com/office/drawing/2014/main" id="{75743BA7-FD3D-2966-867B-16A37246BBDC}"/>
                </a:ext>
              </a:extLst>
            </p:cNvPr>
            <p:cNvPicPr>
              <a:picLocks noChangeAspect="1"/>
            </p:cNvPicPr>
            <p:nvPr/>
          </p:nvPicPr>
          <p:blipFill rotWithShape="1">
            <a:blip r:embed="rId10" cstate="screen"/>
            <a:srcRect r="23940"/>
            <a:stretch>
              <a:fillRect/>
            </a:stretch>
          </p:blipFill>
          <p:spPr>
            <a:xfrm flipH="1">
              <a:off x="1351" y="6744"/>
              <a:ext cx="14261" cy="4056"/>
            </a:xfrm>
            <a:prstGeom prst="rect">
              <a:avLst/>
            </a:prstGeom>
          </p:spPr>
        </p:pic>
      </p:grpSp>
    </p:spTree>
    <p:extLst>
      <p:ext uri="{BB962C8B-B14F-4D97-AF65-F5344CB8AC3E}">
        <p14:creationId xmlns:p14="http://schemas.microsoft.com/office/powerpoint/2010/main" val="71027372"/>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48"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77" y="4803196"/>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584775"/>
          </a:xfrm>
          <a:prstGeom prst="rect">
            <a:avLst/>
          </a:prstGeom>
          <a:noFill/>
        </p:spPr>
        <p:txBody>
          <a:bodyPr wrap="square" rtlCol="0">
            <a:spAutoFit/>
          </a:bodyPr>
          <a:lstStyle/>
          <a:p>
            <a:pPr defTabSz="914309"/>
            <a:r>
              <a:rPr lang="en-US" altLang="zh-CN" sz="3200" b="1" u="sng">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*Xác định đề tài</a:t>
            </a:r>
            <a:endParaRPr lang="zh-CN" altLang="en-US" sz="32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9" name="文本框 9">
            <a:extLst>
              <a:ext uri="{FF2B5EF4-FFF2-40B4-BE49-F238E27FC236}">
                <a16:creationId xmlns:a16="http://schemas.microsoft.com/office/drawing/2014/main" id="{075D01D2-2E66-4BB9-882C-4CF608B30E10}"/>
              </a:ext>
            </a:extLst>
          </p:cNvPr>
          <p:cNvSpPr txBox="1"/>
          <p:nvPr/>
        </p:nvSpPr>
        <p:spPr>
          <a:xfrm>
            <a:off x="3079285" y="4672904"/>
            <a:ext cx="3875249"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Đề tài: đặc điểm nhân vật văn học</a:t>
            </a:r>
          </a:p>
        </p:txBody>
      </p:sp>
      <p:sp>
        <p:nvSpPr>
          <p:cNvPr id="21" name="文本框 11">
            <a:extLst>
              <a:ext uri="{FF2B5EF4-FFF2-40B4-BE49-F238E27FC236}">
                <a16:creationId xmlns:a16="http://schemas.microsoft.com/office/drawing/2014/main" id="{7B1AF1A3-C8EE-42B4-A9C8-2558DD712418}"/>
              </a:ext>
            </a:extLst>
          </p:cNvPr>
          <p:cNvSpPr txBox="1"/>
          <p:nvPr/>
        </p:nvSpPr>
        <p:spPr>
          <a:xfrm>
            <a:off x="1151327" y="4672904"/>
            <a:ext cx="732798" cy="523152"/>
          </a:xfrm>
          <a:prstGeom prst="rect">
            <a:avLst/>
          </a:prstGeom>
          <a:solidFill>
            <a:srgbClr val="B9C9E7"/>
          </a:solidFill>
          <a:ln w="19050">
            <a:solidFill>
              <a:schemeClr val="tx1"/>
            </a:solidFill>
          </a:ln>
        </p:spPr>
        <p:txBody>
          <a:bodyPr wrap="square" rtlCol="0">
            <a:spAutoFit/>
          </a:bodyPr>
          <a:lstStyle>
            <a:defPPr>
              <a:defRPr lang="zh-CN"/>
            </a:defPPr>
            <a:lvl1pPr>
              <a:defRPr sz="4000">
                <a:solidFill>
                  <a:prstClr val="white"/>
                </a:solidFill>
                <a:latin typeface="+mn-ea"/>
              </a:defRPr>
            </a:lvl1pPr>
          </a:lstStyle>
          <a:p>
            <a:pPr algn="ctr" defTabSz="914309">
              <a:defRPr/>
            </a:pPr>
            <a:r>
              <a:rPr lang="en-US" altLang="zh-CN" sz="2800">
                <a:latin typeface="字魂100号-方方先锋体" panose="00000500000000000000" pitchFamily="2" charset="-122"/>
                <a:ea typeface="字魂100号-方方先锋体" panose="00000500000000000000" pitchFamily="2" charset="-122"/>
              </a:rPr>
              <a:t>03</a:t>
            </a:r>
            <a:endParaRPr lang="zh-CN" altLang="en-US" sz="2800" dirty="0">
              <a:latin typeface="字魂100号-方方先锋体" panose="00000500000000000000" pitchFamily="2" charset="-122"/>
              <a:ea typeface="字魂100号-方方先锋体" panose="00000500000000000000" pitchFamily="2" charset="-122"/>
            </a:endParaRPr>
          </a:p>
        </p:txBody>
      </p:sp>
      <p:sp>
        <p:nvSpPr>
          <p:cNvPr id="22" name="Freeform 30">
            <a:extLst>
              <a:ext uri="{FF2B5EF4-FFF2-40B4-BE49-F238E27FC236}">
                <a16:creationId xmlns:a16="http://schemas.microsoft.com/office/drawing/2014/main" id="{054D60C4-09A4-4EC1-9620-22FB6F6332F2}"/>
              </a:ext>
            </a:extLst>
          </p:cNvPr>
          <p:cNvSpPr>
            <a:spLocks noEditPoints="1"/>
          </p:cNvSpPr>
          <p:nvPr/>
        </p:nvSpPr>
        <p:spPr bwMode="auto">
          <a:xfrm>
            <a:off x="2289199" y="4763953"/>
            <a:ext cx="436976" cy="440167"/>
          </a:xfrm>
          <a:custGeom>
            <a:avLst/>
            <a:gdLst>
              <a:gd name="T0" fmla="*/ 84 w 184"/>
              <a:gd name="T1" fmla="*/ 72 h 184"/>
              <a:gd name="T2" fmla="*/ 64 w 184"/>
              <a:gd name="T3" fmla="*/ 81 h 184"/>
              <a:gd name="T4" fmla="*/ 73 w 184"/>
              <a:gd name="T5" fmla="*/ 78 h 184"/>
              <a:gd name="T6" fmla="*/ 78 w 184"/>
              <a:gd name="T7" fmla="*/ 83 h 184"/>
              <a:gd name="T8" fmla="*/ 67 w 184"/>
              <a:gd name="T9" fmla="*/ 121 h 184"/>
              <a:gd name="T10" fmla="*/ 88 w 184"/>
              <a:gd name="T11" fmla="*/ 113 h 184"/>
              <a:gd name="T12" fmla="*/ 67 w 184"/>
              <a:gd name="T13" fmla="*/ 104 h 184"/>
              <a:gd name="T14" fmla="*/ 73 w 184"/>
              <a:gd name="T15" fmla="*/ 110 h 184"/>
              <a:gd name="T16" fmla="*/ 79 w 184"/>
              <a:gd name="T17" fmla="*/ 113 h 184"/>
              <a:gd name="T18" fmla="*/ 73 w 184"/>
              <a:gd name="T19" fmla="*/ 115 h 184"/>
              <a:gd name="T20" fmla="*/ 141 w 184"/>
              <a:gd name="T21" fmla="*/ 93 h 184"/>
              <a:gd name="T22" fmla="*/ 132 w 184"/>
              <a:gd name="T23" fmla="*/ 72 h 184"/>
              <a:gd name="T24" fmla="*/ 138 w 184"/>
              <a:gd name="T25" fmla="*/ 78 h 184"/>
              <a:gd name="T26" fmla="*/ 144 w 184"/>
              <a:gd name="T27" fmla="*/ 81 h 184"/>
              <a:gd name="T28" fmla="*/ 138 w 184"/>
              <a:gd name="T29" fmla="*/ 78 h 184"/>
              <a:gd name="T30" fmla="*/ 120 w 184"/>
              <a:gd name="T31" fmla="*/ 81 h 184"/>
              <a:gd name="T32" fmla="*/ 100 w 184"/>
              <a:gd name="T33" fmla="*/ 72 h 184"/>
              <a:gd name="T34" fmla="*/ 106 w 184"/>
              <a:gd name="T35" fmla="*/ 78 h 184"/>
              <a:gd name="T36" fmla="*/ 112 w 184"/>
              <a:gd name="T37" fmla="*/ 81 h 184"/>
              <a:gd name="T38" fmla="*/ 106 w 184"/>
              <a:gd name="T39" fmla="*/ 78 h 184"/>
              <a:gd name="T40" fmla="*/ 84 w 184"/>
              <a:gd name="T41" fmla="*/ 153 h 184"/>
              <a:gd name="T42" fmla="*/ 67 w 184"/>
              <a:gd name="T43" fmla="*/ 136 h 184"/>
              <a:gd name="T44" fmla="*/ 73 w 184"/>
              <a:gd name="T45" fmla="*/ 142 h 184"/>
              <a:gd name="T46" fmla="*/ 78 w 184"/>
              <a:gd name="T47" fmla="*/ 142 h 184"/>
              <a:gd name="T48" fmla="*/ 73 w 184"/>
              <a:gd name="T49" fmla="*/ 147 h 184"/>
              <a:gd name="T50" fmla="*/ 177 w 184"/>
              <a:gd name="T51" fmla="*/ 0 h 184"/>
              <a:gd name="T52" fmla="*/ 177 w 184"/>
              <a:gd name="T53" fmla="*/ 184 h 184"/>
              <a:gd name="T54" fmla="*/ 170 w 184"/>
              <a:gd name="T55" fmla="*/ 170 h 184"/>
              <a:gd name="T56" fmla="*/ 170 w 184"/>
              <a:gd name="T57" fmla="*/ 47 h 184"/>
              <a:gd name="T58" fmla="*/ 28 w 184"/>
              <a:gd name="T59" fmla="*/ 25 h 184"/>
              <a:gd name="T60" fmla="*/ 66 w 184"/>
              <a:gd name="T61" fmla="*/ 25 h 184"/>
              <a:gd name="T62" fmla="*/ 104 w 184"/>
              <a:gd name="T63" fmla="*/ 25 h 184"/>
              <a:gd name="T64" fmla="*/ 142 w 184"/>
              <a:gd name="T65" fmla="*/ 25 h 184"/>
              <a:gd name="T66" fmla="*/ 170 w 184"/>
              <a:gd name="T67" fmla="*/ 47 h 184"/>
              <a:gd name="T68" fmla="*/ 117 w 184"/>
              <a:gd name="T69" fmla="*/ 153 h 184"/>
              <a:gd name="T70" fmla="*/ 100 w 184"/>
              <a:gd name="T71" fmla="*/ 136 h 184"/>
              <a:gd name="T72" fmla="*/ 106 w 184"/>
              <a:gd name="T73" fmla="*/ 142 h 184"/>
              <a:gd name="T74" fmla="*/ 111 w 184"/>
              <a:gd name="T75" fmla="*/ 142 h 184"/>
              <a:gd name="T76" fmla="*/ 106 w 184"/>
              <a:gd name="T77" fmla="*/ 147 h 184"/>
              <a:gd name="T78" fmla="*/ 35 w 184"/>
              <a:gd name="T79" fmla="*/ 121 h 184"/>
              <a:gd name="T80" fmla="*/ 52 w 184"/>
              <a:gd name="T81" fmla="*/ 104 h 184"/>
              <a:gd name="T82" fmla="*/ 35 w 184"/>
              <a:gd name="T83" fmla="*/ 121 h 184"/>
              <a:gd name="T84" fmla="*/ 43 w 184"/>
              <a:gd name="T85" fmla="*/ 109 h 184"/>
              <a:gd name="T86" fmla="*/ 46 w 184"/>
              <a:gd name="T87" fmla="*/ 115 h 184"/>
              <a:gd name="T88" fmla="*/ 41 w 184"/>
              <a:gd name="T89" fmla="*/ 110 h 184"/>
              <a:gd name="T90" fmla="*/ 52 w 184"/>
              <a:gd name="T91" fmla="*/ 153 h 184"/>
              <a:gd name="T92" fmla="*/ 35 w 184"/>
              <a:gd name="T93" fmla="*/ 136 h 184"/>
              <a:gd name="T94" fmla="*/ 41 w 184"/>
              <a:gd name="T95" fmla="*/ 142 h 184"/>
              <a:gd name="T96" fmla="*/ 46 w 184"/>
              <a:gd name="T97" fmla="*/ 147 h 184"/>
              <a:gd name="T98" fmla="*/ 40 w 184"/>
              <a:gd name="T99" fmla="*/ 145 h 184"/>
              <a:gd name="T100" fmla="*/ 117 w 184"/>
              <a:gd name="T101" fmla="*/ 121 h 184"/>
              <a:gd name="T102" fmla="*/ 108 w 184"/>
              <a:gd name="T103" fmla="*/ 101 h 184"/>
              <a:gd name="T104" fmla="*/ 100 w 184"/>
              <a:gd name="T105" fmla="*/ 121 h 184"/>
              <a:gd name="T106" fmla="*/ 111 w 184"/>
              <a:gd name="T107" fmla="*/ 110 h 184"/>
              <a:gd name="T108" fmla="*/ 108 w 184"/>
              <a:gd name="T109" fmla="*/ 116 h 184"/>
              <a:gd name="T110" fmla="*/ 132 w 184"/>
              <a:gd name="T111" fmla="*/ 121 h 184"/>
              <a:gd name="T112" fmla="*/ 153 w 184"/>
              <a:gd name="T113" fmla="*/ 113 h 184"/>
              <a:gd name="T114" fmla="*/ 129 w 184"/>
              <a:gd name="T115" fmla="*/ 113 h 184"/>
              <a:gd name="T116" fmla="*/ 138 w 184"/>
              <a:gd name="T117" fmla="*/ 110 h 184"/>
              <a:gd name="T118" fmla="*/ 143 w 184"/>
              <a:gd name="T119" fmla="*/ 115 h 184"/>
              <a:gd name="T120" fmla="*/ 137 w 184"/>
              <a:gd name="T121" fmla="*/ 11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184">
                <a:moveTo>
                  <a:pt x="67" y="89"/>
                </a:moveTo>
                <a:cubicBezTo>
                  <a:pt x="69" y="92"/>
                  <a:pt x="73" y="93"/>
                  <a:pt x="76" y="93"/>
                </a:cubicBezTo>
                <a:cubicBezTo>
                  <a:pt x="79" y="93"/>
                  <a:pt x="82" y="92"/>
                  <a:pt x="84" y="89"/>
                </a:cubicBezTo>
                <a:cubicBezTo>
                  <a:pt x="86" y="87"/>
                  <a:pt x="88" y="84"/>
                  <a:pt x="88" y="81"/>
                </a:cubicBezTo>
                <a:cubicBezTo>
                  <a:pt x="88" y="78"/>
                  <a:pt x="86" y="75"/>
                  <a:pt x="84" y="72"/>
                </a:cubicBezTo>
                <a:cubicBezTo>
                  <a:pt x="84" y="72"/>
                  <a:pt x="84" y="72"/>
                  <a:pt x="84" y="72"/>
                </a:cubicBezTo>
                <a:cubicBezTo>
                  <a:pt x="82" y="70"/>
                  <a:pt x="79" y="69"/>
                  <a:pt x="76" y="69"/>
                </a:cubicBezTo>
                <a:cubicBezTo>
                  <a:pt x="73" y="69"/>
                  <a:pt x="69" y="70"/>
                  <a:pt x="67" y="72"/>
                </a:cubicBezTo>
                <a:cubicBezTo>
                  <a:pt x="67" y="72"/>
                  <a:pt x="67" y="72"/>
                  <a:pt x="67" y="72"/>
                </a:cubicBezTo>
                <a:cubicBezTo>
                  <a:pt x="65" y="75"/>
                  <a:pt x="64" y="78"/>
                  <a:pt x="64" y="81"/>
                </a:cubicBezTo>
                <a:cubicBezTo>
                  <a:pt x="64" y="84"/>
                  <a:pt x="65" y="87"/>
                  <a:pt x="67" y="89"/>
                </a:cubicBezTo>
                <a:cubicBezTo>
                  <a:pt x="67" y="89"/>
                  <a:pt x="67" y="89"/>
                  <a:pt x="67" y="89"/>
                </a:cubicBezTo>
                <a:close/>
                <a:moveTo>
                  <a:pt x="73" y="78"/>
                </a:moveTo>
                <a:cubicBezTo>
                  <a:pt x="73" y="78"/>
                  <a:pt x="73" y="78"/>
                  <a:pt x="73" y="78"/>
                </a:cubicBezTo>
                <a:cubicBezTo>
                  <a:pt x="73" y="78"/>
                  <a:pt x="73" y="78"/>
                  <a:pt x="73" y="78"/>
                </a:cubicBezTo>
                <a:cubicBezTo>
                  <a:pt x="74" y="78"/>
                  <a:pt x="75" y="77"/>
                  <a:pt x="76" y="77"/>
                </a:cubicBezTo>
                <a:cubicBezTo>
                  <a:pt x="77" y="77"/>
                  <a:pt x="78" y="78"/>
                  <a:pt x="78" y="78"/>
                </a:cubicBezTo>
                <a:cubicBezTo>
                  <a:pt x="78" y="78"/>
                  <a:pt x="78" y="78"/>
                  <a:pt x="78" y="78"/>
                </a:cubicBezTo>
                <a:cubicBezTo>
                  <a:pt x="79" y="79"/>
                  <a:pt x="79" y="80"/>
                  <a:pt x="79" y="81"/>
                </a:cubicBezTo>
                <a:cubicBezTo>
                  <a:pt x="79" y="82"/>
                  <a:pt x="79" y="83"/>
                  <a:pt x="78" y="83"/>
                </a:cubicBezTo>
                <a:cubicBezTo>
                  <a:pt x="78" y="84"/>
                  <a:pt x="77" y="85"/>
                  <a:pt x="76" y="85"/>
                </a:cubicBezTo>
                <a:cubicBezTo>
                  <a:pt x="75" y="85"/>
                  <a:pt x="74" y="84"/>
                  <a:pt x="73" y="83"/>
                </a:cubicBezTo>
                <a:cubicBezTo>
                  <a:pt x="73" y="83"/>
                  <a:pt x="72" y="82"/>
                  <a:pt x="72" y="81"/>
                </a:cubicBezTo>
                <a:cubicBezTo>
                  <a:pt x="72" y="80"/>
                  <a:pt x="73" y="79"/>
                  <a:pt x="73" y="78"/>
                </a:cubicBezTo>
                <a:close/>
                <a:moveTo>
                  <a:pt x="67" y="121"/>
                </a:moveTo>
                <a:cubicBezTo>
                  <a:pt x="67" y="121"/>
                  <a:pt x="67" y="121"/>
                  <a:pt x="67" y="121"/>
                </a:cubicBezTo>
                <a:cubicBezTo>
                  <a:pt x="69" y="124"/>
                  <a:pt x="73" y="125"/>
                  <a:pt x="76" y="125"/>
                </a:cubicBezTo>
                <a:cubicBezTo>
                  <a:pt x="79" y="125"/>
                  <a:pt x="82" y="124"/>
                  <a:pt x="84" y="121"/>
                </a:cubicBezTo>
                <a:cubicBezTo>
                  <a:pt x="84" y="121"/>
                  <a:pt x="84" y="121"/>
                  <a:pt x="84" y="121"/>
                </a:cubicBezTo>
                <a:cubicBezTo>
                  <a:pt x="86" y="119"/>
                  <a:pt x="88" y="116"/>
                  <a:pt x="88" y="113"/>
                </a:cubicBezTo>
                <a:cubicBezTo>
                  <a:pt x="88" y="110"/>
                  <a:pt x="86" y="107"/>
                  <a:pt x="84" y="104"/>
                </a:cubicBezTo>
                <a:cubicBezTo>
                  <a:pt x="84" y="104"/>
                  <a:pt x="84" y="104"/>
                  <a:pt x="84" y="104"/>
                </a:cubicBezTo>
                <a:cubicBezTo>
                  <a:pt x="82" y="102"/>
                  <a:pt x="79" y="101"/>
                  <a:pt x="76" y="101"/>
                </a:cubicBezTo>
                <a:cubicBezTo>
                  <a:pt x="73" y="101"/>
                  <a:pt x="69" y="102"/>
                  <a:pt x="67" y="104"/>
                </a:cubicBezTo>
                <a:cubicBezTo>
                  <a:pt x="67" y="104"/>
                  <a:pt x="67" y="104"/>
                  <a:pt x="67" y="104"/>
                </a:cubicBezTo>
                <a:cubicBezTo>
                  <a:pt x="65" y="107"/>
                  <a:pt x="64" y="110"/>
                  <a:pt x="64" y="113"/>
                </a:cubicBezTo>
                <a:cubicBezTo>
                  <a:pt x="64" y="116"/>
                  <a:pt x="65" y="119"/>
                  <a:pt x="67" y="121"/>
                </a:cubicBezTo>
                <a:cubicBezTo>
                  <a:pt x="67" y="121"/>
                  <a:pt x="67" y="121"/>
                  <a:pt x="67" y="121"/>
                </a:cubicBezTo>
                <a:close/>
                <a:moveTo>
                  <a:pt x="73" y="110"/>
                </a:moveTo>
                <a:cubicBezTo>
                  <a:pt x="73" y="110"/>
                  <a:pt x="73" y="110"/>
                  <a:pt x="73" y="110"/>
                </a:cubicBezTo>
                <a:cubicBezTo>
                  <a:pt x="73" y="110"/>
                  <a:pt x="73" y="110"/>
                  <a:pt x="73" y="110"/>
                </a:cubicBezTo>
                <a:cubicBezTo>
                  <a:pt x="74" y="110"/>
                  <a:pt x="75" y="109"/>
                  <a:pt x="76" y="109"/>
                </a:cubicBezTo>
                <a:cubicBezTo>
                  <a:pt x="77" y="109"/>
                  <a:pt x="78" y="110"/>
                  <a:pt x="78" y="110"/>
                </a:cubicBezTo>
                <a:cubicBezTo>
                  <a:pt x="78" y="110"/>
                  <a:pt x="78" y="110"/>
                  <a:pt x="78" y="110"/>
                </a:cubicBezTo>
                <a:cubicBezTo>
                  <a:pt x="79" y="111"/>
                  <a:pt x="79" y="112"/>
                  <a:pt x="79" y="113"/>
                </a:cubicBezTo>
                <a:cubicBezTo>
                  <a:pt x="79" y="114"/>
                  <a:pt x="79" y="115"/>
                  <a:pt x="78" y="115"/>
                </a:cubicBezTo>
                <a:cubicBezTo>
                  <a:pt x="78" y="115"/>
                  <a:pt x="78" y="115"/>
                  <a:pt x="78" y="115"/>
                </a:cubicBezTo>
                <a:cubicBezTo>
                  <a:pt x="78" y="116"/>
                  <a:pt x="77" y="116"/>
                  <a:pt x="76" y="116"/>
                </a:cubicBezTo>
                <a:cubicBezTo>
                  <a:pt x="75" y="116"/>
                  <a:pt x="74" y="116"/>
                  <a:pt x="73" y="115"/>
                </a:cubicBezTo>
                <a:cubicBezTo>
                  <a:pt x="73" y="115"/>
                  <a:pt x="73" y="115"/>
                  <a:pt x="73" y="115"/>
                </a:cubicBezTo>
                <a:cubicBezTo>
                  <a:pt x="73" y="115"/>
                  <a:pt x="72" y="114"/>
                  <a:pt x="72" y="113"/>
                </a:cubicBezTo>
                <a:cubicBezTo>
                  <a:pt x="72" y="112"/>
                  <a:pt x="73" y="111"/>
                  <a:pt x="73" y="110"/>
                </a:cubicBezTo>
                <a:close/>
                <a:moveTo>
                  <a:pt x="132" y="89"/>
                </a:moveTo>
                <a:cubicBezTo>
                  <a:pt x="132" y="89"/>
                  <a:pt x="132" y="89"/>
                  <a:pt x="132" y="89"/>
                </a:cubicBezTo>
                <a:cubicBezTo>
                  <a:pt x="135" y="92"/>
                  <a:pt x="138" y="93"/>
                  <a:pt x="141" y="93"/>
                </a:cubicBezTo>
                <a:cubicBezTo>
                  <a:pt x="144" y="93"/>
                  <a:pt x="147" y="92"/>
                  <a:pt x="149" y="89"/>
                </a:cubicBezTo>
                <a:cubicBezTo>
                  <a:pt x="152" y="87"/>
                  <a:pt x="153" y="84"/>
                  <a:pt x="153" y="81"/>
                </a:cubicBezTo>
                <a:cubicBezTo>
                  <a:pt x="153" y="78"/>
                  <a:pt x="152" y="75"/>
                  <a:pt x="149" y="72"/>
                </a:cubicBezTo>
                <a:cubicBezTo>
                  <a:pt x="147" y="70"/>
                  <a:pt x="144" y="69"/>
                  <a:pt x="141" y="69"/>
                </a:cubicBezTo>
                <a:cubicBezTo>
                  <a:pt x="138" y="69"/>
                  <a:pt x="135" y="70"/>
                  <a:pt x="132" y="72"/>
                </a:cubicBezTo>
                <a:cubicBezTo>
                  <a:pt x="132" y="72"/>
                  <a:pt x="132" y="72"/>
                  <a:pt x="132" y="72"/>
                </a:cubicBezTo>
                <a:cubicBezTo>
                  <a:pt x="130" y="75"/>
                  <a:pt x="129" y="78"/>
                  <a:pt x="129" y="81"/>
                </a:cubicBezTo>
                <a:cubicBezTo>
                  <a:pt x="129" y="84"/>
                  <a:pt x="130" y="87"/>
                  <a:pt x="132" y="89"/>
                </a:cubicBezTo>
                <a:close/>
                <a:moveTo>
                  <a:pt x="138" y="78"/>
                </a:moveTo>
                <a:cubicBezTo>
                  <a:pt x="138" y="78"/>
                  <a:pt x="138" y="78"/>
                  <a:pt x="138" y="78"/>
                </a:cubicBezTo>
                <a:cubicBezTo>
                  <a:pt x="138" y="78"/>
                  <a:pt x="138" y="78"/>
                  <a:pt x="138" y="78"/>
                </a:cubicBezTo>
                <a:cubicBezTo>
                  <a:pt x="139" y="78"/>
                  <a:pt x="140" y="77"/>
                  <a:pt x="141" y="77"/>
                </a:cubicBezTo>
                <a:cubicBezTo>
                  <a:pt x="142" y="77"/>
                  <a:pt x="143" y="78"/>
                  <a:pt x="143" y="78"/>
                </a:cubicBezTo>
                <a:cubicBezTo>
                  <a:pt x="143" y="78"/>
                  <a:pt x="143" y="78"/>
                  <a:pt x="143" y="78"/>
                </a:cubicBezTo>
                <a:cubicBezTo>
                  <a:pt x="144" y="79"/>
                  <a:pt x="144" y="80"/>
                  <a:pt x="144" y="81"/>
                </a:cubicBezTo>
                <a:cubicBezTo>
                  <a:pt x="144" y="82"/>
                  <a:pt x="144" y="83"/>
                  <a:pt x="143" y="83"/>
                </a:cubicBezTo>
                <a:cubicBezTo>
                  <a:pt x="143" y="84"/>
                  <a:pt x="142" y="85"/>
                  <a:pt x="141" y="85"/>
                </a:cubicBezTo>
                <a:cubicBezTo>
                  <a:pt x="140" y="85"/>
                  <a:pt x="139" y="84"/>
                  <a:pt x="138" y="83"/>
                </a:cubicBezTo>
                <a:cubicBezTo>
                  <a:pt x="138" y="83"/>
                  <a:pt x="137" y="82"/>
                  <a:pt x="137" y="81"/>
                </a:cubicBezTo>
                <a:cubicBezTo>
                  <a:pt x="137" y="80"/>
                  <a:pt x="138" y="79"/>
                  <a:pt x="138" y="78"/>
                </a:cubicBezTo>
                <a:close/>
                <a:moveTo>
                  <a:pt x="100" y="89"/>
                </a:moveTo>
                <a:cubicBezTo>
                  <a:pt x="100" y="89"/>
                  <a:pt x="100" y="89"/>
                  <a:pt x="100" y="89"/>
                </a:cubicBezTo>
                <a:cubicBezTo>
                  <a:pt x="102" y="92"/>
                  <a:pt x="105" y="93"/>
                  <a:pt x="108" y="93"/>
                </a:cubicBezTo>
                <a:cubicBezTo>
                  <a:pt x="112" y="93"/>
                  <a:pt x="115" y="92"/>
                  <a:pt x="117" y="89"/>
                </a:cubicBezTo>
                <a:cubicBezTo>
                  <a:pt x="119" y="87"/>
                  <a:pt x="120" y="84"/>
                  <a:pt x="120" y="81"/>
                </a:cubicBezTo>
                <a:cubicBezTo>
                  <a:pt x="120" y="78"/>
                  <a:pt x="119" y="75"/>
                  <a:pt x="117" y="72"/>
                </a:cubicBezTo>
                <a:cubicBezTo>
                  <a:pt x="117" y="72"/>
                  <a:pt x="117" y="72"/>
                  <a:pt x="117" y="72"/>
                </a:cubicBezTo>
                <a:cubicBezTo>
                  <a:pt x="115" y="70"/>
                  <a:pt x="112" y="69"/>
                  <a:pt x="108" y="69"/>
                </a:cubicBezTo>
                <a:cubicBezTo>
                  <a:pt x="105" y="69"/>
                  <a:pt x="102" y="70"/>
                  <a:pt x="100" y="72"/>
                </a:cubicBezTo>
                <a:cubicBezTo>
                  <a:pt x="100" y="72"/>
                  <a:pt x="100" y="72"/>
                  <a:pt x="100" y="72"/>
                </a:cubicBezTo>
                <a:cubicBezTo>
                  <a:pt x="98" y="75"/>
                  <a:pt x="96" y="78"/>
                  <a:pt x="96" y="81"/>
                </a:cubicBezTo>
                <a:cubicBezTo>
                  <a:pt x="96" y="84"/>
                  <a:pt x="98" y="87"/>
                  <a:pt x="100" y="89"/>
                </a:cubicBezTo>
                <a:cubicBezTo>
                  <a:pt x="100" y="89"/>
                  <a:pt x="100" y="89"/>
                  <a:pt x="100" y="89"/>
                </a:cubicBezTo>
                <a:close/>
                <a:moveTo>
                  <a:pt x="106" y="78"/>
                </a:moveTo>
                <a:cubicBezTo>
                  <a:pt x="106" y="78"/>
                  <a:pt x="106" y="78"/>
                  <a:pt x="106" y="78"/>
                </a:cubicBezTo>
                <a:cubicBezTo>
                  <a:pt x="106" y="78"/>
                  <a:pt x="106" y="78"/>
                  <a:pt x="106" y="78"/>
                </a:cubicBezTo>
                <a:cubicBezTo>
                  <a:pt x="106" y="78"/>
                  <a:pt x="107" y="77"/>
                  <a:pt x="108" y="77"/>
                </a:cubicBezTo>
                <a:cubicBezTo>
                  <a:pt x="109" y="77"/>
                  <a:pt x="110" y="78"/>
                  <a:pt x="111" y="78"/>
                </a:cubicBezTo>
                <a:cubicBezTo>
                  <a:pt x="111" y="78"/>
                  <a:pt x="111" y="78"/>
                  <a:pt x="111" y="78"/>
                </a:cubicBezTo>
                <a:cubicBezTo>
                  <a:pt x="112" y="79"/>
                  <a:pt x="112" y="80"/>
                  <a:pt x="112" y="81"/>
                </a:cubicBezTo>
                <a:cubicBezTo>
                  <a:pt x="112" y="82"/>
                  <a:pt x="111" y="83"/>
                  <a:pt x="111" y="83"/>
                </a:cubicBezTo>
                <a:cubicBezTo>
                  <a:pt x="110" y="84"/>
                  <a:pt x="109" y="85"/>
                  <a:pt x="108" y="85"/>
                </a:cubicBezTo>
                <a:cubicBezTo>
                  <a:pt x="107" y="85"/>
                  <a:pt x="106" y="84"/>
                  <a:pt x="106" y="83"/>
                </a:cubicBezTo>
                <a:cubicBezTo>
                  <a:pt x="105" y="83"/>
                  <a:pt x="105" y="82"/>
                  <a:pt x="105" y="81"/>
                </a:cubicBezTo>
                <a:cubicBezTo>
                  <a:pt x="105" y="80"/>
                  <a:pt x="105" y="79"/>
                  <a:pt x="106" y="78"/>
                </a:cubicBezTo>
                <a:close/>
                <a:moveTo>
                  <a:pt x="67" y="153"/>
                </a:moveTo>
                <a:cubicBezTo>
                  <a:pt x="67" y="153"/>
                  <a:pt x="67" y="153"/>
                  <a:pt x="67" y="153"/>
                </a:cubicBezTo>
                <a:cubicBezTo>
                  <a:pt x="69" y="156"/>
                  <a:pt x="73" y="157"/>
                  <a:pt x="76" y="157"/>
                </a:cubicBezTo>
                <a:cubicBezTo>
                  <a:pt x="79" y="157"/>
                  <a:pt x="82" y="156"/>
                  <a:pt x="84" y="153"/>
                </a:cubicBezTo>
                <a:cubicBezTo>
                  <a:pt x="84" y="153"/>
                  <a:pt x="84" y="153"/>
                  <a:pt x="84" y="153"/>
                </a:cubicBezTo>
                <a:cubicBezTo>
                  <a:pt x="86" y="151"/>
                  <a:pt x="88" y="148"/>
                  <a:pt x="88" y="145"/>
                </a:cubicBezTo>
                <a:cubicBezTo>
                  <a:pt x="88" y="142"/>
                  <a:pt x="86" y="139"/>
                  <a:pt x="84" y="136"/>
                </a:cubicBezTo>
                <a:cubicBezTo>
                  <a:pt x="84" y="136"/>
                  <a:pt x="84" y="136"/>
                  <a:pt x="84" y="136"/>
                </a:cubicBezTo>
                <a:cubicBezTo>
                  <a:pt x="82" y="134"/>
                  <a:pt x="79" y="133"/>
                  <a:pt x="76" y="133"/>
                </a:cubicBezTo>
                <a:cubicBezTo>
                  <a:pt x="73" y="133"/>
                  <a:pt x="69" y="134"/>
                  <a:pt x="67" y="136"/>
                </a:cubicBezTo>
                <a:cubicBezTo>
                  <a:pt x="67" y="136"/>
                  <a:pt x="67" y="136"/>
                  <a:pt x="67" y="136"/>
                </a:cubicBezTo>
                <a:cubicBezTo>
                  <a:pt x="65" y="139"/>
                  <a:pt x="64" y="142"/>
                  <a:pt x="64" y="145"/>
                </a:cubicBezTo>
                <a:cubicBezTo>
                  <a:pt x="64" y="148"/>
                  <a:pt x="65" y="151"/>
                  <a:pt x="67" y="153"/>
                </a:cubicBezTo>
                <a:cubicBezTo>
                  <a:pt x="67" y="153"/>
                  <a:pt x="67" y="153"/>
                  <a:pt x="67" y="153"/>
                </a:cubicBezTo>
                <a:close/>
                <a:moveTo>
                  <a:pt x="73" y="142"/>
                </a:moveTo>
                <a:cubicBezTo>
                  <a:pt x="73" y="142"/>
                  <a:pt x="73" y="142"/>
                  <a:pt x="73" y="142"/>
                </a:cubicBezTo>
                <a:cubicBezTo>
                  <a:pt x="73" y="142"/>
                  <a:pt x="73" y="142"/>
                  <a:pt x="73" y="142"/>
                </a:cubicBezTo>
                <a:cubicBezTo>
                  <a:pt x="74" y="142"/>
                  <a:pt x="75" y="141"/>
                  <a:pt x="76" y="141"/>
                </a:cubicBezTo>
                <a:cubicBezTo>
                  <a:pt x="77" y="141"/>
                  <a:pt x="78" y="142"/>
                  <a:pt x="78" y="142"/>
                </a:cubicBezTo>
                <a:cubicBezTo>
                  <a:pt x="78" y="142"/>
                  <a:pt x="78" y="142"/>
                  <a:pt x="78" y="142"/>
                </a:cubicBezTo>
                <a:cubicBezTo>
                  <a:pt x="79" y="143"/>
                  <a:pt x="79" y="144"/>
                  <a:pt x="79" y="145"/>
                </a:cubicBezTo>
                <a:cubicBezTo>
                  <a:pt x="79" y="146"/>
                  <a:pt x="79" y="147"/>
                  <a:pt x="78" y="147"/>
                </a:cubicBezTo>
                <a:cubicBezTo>
                  <a:pt x="78" y="147"/>
                  <a:pt x="78" y="147"/>
                  <a:pt x="78" y="147"/>
                </a:cubicBezTo>
                <a:cubicBezTo>
                  <a:pt x="78" y="148"/>
                  <a:pt x="77" y="148"/>
                  <a:pt x="76" y="148"/>
                </a:cubicBezTo>
                <a:cubicBezTo>
                  <a:pt x="75" y="148"/>
                  <a:pt x="74" y="148"/>
                  <a:pt x="73" y="147"/>
                </a:cubicBezTo>
                <a:cubicBezTo>
                  <a:pt x="73" y="147"/>
                  <a:pt x="73" y="147"/>
                  <a:pt x="73" y="147"/>
                </a:cubicBezTo>
                <a:cubicBezTo>
                  <a:pt x="73" y="147"/>
                  <a:pt x="72" y="146"/>
                  <a:pt x="72" y="145"/>
                </a:cubicBezTo>
                <a:cubicBezTo>
                  <a:pt x="72" y="144"/>
                  <a:pt x="73" y="143"/>
                  <a:pt x="73" y="142"/>
                </a:cubicBezTo>
                <a:close/>
                <a:moveTo>
                  <a:pt x="177" y="0"/>
                </a:moveTo>
                <a:cubicBezTo>
                  <a:pt x="177" y="0"/>
                  <a:pt x="177" y="0"/>
                  <a:pt x="177" y="0"/>
                </a:cubicBezTo>
                <a:cubicBezTo>
                  <a:pt x="7" y="0"/>
                  <a:pt x="7" y="0"/>
                  <a:pt x="7" y="0"/>
                </a:cubicBezTo>
                <a:cubicBezTo>
                  <a:pt x="4" y="0"/>
                  <a:pt x="0" y="4"/>
                  <a:pt x="0" y="7"/>
                </a:cubicBezTo>
                <a:cubicBezTo>
                  <a:pt x="0" y="177"/>
                  <a:pt x="0" y="177"/>
                  <a:pt x="0" y="177"/>
                </a:cubicBezTo>
                <a:cubicBezTo>
                  <a:pt x="0" y="181"/>
                  <a:pt x="4" y="184"/>
                  <a:pt x="7" y="184"/>
                </a:cubicBezTo>
                <a:cubicBezTo>
                  <a:pt x="177" y="184"/>
                  <a:pt x="177" y="184"/>
                  <a:pt x="177" y="184"/>
                </a:cubicBezTo>
                <a:cubicBezTo>
                  <a:pt x="181" y="184"/>
                  <a:pt x="184" y="181"/>
                  <a:pt x="184" y="177"/>
                </a:cubicBezTo>
                <a:cubicBezTo>
                  <a:pt x="184" y="7"/>
                  <a:pt x="184" y="7"/>
                  <a:pt x="184" y="7"/>
                </a:cubicBezTo>
                <a:cubicBezTo>
                  <a:pt x="184" y="4"/>
                  <a:pt x="181" y="0"/>
                  <a:pt x="177" y="0"/>
                </a:cubicBezTo>
                <a:close/>
                <a:moveTo>
                  <a:pt x="170" y="170"/>
                </a:moveTo>
                <a:cubicBezTo>
                  <a:pt x="170" y="170"/>
                  <a:pt x="170" y="170"/>
                  <a:pt x="170" y="170"/>
                </a:cubicBezTo>
                <a:cubicBezTo>
                  <a:pt x="14" y="170"/>
                  <a:pt x="14" y="170"/>
                  <a:pt x="14" y="170"/>
                </a:cubicBezTo>
                <a:cubicBezTo>
                  <a:pt x="14" y="56"/>
                  <a:pt x="14" y="56"/>
                  <a:pt x="14" y="56"/>
                </a:cubicBezTo>
                <a:cubicBezTo>
                  <a:pt x="170" y="56"/>
                  <a:pt x="170" y="56"/>
                  <a:pt x="170" y="56"/>
                </a:cubicBezTo>
                <a:cubicBezTo>
                  <a:pt x="170" y="170"/>
                  <a:pt x="170" y="170"/>
                  <a:pt x="170" y="170"/>
                </a:cubicBezTo>
                <a:close/>
                <a:moveTo>
                  <a:pt x="170" y="47"/>
                </a:moveTo>
                <a:cubicBezTo>
                  <a:pt x="170" y="47"/>
                  <a:pt x="170" y="47"/>
                  <a:pt x="170" y="47"/>
                </a:cubicBezTo>
                <a:cubicBezTo>
                  <a:pt x="14" y="47"/>
                  <a:pt x="14" y="47"/>
                  <a:pt x="14" y="47"/>
                </a:cubicBezTo>
                <a:cubicBezTo>
                  <a:pt x="14" y="14"/>
                  <a:pt x="14" y="14"/>
                  <a:pt x="14" y="14"/>
                </a:cubicBezTo>
                <a:cubicBezTo>
                  <a:pt x="28" y="14"/>
                  <a:pt x="28" y="14"/>
                  <a:pt x="28" y="14"/>
                </a:cubicBezTo>
                <a:cubicBezTo>
                  <a:pt x="28" y="25"/>
                  <a:pt x="28" y="25"/>
                  <a:pt x="28" y="25"/>
                </a:cubicBezTo>
                <a:cubicBezTo>
                  <a:pt x="28" y="29"/>
                  <a:pt x="32" y="32"/>
                  <a:pt x="35" y="32"/>
                </a:cubicBezTo>
                <a:cubicBezTo>
                  <a:pt x="39" y="32"/>
                  <a:pt x="42" y="29"/>
                  <a:pt x="42" y="25"/>
                </a:cubicBezTo>
                <a:cubicBezTo>
                  <a:pt x="42" y="14"/>
                  <a:pt x="42" y="14"/>
                  <a:pt x="42" y="14"/>
                </a:cubicBezTo>
                <a:cubicBezTo>
                  <a:pt x="66" y="14"/>
                  <a:pt x="66" y="14"/>
                  <a:pt x="66" y="14"/>
                </a:cubicBezTo>
                <a:cubicBezTo>
                  <a:pt x="66" y="25"/>
                  <a:pt x="66" y="25"/>
                  <a:pt x="66" y="25"/>
                </a:cubicBezTo>
                <a:cubicBezTo>
                  <a:pt x="66" y="29"/>
                  <a:pt x="69" y="32"/>
                  <a:pt x="73" y="32"/>
                </a:cubicBezTo>
                <a:cubicBezTo>
                  <a:pt x="77" y="32"/>
                  <a:pt x="80" y="29"/>
                  <a:pt x="80" y="25"/>
                </a:cubicBezTo>
                <a:cubicBezTo>
                  <a:pt x="80" y="14"/>
                  <a:pt x="80" y="14"/>
                  <a:pt x="80" y="14"/>
                </a:cubicBezTo>
                <a:cubicBezTo>
                  <a:pt x="104" y="14"/>
                  <a:pt x="104" y="14"/>
                  <a:pt x="104" y="14"/>
                </a:cubicBezTo>
                <a:cubicBezTo>
                  <a:pt x="104" y="25"/>
                  <a:pt x="104" y="25"/>
                  <a:pt x="104" y="25"/>
                </a:cubicBezTo>
                <a:cubicBezTo>
                  <a:pt x="104" y="29"/>
                  <a:pt x="107" y="32"/>
                  <a:pt x="111" y="32"/>
                </a:cubicBezTo>
                <a:cubicBezTo>
                  <a:pt x="115" y="32"/>
                  <a:pt x="118" y="29"/>
                  <a:pt x="118" y="25"/>
                </a:cubicBezTo>
                <a:cubicBezTo>
                  <a:pt x="118" y="14"/>
                  <a:pt x="118" y="14"/>
                  <a:pt x="118" y="14"/>
                </a:cubicBezTo>
                <a:cubicBezTo>
                  <a:pt x="142" y="14"/>
                  <a:pt x="142" y="14"/>
                  <a:pt x="142" y="14"/>
                </a:cubicBezTo>
                <a:cubicBezTo>
                  <a:pt x="142" y="25"/>
                  <a:pt x="142" y="25"/>
                  <a:pt x="142" y="25"/>
                </a:cubicBezTo>
                <a:cubicBezTo>
                  <a:pt x="142" y="29"/>
                  <a:pt x="145" y="32"/>
                  <a:pt x="149" y="32"/>
                </a:cubicBezTo>
                <a:cubicBezTo>
                  <a:pt x="153" y="32"/>
                  <a:pt x="156" y="29"/>
                  <a:pt x="156" y="25"/>
                </a:cubicBezTo>
                <a:cubicBezTo>
                  <a:pt x="156" y="14"/>
                  <a:pt x="156" y="14"/>
                  <a:pt x="156" y="14"/>
                </a:cubicBezTo>
                <a:cubicBezTo>
                  <a:pt x="170" y="14"/>
                  <a:pt x="170" y="14"/>
                  <a:pt x="170" y="14"/>
                </a:cubicBezTo>
                <a:cubicBezTo>
                  <a:pt x="170" y="47"/>
                  <a:pt x="170" y="47"/>
                  <a:pt x="170" y="47"/>
                </a:cubicBezTo>
                <a:close/>
                <a:moveTo>
                  <a:pt x="100" y="153"/>
                </a:moveTo>
                <a:cubicBezTo>
                  <a:pt x="100" y="153"/>
                  <a:pt x="100" y="153"/>
                  <a:pt x="100" y="153"/>
                </a:cubicBezTo>
                <a:cubicBezTo>
                  <a:pt x="102" y="156"/>
                  <a:pt x="105" y="157"/>
                  <a:pt x="108" y="157"/>
                </a:cubicBezTo>
                <a:cubicBezTo>
                  <a:pt x="112" y="157"/>
                  <a:pt x="115" y="156"/>
                  <a:pt x="117" y="153"/>
                </a:cubicBezTo>
                <a:cubicBezTo>
                  <a:pt x="117" y="153"/>
                  <a:pt x="117" y="153"/>
                  <a:pt x="117" y="153"/>
                </a:cubicBezTo>
                <a:cubicBezTo>
                  <a:pt x="119" y="151"/>
                  <a:pt x="120" y="148"/>
                  <a:pt x="120" y="145"/>
                </a:cubicBezTo>
                <a:cubicBezTo>
                  <a:pt x="120" y="142"/>
                  <a:pt x="119" y="139"/>
                  <a:pt x="117" y="136"/>
                </a:cubicBezTo>
                <a:cubicBezTo>
                  <a:pt x="117" y="136"/>
                  <a:pt x="117" y="136"/>
                  <a:pt x="117" y="136"/>
                </a:cubicBezTo>
                <a:cubicBezTo>
                  <a:pt x="115" y="134"/>
                  <a:pt x="112" y="133"/>
                  <a:pt x="108" y="133"/>
                </a:cubicBezTo>
                <a:cubicBezTo>
                  <a:pt x="105" y="133"/>
                  <a:pt x="102" y="134"/>
                  <a:pt x="100" y="136"/>
                </a:cubicBezTo>
                <a:cubicBezTo>
                  <a:pt x="100" y="136"/>
                  <a:pt x="100" y="136"/>
                  <a:pt x="100" y="136"/>
                </a:cubicBezTo>
                <a:cubicBezTo>
                  <a:pt x="98" y="139"/>
                  <a:pt x="96" y="142"/>
                  <a:pt x="96" y="145"/>
                </a:cubicBezTo>
                <a:cubicBezTo>
                  <a:pt x="96" y="148"/>
                  <a:pt x="98" y="151"/>
                  <a:pt x="100" y="153"/>
                </a:cubicBezTo>
                <a:cubicBezTo>
                  <a:pt x="100" y="153"/>
                  <a:pt x="100" y="153"/>
                  <a:pt x="100" y="153"/>
                </a:cubicBezTo>
                <a:close/>
                <a:moveTo>
                  <a:pt x="106" y="142"/>
                </a:moveTo>
                <a:cubicBezTo>
                  <a:pt x="106" y="142"/>
                  <a:pt x="106" y="142"/>
                  <a:pt x="106" y="142"/>
                </a:cubicBezTo>
                <a:cubicBezTo>
                  <a:pt x="106" y="142"/>
                  <a:pt x="106" y="142"/>
                  <a:pt x="106" y="142"/>
                </a:cubicBezTo>
                <a:cubicBezTo>
                  <a:pt x="106" y="142"/>
                  <a:pt x="107" y="141"/>
                  <a:pt x="108" y="141"/>
                </a:cubicBezTo>
                <a:cubicBezTo>
                  <a:pt x="109" y="141"/>
                  <a:pt x="110" y="142"/>
                  <a:pt x="111" y="142"/>
                </a:cubicBezTo>
                <a:cubicBezTo>
                  <a:pt x="111" y="142"/>
                  <a:pt x="111" y="142"/>
                  <a:pt x="111" y="142"/>
                </a:cubicBezTo>
                <a:cubicBezTo>
                  <a:pt x="112" y="143"/>
                  <a:pt x="112" y="144"/>
                  <a:pt x="112" y="145"/>
                </a:cubicBezTo>
                <a:cubicBezTo>
                  <a:pt x="112" y="146"/>
                  <a:pt x="112" y="147"/>
                  <a:pt x="111" y="147"/>
                </a:cubicBezTo>
                <a:cubicBezTo>
                  <a:pt x="111" y="147"/>
                  <a:pt x="111" y="147"/>
                  <a:pt x="111" y="147"/>
                </a:cubicBezTo>
                <a:cubicBezTo>
                  <a:pt x="110" y="148"/>
                  <a:pt x="109" y="148"/>
                  <a:pt x="108" y="148"/>
                </a:cubicBezTo>
                <a:cubicBezTo>
                  <a:pt x="107" y="148"/>
                  <a:pt x="106" y="148"/>
                  <a:pt x="106" y="147"/>
                </a:cubicBezTo>
                <a:cubicBezTo>
                  <a:pt x="106" y="147"/>
                  <a:pt x="106" y="147"/>
                  <a:pt x="106" y="147"/>
                </a:cubicBezTo>
                <a:cubicBezTo>
                  <a:pt x="105" y="147"/>
                  <a:pt x="105" y="146"/>
                  <a:pt x="105" y="145"/>
                </a:cubicBezTo>
                <a:cubicBezTo>
                  <a:pt x="105" y="144"/>
                  <a:pt x="105" y="143"/>
                  <a:pt x="106" y="142"/>
                </a:cubicBezTo>
                <a:close/>
                <a:moveTo>
                  <a:pt x="35" y="121"/>
                </a:moveTo>
                <a:cubicBezTo>
                  <a:pt x="35" y="121"/>
                  <a:pt x="35" y="121"/>
                  <a:pt x="35" y="121"/>
                </a:cubicBezTo>
                <a:cubicBezTo>
                  <a:pt x="37" y="124"/>
                  <a:pt x="40" y="125"/>
                  <a:pt x="43" y="125"/>
                </a:cubicBezTo>
                <a:cubicBezTo>
                  <a:pt x="46" y="125"/>
                  <a:pt x="50" y="124"/>
                  <a:pt x="52" y="121"/>
                </a:cubicBezTo>
                <a:cubicBezTo>
                  <a:pt x="52" y="121"/>
                  <a:pt x="52" y="121"/>
                  <a:pt x="52" y="121"/>
                </a:cubicBezTo>
                <a:cubicBezTo>
                  <a:pt x="54" y="119"/>
                  <a:pt x="55" y="116"/>
                  <a:pt x="55" y="113"/>
                </a:cubicBezTo>
                <a:cubicBezTo>
                  <a:pt x="55" y="110"/>
                  <a:pt x="54" y="107"/>
                  <a:pt x="52" y="104"/>
                </a:cubicBezTo>
                <a:cubicBezTo>
                  <a:pt x="52" y="104"/>
                  <a:pt x="52" y="104"/>
                  <a:pt x="52" y="104"/>
                </a:cubicBezTo>
                <a:cubicBezTo>
                  <a:pt x="50" y="102"/>
                  <a:pt x="46" y="101"/>
                  <a:pt x="43" y="101"/>
                </a:cubicBezTo>
                <a:cubicBezTo>
                  <a:pt x="40" y="101"/>
                  <a:pt x="37" y="102"/>
                  <a:pt x="35" y="104"/>
                </a:cubicBezTo>
                <a:cubicBezTo>
                  <a:pt x="33" y="107"/>
                  <a:pt x="31" y="110"/>
                  <a:pt x="31" y="113"/>
                </a:cubicBezTo>
                <a:cubicBezTo>
                  <a:pt x="31" y="116"/>
                  <a:pt x="33" y="119"/>
                  <a:pt x="35" y="121"/>
                </a:cubicBezTo>
                <a:cubicBezTo>
                  <a:pt x="35" y="121"/>
                  <a:pt x="35" y="121"/>
                  <a:pt x="35" y="121"/>
                </a:cubicBezTo>
                <a:close/>
                <a:moveTo>
                  <a:pt x="41" y="110"/>
                </a:moveTo>
                <a:cubicBezTo>
                  <a:pt x="41" y="110"/>
                  <a:pt x="41" y="110"/>
                  <a:pt x="41" y="110"/>
                </a:cubicBezTo>
                <a:cubicBezTo>
                  <a:pt x="41" y="110"/>
                  <a:pt x="41" y="110"/>
                  <a:pt x="41" y="110"/>
                </a:cubicBezTo>
                <a:cubicBezTo>
                  <a:pt x="41" y="110"/>
                  <a:pt x="42" y="109"/>
                  <a:pt x="43" y="109"/>
                </a:cubicBezTo>
                <a:cubicBezTo>
                  <a:pt x="44" y="109"/>
                  <a:pt x="45" y="110"/>
                  <a:pt x="46" y="110"/>
                </a:cubicBezTo>
                <a:cubicBezTo>
                  <a:pt x="46" y="110"/>
                  <a:pt x="46" y="110"/>
                  <a:pt x="46" y="110"/>
                </a:cubicBezTo>
                <a:cubicBezTo>
                  <a:pt x="46" y="111"/>
                  <a:pt x="47" y="112"/>
                  <a:pt x="47" y="113"/>
                </a:cubicBezTo>
                <a:cubicBezTo>
                  <a:pt x="47" y="114"/>
                  <a:pt x="46" y="115"/>
                  <a:pt x="46" y="115"/>
                </a:cubicBezTo>
                <a:cubicBezTo>
                  <a:pt x="46" y="115"/>
                  <a:pt x="46" y="115"/>
                  <a:pt x="46" y="115"/>
                </a:cubicBezTo>
                <a:cubicBezTo>
                  <a:pt x="45" y="116"/>
                  <a:pt x="44" y="116"/>
                  <a:pt x="43" y="116"/>
                </a:cubicBezTo>
                <a:cubicBezTo>
                  <a:pt x="42" y="116"/>
                  <a:pt x="41" y="116"/>
                  <a:pt x="41" y="115"/>
                </a:cubicBezTo>
                <a:cubicBezTo>
                  <a:pt x="41" y="115"/>
                  <a:pt x="41" y="115"/>
                  <a:pt x="41" y="115"/>
                </a:cubicBezTo>
                <a:cubicBezTo>
                  <a:pt x="40" y="115"/>
                  <a:pt x="40" y="114"/>
                  <a:pt x="40" y="113"/>
                </a:cubicBezTo>
                <a:cubicBezTo>
                  <a:pt x="40" y="112"/>
                  <a:pt x="40" y="111"/>
                  <a:pt x="41" y="110"/>
                </a:cubicBezTo>
                <a:close/>
                <a:moveTo>
                  <a:pt x="35" y="153"/>
                </a:moveTo>
                <a:cubicBezTo>
                  <a:pt x="35" y="153"/>
                  <a:pt x="35" y="153"/>
                  <a:pt x="35" y="153"/>
                </a:cubicBezTo>
                <a:cubicBezTo>
                  <a:pt x="37" y="156"/>
                  <a:pt x="40" y="157"/>
                  <a:pt x="43" y="157"/>
                </a:cubicBezTo>
                <a:cubicBezTo>
                  <a:pt x="46" y="157"/>
                  <a:pt x="50" y="156"/>
                  <a:pt x="52" y="153"/>
                </a:cubicBezTo>
                <a:cubicBezTo>
                  <a:pt x="52" y="153"/>
                  <a:pt x="52" y="153"/>
                  <a:pt x="52" y="153"/>
                </a:cubicBezTo>
                <a:cubicBezTo>
                  <a:pt x="54" y="151"/>
                  <a:pt x="55" y="148"/>
                  <a:pt x="55" y="145"/>
                </a:cubicBezTo>
                <a:cubicBezTo>
                  <a:pt x="55" y="142"/>
                  <a:pt x="54" y="139"/>
                  <a:pt x="52" y="136"/>
                </a:cubicBezTo>
                <a:cubicBezTo>
                  <a:pt x="52" y="136"/>
                  <a:pt x="52" y="136"/>
                  <a:pt x="52" y="136"/>
                </a:cubicBezTo>
                <a:cubicBezTo>
                  <a:pt x="50" y="134"/>
                  <a:pt x="46" y="133"/>
                  <a:pt x="43" y="133"/>
                </a:cubicBezTo>
                <a:cubicBezTo>
                  <a:pt x="40" y="133"/>
                  <a:pt x="37" y="134"/>
                  <a:pt x="35" y="136"/>
                </a:cubicBezTo>
                <a:cubicBezTo>
                  <a:pt x="33" y="139"/>
                  <a:pt x="31" y="142"/>
                  <a:pt x="31" y="145"/>
                </a:cubicBezTo>
                <a:cubicBezTo>
                  <a:pt x="31" y="148"/>
                  <a:pt x="33" y="151"/>
                  <a:pt x="35" y="153"/>
                </a:cubicBezTo>
                <a:close/>
                <a:moveTo>
                  <a:pt x="41" y="142"/>
                </a:moveTo>
                <a:cubicBezTo>
                  <a:pt x="41" y="142"/>
                  <a:pt x="41" y="142"/>
                  <a:pt x="41" y="142"/>
                </a:cubicBezTo>
                <a:cubicBezTo>
                  <a:pt x="41" y="142"/>
                  <a:pt x="41" y="142"/>
                  <a:pt x="41" y="142"/>
                </a:cubicBezTo>
                <a:cubicBezTo>
                  <a:pt x="41" y="142"/>
                  <a:pt x="42" y="141"/>
                  <a:pt x="43" y="141"/>
                </a:cubicBezTo>
                <a:cubicBezTo>
                  <a:pt x="44" y="141"/>
                  <a:pt x="45" y="142"/>
                  <a:pt x="46" y="142"/>
                </a:cubicBezTo>
                <a:cubicBezTo>
                  <a:pt x="46" y="142"/>
                  <a:pt x="46" y="142"/>
                  <a:pt x="46" y="142"/>
                </a:cubicBezTo>
                <a:cubicBezTo>
                  <a:pt x="46" y="143"/>
                  <a:pt x="47" y="144"/>
                  <a:pt x="47" y="145"/>
                </a:cubicBezTo>
                <a:cubicBezTo>
                  <a:pt x="47" y="146"/>
                  <a:pt x="46" y="147"/>
                  <a:pt x="46" y="147"/>
                </a:cubicBezTo>
                <a:cubicBezTo>
                  <a:pt x="46" y="147"/>
                  <a:pt x="46" y="147"/>
                  <a:pt x="46" y="147"/>
                </a:cubicBezTo>
                <a:cubicBezTo>
                  <a:pt x="45" y="148"/>
                  <a:pt x="44" y="148"/>
                  <a:pt x="43" y="148"/>
                </a:cubicBezTo>
                <a:cubicBezTo>
                  <a:pt x="42" y="148"/>
                  <a:pt x="41" y="148"/>
                  <a:pt x="41" y="147"/>
                </a:cubicBezTo>
                <a:cubicBezTo>
                  <a:pt x="41" y="147"/>
                  <a:pt x="41" y="147"/>
                  <a:pt x="41" y="147"/>
                </a:cubicBezTo>
                <a:cubicBezTo>
                  <a:pt x="40" y="147"/>
                  <a:pt x="40" y="146"/>
                  <a:pt x="40" y="145"/>
                </a:cubicBezTo>
                <a:cubicBezTo>
                  <a:pt x="40" y="144"/>
                  <a:pt x="40" y="143"/>
                  <a:pt x="41" y="142"/>
                </a:cubicBezTo>
                <a:close/>
                <a:moveTo>
                  <a:pt x="100" y="121"/>
                </a:moveTo>
                <a:cubicBezTo>
                  <a:pt x="100" y="121"/>
                  <a:pt x="100" y="121"/>
                  <a:pt x="100" y="121"/>
                </a:cubicBezTo>
                <a:cubicBezTo>
                  <a:pt x="102" y="124"/>
                  <a:pt x="105" y="125"/>
                  <a:pt x="108" y="125"/>
                </a:cubicBezTo>
                <a:cubicBezTo>
                  <a:pt x="112" y="125"/>
                  <a:pt x="115" y="124"/>
                  <a:pt x="117" y="121"/>
                </a:cubicBezTo>
                <a:cubicBezTo>
                  <a:pt x="117" y="121"/>
                  <a:pt x="117" y="121"/>
                  <a:pt x="117" y="121"/>
                </a:cubicBezTo>
                <a:cubicBezTo>
                  <a:pt x="119" y="119"/>
                  <a:pt x="120" y="116"/>
                  <a:pt x="120" y="113"/>
                </a:cubicBezTo>
                <a:cubicBezTo>
                  <a:pt x="120" y="110"/>
                  <a:pt x="119" y="107"/>
                  <a:pt x="117" y="104"/>
                </a:cubicBezTo>
                <a:cubicBezTo>
                  <a:pt x="117" y="104"/>
                  <a:pt x="117" y="104"/>
                  <a:pt x="117" y="104"/>
                </a:cubicBezTo>
                <a:cubicBezTo>
                  <a:pt x="115" y="102"/>
                  <a:pt x="112" y="101"/>
                  <a:pt x="108" y="101"/>
                </a:cubicBezTo>
                <a:cubicBezTo>
                  <a:pt x="105" y="101"/>
                  <a:pt x="102" y="102"/>
                  <a:pt x="100" y="104"/>
                </a:cubicBezTo>
                <a:cubicBezTo>
                  <a:pt x="100" y="104"/>
                  <a:pt x="100" y="104"/>
                  <a:pt x="100" y="104"/>
                </a:cubicBezTo>
                <a:cubicBezTo>
                  <a:pt x="98" y="107"/>
                  <a:pt x="96" y="110"/>
                  <a:pt x="96" y="113"/>
                </a:cubicBezTo>
                <a:cubicBezTo>
                  <a:pt x="96" y="116"/>
                  <a:pt x="98" y="119"/>
                  <a:pt x="100" y="121"/>
                </a:cubicBezTo>
                <a:cubicBezTo>
                  <a:pt x="100" y="121"/>
                  <a:pt x="100" y="121"/>
                  <a:pt x="100" y="121"/>
                </a:cubicBezTo>
                <a:close/>
                <a:moveTo>
                  <a:pt x="106" y="110"/>
                </a:moveTo>
                <a:cubicBezTo>
                  <a:pt x="106" y="110"/>
                  <a:pt x="106" y="110"/>
                  <a:pt x="106" y="110"/>
                </a:cubicBezTo>
                <a:cubicBezTo>
                  <a:pt x="106" y="110"/>
                  <a:pt x="106" y="110"/>
                  <a:pt x="106" y="110"/>
                </a:cubicBezTo>
                <a:cubicBezTo>
                  <a:pt x="106" y="110"/>
                  <a:pt x="107" y="109"/>
                  <a:pt x="108" y="109"/>
                </a:cubicBezTo>
                <a:cubicBezTo>
                  <a:pt x="109" y="109"/>
                  <a:pt x="110" y="110"/>
                  <a:pt x="111" y="110"/>
                </a:cubicBezTo>
                <a:cubicBezTo>
                  <a:pt x="111" y="110"/>
                  <a:pt x="111" y="110"/>
                  <a:pt x="111" y="110"/>
                </a:cubicBezTo>
                <a:cubicBezTo>
                  <a:pt x="112" y="111"/>
                  <a:pt x="112" y="112"/>
                  <a:pt x="112" y="113"/>
                </a:cubicBezTo>
                <a:cubicBezTo>
                  <a:pt x="112" y="114"/>
                  <a:pt x="112" y="115"/>
                  <a:pt x="111" y="115"/>
                </a:cubicBezTo>
                <a:cubicBezTo>
                  <a:pt x="111" y="115"/>
                  <a:pt x="111" y="115"/>
                  <a:pt x="111" y="115"/>
                </a:cubicBezTo>
                <a:cubicBezTo>
                  <a:pt x="110" y="116"/>
                  <a:pt x="109" y="116"/>
                  <a:pt x="108" y="116"/>
                </a:cubicBezTo>
                <a:cubicBezTo>
                  <a:pt x="107" y="116"/>
                  <a:pt x="106" y="116"/>
                  <a:pt x="106" y="115"/>
                </a:cubicBezTo>
                <a:cubicBezTo>
                  <a:pt x="106" y="115"/>
                  <a:pt x="106" y="115"/>
                  <a:pt x="106" y="115"/>
                </a:cubicBezTo>
                <a:cubicBezTo>
                  <a:pt x="105" y="115"/>
                  <a:pt x="105" y="114"/>
                  <a:pt x="105" y="113"/>
                </a:cubicBezTo>
                <a:cubicBezTo>
                  <a:pt x="105" y="112"/>
                  <a:pt x="105" y="111"/>
                  <a:pt x="106" y="110"/>
                </a:cubicBezTo>
                <a:close/>
                <a:moveTo>
                  <a:pt x="132" y="121"/>
                </a:moveTo>
                <a:cubicBezTo>
                  <a:pt x="132" y="121"/>
                  <a:pt x="132" y="121"/>
                  <a:pt x="132" y="121"/>
                </a:cubicBezTo>
                <a:cubicBezTo>
                  <a:pt x="135" y="124"/>
                  <a:pt x="138" y="125"/>
                  <a:pt x="141" y="125"/>
                </a:cubicBezTo>
                <a:cubicBezTo>
                  <a:pt x="144" y="125"/>
                  <a:pt x="147" y="124"/>
                  <a:pt x="149" y="121"/>
                </a:cubicBezTo>
                <a:cubicBezTo>
                  <a:pt x="149" y="121"/>
                  <a:pt x="149" y="121"/>
                  <a:pt x="149" y="121"/>
                </a:cubicBezTo>
                <a:cubicBezTo>
                  <a:pt x="152" y="119"/>
                  <a:pt x="153" y="116"/>
                  <a:pt x="153" y="113"/>
                </a:cubicBezTo>
                <a:cubicBezTo>
                  <a:pt x="153" y="110"/>
                  <a:pt x="152" y="107"/>
                  <a:pt x="149" y="104"/>
                </a:cubicBezTo>
                <a:cubicBezTo>
                  <a:pt x="147" y="102"/>
                  <a:pt x="144" y="101"/>
                  <a:pt x="141" y="101"/>
                </a:cubicBezTo>
                <a:cubicBezTo>
                  <a:pt x="138" y="101"/>
                  <a:pt x="135" y="102"/>
                  <a:pt x="132" y="104"/>
                </a:cubicBezTo>
                <a:cubicBezTo>
                  <a:pt x="132" y="104"/>
                  <a:pt x="132" y="104"/>
                  <a:pt x="132" y="104"/>
                </a:cubicBezTo>
                <a:cubicBezTo>
                  <a:pt x="130" y="107"/>
                  <a:pt x="129" y="110"/>
                  <a:pt x="129" y="113"/>
                </a:cubicBezTo>
                <a:cubicBezTo>
                  <a:pt x="129" y="116"/>
                  <a:pt x="130" y="119"/>
                  <a:pt x="132" y="121"/>
                </a:cubicBezTo>
                <a:cubicBezTo>
                  <a:pt x="132" y="121"/>
                  <a:pt x="132" y="121"/>
                  <a:pt x="132" y="121"/>
                </a:cubicBezTo>
                <a:close/>
                <a:moveTo>
                  <a:pt x="138" y="110"/>
                </a:moveTo>
                <a:cubicBezTo>
                  <a:pt x="138" y="110"/>
                  <a:pt x="138" y="110"/>
                  <a:pt x="138" y="110"/>
                </a:cubicBezTo>
                <a:cubicBezTo>
                  <a:pt x="138" y="110"/>
                  <a:pt x="138" y="110"/>
                  <a:pt x="138" y="110"/>
                </a:cubicBezTo>
                <a:cubicBezTo>
                  <a:pt x="139" y="110"/>
                  <a:pt x="140" y="109"/>
                  <a:pt x="141" y="109"/>
                </a:cubicBezTo>
                <a:cubicBezTo>
                  <a:pt x="142" y="109"/>
                  <a:pt x="143" y="110"/>
                  <a:pt x="143" y="110"/>
                </a:cubicBezTo>
                <a:cubicBezTo>
                  <a:pt x="143" y="110"/>
                  <a:pt x="143" y="110"/>
                  <a:pt x="143" y="110"/>
                </a:cubicBezTo>
                <a:cubicBezTo>
                  <a:pt x="144" y="111"/>
                  <a:pt x="144" y="112"/>
                  <a:pt x="144" y="113"/>
                </a:cubicBezTo>
                <a:cubicBezTo>
                  <a:pt x="144" y="114"/>
                  <a:pt x="144" y="115"/>
                  <a:pt x="143" y="115"/>
                </a:cubicBezTo>
                <a:cubicBezTo>
                  <a:pt x="143" y="115"/>
                  <a:pt x="143" y="115"/>
                  <a:pt x="143" y="115"/>
                </a:cubicBezTo>
                <a:cubicBezTo>
                  <a:pt x="143" y="116"/>
                  <a:pt x="142" y="116"/>
                  <a:pt x="141" y="116"/>
                </a:cubicBezTo>
                <a:cubicBezTo>
                  <a:pt x="140" y="116"/>
                  <a:pt x="139" y="116"/>
                  <a:pt x="138" y="115"/>
                </a:cubicBezTo>
                <a:cubicBezTo>
                  <a:pt x="138" y="115"/>
                  <a:pt x="138" y="115"/>
                  <a:pt x="138" y="115"/>
                </a:cubicBezTo>
                <a:cubicBezTo>
                  <a:pt x="138" y="115"/>
                  <a:pt x="137" y="114"/>
                  <a:pt x="137" y="113"/>
                </a:cubicBezTo>
                <a:cubicBezTo>
                  <a:pt x="137" y="112"/>
                  <a:pt x="138" y="111"/>
                  <a:pt x="138" y="110"/>
                </a:cubicBezTo>
                <a:close/>
              </a:path>
            </a:pathLst>
          </a:custGeom>
          <a:solidFill>
            <a:srgbClr val="B9C9E7"/>
          </a:solidFill>
          <a:ln>
            <a:noFill/>
          </a:ln>
        </p:spPr>
        <p:txBody>
          <a:bodyPr vert="horz" wrap="square" lIns="91428" tIns="45714" rIns="91428" bIns="45714" numCol="1" anchor="t" anchorCtr="0" compatLnSpc="1">
            <a:prstTxWarp prst="textNoShape">
              <a:avLst/>
            </a:prstTxWarp>
          </a:bodyPr>
          <a:lstStyle/>
          <a:p>
            <a:pPr defTabSz="914309">
              <a:defRPr/>
            </a:pPr>
            <a:endParaRPr lang="zh-CN" altLang="en-US" dirty="0">
              <a:solidFill>
                <a:prstClr val="black"/>
              </a:solidFill>
              <a:latin typeface="字魂100号-方方先锋体" panose="00000500000000000000" pitchFamily="2" charset="-122"/>
              <a:ea typeface="字魂100号-方方先锋体" panose="00000500000000000000" pitchFamily="2" charset="-122"/>
            </a:endParaRPr>
          </a:p>
        </p:txBody>
      </p:sp>
      <p:sp>
        <p:nvSpPr>
          <p:cNvPr id="24" name="文本框 21">
            <a:extLst>
              <a:ext uri="{FF2B5EF4-FFF2-40B4-BE49-F238E27FC236}">
                <a16:creationId xmlns:a16="http://schemas.microsoft.com/office/drawing/2014/main" id="{9CBF3D6B-9597-49B2-A29D-5FA3452DC2C7}"/>
              </a:ext>
            </a:extLst>
          </p:cNvPr>
          <p:cNvSpPr txBox="1"/>
          <p:nvPr/>
        </p:nvSpPr>
        <p:spPr>
          <a:xfrm>
            <a:off x="3079286" y="3537409"/>
            <a:ext cx="4418863"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Người đọc: Thầy cô, bạn bè…</a:t>
            </a:r>
          </a:p>
        </p:txBody>
      </p:sp>
      <p:sp>
        <p:nvSpPr>
          <p:cNvPr id="26" name="文本框 23">
            <a:extLst>
              <a:ext uri="{FF2B5EF4-FFF2-40B4-BE49-F238E27FC236}">
                <a16:creationId xmlns:a16="http://schemas.microsoft.com/office/drawing/2014/main" id="{D1790D13-C987-41B7-9D7C-C0D7F5893B85}"/>
              </a:ext>
            </a:extLst>
          </p:cNvPr>
          <p:cNvSpPr txBox="1"/>
          <p:nvPr/>
        </p:nvSpPr>
        <p:spPr>
          <a:xfrm>
            <a:off x="1151328" y="3475888"/>
            <a:ext cx="732798" cy="523152"/>
          </a:xfrm>
          <a:prstGeom prst="rect">
            <a:avLst/>
          </a:prstGeom>
          <a:solidFill>
            <a:srgbClr val="F3C900"/>
          </a:solidFill>
          <a:ln w="19050">
            <a:solidFill>
              <a:schemeClr val="tx1"/>
            </a:solidFill>
          </a:ln>
        </p:spPr>
        <p:txBody>
          <a:bodyPr wrap="square" rtlCol="0">
            <a:spAutoFit/>
          </a:bodyPr>
          <a:lstStyle>
            <a:defPPr>
              <a:defRPr lang="zh-CN"/>
            </a:defPPr>
            <a:lvl1pPr>
              <a:defRPr sz="4000">
                <a:solidFill>
                  <a:prstClr val="white"/>
                </a:solidFill>
                <a:latin typeface="+mn-ea"/>
              </a:defRPr>
            </a:lvl1pPr>
          </a:lstStyle>
          <a:p>
            <a:pPr algn="ctr" defTabSz="914309">
              <a:defRPr/>
            </a:pPr>
            <a:r>
              <a:rPr lang="en-US" altLang="zh-CN" sz="2800">
                <a:latin typeface="字魂100号-方方先锋体" panose="00000500000000000000" pitchFamily="2" charset="-122"/>
                <a:ea typeface="字魂100号-方方先锋体" panose="00000500000000000000" pitchFamily="2" charset="-122"/>
              </a:rPr>
              <a:t>02</a:t>
            </a:r>
            <a:endParaRPr lang="zh-CN" altLang="en-US" sz="2800" dirty="0">
              <a:latin typeface="字魂100号-方方先锋体" panose="00000500000000000000" pitchFamily="2" charset="-122"/>
              <a:ea typeface="字魂100号-方方先锋体" panose="00000500000000000000" pitchFamily="2" charset="-122"/>
            </a:endParaRPr>
          </a:p>
        </p:txBody>
      </p:sp>
      <p:sp>
        <p:nvSpPr>
          <p:cNvPr id="27" name="Freeform 37">
            <a:extLst>
              <a:ext uri="{FF2B5EF4-FFF2-40B4-BE49-F238E27FC236}">
                <a16:creationId xmlns:a16="http://schemas.microsoft.com/office/drawing/2014/main" id="{F249C31F-2155-4A5B-892D-B612C52DD150}"/>
              </a:ext>
            </a:extLst>
          </p:cNvPr>
          <p:cNvSpPr>
            <a:spLocks noEditPoints="1"/>
          </p:cNvSpPr>
          <p:nvPr/>
        </p:nvSpPr>
        <p:spPr bwMode="auto">
          <a:xfrm>
            <a:off x="2222368" y="3534043"/>
            <a:ext cx="532834" cy="440166"/>
          </a:xfrm>
          <a:custGeom>
            <a:avLst/>
            <a:gdLst>
              <a:gd name="T0" fmla="*/ 7 w 184"/>
              <a:gd name="T1" fmla="*/ 0 h 153"/>
              <a:gd name="T2" fmla="*/ 8 w 184"/>
              <a:gd name="T3" fmla="*/ 0 h 153"/>
              <a:gd name="T4" fmla="*/ 177 w 184"/>
              <a:gd name="T5" fmla="*/ 0 h 153"/>
              <a:gd name="T6" fmla="*/ 184 w 184"/>
              <a:gd name="T7" fmla="*/ 8 h 153"/>
              <a:gd name="T8" fmla="*/ 184 w 184"/>
              <a:gd name="T9" fmla="*/ 8 h 153"/>
              <a:gd name="T10" fmla="*/ 184 w 184"/>
              <a:gd name="T11" fmla="*/ 129 h 153"/>
              <a:gd name="T12" fmla="*/ 177 w 184"/>
              <a:gd name="T13" fmla="*/ 136 h 153"/>
              <a:gd name="T14" fmla="*/ 176 w 184"/>
              <a:gd name="T15" fmla="*/ 136 h 153"/>
              <a:gd name="T16" fmla="*/ 99 w 184"/>
              <a:gd name="T17" fmla="*/ 136 h 153"/>
              <a:gd name="T18" fmla="*/ 99 w 184"/>
              <a:gd name="T19" fmla="*/ 144 h 153"/>
              <a:gd name="T20" fmla="*/ 99 w 184"/>
              <a:gd name="T21" fmla="*/ 145 h 153"/>
              <a:gd name="T22" fmla="*/ 138 w 184"/>
              <a:gd name="T23" fmla="*/ 145 h 153"/>
              <a:gd name="T24" fmla="*/ 142 w 184"/>
              <a:gd name="T25" fmla="*/ 149 h 153"/>
              <a:gd name="T26" fmla="*/ 138 w 184"/>
              <a:gd name="T27" fmla="*/ 153 h 153"/>
              <a:gd name="T28" fmla="*/ 46 w 184"/>
              <a:gd name="T29" fmla="*/ 153 h 153"/>
              <a:gd name="T30" fmla="*/ 42 w 184"/>
              <a:gd name="T31" fmla="*/ 149 h 153"/>
              <a:gd name="T32" fmla="*/ 46 w 184"/>
              <a:gd name="T33" fmla="*/ 145 h 153"/>
              <a:gd name="T34" fmla="*/ 85 w 184"/>
              <a:gd name="T35" fmla="*/ 145 h 153"/>
              <a:gd name="T36" fmla="*/ 85 w 184"/>
              <a:gd name="T37" fmla="*/ 144 h 153"/>
              <a:gd name="T38" fmla="*/ 85 w 184"/>
              <a:gd name="T39" fmla="*/ 136 h 153"/>
              <a:gd name="T40" fmla="*/ 7 w 184"/>
              <a:gd name="T41" fmla="*/ 136 h 153"/>
              <a:gd name="T42" fmla="*/ 0 w 184"/>
              <a:gd name="T43" fmla="*/ 129 h 153"/>
              <a:gd name="T44" fmla="*/ 0 w 184"/>
              <a:gd name="T45" fmla="*/ 129 h 153"/>
              <a:gd name="T46" fmla="*/ 0 w 184"/>
              <a:gd name="T47" fmla="*/ 8 h 153"/>
              <a:gd name="T48" fmla="*/ 7 w 184"/>
              <a:gd name="T49" fmla="*/ 0 h 153"/>
              <a:gd name="T50" fmla="*/ 157 w 184"/>
              <a:gd name="T51" fmla="*/ 102 h 153"/>
              <a:gd name="T52" fmla="*/ 157 w 184"/>
              <a:gd name="T53" fmla="*/ 102 h 153"/>
              <a:gd name="T54" fmla="*/ 150 w 184"/>
              <a:gd name="T55" fmla="*/ 109 h 153"/>
              <a:gd name="T56" fmla="*/ 157 w 184"/>
              <a:gd name="T57" fmla="*/ 117 h 153"/>
              <a:gd name="T58" fmla="*/ 164 w 184"/>
              <a:gd name="T59" fmla="*/ 109 h 153"/>
              <a:gd name="T60" fmla="*/ 157 w 184"/>
              <a:gd name="T61" fmla="*/ 102 h 153"/>
              <a:gd name="T62" fmla="*/ 170 w 184"/>
              <a:gd name="T63" fmla="*/ 15 h 153"/>
              <a:gd name="T64" fmla="*/ 170 w 184"/>
              <a:gd name="T65" fmla="*/ 15 h 153"/>
              <a:gd name="T66" fmla="*/ 14 w 184"/>
              <a:gd name="T67" fmla="*/ 15 h 153"/>
              <a:gd name="T68" fmla="*/ 14 w 184"/>
              <a:gd name="T69" fmla="*/ 122 h 153"/>
              <a:gd name="T70" fmla="*/ 170 w 184"/>
              <a:gd name="T71" fmla="*/ 122 h 153"/>
              <a:gd name="T72" fmla="*/ 170 w 184"/>
              <a:gd name="T73" fmla="*/ 1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4" h="153">
                <a:moveTo>
                  <a:pt x="7" y="0"/>
                </a:moveTo>
                <a:cubicBezTo>
                  <a:pt x="8" y="0"/>
                  <a:pt x="8" y="0"/>
                  <a:pt x="8" y="0"/>
                </a:cubicBezTo>
                <a:cubicBezTo>
                  <a:pt x="177" y="0"/>
                  <a:pt x="177" y="0"/>
                  <a:pt x="177" y="0"/>
                </a:cubicBezTo>
                <a:cubicBezTo>
                  <a:pt x="181" y="0"/>
                  <a:pt x="184" y="4"/>
                  <a:pt x="184" y="8"/>
                </a:cubicBezTo>
                <a:cubicBezTo>
                  <a:pt x="184" y="8"/>
                  <a:pt x="184" y="8"/>
                  <a:pt x="184" y="8"/>
                </a:cubicBezTo>
                <a:cubicBezTo>
                  <a:pt x="184" y="129"/>
                  <a:pt x="184" y="129"/>
                  <a:pt x="184" y="129"/>
                </a:cubicBezTo>
                <a:cubicBezTo>
                  <a:pt x="184" y="133"/>
                  <a:pt x="181" y="136"/>
                  <a:pt x="177" y="136"/>
                </a:cubicBezTo>
                <a:cubicBezTo>
                  <a:pt x="176" y="136"/>
                  <a:pt x="176" y="136"/>
                  <a:pt x="176" y="136"/>
                </a:cubicBezTo>
                <a:cubicBezTo>
                  <a:pt x="99" y="136"/>
                  <a:pt x="99" y="136"/>
                  <a:pt x="99" y="136"/>
                </a:cubicBezTo>
                <a:cubicBezTo>
                  <a:pt x="99" y="144"/>
                  <a:pt x="99" y="144"/>
                  <a:pt x="99" y="144"/>
                </a:cubicBezTo>
                <a:cubicBezTo>
                  <a:pt x="99" y="145"/>
                  <a:pt x="99" y="145"/>
                  <a:pt x="99" y="145"/>
                </a:cubicBezTo>
                <a:cubicBezTo>
                  <a:pt x="138" y="145"/>
                  <a:pt x="138" y="145"/>
                  <a:pt x="138" y="145"/>
                </a:cubicBezTo>
                <a:cubicBezTo>
                  <a:pt x="141" y="145"/>
                  <a:pt x="142" y="147"/>
                  <a:pt x="142" y="149"/>
                </a:cubicBezTo>
                <a:cubicBezTo>
                  <a:pt x="142" y="151"/>
                  <a:pt x="141" y="153"/>
                  <a:pt x="138" y="153"/>
                </a:cubicBezTo>
                <a:cubicBezTo>
                  <a:pt x="46" y="153"/>
                  <a:pt x="46" y="153"/>
                  <a:pt x="46" y="153"/>
                </a:cubicBezTo>
                <a:cubicBezTo>
                  <a:pt x="44" y="153"/>
                  <a:pt x="42" y="151"/>
                  <a:pt x="42" y="149"/>
                </a:cubicBezTo>
                <a:cubicBezTo>
                  <a:pt x="42" y="147"/>
                  <a:pt x="44" y="145"/>
                  <a:pt x="46" y="145"/>
                </a:cubicBezTo>
                <a:cubicBezTo>
                  <a:pt x="85" y="145"/>
                  <a:pt x="85" y="145"/>
                  <a:pt x="85" y="145"/>
                </a:cubicBezTo>
                <a:cubicBezTo>
                  <a:pt x="85" y="144"/>
                  <a:pt x="85" y="144"/>
                  <a:pt x="85" y="144"/>
                </a:cubicBezTo>
                <a:cubicBezTo>
                  <a:pt x="85" y="136"/>
                  <a:pt x="85" y="136"/>
                  <a:pt x="85" y="136"/>
                </a:cubicBezTo>
                <a:cubicBezTo>
                  <a:pt x="7" y="136"/>
                  <a:pt x="7" y="136"/>
                  <a:pt x="7" y="136"/>
                </a:cubicBezTo>
                <a:cubicBezTo>
                  <a:pt x="4" y="136"/>
                  <a:pt x="0" y="133"/>
                  <a:pt x="0" y="129"/>
                </a:cubicBezTo>
                <a:cubicBezTo>
                  <a:pt x="0" y="129"/>
                  <a:pt x="0" y="129"/>
                  <a:pt x="0" y="129"/>
                </a:cubicBezTo>
                <a:cubicBezTo>
                  <a:pt x="0" y="8"/>
                  <a:pt x="0" y="8"/>
                  <a:pt x="0" y="8"/>
                </a:cubicBezTo>
                <a:cubicBezTo>
                  <a:pt x="0" y="4"/>
                  <a:pt x="4" y="0"/>
                  <a:pt x="7" y="0"/>
                </a:cubicBezTo>
                <a:close/>
                <a:moveTo>
                  <a:pt x="157" y="102"/>
                </a:moveTo>
                <a:cubicBezTo>
                  <a:pt x="157" y="102"/>
                  <a:pt x="157" y="102"/>
                  <a:pt x="157" y="102"/>
                </a:cubicBezTo>
                <a:cubicBezTo>
                  <a:pt x="153" y="102"/>
                  <a:pt x="150" y="106"/>
                  <a:pt x="150" y="109"/>
                </a:cubicBezTo>
                <a:cubicBezTo>
                  <a:pt x="150" y="113"/>
                  <a:pt x="153" y="117"/>
                  <a:pt x="157" y="117"/>
                </a:cubicBezTo>
                <a:cubicBezTo>
                  <a:pt x="161" y="117"/>
                  <a:pt x="164" y="113"/>
                  <a:pt x="164" y="109"/>
                </a:cubicBezTo>
                <a:cubicBezTo>
                  <a:pt x="164" y="106"/>
                  <a:pt x="161" y="102"/>
                  <a:pt x="157" y="102"/>
                </a:cubicBezTo>
                <a:close/>
                <a:moveTo>
                  <a:pt x="170" y="15"/>
                </a:moveTo>
                <a:cubicBezTo>
                  <a:pt x="170" y="15"/>
                  <a:pt x="170" y="15"/>
                  <a:pt x="170" y="15"/>
                </a:cubicBezTo>
                <a:cubicBezTo>
                  <a:pt x="14" y="15"/>
                  <a:pt x="14" y="15"/>
                  <a:pt x="14" y="15"/>
                </a:cubicBezTo>
                <a:cubicBezTo>
                  <a:pt x="14" y="50"/>
                  <a:pt x="14" y="86"/>
                  <a:pt x="14" y="122"/>
                </a:cubicBezTo>
                <a:cubicBezTo>
                  <a:pt x="66" y="122"/>
                  <a:pt x="118" y="122"/>
                  <a:pt x="170" y="122"/>
                </a:cubicBezTo>
                <a:cubicBezTo>
                  <a:pt x="170" y="86"/>
                  <a:pt x="170" y="50"/>
                  <a:pt x="170" y="15"/>
                </a:cubicBezTo>
                <a:close/>
              </a:path>
            </a:pathLst>
          </a:custGeom>
          <a:solidFill>
            <a:srgbClr val="F3C900"/>
          </a:solidFill>
          <a:ln>
            <a:noFill/>
          </a:ln>
        </p:spPr>
        <p:txBody>
          <a:bodyPr vert="horz" wrap="square" lIns="91428" tIns="45714" rIns="91428" bIns="45714" numCol="1" anchor="t" anchorCtr="0" compatLnSpc="1">
            <a:prstTxWarp prst="textNoShape">
              <a:avLst/>
            </a:prstTxWarp>
          </a:bodyPr>
          <a:lstStyle/>
          <a:p>
            <a:pPr defTabSz="914309">
              <a:defRPr/>
            </a:pPr>
            <a:endParaRPr lang="zh-CN" altLang="en-US" dirty="0">
              <a:solidFill>
                <a:prstClr val="black"/>
              </a:solidFill>
              <a:latin typeface="字魂100号-方方先锋体" panose="00000500000000000000" pitchFamily="2" charset="-122"/>
              <a:ea typeface="字魂100号-方方先锋体" panose="00000500000000000000" pitchFamily="2" charset="-122"/>
            </a:endParaRPr>
          </a:p>
        </p:txBody>
      </p:sp>
      <p:sp>
        <p:nvSpPr>
          <p:cNvPr id="29" name="文本框 26">
            <a:extLst>
              <a:ext uri="{FF2B5EF4-FFF2-40B4-BE49-F238E27FC236}">
                <a16:creationId xmlns:a16="http://schemas.microsoft.com/office/drawing/2014/main" id="{6AF3E4D6-844F-4285-94D9-9DB1079437E2}"/>
              </a:ext>
            </a:extLst>
          </p:cNvPr>
          <p:cNvSpPr txBox="1"/>
          <p:nvPr/>
        </p:nvSpPr>
        <p:spPr>
          <a:xfrm>
            <a:off x="3006783" y="2108378"/>
            <a:ext cx="3810814" cy="1015663"/>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Mục đích: Thuyết phục người đọc, người nghe về ý kiến của bản thân đối với đặc điểm nhân vật văn học </a:t>
            </a:r>
          </a:p>
        </p:txBody>
      </p:sp>
      <p:sp>
        <p:nvSpPr>
          <p:cNvPr id="31" name="文本框 28">
            <a:extLst>
              <a:ext uri="{FF2B5EF4-FFF2-40B4-BE49-F238E27FC236}">
                <a16:creationId xmlns:a16="http://schemas.microsoft.com/office/drawing/2014/main" id="{E809FCA8-C85F-4325-AE47-2BB3B9B0D9FC}"/>
              </a:ext>
            </a:extLst>
          </p:cNvPr>
          <p:cNvSpPr txBox="1"/>
          <p:nvPr/>
        </p:nvSpPr>
        <p:spPr>
          <a:xfrm>
            <a:off x="1151329" y="2231455"/>
            <a:ext cx="732796" cy="523152"/>
          </a:xfrm>
          <a:prstGeom prst="rect">
            <a:avLst/>
          </a:prstGeom>
          <a:solidFill>
            <a:srgbClr val="B9C9E7"/>
          </a:solidFill>
          <a:ln w="19050">
            <a:solidFill>
              <a:schemeClr val="tx1"/>
            </a:solidFill>
          </a:ln>
        </p:spPr>
        <p:txBody>
          <a:bodyPr wrap="square" rtlCol="0">
            <a:spAutoFit/>
          </a:bodyPr>
          <a:lstStyle/>
          <a:p>
            <a:pPr algn="ctr" defTabSz="914309">
              <a:defRPr/>
            </a:pPr>
            <a:r>
              <a:rPr lang="en-US" altLang="zh-CN" sz="2800">
                <a:solidFill>
                  <a:prstClr val="white"/>
                </a:solidFill>
                <a:latin typeface="字魂100号-方方先锋体" panose="00000500000000000000" pitchFamily="2" charset="-122"/>
                <a:ea typeface="字魂100号-方方先锋体" panose="00000500000000000000" pitchFamily="2" charset="-122"/>
              </a:rPr>
              <a:t>01</a:t>
            </a:r>
            <a:endParaRPr lang="zh-CN" altLang="en-US" sz="2800" dirty="0">
              <a:solidFill>
                <a:prstClr val="white"/>
              </a:solidFill>
              <a:latin typeface="字魂100号-方方先锋体" panose="00000500000000000000" pitchFamily="2" charset="-122"/>
              <a:ea typeface="字魂100号-方方先锋体" panose="00000500000000000000" pitchFamily="2" charset="-122"/>
            </a:endParaRPr>
          </a:p>
        </p:txBody>
      </p:sp>
      <p:sp>
        <p:nvSpPr>
          <p:cNvPr id="32" name="Freeform 59">
            <a:extLst>
              <a:ext uri="{FF2B5EF4-FFF2-40B4-BE49-F238E27FC236}">
                <a16:creationId xmlns:a16="http://schemas.microsoft.com/office/drawing/2014/main" id="{043F6A10-ED79-4A11-B531-7C2E50699C35}"/>
              </a:ext>
            </a:extLst>
          </p:cNvPr>
          <p:cNvSpPr>
            <a:spLocks noEditPoints="1"/>
          </p:cNvSpPr>
          <p:nvPr/>
        </p:nvSpPr>
        <p:spPr bwMode="auto">
          <a:xfrm>
            <a:off x="2222368" y="2267448"/>
            <a:ext cx="416999" cy="513529"/>
          </a:xfrm>
          <a:custGeom>
            <a:avLst/>
            <a:gdLst>
              <a:gd name="T0" fmla="*/ 113 w 144"/>
              <a:gd name="T1" fmla="*/ 33 h 178"/>
              <a:gd name="T2" fmla="*/ 106 w 144"/>
              <a:gd name="T3" fmla="*/ 7 h 178"/>
              <a:gd name="T4" fmla="*/ 61 w 144"/>
              <a:gd name="T5" fmla="*/ 26 h 178"/>
              <a:gd name="T6" fmla="*/ 34 w 144"/>
              <a:gd name="T7" fmla="*/ 33 h 178"/>
              <a:gd name="T8" fmla="*/ 30 w 144"/>
              <a:gd name="T9" fmla="*/ 63 h 178"/>
              <a:gd name="T10" fmla="*/ 1 w 144"/>
              <a:gd name="T11" fmla="*/ 128 h 178"/>
              <a:gd name="T12" fmla="*/ 100 w 144"/>
              <a:gd name="T13" fmla="*/ 177 h 178"/>
              <a:gd name="T14" fmla="*/ 105 w 144"/>
              <a:gd name="T15" fmla="*/ 175 h 178"/>
              <a:gd name="T16" fmla="*/ 140 w 144"/>
              <a:gd name="T17" fmla="*/ 135 h 178"/>
              <a:gd name="T18" fmla="*/ 144 w 144"/>
              <a:gd name="T19" fmla="*/ 37 h 178"/>
              <a:gd name="T20" fmla="*/ 87 w 144"/>
              <a:gd name="T21" fmla="*/ 8 h 178"/>
              <a:gd name="T22" fmla="*/ 100 w 144"/>
              <a:gd name="T23" fmla="*/ 13 h 178"/>
              <a:gd name="T24" fmla="*/ 100 w 144"/>
              <a:gd name="T25" fmla="*/ 38 h 178"/>
              <a:gd name="T26" fmla="*/ 75 w 144"/>
              <a:gd name="T27" fmla="*/ 38 h 178"/>
              <a:gd name="T28" fmla="*/ 72 w 144"/>
              <a:gd name="T29" fmla="*/ 35 h 178"/>
              <a:gd name="T30" fmla="*/ 72 w 144"/>
              <a:gd name="T31" fmla="*/ 35 h 178"/>
              <a:gd name="T32" fmla="*/ 72 w 144"/>
              <a:gd name="T33" fmla="*/ 35 h 178"/>
              <a:gd name="T34" fmla="*/ 69 w 144"/>
              <a:gd name="T35" fmla="*/ 26 h 178"/>
              <a:gd name="T36" fmla="*/ 99 w 144"/>
              <a:gd name="T37" fmla="*/ 167 h 178"/>
              <a:gd name="T38" fmla="*/ 11 w 144"/>
              <a:gd name="T39" fmla="*/ 127 h 178"/>
              <a:gd name="T40" fmla="*/ 30 w 144"/>
              <a:gd name="T41" fmla="*/ 131 h 178"/>
              <a:gd name="T42" fmla="*/ 114 w 144"/>
              <a:gd name="T43" fmla="*/ 135 h 178"/>
              <a:gd name="T44" fmla="*/ 136 w 144"/>
              <a:gd name="T45" fmla="*/ 127 h 178"/>
              <a:gd name="T46" fmla="*/ 39 w 144"/>
              <a:gd name="T47" fmla="*/ 127 h 178"/>
              <a:gd name="T48" fmla="*/ 66 w 144"/>
              <a:gd name="T49" fmla="*/ 41 h 178"/>
              <a:gd name="T50" fmla="*/ 87 w 144"/>
              <a:gd name="T51" fmla="*/ 52 h 178"/>
              <a:gd name="T52" fmla="*/ 109 w 144"/>
              <a:gd name="T53" fmla="*/ 41 h 178"/>
              <a:gd name="T54" fmla="*/ 136 w 144"/>
              <a:gd name="T55" fmla="*/ 127 h 178"/>
              <a:gd name="T56" fmla="*/ 61 w 144"/>
              <a:gd name="T57" fmla="*/ 84 h 178"/>
              <a:gd name="T58" fmla="*/ 51 w 144"/>
              <a:gd name="T59" fmla="*/ 93 h 178"/>
              <a:gd name="T60" fmla="*/ 72 w 144"/>
              <a:gd name="T61" fmla="*/ 115 h 178"/>
              <a:gd name="T62" fmla="*/ 125 w 144"/>
              <a:gd name="T63" fmla="*/ 72 h 178"/>
              <a:gd name="T64" fmla="*/ 115 w 144"/>
              <a:gd name="T65" fmla="*/ 62 h 178"/>
              <a:gd name="T66" fmla="*/ 61 w 144"/>
              <a:gd name="T67" fmla="*/ 8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78">
                <a:moveTo>
                  <a:pt x="140" y="33"/>
                </a:moveTo>
                <a:cubicBezTo>
                  <a:pt x="113" y="33"/>
                  <a:pt x="113" y="33"/>
                  <a:pt x="113" y="33"/>
                </a:cubicBezTo>
                <a:cubicBezTo>
                  <a:pt x="113" y="30"/>
                  <a:pt x="114" y="28"/>
                  <a:pt x="114" y="26"/>
                </a:cubicBezTo>
                <a:cubicBezTo>
                  <a:pt x="114" y="19"/>
                  <a:pt x="111" y="12"/>
                  <a:pt x="106" y="7"/>
                </a:cubicBezTo>
                <a:cubicBezTo>
                  <a:pt x="101" y="2"/>
                  <a:pt x="94" y="0"/>
                  <a:pt x="87" y="0"/>
                </a:cubicBezTo>
                <a:cubicBezTo>
                  <a:pt x="73" y="0"/>
                  <a:pt x="61" y="11"/>
                  <a:pt x="61" y="26"/>
                </a:cubicBezTo>
                <a:cubicBezTo>
                  <a:pt x="61" y="28"/>
                  <a:pt x="61" y="31"/>
                  <a:pt x="62" y="33"/>
                </a:cubicBezTo>
                <a:cubicBezTo>
                  <a:pt x="34" y="33"/>
                  <a:pt x="34" y="33"/>
                  <a:pt x="34" y="33"/>
                </a:cubicBezTo>
                <a:cubicBezTo>
                  <a:pt x="32" y="33"/>
                  <a:pt x="30" y="35"/>
                  <a:pt x="30" y="37"/>
                </a:cubicBezTo>
                <a:cubicBezTo>
                  <a:pt x="30" y="63"/>
                  <a:pt x="30" y="63"/>
                  <a:pt x="30" y="63"/>
                </a:cubicBezTo>
                <a:cubicBezTo>
                  <a:pt x="1" y="128"/>
                  <a:pt x="1" y="128"/>
                  <a:pt x="1" y="128"/>
                </a:cubicBezTo>
                <a:cubicBezTo>
                  <a:pt x="1" y="128"/>
                  <a:pt x="1" y="128"/>
                  <a:pt x="1" y="128"/>
                </a:cubicBezTo>
                <a:cubicBezTo>
                  <a:pt x="0" y="130"/>
                  <a:pt x="1" y="132"/>
                  <a:pt x="3" y="133"/>
                </a:cubicBezTo>
                <a:cubicBezTo>
                  <a:pt x="100" y="177"/>
                  <a:pt x="100" y="177"/>
                  <a:pt x="100" y="177"/>
                </a:cubicBezTo>
                <a:cubicBezTo>
                  <a:pt x="100" y="177"/>
                  <a:pt x="100" y="177"/>
                  <a:pt x="100" y="177"/>
                </a:cubicBezTo>
                <a:cubicBezTo>
                  <a:pt x="102" y="178"/>
                  <a:pt x="104" y="177"/>
                  <a:pt x="105" y="175"/>
                </a:cubicBezTo>
                <a:cubicBezTo>
                  <a:pt x="123" y="135"/>
                  <a:pt x="123" y="135"/>
                  <a:pt x="123" y="135"/>
                </a:cubicBezTo>
                <a:cubicBezTo>
                  <a:pt x="140" y="135"/>
                  <a:pt x="140" y="135"/>
                  <a:pt x="140" y="135"/>
                </a:cubicBezTo>
                <a:cubicBezTo>
                  <a:pt x="142" y="135"/>
                  <a:pt x="144" y="133"/>
                  <a:pt x="144" y="131"/>
                </a:cubicBezTo>
                <a:cubicBezTo>
                  <a:pt x="144" y="37"/>
                  <a:pt x="144" y="37"/>
                  <a:pt x="144" y="37"/>
                </a:cubicBezTo>
                <a:cubicBezTo>
                  <a:pt x="144" y="35"/>
                  <a:pt x="142" y="33"/>
                  <a:pt x="140" y="33"/>
                </a:cubicBezTo>
                <a:close/>
                <a:moveTo>
                  <a:pt x="87" y="8"/>
                </a:moveTo>
                <a:cubicBezTo>
                  <a:pt x="87" y="8"/>
                  <a:pt x="87" y="8"/>
                  <a:pt x="87" y="8"/>
                </a:cubicBezTo>
                <a:cubicBezTo>
                  <a:pt x="92" y="8"/>
                  <a:pt x="97" y="10"/>
                  <a:pt x="100" y="13"/>
                </a:cubicBezTo>
                <a:cubicBezTo>
                  <a:pt x="103" y="16"/>
                  <a:pt x="105" y="21"/>
                  <a:pt x="105" y="26"/>
                </a:cubicBezTo>
                <a:cubicBezTo>
                  <a:pt x="105" y="31"/>
                  <a:pt x="103" y="35"/>
                  <a:pt x="100" y="38"/>
                </a:cubicBezTo>
                <a:cubicBezTo>
                  <a:pt x="97" y="42"/>
                  <a:pt x="92" y="44"/>
                  <a:pt x="87" y="44"/>
                </a:cubicBezTo>
                <a:cubicBezTo>
                  <a:pt x="82" y="44"/>
                  <a:pt x="78" y="42"/>
                  <a:pt x="75" y="38"/>
                </a:cubicBezTo>
                <a:cubicBezTo>
                  <a:pt x="74" y="37"/>
                  <a:pt x="73" y="36"/>
                  <a:pt x="72" y="35"/>
                </a:cubicBezTo>
                <a:cubicBezTo>
                  <a:pt x="72" y="35"/>
                  <a:pt x="72" y="35"/>
                  <a:pt x="72" y="35"/>
                </a:cubicBezTo>
                <a:cubicBezTo>
                  <a:pt x="72" y="35"/>
                  <a:pt x="72" y="35"/>
                  <a:pt x="72" y="35"/>
                </a:cubicBezTo>
                <a:cubicBezTo>
                  <a:pt x="72" y="35"/>
                  <a:pt x="72" y="35"/>
                  <a:pt x="72" y="35"/>
                </a:cubicBezTo>
                <a:cubicBezTo>
                  <a:pt x="72" y="35"/>
                  <a:pt x="72" y="35"/>
                  <a:pt x="72" y="35"/>
                </a:cubicBezTo>
                <a:cubicBezTo>
                  <a:pt x="72" y="35"/>
                  <a:pt x="72" y="35"/>
                  <a:pt x="72" y="35"/>
                </a:cubicBezTo>
                <a:cubicBezTo>
                  <a:pt x="72" y="35"/>
                  <a:pt x="72" y="35"/>
                  <a:pt x="72" y="35"/>
                </a:cubicBezTo>
                <a:cubicBezTo>
                  <a:pt x="70" y="32"/>
                  <a:pt x="69" y="29"/>
                  <a:pt x="69" y="26"/>
                </a:cubicBezTo>
                <a:cubicBezTo>
                  <a:pt x="69" y="16"/>
                  <a:pt x="77" y="8"/>
                  <a:pt x="87" y="8"/>
                </a:cubicBezTo>
                <a:close/>
                <a:moveTo>
                  <a:pt x="99" y="167"/>
                </a:moveTo>
                <a:cubicBezTo>
                  <a:pt x="99" y="167"/>
                  <a:pt x="99" y="167"/>
                  <a:pt x="99" y="167"/>
                </a:cubicBezTo>
                <a:cubicBezTo>
                  <a:pt x="11" y="127"/>
                  <a:pt x="11" y="127"/>
                  <a:pt x="11" y="127"/>
                </a:cubicBezTo>
                <a:cubicBezTo>
                  <a:pt x="30" y="84"/>
                  <a:pt x="30" y="84"/>
                  <a:pt x="30" y="84"/>
                </a:cubicBezTo>
                <a:cubicBezTo>
                  <a:pt x="30" y="131"/>
                  <a:pt x="30" y="131"/>
                  <a:pt x="30" y="131"/>
                </a:cubicBezTo>
                <a:cubicBezTo>
                  <a:pt x="30" y="133"/>
                  <a:pt x="32" y="135"/>
                  <a:pt x="34" y="135"/>
                </a:cubicBezTo>
                <a:cubicBezTo>
                  <a:pt x="114" y="135"/>
                  <a:pt x="114" y="135"/>
                  <a:pt x="114" y="135"/>
                </a:cubicBezTo>
                <a:cubicBezTo>
                  <a:pt x="99" y="167"/>
                  <a:pt x="99" y="167"/>
                  <a:pt x="99" y="167"/>
                </a:cubicBezTo>
                <a:close/>
                <a:moveTo>
                  <a:pt x="136" y="127"/>
                </a:moveTo>
                <a:cubicBezTo>
                  <a:pt x="136" y="127"/>
                  <a:pt x="136" y="127"/>
                  <a:pt x="136" y="127"/>
                </a:cubicBezTo>
                <a:cubicBezTo>
                  <a:pt x="39" y="127"/>
                  <a:pt x="39" y="127"/>
                  <a:pt x="39" y="127"/>
                </a:cubicBezTo>
                <a:cubicBezTo>
                  <a:pt x="39" y="41"/>
                  <a:pt x="39" y="41"/>
                  <a:pt x="39" y="41"/>
                </a:cubicBezTo>
                <a:cubicBezTo>
                  <a:pt x="66" y="41"/>
                  <a:pt x="66" y="41"/>
                  <a:pt x="66" y="41"/>
                </a:cubicBezTo>
                <a:cubicBezTo>
                  <a:pt x="67" y="42"/>
                  <a:pt x="68" y="43"/>
                  <a:pt x="69" y="44"/>
                </a:cubicBezTo>
                <a:cubicBezTo>
                  <a:pt x="73" y="49"/>
                  <a:pt x="80" y="52"/>
                  <a:pt x="87" y="52"/>
                </a:cubicBezTo>
                <a:cubicBezTo>
                  <a:pt x="94" y="52"/>
                  <a:pt x="101" y="49"/>
                  <a:pt x="106" y="44"/>
                </a:cubicBezTo>
                <a:cubicBezTo>
                  <a:pt x="107" y="43"/>
                  <a:pt x="108" y="42"/>
                  <a:pt x="109" y="41"/>
                </a:cubicBezTo>
                <a:cubicBezTo>
                  <a:pt x="136" y="41"/>
                  <a:pt x="136" y="41"/>
                  <a:pt x="136" y="41"/>
                </a:cubicBezTo>
                <a:cubicBezTo>
                  <a:pt x="136" y="127"/>
                  <a:pt x="136" y="127"/>
                  <a:pt x="136" y="127"/>
                </a:cubicBezTo>
                <a:close/>
                <a:moveTo>
                  <a:pt x="61" y="84"/>
                </a:moveTo>
                <a:cubicBezTo>
                  <a:pt x="61" y="84"/>
                  <a:pt x="61" y="84"/>
                  <a:pt x="61" y="84"/>
                </a:cubicBezTo>
                <a:cubicBezTo>
                  <a:pt x="58" y="81"/>
                  <a:pt x="54" y="81"/>
                  <a:pt x="51" y="83"/>
                </a:cubicBezTo>
                <a:cubicBezTo>
                  <a:pt x="48" y="86"/>
                  <a:pt x="48" y="91"/>
                  <a:pt x="51" y="93"/>
                </a:cubicBezTo>
                <a:cubicBezTo>
                  <a:pt x="72" y="114"/>
                  <a:pt x="72" y="114"/>
                  <a:pt x="72" y="114"/>
                </a:cubicBezTo>
                <a:cubicBezTo>
                  <a:pt x="72" y="115"/>
                  <a:pt x="72" y="115"/>
                  <a:pt x="72" y="115"/>
                </a:cubicBezTo>
                <a:cubicBezTo>
                  <a:pt x="75" y="117"/>
                  <a:pt x="80" y="117"/>
                  <a:pt x="82" y="115"/>
                </a:cubicBezTo>
                <a:cubicBezTo>
                  <a:pt x="125" y="72"/>
                  <a:pt x="125" y="72"/>
                  <a:pt x="125" y="72"/>
                </a:cubicBezTo>
                <a:cubicBezTo>
                  <a:pt x="128" y="69"/>
                  <a:pt x="128" y="65"/>
                  <a:pt x="125" y="62"/>
                </a:cubicBezTo>
                <a:cubicBezTo>
                  <a:pt x="122" y="59"/>
                  <a:pt x="118" y="59"/>
                  <a:pt x="115" y="62"/>
                </a:cubicBezTo>
                <a:cubicBezTo>
                  <a:pt x="77" y="100"/>
                  <a:pt x="77" y="100"/>
                  <a:pt x="77" y="100"/>
                </a:cubicBezTo>
                <a:cubicBezTo>
                  <a:pt x="61" y="84"/>
                  <a:pt x="61" y="84"/>
                  <a:pt x="61" y="84"/>
                </a:cubicBezTo>
                <a:close/>
              </a:path>
            </a:pathLst>
          </a:custGeom>
          <a:solidFill>
            <a:srgbClr val="B9C9E7"/>
          </a:solidFill>
          <a:ln>
            <a:noFill/>
          </a:ln>
        </p:spPr>
        <p:txBody>
          <a:bodyPr vert="horz" wrap="square" lIns="91428" tIns="45714" rIns="91428" bIns="45714" numCol="1" anchor="t" anchorCtr="0" compatLnSpc="1">
            <a:prstTxWarp prst="textNoShape">
              <a:avLst/>
            </a:prstTxWarp>
          </a:bodyPr>
          <a:lstStyle/>
          <a:p>
            <a:pPr defTabSz="914309">
              <a:defRPr/>
            </a:pPr>
            <a:endParaRPr lang="zh-CN" altLang="en-US" dirty="0">
              <a:solidFill>
                <a:prstClr val="black"/>
              </a:solidFill>
              <a:latin typeface="字魂100号-方方先锋体" panose="00000500000000000000" pitchFamily="2" charset="-122"/>
              <a:ea typeface="字魂100号-方方先锋体" panose="00000500000000000000" pitchFamily="2" charset="-122"/>
            </a:endParaRPr>
          </a:p>
        </p:txBody>
      </p:sp>
      <p:pic>
        <p:nvPicPr>
          <p:cNvPr id="33" name="图片 31">
            <a:extLst>
              <a:ext uri="{FF2B5EF4-FFF2-40B4-BE49-F238E27FC236}">
                <a16:creationId xmlns:a16="http://schemas.microsoft.com/office/drawing/2014/main" id="{10FA17F7-5FC4-44C0-AE55-7AB4257BDD12}"/>
              </a:ext>
            </a:extLst>
          </p:cNvPr>
          <p:cNvPicPr>
            <a:picLocks noChangeAspect="1"/>
          </p:cNvPicPr>
          <p:nvPr/>
        </p:nvPicPr>
        <p:blipFill rotWithShape="1">
          <a:blip r:embed="rId6">
            <a:extLst>
              <a:ext uri="{28A0092B-C50C-407E-A947-70E740481C1C}">
                <a14:useLocalDpi xmlns:a14="http://schemas.microsoft.com/office/drawing/2010/main" val="0"/>
              </a:ext>
            </a:extLst>
          </a:blip>
          <a:srcRect l="58517" t="34667" r="7219" b="36444"/>
          <a:stretch/>
        </p:blipFill>
        <p:spPr>
          <a:xfrm>
            <a:off x="6954536" y="1275050"/>
            <a:ext cx="4979495" cy="5612726"/>
          </a:xfrm>
          <a:prstGeom prst="rect">
            <a:avLst/>
          </a:prstGeom>
        </p:spPr>
      </p:pic>
    </p:spTree>
    <p:extLst>
      <p:ext uri="{BB962C8B-B14F-4D97-AF65-F5344CB8AC3E}">
        <p14:creationId xmlns:p14="http://schemas.microsoft.com/office/powerpoint/2010/main" val="3831708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ppt_x"/>
                                          </p:val>
                                        </p:tav>
                                        <p:tav tm="100000">
                                          <p:val>
                                            <p:strVal val="#ppt_x"/>
                                          </p:val>
                                        </p:tav>
                                      </p:tavLst>
                                    </p:anim>
                                    <p:anim calcmode="lin" valueType="num">
                                      <p:cBhvr additive="base">
                                        <p:cTn id="51" dur="500" fill="hold"/>
                                        <p:tgtEl>
                                          <p:spTgt spid="22"/>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ppt_x"/>
                                          </p:val>
                                        </p:tav>
                                        <p:tav tm="100000">
                                          <p:val>
                                            <p:strVal val="#ppt_x"/>
                                          </p:val>
                                        </p:tav>
                                      </p:tavLst>
                                    </p:anim>
                                    <p:anim calcmode="lin" valueType="num">
                                      <p:cBhvr additive="base">
                                        <p:cTn id="6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fill="hold"/>
                                        <p:tgtEl>
                                          <p:spTgt spid="19"/>
                                        </p:tgtEl>
                                        <p:attrNameLst>
                                          <p:attrName>ppt_x</p:attrName>
                                        </p:attrNameLst>
                                      </p:cBhvr>
                                      <p:tavLst>
                                        <p:tav tm="0">
                                          <p:val>
                                            <p:strVal val="#ppt_x"/>
                                          </p:val>
                                        </p:tav>
                                        <p:tav tm="100000">
                                          <p:val>
                                            <p:strVal val="#ppt_x"/>
                                          </p:val>
                                        </p:tav>
                                      </p:tavLst>
                                    </p:anim>
                                    <p:anim calcmode="lin" valueType="num">
                                      <p:cBhvr additive="base">
                                        <p:cTn id="7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9" grpId="0"/>
      <p:bldP spid="21" grpId="0" animBg="1"/>
      <p:bldP spid="22" grpId="0" animBg="1"/>
      <p:bldP spid="24" grpId="0"/>
      <p:bldP spid="26" grpId="0" animBg="1"/>
      <p:bldP spid="27" grpId="0" animBg="1"/>
      <p:bldP spid="29" grpId="0"/>
      <p:bldP spid="31"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3" y="480319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646247"/>
          </a:xfrm>
          <a:prstGeom prst="rect">
            <a:avLst/>
          </a:prstGeom>
          <a:noFill/>
        </p:spPr>
        <p:txBody>
          <a:bodyPr wrap="square" rtlCol="0">
            <a:spAutoFit/>
          </a:bodyPr>
          <a:lstStyle/>
          <a:p>
            <a:pPr defTabSz="914309"/>
            <a:r>
              <a:rPr lang="en-US" altLang="zh-CN" sz="3600" b="1" u="sng">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2. Tìm ý, lập dàn ý</a:t>
            </a:r>
            <a:endParaRPr lang="zh-CN" altLang="en-US" sz="36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191723" y="654738"/>
            <a:ext cx="1091281" cy="1232021"/>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2" name="图片 18">
            <a:extLst>
              <a:ext uri="{FF2B5EF4-FFF2-40B4-BE49-F238E27FC236}">
                <a16:creationId xmlns:a16="http://schemas.microsoft.com/office/drawing/2014/main" id="{DA344A8A-2B82-E4DA-A30F-FAE178DF5A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5322" y="2204010"/>
            <a:ext cx="4796726" cy="4796726"/>
          </a:xfrm>
          <a:prstGeom prst="rect">
            <a:avLst/>
          </a:prstGeom>
        </p:spPr>
      </p:pic>
      <p:pic>
        <p:nvPicPr>
          <p:cNvPr id="3" name="Picture 3">
            <a:extLst>
              <a:ext uri="{FF2B5EF4-FFF2-40B4-BE49-F238E27FC236}">
                <a16:creationId xmlns:a16="http://schemas.microsoft.com/office/drawing/2014/main" id="{22FEC520-CA51-942A-A1AA-17D9BDAC77B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40717" flipH="1">
            <a:off x="4664370" y="3560228"/>
            <a:ext cx="1449357" cy="1584784"/>
          </a:xfrm>
          <a:prstGeom prst="rect">
            <a:avLst/>
          </a:prstGeom>
        </p:spPr>
      </p:pic>
      <p:sp>
        <p:nvSpPr>
          <p:cNvPr id="12" name="TextBox 11">
            <a:extLst>
              <a:ext uri="{FF2B5EF4-FFF2-40B4-BE49-F238E27FC236}">
                <a16:creationId xmlns:a16="http://schemas.microsoft.com/office/drawing/2014/main" id="{7C0D53DE-008B-6BDB-D511-3A77764DF315}"/>
              </a:ext>
            </a:extLst>
          </p:cNvPr>
          <p:cNvSpPr txBox="1"/>
          <p:nvPr/>
        </p:nvSpPr>
        <p:spPr>
          <a:xfrm>
            <a:off x="1150908" y="2459620"/>
            <a:ext cx="2945308" cy="1569660"/>
          </a:xfrm>
          <a:prstGeom prst="rect">
            <a:avLst/>
          </a:prstGeom>
          <a:noFill/>
        </p:spPr>
        <p:txBody>
          <a:bodyPr wrap="square">
            <a:spAutoFit/>
          </a:bodyPr>
          <a:lstStyle/>
          <a:p>
            <a:pPr algn="ctr"/>
            <a:r>
              <a:rPr lang="en-US" sz="2400" i="1">
                <a:latin typeface="Times New Roman" panose="02020603050405020304" pitchFamily="18" charset="0"/>
                <a:cs typeface="Times New Roman" panose="02020603050405020304" pitchFamily="18" charset="0"/>
              </a:rPr>
              <a:t>GV phát PHT số 2 để học sinh tìm ý cho bài viết, PHT số 3 để Hs lập dàn ý</a:t>
            </a:r>
            <a:endParaRPr lang="en-US" sz="2400">
              <a:latin typeface="Times New Roman" panose="02020603050405020304" pitchFamily="18" charset="0"/>
              <a:cs typeface="Times New Roman" panose="02020603050405020304" pitchFamily="18" charset="0"/>
            </a:endParaRPr>
          </a:p>
        </p:txBody>
      </p:sp>
      <p:pic>
        <p:nvPicPr>
          <p:cNvPr id="13" name="图片 8" descr="cd70afdc4ca69f6b2bf455ce537a1cd3">
            <a:extLst>
              <a:ext uri="{FF2B5EF4-FFF2-40B4-BE49-F238E27FC236}">
                <a16:creationId xmlns:a16="http://schemas.microsoft.com/office/drawing/2014/main" id="{AB230B0D-6052-2E99-B975-DA6BA1CB2E3E}"/>
              </a:ext>
            </a:extLst>
          </p:cNvPr>
          <p:cNvPicPr>
            <a:picLocks noChangeAspect="1"/>
          </p:cNvPicPr>
          <p:nvPr/>
        </p:nvPicPr>
        <p:blipFill>
          <a:blip r:embed="rId11"/>
          <a:stretch>
            <a:fillRect/>
          </a:stretch>
        </p:blipFill>
        <p:spPr>
          <a:xfrm>
            <a:off x="364273" y="1130863"/>
            <a:ext cx="4274257" cy="3933506"/>
          </a:xfrm>
          <a:prstGeom prst="rect">
            <a:avLst/>
          </a:prstGeom>
        </p:spPr>
      </p:pic>
    </p:spTree>
    <p:extLst>
      <p:ext uri="{BB962C8B-B14F-4D97-AF65-F5344CB8AC3E}">
        <p14:creationId xmlns:p14="http://schemas.microsoft.com/office/powerpoint/2010/main" val="4233640187"/>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3" y="480319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646247"/>
          </a:xfrm>
          <a:prstGeom prst="rect">
            <a:avLst/>
          </a:prstGeom>
          <a:noFill/>
        </p:spPr>
        <p:txBody>
          <a:bodyPr wrap="square" rtlCol="0">
            <a:spAutoFit/>
          </a:bodyPr>
          <a:lstStyle/>
          <a:p>
            <a:pPr defTabSz="914309"/>
            <a:r>
              <a:rPr lang="en-US" altLang="zh-CN" sz="3600" b="1" u="sng">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2. Tìm ý, lập dàn ý</a:t>
            </a:r>
            <a:endParaRPr lang="zh-CN" altLang="en-US" sz="36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 name="Picture 3">
            <a:extLst>
              <a:ext uri="{FF2B5EF4-FFF2-40B4-BE49-F238E27FC236}">
                <a16:creationId xmlns:a16="http://schemas.microsoft.com/office/drawing/2014/main" id="{22FEC520-CA51-942A-A1AA-17D9BDAC77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0717" flipH="1">
            <a:off x="10567325" y="86146"/>
            <a:ext cx="1449357" cy="1584784"/>
          </a:xfrm>
          <a:prstGeom prst="rect">
            <a:avLst/>
          </a:prstGeom>
        </p:spPr>
      </p:pic>
      <p:grpSp>
        <p:nvGrpSpPr>
          <p:cNvPr id="10" name="Group 9">
            <a:extLst>
              <a:ext uri="{FF2B5EF4-FFF2-40B4-BE49-F238E27FC236}">
                <a16:creationId xmlns:a16="http://schemas.microsoft.com/office/drawing/2014/main" id="{70887822-BDE8-F9ED-3987-C7BC2AECE10A}"/>
              </a:ext>
            </a:extLst>
          </p:cNvPr>
          <p:cNvGrpSpPr>
            <a:grpSpLocks/>
          </p:cNvGrpSpPr>
          <p:nvPr/>
        </p:nvGrpSpPr>
        <p:grpSpPr bwMode="auto">
          <a:xfrm>
            <a:off x="2815701" y="1019843"/>
            <a:ext cx="6573522" cy="5579110"/>
            <a:chOff x="1470" y="1084"/>
            <a:chExt cx="8754" cy="6848"/>
          </a:xfrm>
        </p:grpSpPr>
        <p:sp>
          <p:nvSpPr>
            <p:cNvPr id="11" name="Oval 10">
              <a:extLst>
                <a:ext uri="{FF2B5EF4-FFF2-40B4-BE49-F238E27FC236}">
                  <a16:creationId xmlns:a16="http://schemas.microsoft.com/office/drawing/2014/main" id="{974E7739-086C-4CB6-FED9-834710CF86E5}"/>
                </a:ext>
              </a:extLst>
            </p:cNvPr>
            <p:cNvSpPr>
              <a:spLocks noChangeArrowheads="1"/>
            </p:cNvSpPr>
            <p:nvPr/>
          </p:nvSpPr>
          <p:spPr bwMode="auto">
            <a:xfrm>
              <a:off x="4656" y="3444"/>
              <a:ext cx="2448" cy="2160"/>
            </a:xfrm>
            <a:prstGeom prst="ellipse">
              <a:avLst/>
            </a:prstGeom>
            <a:solidFill>
              <a:srgbClr val="FFFFFF"/>
            </a:solidFill>
            <a:ln w="19050">
              <a:solidFill>
                <a:srgbClr val="538135"/>
              </a:solidFill>
              <a:round/>
              <a:headEnd/>
              <a:tailEnd/>
            </a:ln>
          </p:spPr>
          <p:txBody>
            <a:bodyPr rot="0" vert="horz" wrap="square" lIns="91440" tIns="45720" rIns="91440" bIns="45720" anchor="t" anchorCtr="0" upright="1">
              <a:noAutofit/>
            </a:bodyPr>
            <a:lstStyle/>
            <a:p>
              <a:pPr algn="ctr"/>
              <a:r>
                <a:rPr lang="en-US" sz="1300" b="1">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1200">
                <a:effectLst/>
                <a:latin typeface=".VnTime"/>
                <a:ea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BC7271FD-B01A-E421-BE2E-D03846A4C632}"/>
                </a:ext>
              </a:extLst>
            </p:cNvPr>
            <p:cNvSpPr>
              <a:spLocks noChangeArrowheads="1"/>
            </p:cNvSpPr>
            <p:nvPr/>
          </p:nvSpPr>
          <p:spPr bwMode="auto">
            <a:xfrm>
              <a:off x="4560" y="1084"/>
              <a:ext cx="2500" cy="1752"/>
            </a:xfrm>
            <a:prstGeom prst="ellipse">
              <a:avLst/>
            </a:prstGeom>
            <a:solidFill>
              <a:srgbClr val="C5E0B3"/>
            </a:solidFill>
            <a:ln w="9525">
              <a:solidFill>
                <a:srgbClr val="C5E0B3"/>
              </a:solidFill>
              <a:round/>
              <a:headEnd/>
              <a:tailEnd/>
            </a:ln>
          </p:spPr>
          <p:txBody>
            <a:bodyPr rot="0" vert="horz" wrap="square" lIns="91440" tIns="45720" rIns="91440" bIns="45720" anchor="t" anchorCtr="0" upright="1">
              <a:noAutofit/>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Đặc điểm 1</a:t>
              </a:r>
              <a:endParaRPr lang="en-US" sz="1200">
                <a:effectLst/>
                <a:latin typeface=".VnTime"/>
                <a:ea typeface="Times New Roman" panose="02020603050405020304" pitchFamily="18" charset="0"/>
                <a:cs typeface="Times New Roman" panose="02020603050405020304" pitchFamily="18" charset="0"/>
              </a:endParaRPr>
            </a:p>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p:txBody>
        </p:sp>
        <p:sp>
          <p:nvSpPr>
            <p:cNvPr id="15" name="AutoShape 104">
              <a:extLst>
                <a:ext uri="{FF2B5EF4-FFF2-40B4-BE49-F238E27FC236}">
                  <a16:creationId xmlns:a16="http://schemas.microsoft.com/office/drawing/2014/main" id="{0E39F8DA-843B-352A-780F-5C9F8635CAE1}"/>
                </a:ext>
              </a:extLst>
            </p:cNvPr>
            <p:cNvSpPr>
              <a:spLocks noChangeArrowheads="1"/>
            </p:cNvSpPr>
            <p:nvPr/>
          </p:nvSpPr>
          <p:spPr bwMode="auto">
            <a:xfrm>
              <a:off x="7188" y="4140"/>
              <a:ext cx="612" cy="852"/>
            </a:xfrm>
            <a:prstGeom prst="rightArrow">
              <a:avLst>
                <a:gd name="adj1" fmla="val 44370"/>
                <a:gd name="adj2" fmla="val 44606"/>
              </a:avLst>
            </a:pr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endParaRPr lang="en-US"/>
            </a:p>
          </p:txBody>
        </p:sp>
        <p:sp>
          <p:nvSpPr>
            <p:cNvPr id="16" name="AutoShape 105">
              <a:extLst>
                <a:ext uri="{FF2B5EF4-FFF2-40B4-BE49-F238E27FC236}">
                  <a16:creationId xmlns:a16="http://schemas.microsoft.com/office/drawing/2014/main" id="{DB86737E-A170-AEC9-9909-960F5C2B71EE}"/>
                </a:ext>
              </a:extLst>
            </p:cNvPr>
            <p:cNvSpPr>
              <a:spLocks noChangeArrowheads="1"/>
            </p:cNvSpPr>
            <p:nvPr/>
          </p:nvSpPr>
          <p:spPr bwMode="auto">
            <a:xfrm rot="16200000">
              <a:off x="5577" y="2664"/>
              <a:ext cx="612" cy="852"/>
            </a:xfrm>
            <a:prstGeom prst="rightArrow">
              <a:avLst>
                <a:gd name="adj1" fmla="val 44370"/>
                <a:gd name="adj2" fmla="val 44606"/>
              </a:avLst>
            </a:pr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endParaRPr lang="en-US"/>
            </a:p>
          </p:txBody>
        </p:sp>
        <p:sp>
          <p:nvSpPr>
            <p:cNvPr id="17" name="AutoShape 106">
              <a:extLst>
                <a:ext uri="{FF2B5EF4-FFF2-40B4-BE49-F238E27FC236}">
                  <a16:creationId xmlns:a16="http://schemas.microsoft.com/office/drawing/2014/main" id="{BF604BBA-C485-7677-715B-66B33CA3F559}"/>
                </a:ext>
              </a:extLst>
            </p:cNvPr>
            <p:cNvSpPr>
              <a:spLocks noChangeArrowheads="1"/>
            </p:cNvSpPr>
            <p:nvPr/>
          </p:nvSpPr>
          <p:spPr bwMode="auto">
            <a:xfrm rot="5630965">
              <a:off x="5692" y="5514"/>
              <a:ext cx="550" cy="852"/>
            </a:xfrm>
            <a:prstGeom prst="rightArrow">
              <a:avLst>
                <a:gd name="adj1" fmla="val 44370"/>
                <a:gd name="adj2" fmla="val 44606"/>
              </a:avLst>
            </a:pr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endParaRPr lang="en-US"/>
            </a:p>
          </p:txBody>
        </p:sp>
        <p:sp>
          <p:nvSpPr>
            <p:cNvPr id="18" name="AutoShape 107">
              <a:extLst>
                <a:ext uri="{FF2B5EF4-FFF2-40B4-BE49-F238E27FC236}">
                  <a16:creationId xmlns:a16="http://schemas.microsoft.com/office/drawing/2014/main" id="{507D5DAE-C624-C0F2-05BD-070D4BE32464}"/>
                </a:ext>
              </a:extLst>
            </p:cNvPr>
            <p:cNvSpPr>
              <a:spLocks noChangeArrowheads="1"/>
            </p:cNvSpPr>
            <p:nvPr/>
          </p:nvSpPr>
          <p:spPr bwMode="auto">
            <a:xfrm rot="10800000">
              <a:off x="3960" y="4056"/>
              <a:ext cx="612" cy="852"/>
            </a:xfrm>
            <a:prstGeom prst="rightArrow">
              <a:avLst>
                <a:gd name="adj1" fmla="val 44370"/>
                <a:gd name="adj2" fmla="val 44606"/>
              </a:avLst>
            </a:prstGeom>
            <a:solidFill>
              <a:srgbClr val="A8D08D"/>
            </a:solidFill>
            <a:ln w="9525">
              <a:solidFill>
                <a:srgbClr val="A8D08D"/>
              </a:solidFill>
              <a:miter lim="800000"/>
              <a:headEnd/>
              <a:tailEnd/>
            </a:ln>
          </p:spPr>
          <p:txBody>
            <a:bodyPr rot="0" vert="horz" wrap="square" lIns="91440" tIns="45720" rIns="91440" bIns="45720" anchor="t" anchorCtr="0" upright="1">
              <a:noAutofit/>
            </a:bodyPr>
            <a:lstStyle/>
            <a:p>
              <a:endParaRPr lang="en-US"/>
            </a:p>
          </p:txBody>
        </p:sp>
        <p:sp>
          <p:nvSpPr>
            <p:cNvPr id="19" name="Oval 18">
              <a:extLst>
                <a:ext uri="{FF2B5EF4-FFF2-40B4-BE49-F238E27FC236}">
                  <a16:creationId xmlns:a16="http://schemas.microsoft.com/office/drawing/2014/main" id="{405059A8-0FE6-FB63-29F8-4C2E30D0F83A}"/>
                </a:ext>
              </a:extLst>
            </p:cNvPr>
            <p:cNvSpPr>
              <a:spLocks noChangeArrowheads="1"/>
            </p:cNvSpPr>
            <p:nvPr/>
          </p:nvSpPr>
          <p:spPr bwMode="auto">
            <a:xfrm>
              <a:off x="7835" y="3684"/>
              <a:ext cx="2389" cy="1740"/>
            </a:xfrm>
            <a:prstGeom prst="ellipse">
              <a:avLst/>
            </a:prstGeom>
            <a:solidFill>
              <a:srgbClr val="C5E0B3"/>
            </a:solidFill>
            <a:ln w="9525">
              <a:solidFill>
                <a:srgbClr val="C5E0B3"/>
              </a:solidFill>
              <a:round/>
              <a:headEnd/>
              <a:tailEnd/>
            </a:ln>
          </p:spPr>
          <p:txBody>
            <a:bodyPr rot="0" vert="horz" wrap="square" lIns="91440" tIns="45720" rIns="91440" bIns="45720" anchor="t" anchorCtr="0" upright="1">
              <a:noAutofit/>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Đặc điểm 2</a:t>
              </a:r>
              <a:endParaRPr lang="en-US" sz="1200">
                <a:effectLst/>
                <a:latin typeface=".VnTime"/>
                <a:ea typeface="Times New Roman" panose="02020603050405020304" pitchFamily="18" charset="0"/>
                <a:cs typeface="Times New Roman" panose="02020603050405020304" pitchFamily="18" charset="0"/>
              </a:endParaRPr>
            </a:p>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268DB04E-5E11-51DE-2079-AA92B75739FA}"/>
                </a:ext>
              </a:extLst>
            </p:cNvPr>
            <p:cNvSpPr>
              <a:spLocks noChangeArrowheads="1"/>
            </p:cNvSpPr>
            <p:nvPr/>
          </p:nvSpPr>
          <p:spPr bwMode="auto">
            <a:xfrm>
              <a:off x="4848" y="6241"/>
              <a:ext cx="2433" cy="1691"/>
            </a:xfrm>
            <a:prstGeom prst="ellipse">
              <a:avLst/>
            </a:prstGeom>
            <a:solidFill>
              <a:srgbClr val="C5E0B3"/>
            </a:solidFill>
            <a:ln w="9525">
              <a:solidFill>
                <a:srgbClr val="C5E0B3"/>
              </a:solidFill>
              <a:round/>
              <a:headEnd/>
              <a:tailEnd/>
            </a:ln>
          </p:spPr>
          <p:txBody>
            <a:bodyPr rot="0" vert="horz" wrap="square" lIns="91440" tIns="45720" rIns="91440" bIns="45720" anchor="t" anchorCtr="0" upright="1">
              <a:noAutofit/>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Đặc điểm 3</a:t>
              </a:r>
              <a:endParaRPr lang="en-US" sz="1200">
                <a:effectLst/>
                <a:latin typeface=".VnTime"/>
                <a:ea typeface="Times New Roman" panose="02020603050405020304" pitchFamily="18" charset="0"/>
                <a:cs typeface="Times New Roman" panose="02020603050405020304" pitchFamily="18" charset="0"/>
              </a:endParaRPr>
            </a:p>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7F4C8281-75AF-24D1-76BC-FEE2886B0E32}"/>
                </a:ext>
              </a:extLst>
            </p:cNvPr>
            <p:cNvSpPr>
              <a:spLocks noChangeArrowheads="1"/>
            </p:cNvSpPr>
            <p:nvPr/>
          </p:nvSpPr>
          <p:spPr bwMode="auto">
            <a:xfrm>
              <a:off x="1470" y="3312"/>
              <a:ext cx="2394" cy="1920"/>
            </a:xfrm>
            <a:prstGeom prst="ellipse">
              <a:avLst/>
            </a:prstGeom>
            <a:solidFill>
              <a:srgbClr val="C5E0B3"/>
            </a:solidFill>
            <a:ln w="9525">
              <a:solidFill>
                <a:srgbClr val="C5E0B3"/>
              </a:solidFill>
              <a:round/>
              <a:headEnd/>
              <a:tailEnd/>
            </a:ln>
          </p:spPr>
          <p:txBody>
            <a:bodyPr rot="0" vert="horz" wrap="square" lIns="91440" tIns="45720" rIns="91440" bIns="45720" anchor="t" anchorCtr="0" upright="1">
              <a:noAutofit/>
            </a:bodyPr>
            <a:lstStyle/>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Đặc điểm </a:t>
              </a:r>
              <a:endParaRPr lang="en-US" sz="1200">
                <a:effectLst/>
                <a:latin typeface=".VnTime"/>
                <a:ea typeface="Times New Roman" panose="02020603050405020304" pitchFamily="18" charset="0"/>
                <a:cs typeface="Times New Roman" panose="02020603050405020304" pitchFamily="18" charset="0"/>
              </a:endParaRPr>
            </a:p>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effectLst/>
                <a:latin typeface=".VnTime"/>
                <a:ea typeface="Times New Roman" panose="02020603050405020304" pitchFamily="18" charset="0"/>
                <a:cs typeface="Times New Roman" panose="02020603050405020304" pitchFamily="18" charset="0"/>
              </a:endParaRPr>
            </a:p>
            <a:p>
              <a:pPr algn="ct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a:p>
              <a:r>
                <a:rPr lang="en-US" sz="1200">
                  <a:effectLst/>
                  <a:latin typeface=".VnTime"/>
                  <a:ea typeface="Times New Roman" panose="02020603050405020304" pitchFamily="18" charset="0"/>
                  <a:cs typeface="Times New Roman" panose="02020603050405020304" pitchFamily="18" charset="0"/>
                </a:rPr>
                <a:t> </a:t>
              </a:r>
            </a:p>
          </p:txBody>
        </p:sp>
      </p:grpSp>
      <p:pic>
        <p:nvPicPr>
          <p:cNvPr id="22" name="图片 9" descr="图片包含 玩具, 玩偶&#10;&#10;自动生成的说明">
            <a:extLst>
              <a:ext uri="{FF2B5EF4-FFF2-40B4-BE49-F238E27FC236}">
                <a16:creationId xmlns:a16="http://schemas.microsoft.com/office/drawing/2014/main" id="{25F15289-904B-CCEE-3793-02CABBD0F7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94411" y="3515300"/>
            <a:ext cx="4484642" cy="3359341"/>
          </a:xfrm>
          <a:prstGeom prst="rect">
            <a:avLst/>
          </a:prstGeom>
        </p:spPr>
      </p:pic>
      <p:pic>
        <p:nvPicPr>
          <p:cNvPr id="23" name="图片 36">
            <a:extLst>
              <a:ext uri="{FF2B5EF4-FFF2-40B4-BE49-F238E27FC236}">
                <a16:creationId xmlns:a16="http://schemas.microsoft.com/office/drawing/2014/main" id="{4C4108E8-2B28-463C-38CC-FD188A5944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246" y="1502282"/>
            <a:ext cx="2169701" cy="5096671"/>
          </a:xfrm>
          <a:prstGeom prst="rect">
            <a:avLst/>
          </a:prstGeom>
        </p:spPr>
      </p:pic>
    </p:spTree>
    <p:extLst>
      <p:ext uri="{BB962C8B-B14F-4D97-AF65-F5344CB8AC3E}">
        <p14:creationId xmlns:p14="http://schemas.microsoft.com/office/powerpoint/2010/main" val="105599020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par>
                                <p:cTn id="32" presetID="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par>
                          <p:cTn id="36" fill="hold">
                            <p:stCondLst>
                              <p:cond delay="3750"/>
                            </p:stCondLst>
                            <p:childTnLst>
                              <p:par>
                                <p:cTn id="37" presetID="42"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750"/>
                                        <p:tgtEl>
                                          <p:spTgt spid="23"/>
                                        </p:tgtEl>
                                      </p:cBhvr>
                                    </p:animEffect>
                                    <p:anim calcmode="lin" valueType="num">
                                      <p:cBhvr>
                                        <p:cTn id="40" dur="750" fill="hold"/>
                                        <p:tgtEl>
                                          <p:spTgt spid="23"/>
                                        </p:tgtEl>
                                        <p:attrNameLst>
                                          <p:attrName>ppt_x</p:attrName>
                                        </p:attrNameLst>
                                      </p:cBhvr>
                                      <p:tavLst>
                                        <p:tav tm="0">
                                          <p:val>
                                            <p:strVal val="#ppt_x"/>
                                          </p:val>
                                        </p:tav>
                                        <p:tav tm="100000">
                                          <p:val>
                                            <p:strVal val="#ppt_x"/>
                                          </p:val>
                                        </p:tav>
                                      </p:tavLst>
                                    </p:anim>
                                    <p:anim calcmode="lin" valueType="num">
                                      <p:cBhvr>
                                        <p:cTn id="41" dur="7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3" y="480319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646247"/>
          </a:xfrm>
          <a:prstGeom prst="rect">
            <a:avLst/>
          </a:prstGeom>
          <a:noFill/>
        </p:spPr>
        <p:txBody>
          <a:bodyPr wrap="square" rtlCol="0">
            <a:spAutoFit/>
          </a:bodyPr>
          <a:lstStyle/>
          <a:p>
            <a:pPr defTabSz="914309"/>
            <a:r>
              <a:rPr lang="en-US" altLang="zh-CN" sz="3600" b="1" u="sng">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2. Tìm ý, lập dàn ý</a:t>
            </a:r>
            <a:endParaRPr lang="zh-CN" altLang="en-US" sz="36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 name="Picture 3">
            <a:extLst>
              <a:ext uri="{FF2B5EF4-FFF2-40B4-BE49-F238E27FC236}">
                <a16:creationId xmlns:a16="http://schemas.microsoft.com/office/drawing/2014/main" id="{22FEC520-CA51-942A-A1AA-17D9BDAC77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0717" flipH="1">
            <a:off x="10886742" y="106649"/>
            <a:ext cx="1149658" cy="1257081"/>
          </a:xfrm>
          <a:prstGeom prst="rect">
            <a:avLst/>
          </a:prstGeom>
        </p:spPr>
      </p:pic>
      <p:graphicFrame>
        <p:nvGraphicFramePr>
          <p:cNvPr id="2" name="Table 1">
            <a:extLst>
              <a:ext uri="{FF2B5EF4-FFF2-40B4-BE49-F238E27FC236}">
                <a16:creationId xmlns:a16="http://schemas.microsoft.com/office/drawing/2014/main" id="{CD4E4C69-C75A-25A2-E8C4-BA4DF31C7D0D}"/>
              </a:ext>
            </a:extLst>
          </p:cNvPr>
          <p:cNvGraphicFramePr>
            <a:graphicFrameLocks noGrp="1"/>
          </p:cNvGraphicFramePr>
          <p:nvPr>
            <p:extLst>
              <p:ext uri="{D42A27DB-BD31-4B8C-83A1-F6EECF244321}">
                <p14:modId xmlns:p14="http://schemas.microsoft.com/office/powerpoint/2010/main" val="1295792802"/>
              </p:ext>
            </p:extLst>
          </p:nvPr>
        </p:nvGraphicFramePr>
        <p:xfrm>
          <a:off x="1452623" y="1215985"/>
          <a:ext cx="8285871" cy="5339526"/>
        </p:xfrm>
        <a:graphic>
          <a:graphicData uri="http://schemas.openxmlformats.org/drawingml/2006/table">
            <a:tbl>
              <a:tblPr firstRow="1" firstCol="1" bandRow="1"/>
              <a:tblGrid>
                <a:gridCol w="1235421">
                  <a:extLst>
                    <a:ext uri="{9D8B030D-6E8A-4147-A177-3AD203B41FA5}">
                      <a16:colId xmlns:a16="http://schemas.microsoft.com/office/drawing/2014/main" val="2499917227"/>
                    </a:ext>
                  </a:extLst>
                </a:gridCol>
                <a:gridCol w="7050450">
                  <a:extLst>
                    <a:ext uri="{9D8B030D-6E8A-4147-A177-3AD203B41FA5}">
                      <a16:colId xmlns:a16="http://schemas.microsoft.com/office/drawing/2014/main" val="1835090181"/>
                    </a:ext>
                  </a:extLst>
                </a:gridCol>
              </a:tblGrid>
              <a:tr h="784138">
                <a:tc>
                  <a:txBody>
                    <a:bodyPr/>
                    <a:lstStyle/>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Mở bài</a:t>
                      </a:r>
                      <a:endParaRPr lang="en-US" sz="1400">
                        <a:effectLst/>
                        <a:latin typeface=".VnTime"/>
                        <a:ea typeface="Times New Roman" panose="02020603050405020304" pitchFamily="18" charset="0"/>
                        <a:cs typeface="Times New Roman" panose="02020603050405020304" pitchFamily="18" charset="0"/>
                      </a:endParaRPr>
                    </a:p>
                  </a:txBody>
                  <a:tcPr marL="65234" marR="6523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Giới thiệu nhân vật cần phân tích:……………………………</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Nêu ý kiến của người viết về đặc điểm của nhân vật:………..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VnTime"/>
                        <a:ea typeface="Times New Roman" panose="02020603050405020304" pitchFamily="18" charset="0"/>
                        <a:cs typeface="Times New Roman" panose="02020603050405020304" pitchFamily="18" charset="0"/>
                      </a:endParaRPr>
                    </a:p>
                  </a:txBody>
                  <a:tcPr marL="65234" marR="6523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72576067"/>
                  </a:ext>
                </a:extLst>
              </a:tr>
              <a:tr h="2784649">
                <a:tc>
                  <a:txBody>
                    <a:bodyPr/>
                    <a:lstStyle/>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Thân bài</a:t>
                      </a:r>
                      <a:endParaRPr lang="en-US" sz="1400">
                        <a:effectLst/>
                        <a:latin typeface=".VnTime"/>
                        <a:ea typeface="Times New Roman" panose="02020603050405020304" pitchFamily="18" charset="0"/>
                        <a:cs typeface="Times New Roman" panose="02020603050405020304" pitchFamily="18" charset="0"/>
                      </a:endParaRPr>
                    </a:p>
                  </a:txBody>
                  <a:tcPr marL="65234" marR="6523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 Phân tích đặc điểm thứ nhất của nhân vật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Ý kiến về đặc điểm thứ nhất của nhân vật:…………………..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Lí lẽ:………………………………………………………….</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Bằng chứng:………………………………………………….</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 Phân tích đặc điểm thứ hai của nhân vật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Ý kiến về đặc điểm thứ hai của nhân vật:……………………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Lí lẽ:………………………………………………………….</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Bằng chứng:………………………………………………….</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VnTime"/>
                        <a:ea typeface="Times New Roman" panose="02020603050405020304" pitchFamily="18" charset="0"/>
                        <a:cs typeface="Times New Roman" panose="02020603050405020304" pitchFamily="18" charset="0"/>
                      </a:endParaRPr>
                    </a:p>
                  </a:txBody>
                  <a:tcPr marL="65234" marR="6523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32570833"/>
                  </a:ext>
                </a:extLst>
              </a:tr>
              <a:tr h="784138">
                <a:tc>
                  <a:txBody>
                    <a:bodyPr/>
                    <a:lstStyle/>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Kết bài</a:t>
                      </a:r>
                      <a:endParaRPr lang="en-US" sz="1400">
                        <a:effectLst/>
                        <a:latin typeface=".VnTime"/>
                        <a:ea typeface="Times New Roman" panose="02020603050405020304" pitchFamily="18" charset="0"/>
                        <a:cs typeface="Times New Roman" panose="02020603050405020304" pitchFamily="18" charset="0"/>
                      </a:endParaRPr>
                    </a:p>
                  </a:txBody>
                  <a:tcPr marL="65234" marR="6523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Khẳng định lại ý kiến của người viết:………………………..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Nêu cảm nghĩ về nhân vật:…………………………………...</a:t>
                      </a:r>
                      <a:endParaRPr lang="en-US" sz="1400">
                        <a:effectLst/>
                        <a:latin typeface=".VnTime"/>
                        <a:ea typeface="Times New Roman" panose="02020603050405020304" pitchFamily="18" charset="0"/>
                        <a:cs typeface="Times New Roman" panose="02020603050405020304" pitchFamily="18" charset="0"/>
                      </a:endParaRPr>
                    </a:p>
                    <a:p>
                      <a:pPr>
                        <a:lnSpc>
                          <a:spcPct val="115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VnTime"/>
                        <a:ea typeface="Times New Roman" panose="02020603050405020304" pitchFamily="18" charset="0"/>
                        <a:cs typeface="Times New Roman" panose="02020603050405020304" pitchFamily="18" charset="0"/>
                      </a:endParaRPr>
                    </a:p>
                  </a:txBody>
                  <a:tcPr marL="65234" marR="65234"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19042631"/>
                  </a:ext>
                </a:extLst>
              </a:tr>
            </a:tbl>
          </a:graphicData>
        </a:graphic>
      </p:graphicFrame>
      <p:pic>
        <p:nvPicPr>
          <p:cNvPr id="13" name="Picture 12">
            <a:extLst>
              <a:ext uri="{FF2B5EF4-FFF2-40B4-BE49-F238E27FC236}">
                <a16:creationId xmlns:a16="http://schemas.microsoft.com/office/drawing/2014/main" id="{B6D4A411-9888-2DD6-D3EB-7B15595CAC94}"/>
              </a:ext>
            </a:extLst>
          </p:cNvPr>
          <p:cNvPicPr>
            <a:picLocks noChangeAspect="1"/>
          </p:cNvPicPr>
          <p:nvPr/>
        </p:nvPicPr>
        <p:blipFill>
          <a:blip r:embed="rId8"/>
          <a:stretch>
            <a:fillRect/>
          </a:stretch>
        </p:blipFill>
        <p:spPr>
          <a:xfrm>
            <a:off x="7638928" y="2729133"/>
            <a:ext cx="4585914" cy="3934232"/>
          </a:xfrm>
          <a:prstGeom prst="rect">
            <a:avLst/>
          </a:prstGeom>
        </p:spPr>
      </p:pic>
    </p:spTree>
    <p:extLst>
      <p:ext uri="{BB962C8B-B14F-4D97-AF65-F5344CB8AC3E}">
        <p14:creationId xmlns:p14="http://schemas.microsoft.com/office/powerpoint/2010/main" val="16048218"/>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3" y="480319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646247"/>
          </a:xfrm>
          <a:prstGeom prst="rect">
            <a:avLst/>
          </a:prstGeom>
          <a:noFill/>
        </p:spPr>
        <p:txBody>
          <a:bodyPr wrap="square" rtlCol="0">
            <a:spAutoFit/>
          </a:bodyPr>
          <a:lstStyle/>
          <a:p>
            <a:pPr defTabSz="914309"/>
            <a:r>
              <a:rPr lang="en-US" altLang="zh-CN" sz="3600" b="1" u="sng">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3. Viết bài</a:t>
            </a:r>
            <a:endParaRPr lang="zh-CN" altLang="en-US" sz="36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191723" y="654738"/>
            <a:ext cx="1091281" cy="1232021"/>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2" name="图片 2">
            <a:extLst>
              <a:ext uri="{FF2B5EF4-FFF2-40B4-BE49-F238E27FC236}">
                <a16:creationId xmlns:a16="http://schemas.microsoft.com/office/drawing/2014/main" id="{A865E6D8-5A8C-49C7-343B-BAA3A3E9E4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2623" y="1949417"/>
            <a:ext cx="5082139" cy="4562517"/>
          </a:xfrm>
          <a:prstGeom prst="rect">
            <a:avLst/>
          </a:prstGeom>
        </p:spPr>
      </p:pic>
      <p:pic>
        <p:nvPicPr>
          <p:cNvPr id="3" name="图片 23">
            <a:extLst>
              <a:ext uri="{FF2B5EF4-FFF2-40B4-BE49-F238E27FC236}">
                <a16:creationId xmlns:a16="http://schemas.microsoft.com/office/drawing/2014/main" id="{00E3BED3-F58A-647E-735A-1C54602F8FA4}"/>
              </a:ext>
            </a:extLst>
          </p:cNvPr>
          <p:cNvPicPr>
            <a:picLocks noChangeAspect="1"/>
          </p:cNvPicPr>
          <p:nvPr/>
        </p:nvPicPr>
        <p:blipFill>
          <a:blip r:embed="rId9"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6245722" y="2080045"/>
            <a:ext cx="4438091" cy="3196471"/>
          </a:xfrm>
          <a:prstGeom prst="rect">
            <a:avLst/>
          </a:prstGeom>
        </p:spPr>
      </p:pic>
      <p:sp>
        <p:nvSpPr>
          <p:cNvPr id="10" name="TextBox 30">
            <a:extLst>
              <a:ext uri="{FF2B5EF4-FFF2-40B4-BE49-F238E27FC236}">
                <a16:creationId xmlns:a16="http://schemas.microsoft.com/office/drawing/2014/main" id="{0C0FCC97-1451-EF02-EEEB-35284B9582E9}"/>
              </a:ext>
            </a:extLst>
          </p:cNvPr>
          <p:cNvSpPr txBox="1"/>
          <p:nvPr/>
        </p:nvSpPr>
        <p:spPr>
          <a:xfrm>
            <a:off x="6973126" y="2893450"/>
            <a:ext cx="3097315" cy="15696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latin typeface="Times New Roman" panose="02020603050405020304" pitchFamily="18" charset="0"/>
                <a:cs typeface="Times New Roman" panose="02020603050405020304" pitchFamily="18" charset="0"/>
              </a:rPr>
              <a:t>Hs viết thành bài hoàn chỉnh theo dàn ý</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3389117"/>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85" y="469793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7" y="470504"/>
            <a:ext cx="5200543" cy="646331"/>
          </a:xfrm>
          <a:prstGeom prst="rect">
            <a:avLst/>
          </a:prstGeom>
          <a:noFill/>
        </p:spPr>
        <p:txBody>
          <a:bodyPr wrap="square" rtlCol="0">
            <a:spAutoFit/>
          </a:bodyPr>
          <a:lstStyle/>
          <a:p>
            <a:pPr defTabSz="914309"/>
            <a:r>
              <a:rPr lang="en-US" altLang="zh-CN" sz="3600" b="1" u="sng">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rPr>
              <a:t>Hoạt động khởi động</a:t>
            </a:r>
            <a:endParaRPr lang="zh-CN" altLang="en-US" sz="3600" b="1" u="sng"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9" name=" 234">
            <a:extLst>
              <a:ext uri="{FF2B5EF4-FFF2-40B4-BE49-F238E27FC236}">
                <a16:creationId xmlns:a16="http://schemas.microsoft.com/office/drawing/2014/main" id="{57AAD19D-75E4-257E-816B-2FEEE513C05E}"/>
              </a:ext>
            </a:extLst>
          </p:cNvPr>
          <p:cNvSpPr/>
          <p:nvPr/>
        </p:nvSpPr>
        <p:spPr>
          <a:xfrm>
            <a:off x="6485326" y="1427021"/>
            <a:ext cx="4720925" cy="2042343"/>
          </a:xfrm>
          <a:custGeom>
            <a:avLst/>
            <a:gdLst>
              <a:gd name="connsiteX0" fmla="*/ 1230 w 7484"/>
              <a:gd name="connsiteY0" fmla="*/ 0 h 2716"/>
              <a:gd name="connsiteX1" fmla="*/ 6254 w 7484"/>
              <a:gd name="connsiteY1" fmla="*/ 0 h 2716"/>
              <a:gd name="connsiteX2" fmla="*/ 7484 w 7484"/>
              <a:gd name="connsiteY2" fmla="*/ 1005 h 2716"/>
              <a:gd name="connsiteX3" fmla="*/ 6254 w 7484"/>
              <a:gd name="connsiteY3" fmla="*/ 2010 h 2716"/>
              <a:gd name="connsiteX4" fmla="*/ 2368 w 7484"/>
              <a:gd name="connsiteY4" fmla="*/ 2010 h 2716"/>
              <a:gd name="connsiteX5" fmla="*/ 1017 w 7484"/>
              <a:gd name="connsiteY5" fmla="*/ 2716 h 2716"/>
              <a:gd name="connsiteX6" fmla="*/ 1678 w 7484"/>
              <a:gd name="connsiteY6" fmla="*/ 2010 h 2716"/>
              <a:gd name="connsiteX7" fmla="*/ 1230 w 7484"/>
              <a:gd name="connsiteY7" fmla="*/ 2010 h 2716"/>
              <a:gd name="connsiteX8" fmla="*/ 0 w 7484"/>
              <a:gd name="connsiteY8" fmla="*/ 1005 h 2716"/>
              <a:gd name="connsiteX9" fmla="*/ 1230 w 7484"/>
              <a:gd name="connsiteY9" fmla="*/ 0 h 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4" h="2716">
                <a:moveTo>
                  <a:pt x="1230" y="0"/>
                </a:moveTo>
                <a:lnTo>
                  <a:pt x="6254" y="0"/>
                </a:lnTo>
                <a:cubicBezTo>
                  <a:pt x="6933" y="0"/>
                  <a:pt x="7484" y="450"/>
                  <a:pt x="7484" y="1005"/>
                </a:cubicBezTo>
                <a:cubicBezTo>
                  <a:pt x="7484" y="1560"/>
                  <a:pt x="6933" y="2010"/>
                  <a:pt x="6254" y="2010"/>
                </a:cubicBezTo>
                <a:lnTo>
                  <a:pt x="2368" y="2010"/>
                </a:lnTo>
                <a:lnTo>
                  <a:pt x="1017" y="2716"/>
                </a:lnTo>
                <a:lnTo>
                  <a:pt x="1678" y="2010"/>
                </a:lnTo>
                <a:lnTo>
                  <a:pt x="1230" y="2010"/>
                </a:lnTo>
                <a:cubicBezTo>
                  <a:pt x="551" y="2010"/>
                  <a:pt x="0" y="1560"/>
                  <a:pt x="0" y="1005"/>
                </a:cubicBezTo>
                <a:cubicBezTo>
                  <a:pt x="0" y="450"/>
                  <a:pt x="551" y="0"/>
                  <a:pt x="1230" y="0"/>
                </a:cubicBezTo>
                <a:close/>
              </a:path>
            </a:pathLst>
          </a:custGeom>
          <a:solidFill>
            <a:srgbClr val="D79741">
              <a:lumMod val="60000"/>
              <a:lumOff val="40000"/>
            </a:srgbClr>
          </a:solidFill>
          <a:ln w="12700" cap="flat" cmpd="sng" algn="ctr">
            <a:noFill/>
            <a:prstDash val="solid"/>
            <a:miter lim="800000"/>
          </a:ln>
          <a:effectLst/>
        </p:spPr>
        <p:txBody>
          <a:bodyPr lIns="180000" tIns="0" rIns="180000"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20" name="Text Box 11">
            <a:extLst>
              <a:ext uri="{FF2B5EF4-FFF2-40B4-BE49-F238E27FC236}">
                <a16:creationId xmlns:a16="http://schemas.microsoft.com/office/drawing/2014/main" id="{6438ED10-3221-E26C-372D-C2EBA1CE92CA}"/>
              </a:ext>
            </a:extLst>
          </p:cNvPr>
          <p:cNvSpPr txBox="1">
            <a:spLocks noChangeArrowheads="1"/>
          </p:cNvSpPr>
          <p:nvPr/>
        </p:nvSpPr>
        <p:spPr bwMode="auto">
          <a:xfrm>
            <a:off x="6497871" y="1687413"/>
            <a:ext cx="47209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sz="2400" i="1">
                <a:latin typeface="Times New Roman" panose="02020603050405020304" pitchFamily="18" charset="0"/>
                <a:cs typeface="Times New Roman" panose="02020603050405020304" pitchFamily="18" charset="0"/>
              </a:rPr>
              <a:t>Các nhóm kể tên các nhân vật trong các văn bản truyện mà em đã học hoặc biết. </a:t>
            </a:r>
            <a:endParaRPr lang="en-US" sz="3600">
              <a:latin typeface="Times New Roman" panose="02020603050405020304" pitchFamily="18" charset="0"/>
              <a:cs typeface="Times New Roman" panose="02020603050405020304" pitchFamily="18" charset="0"/>
            </a:endParaRPr>
          </a:p>
        </p:txBody>
      </p:sp>
      <p:pic>
        <p:nvPicPr>
          <p:cNvPr id="21" name="Picture 2" descr="F:\未标题-1.png">
            <a:extLst>
              <a:ext uri="{FF2B5EF4-FFF2-40B4-BE49-F238E27FC236}">
                <a16:creationId xmlns:a16="http://schemas.microsoft.com/office/drawing/2014/main" id="{F030C405-F2A3-1138-F522-7D2F675F6AA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18920" y="3393986"/>
            <a:ext cx="2453862" cy="309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F:\未标题-1.png">
            <a:extLst>
              <a:ext uri="{FF2B5EF4-FFF2-40B4-BE49-F238E27FC236}">
                <a16:creationId xmlns:a16="http://schemas.microsoft.com/office/drawing/2014/main" id="{332B3FFD-3C0F-D3F5-287D-DD30601A608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62800" y="3386297"/>
            <a:ext cx="2328837" cy="319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F:\未标题-1.png">
            <a:extLst>
              <a:ext uri="{FF2B5EF4-FFF2-40B4-BE49-F238E27FC236}">
                <a16:creationId xmlns:a16="http://schemas.microsoft.com/office/drawing/2014/main" id="{A79AC5B9-6EE5-35DE-58AA-B8B10ED3185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67109" y="3757796"/>
            <a:ext cx="2343765" cy="309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F:\未标题-1.png">
            <a:extLst>
              <a:ext uri="{FF2B5EF4-FFF2-40B4-BE49-F238E27FC236}">
                <a16:creationId xmlns:a16="http://schemas.microsoft.com/office/drawing/2014/main" id="{C49E45B7-418F-67DB-D444-A7743210CB4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413654" y="3814186"/>
            <a:ext cx="2300847" cy="304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 167">
            <a:extLst>
              <a:ext uri="{FF2B5EF4-FFF2-40B4-BE49-F238E27FC236}">
                <a16:creationId xmlns:a16="http://schemas.microsoft.com/office/drawing/2014/main" id="{ACBDEAC0-A7FA-816D-021B-09F412153B3D}"/>
              </a:ext>
            </a:extLst>
          </p:cNvPr>
          <p:cNvSpPr/>
          <p:nvPr/>
        </p:nvSpPr>
        <p:spPr>
          <a:xfrm>
            <a:off x="544135" y="3112115"/>
            <a:ext cx="3462241" cy="1830696"/>
          </a:xfrm>
          <a:prstGeom prst="roundRect">
            <a:avLst/>
          </a:prstGeom>
          <a:solidFill>
            <a:srgbClr val="FFC000">
              <a:alpha val="64000"/>
            </a:srgbClr>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Ai nhanh</a:t>
            </a:r>
            <a:r>
              <a:rPr kumimoji="0" lang="en-US" sz="4800" b="1" i="1"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rPr>
              <a:t> hơn</a:t>
            </a:r>
            <a:endParaRPr kumimoji="0" lang="en-US" sz="7200" b="1"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4559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iterate type="lt">
                                    <p:tmPct val="100000"/>
                                  </p:iterate>
                                  <p:childTnLst>
                                    <p:set>
                                      <p:cBhvr>
                                        <p:cTn id="76" dur="1" fill="hold">
                                          <p:stCondLst>
                                            <p:cond delay="0"/>
                                          </p:stCondLst>
                                        </p:cTn>
                                        <p:tgtEl>
                                          <p:spTgt spid="20"/>
                                        </p:tgtEl>
                                        <p:attrNameLst>
                                          <p:attrName>style.visibility</p:attrName>
                                        </p:attrNameLst>
                                      </p:cBhvr>
                                      <p:to>
                                        <p:strVal val="visible"/>
                                      </p:to>
                                    </p:set>
                                    <p:anim calcmode="lin" valueType="num">
                                      <p:cBhvr>
                                        <p:cTn id="77" dur="75" fill="hold"/>
                                        <p:tgtEl>
                                          <p:spTgt spid="20"/>
                                        </p:tgtEl>
                                        <p:attrNameLst>
                                          <p:attrName>ppt_x</p:attrName>
                                        </p:attrNameLst>
                                      </p:cBhvr>
                                      <p:tavLst>
                                        <p:tav tm="0">
                                          <p:val>
                                            <p:strVal val="#ppt_x"/>
                                          </p:val>
                                        </p:tav>
                                        <p:tav tm="100000">
                                          <p:val>
                                            <p:strVal val="#ppt_x"/>
                                          </p:val>
                                        </p:tav>
                                      </p:tavLst>
                                    </p:anim>
                                    <p:anim calcmode="lin" valueType="num">
                                      <p:cBhvr>
                                        <p:cTn id="78" dur="75"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9" grpId="0" animBg="1"/>
      <p:bldP spid="20" grpId="0"/>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3" y="480319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646247"/>
          </a:xfrm>
          <a:prstGeom prst="rect">
            <a:avLst/>
          </a:prstGeom>
          <a:noFill/>
        </p:spPr>
        <p:txBody>
          <a:bodyPr wrap="square" rtlCol="0">
            <a:spAutoFit/>
          </a:bodyPr>
          <a:lstStyle/>
          <a:p>
            <a:pPr defTabSz="914309"/>
            <a:r>
              <a:rPr lang="en-US" altLang="zh-CN" sz="3600" b="1" u="sng">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4. Xem lại và chỉnh sửa, rút kinh nghiệm</a:t>
            </a:r>
            <a:endParaRPr lang="zh-CN" altLang="en-US" sz="36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191723" y="654738"/>
            <a:ext cx="1091281" cy="1232021"/>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2" name="图片 13">
            <a:extLst>
              <a:ext uri="{FF2B5EF4-FFF2-40B4-BE49-F238E27FC236}">
                <a16:creationId xmlns:a16="http://schemas.microsoft.com/office/drawing/2014/main" id="{B11340EB-F771-55FB-469A-F04759F2A71A}"/>
              </a:ext>
            </a:extLst>
          </p:cNvPr>
          <p:cNvPicPr>
            <a:picLocks noChangeAspect="1"/>
          </p:cNvPicPr>
          <p:nvPr/>
        </p:nvPicPr>
        <p:blipFill>
          <a:blip r:embed="rId8" cstate="email"/>
          <a:stretch>
            <a:fillRect/>
          </a:stretch>
        </p:blipFill>
        <p:spPr>
          <a:xfrm>
            <a:off x="1356267" y="2796742"/>
            <a:ext cx="9338517" cy="4669259"/>
          </a:xfrm>
          <a:prstGeom prst="rect">
            <a:avLst/>
          </a:prstGeom>
        </p:spPr>
      </p:pic>
      <p:sp>
        <p:nvSpPr>
          <p:cNvPr id="3" name="Google Shape;1859;p45">
            <a:extLst>
              <a:ext uri="{FF2B5EF4-FFF2-40B4-BE49-F238E27FC236}">
                <a16:creationId xmlns:a16="http://schemas.microsoft.com/office/drawing/2014/main" id="{BAD8A2F7-5270-D04E-E089-AE827C06A763}"/>
              </a:ext>
            </a:extLst>
          </p:cNvPr>
          <p:cNvSpPr/>
          <p:nvPr/>
        </p:nvSpPr>
        <p:spPr>
          <a:xfrm rot="10800000" flipH="1">
            <a:off x="1356268" y="1633428"/>
            <a:ext cx="9477875" cy="2083230"/>
          </a:xfrm>
          <a:prstGeom prst="ellipseRibbon">
            <a:avLst>
              <a:gd name="adj1" fmla="val 35376"/>
              <a:gd name="adj2" fmla="val 75000"/>
              <a:gd name="adj3" fmla="val 8414"/>
            </a:avLst>
          </a:prstGeom>
          <a:solidFill>
            <a:srgbClr val="E9E978"/>
          </a:solidFill>
          <a:ln w="28575" cap="flat" cmpd="sng">
            <a:solidFill>
              <a:srgbClr val="E9E978"/>
            </a:solidFill>
            <a:prstDash val="solid"/>
            <a:round/>
            <a:headEnd type="none" w="sm" len="sm"/>
            <a:tailEnd type="none" w="sm" len="sm"/>
          </a:ln>
        </p:spPr>
        <p:txBody>
          <a:bodyPr spcFirstLastPara="1" wrap="square" lIns="91425" tIns="91425" rIns="91425" bIns="91425"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9">
            <a:extLst>
              <a:ext uri="{FF2B5EF4-FFF2-40B4-BE49-F238E27FC236}">
                <a16:creationId xmlns:a16="http://schemas.microsoft.com/office/drawing/2014/main" id="{295263CF-EEA0-5275-8446-D4E0E8BA2253}"/>
              </a:ext>
            </a:extLst>
          </p:cNvPr>
          <p:cNvSpPr txBox="1"/>
          <p:nvPr/>
        </p:nvSpPr>
        <p:spPr>
          <a:xfrm>
            <a:off x="2503348" y="1962859"/>
            <a:ext cx="7198228" cy="830997"/>
          </a:xfrm>
          <a:prstGeom prst="rect">
            <a:avLst/>
          </a:prstGeom>
          <a:noFill/>
        </p:spPr>
        <p:txBody>
          <a:bodyPr wrap="square">
            <a:spAutoFit/>
          </a:bodyPr>
          <a:lstStyle/>
          <a:p>
            <a:pPr algn="ctr"/>
            <a:r>
              <a:rPr lang="en-US" sz="2400" i="1">
                <a:latin typeface="Times New Roman" panose="02020603050405020304" pitchFamily="18" charset="0"/>
                <a:cs typeface="Times New Roman" panose="02020603050405020304" pitchFamily="18" charset="0"/>
              </a:rPr>
              <a:t>Dùng bảng kiểm  để tự đánh giá bài làm của mình, sau đó dùng bảng kiểm đánh giá đồng đẳng (bạn bên cạnh)</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74576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3"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3" y="480319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6" y="470504"/>
            <a:ext cx="8552677" cy="646247"/>
          </a:xfrm>
          <a:prstGeom prst="rect">
            <a:avLst/>
          </a:prstGeom>
          <a:noFill/>
        </p:spPr>
        <p:txBody>
          <a:bodyPr wrap="square" rtlCol="0">
            <a:spAutoFit/>
          </a:bodyPr>
          <a:lstStyle/>
          <a:p>
            <a:pPr defTabSz="914309"/>
            <a:r>
              <a:rPr lang="en-US" altLang="zh-CN" sz="3600" b="1" u="sng">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4. Xem lại và chỉnh sửa, rút kinh nghiệm</a:t>
            </a:r>
            <a:endParaRPr lang="zh-CN" altLang="en-US" sz="36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916340" y="177616"/>
            <a:ext cx="1091281" cy="1232021"/>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aphicFrame>
        <p:nvGraphicFramePr>
          <p:cNvPr id="11" name="Table 10">
            <a:extLst>
              <a:ext uri="{FF2B5EF4-FFF2-40B4-BE49-F238E27FC236}">
                <a16:creationId xmlns:a16="http://schemas.microsoft.com/office/drawing/2014/main" id="{986BE526-E3B6-DB72-13B7-44DD81157964}"/>
              </a:ext>
            </a:extLst>
          </p:cNvPr>
          <p:cNvGraphicFramePr>
            <a:graphicFrameLocks noGrp="1"/>
          </p:cNvGraphicFramePr>
          <p:nvPr>
            <p:extLst>
              <p:ext uri="{D42A27DB-BD31-4B8C-83A1-F6EECF244321}">
                <p14:modId xmlns:p14="http://schemas.microsoft.com/office/powerpoint/2010/main" val="4157595751"/>
              </p:ext>
            </p:extLst>
          </p:nvPr>
        </p:nvGraphicFramePr>
        <p:xfrm>
          <a:off x="1264913" y="1353490"/>
          <a:ext cx="9136380" cy="3634677"/>
        </p:xfrm>
        <a:graphic>
          <a:graphicData uri="http://schemas.openxmlformats.org/drawingml/2006/table">
            <a:tbl>
              <a:tblPr firstRow="1" firstCol="1" bandRow="1"/>
              <a:tblGrid>
                <a:gridCol w="1998792">
                  <a:extLst>
                    <a:ext uri="{9D8B030D-6E8A-4147-A177-3AD203B41FA5}">
                      <a16:colId xmlns:a16="http://schemas.microsoft.com/office/drawing/2014/main" val="1678466011"/>
                    </a:ext>
                  </a:extLst>
                </a:gridCol>
                <a:gridCol w="5741858">
                  <a:extLst>
                    <a:ext uri="{9D8B030D-6E8A-4147-A177-3AD203B41FA5}">
                      <a16:colId xmlns:a16="http://schemas.microsoft.com/office/drawing/2014/main" val="3030650507"/>
                    </a:ext>
                  </a:extLst>
                </a:gridCol>
                <a:gridCol w="697865">
                  <a:extLst>
                    <a:ext uri="{9D8B030D-6E8A-4147-A177-3AD203B41FA5}">
                      <a16:colId xmlns:a16="http://schemas.microsoft.com/office/drawing/2014/main" val="1307620015"/>
                    </a:ext>
                  </a:extLst>
                </a:gridCol>
                <a:gridCol w="697865">
                  <a:extLst>
                    <a:ext uri="{9D8B030D-6E8A-4147-A177-3AD203B41FA5}">
                      <a16:colId xmlns:a16="http://schemas.microsoft.com/office/drawing/2014/main" val="850580101"/>
                    </a:ext>
                  </a:extLst>
                </a:gridCol>
              </a:tblGrid>
              <a:tr h="0">
                <a:tc>
                  <a:txBody>
                    <a:bodyPr/>
                    <a:lstStyle/>
                    <a:p>
                      <a:pPr algn="ctr">
                        <a:lnSpc>
                          <a:spcPct val="150000"/>
                        </a:lnSpc>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Các phần của bài viết</a:t>
                      </a:r>
                      <a:endParaRPr lang="en-US" sz="1600" b="1">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Nội dung kiểm tra</a:t>
                      </a:r>
                      <a:endParaRPr lang="en-US" sz="1600" b="1">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1600" b="1">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1600" b="1">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05609452"/>
                  </a:ext>
                </a:extLst>
              </a:tr>
              <a:tr h="0">
                <a:tc rowSpan="2">
                  <a:txBody>
                    <a:bodyPr/>
                    <a:lstStyle/>
                    <a:p>
                      <a:pPr>
                        <a:lnSpc>
                          <a:spcPct val="150000"/>
                        </a:lnSpc>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1600" b="1">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Giới thiệu nhân vật cần phân tích</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88379136"/>
                  </a:ext>
                </a:extLst>
              </a:tr>
              <a:tr h="0">
                <a:tc vMerge="1">
                  <a:txBody>
                    <a:bodyPr/>
                    <a:lstStyle/>
                    <a:p>
                      <a:endParaRPr lang="en-US"/>
                    </a:p>
                  </a:txBody>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Nêu được ý kiến của người viết về đặc điểm của nhân vật</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89857794"/>
                  </a:ext>
                </a:extLst>
              </a:tr>
              <a:tr h="0">
                <a:tc rowSpan="4">
                  <a:txBody>
                    <a:bodyPr/>
                    <a:lstStyle/>
                    <a:p>
                      <a:pPr>
                        <a:lnSpc>
                          <a:spcPct val="150000"/>
                        </a:lnSpc>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1600" b="1">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Nêu được ít nhất hai đặc điểm về tính cách nhân vật</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67502232"/>
                  </a:ext>
                </a:extLst>
              </a:tr>
              <a:tr h="0">
                <a:tc vMerge="1">
                  <a:txBody>
                    <a:bodyPr/>
                    <a:lstStyle/>
                    <a:p>
                      <a:endParaRPr lang="en-US"/>
                    </a:p>
                  </a:txBody>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Nêu được lí lẽ để lí giải cho các đặc điểm nhân vật cần phân tích</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55352053"/>
                  </a:ext>
                </a:extLst>
              </a:tr>
              <a:tr h="0">
                <a:tc vMerge="1">
                  <a:txBody>
                    <a:bodyPr/>
                    <a:lstStyle/>
                    <a:p>
                      <a:endParaRPr lang="en-US"/>
                    </a:p>
                  </a:txBody>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Nêu được bằng chứng xác đáng, thuyết phục từ tác phẩm để làm rõ đặc điểm nhân vật</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16799680"/>
                  </a:ext>
                </a:extLst>
              </a:tr>
              <a:tr h="0">
                <a:tc vMerge="1">
                  <a:txBody>
                    <a:bodyPr/>
                    <a:lstStyle/>
                    <a:p>
                      <a:endParaRPr lang="en-US"/>
                    </a:p>
                  </a:txBody>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Sắp xếp các lí lẽ, bằng chứng theo một trình tự hợp lí</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814166511"/>
                  </a:ext>
                </a:extLst>
              </a:tr>
              <a:tr h="0">
                <a:tc rowSpan="2">
                  <a:txBody>
                    <a:bodyPr/>
                    <a:lstStyle/>
                    <a:p>
                      <a:pPr>
                        <a:lnSpc>
                          <a:spcPct val="150000"/>
                        </a:lnSpc>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Kết bài</a:t>
                      </a:r>
                      <a:endParaRPr lang="en-US" sz="1600" b="1">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Khẳng định lại ý kiến của người viết về đặc điểm nhân vật</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40432504"/>
                  </a:ext>
                </a:extLst>
              </a:tr>
              <a:tr h="0">
                <a:tc vMerge="1">
                  <a:txBody>
                    <a:bodyPr/>
                    <a:lstStyle/>
                    <a:p>
                      <a:endParaRPr lang="en-US"/>
                    </a:p>
                  </a:txBody>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Nêu cảm nghĩ về nhân vật</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nSpc>
                          <a:spcPct val="15000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80334384"/>
                  </a:ext>
                </a:extLst>
              </a:tr>
            </a:tbl>
          </a:graphicData>
        </a:graphic>
      </p:graphicFrame>
      <p:pic>
        <p:nvPicPr>
          <p:cNvPr id="12" name="图片 9">
            <a:extLst>
              <a:ext uri="{FF2B5EF4-FFF2-40B4-BE49-F238E27FC236}">
                <a16:creationId xmlns:a16="http://schemas.microsoft.com/office/drawing/2014/main" id="{7FE4E235-932C-F22C-C9CF-500C0E22F1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8649" y="3555017"/>
            <a:ext cx="5542123" cy="3549236"/>
          </a:xfrm>
          <a:prstGeom prst="rect">
            <a:avLst/>
          </a:prstGeom>
        </p:spPr>
      </p:pic>
    </p:spTree>
    <p:extLst>
      <p:ext uri="{BB962C8B-B14F-4D97-AF65-F5344CB8AC3E}">
        <p14:creationId xmlns:p14="http://schemas.microsoft.com/office/powerpoint/2010/main" val="120378249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55737365-9E1D-2769-BCEC-88AB311AB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81"/>
            <a:ext cx="12190413" cy="6857107"/>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23214" t="10304" r="30820" b="38091"/>
          <a:stretch>
            <a:fillRect/>
          </a:stretch>
        </p:blipFill>
        <p:spPr>
          <a:xfrm>
            <a:off x="6590264" y="386719"/>
            <a:ext cx="1448262" cy="1219041"/>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23214" t="10304" r="30820" b="38091"/>
          <a:stretch>
            <a:fillRect/>
          </a:stretch>
        </p:blipFill>
        <p:spPr>
          <a:xfrm>
            <a:off x="2438377" y="1605760"/>
            <a:ext cx="1448262" cy="1219041"/>
          </a:xfrm>
          <a:prstGeom prst="rect">
            <a:avLst/>
          </a:prstGeom>
        </p:spPr>
      </p:pic>
      <p:pic>
        <p:nvPicPr>
          <p:cNvPr id="13" name="图片 12">
            <a:extLst>
              <a:ext uri="{FF2B5EF4-FFF2-40B4-BE49-F238E27FC236}">
                <a16:creationId xmlns:a16="http://schemas.microsoft.com/office/drawing/2014/main" id="{40722268-7D84-4889-8CAD-53CDA30BF6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865" y="465864"/>
            <a:ext cx="4963268" cy="5397484"/>
          </a:xfrm>
          <a:prstGeom prst="rect">
            <a:avLst/>
          </a:prstGeom>
        </p:spPr>
      </p:pic>
      <p:sp>
        <p:nvSpPr>
          <p:cNvPr id="14" name="文本框 13">
            <a:extLst>
              <a:ext uri="{FF2B5EF4-FFF2-40B4-BE49-F238E27FC236}">
                <a16:creationId xmlns:a16="http://schemas.microsoft.com/office/drawing/2014/main" id="{0E52B7B0-7D87-4079-9C95-8DFD66F51EAB}"/>
              </a:ext>
            </a:extLst>
          </p:cNvPr>
          <p:cNvSpPr txBox="1"/>
          <p:nvPr/>
        </p:nvSpPr>
        <p:spPr>
          <a:xfrm>
            <a:off x="3518227" y="1736136"/>
            <a:ext cx="3612543" cy="2585323"/>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ctr" defTabSz="914309">
              <a:defRPr/>
            </a:pPr>
            <a:r>
              <a:rPr lang="en-US" sz="5400" b="1" i="1" dirty="0" err="1">
                <a:solidFill>
                  <a:prstClr val="black"/>
                </a:solidFill>
                <a:latin typeface="Times New Roman" panose="02020603050405020304" pitchFamily="18" charset="0"/>
                <a:cs typeface="Times New Roman" panose="02020603050405020304" pitchFamily="18" charset="0"/>
              </a:rPr>
              <a:t>Chúc</a:t>
            </a:r>
            <a:r>
              <a:rPr lang="en-US" sz="5400" b="1" i="1" dirty="0">
                <a:solidFill>
                  <a:prstClr val="black"/>
                </a:solidFill>
                <a:latin typeface="Times New Roman" panose="02020603050405020304" pitchFamily="18" charset="0"/>
                <a:cs typeface="Times New Roman" panose="02020603050405020304" pitchFamily="18" charset="0"/>
              </a:rPr>
              <a:t> </a:t>
            </a:r>
            <a:r>
              <a:rPr lang="en-US" sz="5400" b="1" i="1" dirty="0" err="1">
                <a:solidFill>
                  <a:prstClr val="black"/>
                </a:solidFill>
                <a:latin typeface="Times New Roman" panose="02020603050405020304" pitchFamily="18" charset="0"/>
                <a:cs typeface="Times New Roman" panose="02020603050405020304" pitchFamily="18" charset="0"/>
              </a:rPr>
              <a:t>các</a:t>
            </a:r>
            <a:r>
              <a:rPr lang="en-US" sz="5400" b="1" i="1" dirty="0">
                <a:solidFill>
                  <a:prstClr val="black"/>
                </a:solidFill>
                <a:latin typeface="Times New Roman" panose="02020603050405020304" pitchFamily="18" charset="0"/>
                <a:cs typeface="Times New Roman" panose="02020603050405020304" pitchFamily="18" charset="0"/>
              </a:rPr>
              <a:t> </a:t>
            </a:r>
            <a:r>
              <a:rPr lang="en-US" sz="5400" b="1" i="1" dirty="0" err="1">
                <a:solidFill>
                  <a:prstClr val="black"/>
                </a:solidFill>
                <a:latin typeface="Times New Roman" panose="02020603050405020304" pitchFamily="18" charset="0"/>
                <a:cs typeface="Times New Roman" panose="02020603050405020304" pitchFamily="18" charset="0"/>
              </a:rPr>
              <a:t>em</a:t>
            </a:r>
            <a:r>
              <a:rPr lang="en-US" sz="5400" b="1" i="1" dirty="0">
                <a:solidFill>
                  <a:prstClr val="black"/>
                </a:solidFill>
                <a:latin typeface="Times New Roman" panose="02020603050405020304" pitchFamily="18" charset="0"/>
                <a:cs typeface="Times New Roman" panose="02020603050405020304" pitchFamily="18" charset="0"/>
              </a:rPr>
              <a:t> </a:t>
            </a:r>
            <a:r>
              <a:rPr lang="en-US" sz="5400" b="1" i="1" dirty="0" err="1">
                <a:solidFill>
                  <a:prstClr val="black"/>
                </a:solidFill>
                <a:latin typeface="Times New Roman" panose="02020603050405020304" pitchFamily="18" charset="0"/>
                <a:cs typeface="Times New Roman" panose="02020603050405020304" pitchFamily="18" charset="0"/>
              </a:rPr>
              <a:t>học</a:t>
            </a:r>
            <a:r>
              <a:rPr lang="en-US" sz="5400" b="1" i="1" dirty="0">
                <a:solidFill>
                  <a:prstClr val="black"/>
                </a:solidFill>
                <a:latin typeface="Times New Roman" panose="02020603050405020304" pitchFamily="18" charset="0"/>
                <a:cs typeface="Times New Roman" panose="02020603050405020304" pitchFamily="18" charset="0"/>
              </a:rPr>
              <a:t> </a:t>
            </a:r>
            <a:r>
              <a:rPr lang="en-US" sz="5400" b="1" i="1" dirty="0" err="1">
                <a:solidFill>
                  <a:prstClr val="black"/>
                </a:solidFill>
                <a:latin typeface="Times New Roman" panose="02020603050405020304" pitchFamily="18" charset="0"/>
                <a:cs typeface="Times New Roman" panose="02020603050405020304" pitchFamily="18" charset="0"/>
              </a:rPr>
              <a:t>tập</a:t>
            </a:r>
            <a:r>
              <a:rPr lang="en-US" sz="5400" b="1" i="1" dirty="0">
                <a:solidFill>
                  <a:prstClr val="black"/>
                </a:solidFill>
                <a:latin typeface="Times New Roman" panose="02020603050405020304" pitchFamily="18" charset="0"/>
                <a:cs typeface="Times New Roman" panose="02020603050405020304" pitchFamily="18" charset="0"/>
              </a:rPr>
              <a:t> </a:t>
            </a:r>
            <a:r>
              <a:rPr lang="en-US" sz="5400" b="1" i="1" dirty="0" err="1">
                <a:solidFill>
                  <a:prstClr val="black"/>
                </a:solidFill>
                <a:latin typeface="Times New Roman" panose="02020603050405020304" pitchFamily="18" charset="0"/>
                <a:cs typeface="Times New Roman" panose="02020603050405020304" pitchFamily="18" charset="0"/>
              </a:rPr>
              <a:t>thậ</a:t>
            </a:r>
            <a:r>
              <a:rPr lang="en-US" sz="5400" b="1" i="1" dirty="0">
                <a:solidFill>
                  <a:prstClr val="black"/>
                </a:solidFill>
                <a:latin typeface="Times New Roman" panose="02020603050405020304" pitchFamily="18" charset="0"/>
                <a:cs typeface="Times New Roman" panose="02020603050405020304" pitchFamily="18" charset="0"/>
              </a:rPr>
              <a:t>t </a:t>
            </a:r>
            <a:r>
              <a:rPr lang="en-US" sz="5400" b="1" i="1" dirty="0" err="1">
                <a:solidFill>
                  <a:prstClr val="black"/>
                </a:solidFill>
                <a:latin typeface="Times New Roman" panose="02020603050405020304" pitchFamily="18" charset="0"/>
                <a:cs typeface="Times New Roman" panose="02020603050405020304" pitchFamily="18" charset="0"/>
              </a:rPr>
              <a:t>tốt</a:t>
            </a:r>
            <a:r>
              <a:rPr lang="en-US" sz="5400" b="1" i="1" dirty="0">
                <a:solidFill>
                  <a:prstClr val="black"/>
                </a:solidFill>
                <a:latin typeface="Times New Roman" panose="02020603050405020304" pitchFamily="18" charset="0"/>
                <a:cs typeface="Times New Roman" panose="02020603050405020304" pitchFamily="18" charset="0"/>
              </a:rPr>
              <a:t>!</a:t>
            </a:r>
            <a:endParaRPr lang="en-US" sz="5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672848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750" fill="hold"/>
                                        <p:tgtEl>
                                          <p:spTgt spid="17"/>
                                        </p:tgtEl>
                                        <p:attrNameLst>
                                          <p:attrName>ppt_w</p:attrName>
                                        </p:attrNameLst>
                                      </p:cBhvr>
                                      <p:tavLst>
                                        <p:tav tm="0">
                                          <p:val>
                                            <p:fltVal val="0"/>
                                          </p:val>
                                        </p:tav>
                                        <p:tav tm="100000">
                                          <p:val>
                                            <p:strVal val="#ppt_w"/>
                                          </p:val>
                                        </p:tav>
                                      </p:tavLst>
                                    </p:anim>
                                    <p:anim calcmode="lin" valueType="num">
                                      <p:cBhvr>
                                        <p:cTn id="13" dur="750" fill="hold"/>
                                        <p:tgtEl>
                                          <p:spTgt spid="17"/>
                                        </p:tgtEl>
                                        <p:attrNameLst>
                                          <p:attrName>ppt_h</p:attrName>
                                        </p:attrNameLst>
                                      </p:cBhvr>
                                      <p:tavLst>
                                        <p:tav tm="0">
                                          <p:val>
                                            <p:fltVal val="0"/>
                                          </p:val>
                                        </p:tav>
                                        <p:tav tm="100000">
                                          <p:val>
                                            <p:strVal val="#ppt_h"/>
                                          </p:val>
                                        </p:tav>
                                      </p:tavLst>
                                    </p:anim>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85" y="469793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7" y="470504"/>
            <a:ext cx="5200543" cy="646331"/>
          </a:xfrm>
          <a:prstGeom prst="rect">
            <a:avLst/>
          </a:prstGeom>
          <a:noFill/>
        </p:spPr>
        <p:txBody>
          <a:bodyPr wrap="square" rtlCol="0">
            <a:spAutoFit/>
          </a:bodyPr>
          <a:lstStyle/>
          <a:p>
            <a:pPr defTabSz="914309"/>
            <a:r>
              <a:rPr lang="en-US" altLang="zh-CN" sz="3600" b="1" u="sng">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rPr>
              <a:t>Hoạt động khởi động</a:t>
            </a:r>
            <a:endParaRPr lang="zh-CN" altLang="en-US" sz="3600" b="1" u="sng"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0" name="图片 6">
            <a:extLst>
              <a:ext uri="{FF2B5EF4-FFF2-40B4-BE49-F238E27FC236}">
                <a16:creationId xmlns:a16="http://schemas.microsoft.com/office/drawing/2014/main" id="{FC95081F-B1DA-4732-8450-DCDC55A07D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878" y="1970794"/>
            <a:ext cx="4532122" cy="4924168"/>
          </a:xfrm>
          <a:prstGeom prst="rect">
            <a:avLst/>
          </a:prstGeom>
          <a:effectLst>
            <a:outerShdw blurRad="63500" sx="102000" sy="102000" algn="ctr" rotWithShape="0">
              <a:prstClr val="black">
                <a:alpha val="40000"/>
              </a:prstClr>
            </a:outerShdw>
          </a:effectLst>
        </p:spPr>
      </p:pic>
      <p:pic>
        <p:nvPicPr>
          <p:cNvPr id="3" name="图片 4" descr="5">
            <a:extLst>
              <a:ext uri="{FF2B5EF4-FFF2-40B4-BE49-F238E27FC236}">
                <a16:creationId xmlns:a16="http://schemas.microsoft.com/office/drawing/2014/main" id="{32C1C107-234B-7870-4144-A6A04F54803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20405" y="1447246"/>
            <a:ext cx="6429760" cy="292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 descr="5">
            <a:extLst>
              <a:ext uri="{FF2B5EF4-FFF2-40B4-BE49-F238E27FC236}">
                <a16:creationId xmlns:a16="http://schemas.microsoft.com/office/drawing/2014/main" id="{715FCA8D-CF02-BC88-E8F8-657DCCD45B2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20083" y="3032036"/>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9">
            <a:extLst>
              <a:ext uri="{FF2B5EF4-FFF2-40B4-BE49-F238E27FC236}">
                <a16:creationId xmlns:a16="http://schemas.microsoft.com/office/drawing/2014/main" id="{BFA7B283-202C-8876-9481-2F5CDB642EA8}"/>
              </a:ext>
            </a:extLst>
          </p:cNvPr>
          <p:cNvSpPr txBox="1">
            <a:spLocks noChangeArrowheads="1"/>
          </p:cNvSpPr>
          <p:nvPr/>
        </p:nvSpPr>
        <p:spPr bwMode="auto">
          <a:xfrm>
            <a:off x="6054095" y="1913475"/>
            <a:ext cx="51623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sz="2800">
                <a:latin typeface="Times New Roman" panose="02020603050405020304" pitchFamily="18" charset="0"/>
                <a:cs typeface="Times New Roman" panose="02020603050405020304" pitchFamily="18" charset="0"/>
              </a:rPr>
              <a:t>Cô bé bán diêm, cậu bé Lợi (Tuổi thơ tôi), nhân vật Sơn, Lan, Hiên…trong Gió lạnh đầu mùa…</a:t>
            </a:r>
          </a:p>
        </p:txBody>
      </p:sp>
    </p:spTree>
    <p:extLst>
      <p:ext uri="{BB962C8B-B14F-4D97-AF65-F5344CB8AC3E}">
        <p14:creationId xmlns:p14="http://schemas.microsoft.com/office/powerpoint/2010/main" val="615247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12"/>
                                        </p:tgtEl>
                                        <p:attrNameLst>
                                          <p:attrName>ppt_y</p:attrName>
                                        </p:attrNameLst>
                                      </p:cBhvr>
                                      <p:tavLst>
                                        <p:tav tm="0">
                                          <p:val>
                                            <p:strVal val="#ppt_y"/>
                                          </p:val>
                                        </p:tav>
                                        <p:tav tm="100000">
                                          <p:val>
                                            <p:strVal val="#ppt_y"/>
                                          </p:val>
                                        </p:tav>
                                      </p:tavLst>
                                    </p:anim>
                                    <p:anim calcmode="lin" valueType="num">
                                      <p:cBhvr>
                                        <p:cTn id="5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85" y="4697934"/>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7" y="470504"/>
            <a:ext cx="5200543" cy="646331"/>
          </a:xfrm>
          <a:prstGeom prst="rect">
            <a:avLst/>
          </a:prstGeom>
          <a:noFill/>
        </p:spPr>
        <p:txBody>
          <a:bodyPr wrap="square" rtlCol="0">
            <a:spAutoFit/>
          </a:bodyPr>
          <a:lstStyle/>
          <a:p>
            <a:pPr defTabSz="914309"/>
            <a:r>
              <a:rPr lang="en-US" altLang="zh-CN" sz="3600" b="1" u="sng">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rPr>
              <a:t>Hoạt động khởi động</a:t>
            </a:r>
            <a:endParaRPr lang="zh-CN" altLang="en-US" sz="3600" b="1" u="sng"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2" name="图片 13">
            <a:extLst>
              <a:ext uri="{FF2B5EF4-FFF2-40B4-BE49-F238E27FC236}">
                <a16:creationId xmlns:a16="http://schemas.microsoft.com/office/drawing/2014/main" id="{15D12ACB-4CF2-E4B2-05A1-C4AF4D45C4FD}"/>
              </a:ext>
            </a:extLst>
          </p:cNvPr>
          <p:cNvPicPr>
            <a:picLocks noChangeAspect="1"/>
          </p:cNvPicPr>
          <p:nvPr/>
        </p:nvPicPr>
        <p:blipFill>
          <a:blip r:embed="rId6" cstate="email"/>
          <a:stretch>
            <a:fillRect/>
          </a:stretch>
        </p:blipFill>
        <p:spPr>
          <a:xfrm>
            <a:off x="1767881" y="3191116"/>
            <a:ext cx="8939017" cy="4469509"/>
          </a:xfrm>
          <a:prstGeom prst="rect">
            <a:avLst/>
          </a:prstGeom>
        </p:spPr>
      </p:pic>
      <p:sp>
        <p:nvSpPr>
          <p:cNvPr id="13" name="Google Shape;1859;p45">
            <a:extLst>
              <a:ext uri="{FF2B5EF4-FFF2-40B4-BE49-F238E27FC236}">
                <a16:creationId xmlns:a16="http://schemas.microsoft.com/office/drawing/2014/main" id="{FD7F7ADE-22A5-A035-F0CF-150F50FD7F46}"/>
              </a:ext>
            </a:extLst>
          </p:cNvPr>
          <p:cNvSpPr/>
          <p:nvPr/>
        </p:nvSpPr>
        <p:spPr>
          <a:xfrm rot="10800000" flipH="1">
            <a:off x="2124223" y="1783047"/>
            <a:ext cx="7904148" cy="2167360"/>
          </a:xfrm>
          <a:prstGeom prst="ellipseRibbon">
            <a:avLst>
              <a:gd name="adj1" fmla="val 31794"/>
              <a:gd name="adj2" fmla="val 75000"/>
              <a:gd name="adj3" fmla="val 8414"/>
            </a:avLst>
          </a:prstGeom>
          <a:solidFill>
            <a:srgbClr val="E9E978"/>
          </a:solidFill>
          <a:ln w="28575" cap="flat" cmpd="sng">
            <a:solidFill>
              <a:srgbClr val="E9E97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23">
            <a:extLst>
              <a:ext uri="{FF2B5EF4-FFF2-40B4-BE49-F238E27FC236}">
                <a16:creationId xmlns:a16="http://schemas.microsoft.com/office/drawing/2014/main" id="{ADBBE6F2-A166-E68B-30FC-5CC717649566}"/>
              </a:ext>
            </a:extLst>
          </p:cNvPr>
          <p:cNvSpPr txBox="1"/>
          <p:nvPr/>
        </p:nvSpPr>
        <p:spPr>
          <a:xfrm>
            <a:off x="3413237" y="1875833"/>
            <a:ext cx="5437000" cy="132343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 tiết thực hành tiếng Việt, các em được gia nhiệm vụ viết đoạn văn chia sẻ về nhân vật mà em yêu thích. Các em hãy đọc đoạn văn để các bạn cùng lắng nghe</a:t>
            </a:r>
            <a:endParaRPr lang="en-US" sz="20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225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85A41A9-7449-4B84-8C9B-0DE20CCD6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2" name="矩形 11">
            <a:extLst>
              <a:ext uri="{FF2B5EF4-FFF2-40B4-BE49-F238E27FC236}">
                <a16:creationId xmlns:a16="http://schemas.microsoft.com/office/drawing/2014/main" id="{48F35F0E-EE83-41C4-8884-450911C0D927}"/>
              </a:ext>
            </a:extLst>
          </p:cNvPr>
          <p:cNvSpPr/>
          <p:nvPr/>
        </p:nvSpPr>
        <p:spPr>
          <a:xfrm>
            <a:off x="354012" y="342900"/>
            <a:ext cx="11482388" cy="6173786"/>
          </a:xfrm>
          <a:prstGeom prst="rect">
            <a:avLst/>
          </a:prstGeom>
          <a:noFill/>
          <a:ln>
            <a:solidFill>
              <a:srgbClr val="309B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Google Shape;365;p32">
            <a:extLst>
              <a:ext uri="{FF2B5EF4-FFF2-40B4-BE49-F238E27FC236}">
                <a16:creationId xmlns:a16="http://schemas.microsoft.com/office/drawing/2014/main" id="{9EF4CC65-E1A7-3897-BA37-5CF7A540A1A2}"/>
              </a:ext>
            </a:extLst>
          </p:cNvPr>
          <p:cNvSpPr txBox="1">
            <a:spLocks/>
          </p:cNvSpPr>
          <p:nvPr/>
        </p:nvSpPr>
        <p:spPr>
          <a:xfrm>
            <a:off x="5034494" y="687323"/>
            <a:ext cx="2017664" cy="927100"/>
          </a:xfrm>
          <a:prstGeom prst="rect">
            <a:avLst/>
          </a:prstGeom>
          <a:solidFill>
            <a:schemeClr val="accent2"/>
          </a:solidFill>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 sz="7200" b="1">
                <a:solidFill>
                  <a:prstClr val="black">
                    <a:lumMod val="75000"/>
                    <a:lumOff val="25000"/>
                  </a:prstClr>
                </a:solidFill>
                <a:latin typeface="Times New Roman" panose="02020603050405020304" pitchFamily="18" charset="0"/>
                <a:ea typeface="思源黑体 Medium" panose="020B0600000000000000" pitchFamily="34" charset="-122"/>
                <a:cs typeface="Times New Roman" panose="02020603050405020304" pitchFamily="18" charset="0"/>
                <a:sym typeface="思源黑体 Light" panose="020B0300000000000000" pitchFamily="34" charset="-122"/>
              </a:rPr>
              <a:t>B</a:t>
            </a:r>
            <a:endParaRPr kumimoji="0" lang="en" sz="7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思源黑体 Medium" panose="020B0600000000000000" pitchFamily="34" charset="-122"/>
              <a:cs typeface="Times New Roman" panose="02020603050405020304" pitchFamily="18" charset="0"/>
              <a:sym typeface="思源黑体 Light" panose="020B0300000000000000" pitchFamily="34" charset="-122"/>
            </a:endParaRPr>
          </a:p>
        </p:txBody>
      </p:sp>
      <p:sp>
        <p:nvSpPr>
          <p:cNvPr id="3" name="Google Shape;366;p32">
            <a:extLst>
              <a:ext uri="{FF2B5EF4-FFF2-40B4-BE49-F238E27FC236}">
                <a16:creationId xmlns:a16="http://schemas.microsoft.com/office/drawing/2014/main" id="{25977BD6-6271-6824-CCA1-A88770F5D162}"/>
              </a:ext>
            </a:extLst>
          </p:cNvPr>
          <p:cNvSpPr txBox="1">
            <a:spLocks/>
          </p:cNvSpPr>
          <p:nvPr/>
        </p:nvSpPr>
        <p:spPr>
          <a:xfrm>
            <a:off x="3274138" y="1937980"/>
            <a:ext cx="5979103" cy="2197501"/>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思源黑体 Medium" panose="020B0600000000000000" pitchFamily="34" charset="-122"/>
                <a:cs typeface="Times New Roman" panose="02020603050405020304" pitchFamily="18" charset="0"/>
                <a:sym typeface="思源黑体 Light" panose="020B0300000000000000" pitchFamily="34" charset="-122"/>
              </a:rPr>
              <a:t>Hình</a:t>
            </a:r>
            <a:r>
              <a:rPr kumimoji="0" lang="en-US" sz="7200" b="1" i="0" u="none" strike="noStrike" kern="1200" cap="none" spc="0" normalizeH="0" noProof="0">
                <a:ln>
                  <a:noFill/>
                </a:ln>
                <a:solidFill>
                  <a:prstClr val="black">
                    <a:lumMod val="75000"/>
                    <a:lumOff val="25000"/>
                  </a:prstClr>
                </a:solidFill>
                <a:effectLst/>
                <a:uLnTx/>
                <a:uFillTx/>
                <a:latin typeface="Times New Roman" panose="02020603050405020304" pitchFamily="18" charset="0"/>
                <a:ea typeface="思源黑体 Medium" panose="020B0600000000000000" pitchFamily="34" charset="-122"/>
                <a:cs typeface="Times New Roman" panose="02020603050405020304" pitchFamily="18" charset="0"/>
                <a:sym typeface="思源黑体 Light" panose="020B0300000000000000" pitchFamily="34" charset="-122"/>
              </a:rPr>
              <a:t> thành kiến thức</a:t>
            </a:r>
            <a:endParaRPr kumimoji="0" lang="en-US" sz="7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思源黑体 Medium" panose="020B0600000000000000" pitchFamily="34" charset="-122"/>
              <a:cs typeface="Times New Roman" panose="02020603050405020304" pitchFamily="18" charset="0"/>
              <a:sym typeface="思源黑体 Light" panose="020B0300000000000000" pitchFamily="34" charset="-122"/>
            </a:endParaRPr>
          </a:p>
        </p:txBody>
      </p:sp>
    </p:spTree>
    <p:extLst>
      <p:ext uri="{BB962C8B-B14F-4D97-AF65-F5344CB8AC3E}">
        <p14:creationId xmlns:p14="http://schemas.microsoft.com/office/powerpoint/2010/main" val="14340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Effect transition="in" filter="fade">
                                      <p:cBhvr>
                                        <p:cTn id="13" dur="10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E422FD7B-BF56-4E1B-84FE-AB84AC7AEB36}"/>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A27B0AD3-C207-494E-B75B-065C51E46DA9}"/>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768C778C-B9D4-4B89-AEEC-515B6A69B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10" name="图片 9">
            <a:extLst>
              <a:ext uri="{FF2B5EF4-FFF2-40B4-BE49-F238E27FC236}">
                <a16:creationId xmlns:a16="http://schemas.microsoft.com/office/drawing/2014/main" id="{1A3C8BFA-1FAC-4E22-91C2-BF9D8CAF4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9959" y="2589461"/>
            <a:ext cx="2471404" cy="4491181"/>
          </a:xfrm>
          <a:prstGeom prst="rect">
            <a:avLst/>
          </a:prstGeom>
        </p:spPr>
      </p:pic>
      <p:pic>
        <p:nvPicPr>
          <p:cNvPr id="11" name="图片 10">
            <a:extLst>
              <a:ext uri="{FF2B5EF4-FFF2-40B4-BE49-F238E27FC236}">
                <a16:creationId xmlns:a16="http://schemas.microsoft.com/office/drawing/2014/main" id="{9D033974-4504-4FE5-9921-95E86EEF90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5752" y="5377237"/>
            <a:ext cx="2028694" cy="1625079"/>
          </a:xfrm>
          <a:prstGeom prst="rect">
            <a:avLst/>
          </a:prstGeom>
        </p:spPr>
      </p:pic>
      <p:pic>
        <p:nvPicPr>
          <p:cNvPr id="12" name="图片 11">
            <a:extLst>
              <a:ext uri="{FF2B5EF4-FFF2-40B4-BE49-F238E27FC236}">
                <a16:creationId xmlns:a16="http://schemas.microsoft.com/office/drawing/2014/main" id="{B18EF025-7FFE-4050-99B8-BB627DBF28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00000">
            <a:off x="154452" y="-403012"/>
            <a:ext cx="1569739" cy="1118083"/>
          </a:xfrm>
          <a:prstGeom prst="rect">
            <a:avLst/>
          </a:prstGeom>
        </p:spPr>
      </p:pic>
      <p:grpSp>
        <p:nvGrpSpPr>
          <p:cNvPr id="15" name="组合 2">
            <a:extLst>
              <a:ext uri="{FF2B5EF4-FFF2-40B4-BE49-F238E27FC236}">
                <a16:creationId xmlns:a16="http://schemas.microsoft.com/office/drawing/2014/main" id="{ACB71431-BB51-4651-AB17-3F8D69451C1E}"/>
              </a:ext>
            </a:extLst>
          </p:cNvPr>
          <p:cNvGrpSpPr/>
          <p:nvPr/>
        </p:nvGrpSpPr>
        <p:grpSpPr>
          <a:xfrm>
            <a:off x="6235874" y="2814095"/>
            <a:ext cx="4438608" cy="3782586"/>
            <a:chOff x="3963397" y="1589167"/>
            <a:chExt cx="3565106" cy="3816760"/>
          </a:xfrm>
        </p:grpSpPr>
        <p:sp>
          <p:nvSpPr>
            <p:cNvPr id="17" name="矩形 1">
              <a:extLst>
                <a:ext uri="{FF2B5EF4-FFF2-40B4-BE49-F238E27FC236}">
                  <a16:creationId xmlns:a16="http://schemas.microsoft.com/office/drawing/2014/main" id="{7F9CBD84-1C5B-4FAC-90C4-E25B04308654}"/>
                </a:ext>
              </a:extLst>
            </p:cNvPr>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a:solidFill>
                  <a:prstClr val="white"/>
                </a:solidFill>
                <a:latin typeface="等线" panose="020F0502020204030204"/>
                <a:ea typeface="等线" panose="02010600030101010101" pitchFamily="2" charset="-122"/>
              </a:endParaRPr>
            </a:p>
          </p:txBody>
        </p:sp>
        <p:pic>
          <p:nvPicPr>
            <p:cNvPr id="18" name="图片 12">
              <a:extLst>
                <a:ext uri="{FF2B5EF4-FFF2-40B4-BE49-F238E27FC236}">
                  <a16:creationId xmlns:a16="http://schemas.microsoft.com/office/drawing/2014/main" id="{E377C58B-C8AC-40BA-900F-66BF3C2489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grpSp>
        <p:nvGrpSpPr>
          <p:cNvPr id="19" name="组合 63">
            <a:extLst>
              <a:ext uri="{FF2B5EF4-FFF2-40B4-BE49-F238E27FC236}">
                <a16:creationId xmlns:a16="http://schemas.microsoft.com/office/drawing/2014/main" id="{FDA16C11-2293-4865-A724-7D0BEEDEB2E7}"/>
              </a:ext>
            </a:extLst>
          </p:cNvPr>
          <p:cNvGrpSpPr/>
          <p:nvPr/>
        </p:nvGrpSpPr>
        <p:grpSpPr>
          <a:xfrm>
            <a:off x="501051" y="524348"/>
            <a:ext cx="7883045" cy="1715351"/>
            <a:chOff x="3974544" y="463425"/>
            <a:chExt cx="2325926" cy="1286683"/>
          </a:xfrm>
        </p:grpSpPr>
        <p:grpSp>
          <p:nvGrpSpPr>
            <p:cNvPr id="20" name="组合 64">
              <a:extLst>
                <a:ext uri="{FF2B5EF4-FFF2-40B4-BE49-F238E27FC236}">
                  <a16:creationId xmlns:a16="http://schemas.microsoft.com/office/drawing/2014/main" id="{E883B956-63D7-43B5-9FA5-6B88D3FAE299}"/>
                </a:ext>
              </a:extLst>
            </p:cNvPr>
            <p:cNvGrpSpPr/>
            <p:nvPr/>
          </p:nvGrpSpPr>
          <p:grpSpPr>
            <a:xfrm>
              <a:off x="3974544" y="1008636"/>
              <a:ext cx="741472" cy="741472"/>
              <a:chOff x="3059832" y="3339719"/>
              <a:chExt cx="3607562" cy="3607562"/>
            </a:xfrm>
          </p:grpSpPr>
          <p:sp>
            <p:nvSpPr>
              <p:cNvPr id="24" name="椭圆 70">
                <a:extLst>
                  <a:ext uri="{FF2B5EF4-FFF2-40B4-BE49-F238E27FC236}">
                    <a16:creationId xmlns:a16="http://schemas.microsoft.com/office/drawing/2014/main" id="{8C872678-CE84-4D9B-B3A4-87A068BBB3EC}"/>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09">
                  <a:defRPr/>
                </a:pPr>
                <a:endParaRPr lang="zh-CN" altLang="en-US" sz="3600" kern="0">
                  <a:solidFill>
                    <a:srgbClr val="FF7422"/>
                  </a:solidFill>
                  <a:latin typeface="字魂36号-正文宋楷" panose="02000000000000000000" pitchFamily="2" charset="-122"/>
                  <a:ea typeface="字魂36号-正文宋楷" panose="02000000000000000000" pitchFamily="2" charset="-122"/>
                  <a:cs typeface="+mn-ea"/>
                  <a:sym typeface="+mn-lt"/>
                </a:endParaRPr>
              </a:p>
            </p:txBody>
          </p:sp>
          <p:sp>
            <p:nvSpPr>
              <p:cNvPr id="25" name="同心圆 69">
                <a:extLst>
                  <a:ext uri="{FF2B5EF4-FFF2-40B4-BE49-F238E27FC236}">
                    <a16:creationId xmlns:a16="http://schemas.microsoft.com/office/drawing/2014/main" id="{9E78F595-EEBF-4155-92E6-DFF62804F253}"/>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09">
                  <a:defRPr/>
                </a:pPr>
                <a:endParaRPr lang="zh-CN" altLang="en-US" sz="3600" kern="0" dirty="0">
                  <a:solidFill>
                    <a:srgbClr val="FF7422"/>
                  </a:solidFill>
                  <a:latin typeface="字魂36号-正文宋楷" panose="02000000000000000000" pitchFamily="2" charset="-122"/>
                  <a:ea typeface="字魂36号-正文宋楷" panose="02000000000000000000" pitchFamily="2" charset="-122"/>
                  <a:cs typeface="+mn-ea"/>
                  <a:sym typeface="+mn-lt"/>
                </a:endParaRPr>
              </a:p>
            </p:txBody>
          </p:sp>
        </p:grpSp>
        <p:sp>
          <p:nvSpPr>
            <p:cNvPr id="23" name="TextBox 8">
              <a:extLst>
                <a:ext uri="{FF2B5EF4-FFF2-40B4-BE49-F238E27FC236}">
                  <a16:creationId xmlns:a16="http://schemas.microsoft.com/office/drawing/2014/main" id="{1D0A99C5-6FE9-4E98-94D1-2D202D2BB9F5}"/>
                </a:ext>
              </a:extLst>
            </p:cNvPr>
            <p:cNvSpPr txBox="1"/>
            <p:nvPr/>
          </p:nvSpPr>
          <p:spPr>
            <a:xfrm>
              <a:off x="4505859" y="463425"/>
              <a:ext cx="1794611" cy="814476"/>
            </a:xfrm>
            <a:prstGeom prst="rect">
              <a:avLst/>
            </a:prstGeom>
            <a:noFill/>
          </p:spPr>
          <p:txBody>
            <a:bodyPr wrap="none" lIns="479938" tIns="0" rIns="0" bIns="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09">
                <a:defRPr/>
              </a:pPr>
              <a:r>
                <a:rPr lang="en-US" altLang="zh-CN" sz="6600" b="1" kern="0"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I. </a:t>
              </a:r>
              <a:r>
                <a:rPr lang="en-US" altLang="zh-CN" sz="6600" b="1" kern="0"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Tìm</a:t>
              </a:r>
              <a:r>
                <a:rPr lang="en-US" altLang="zh-CN" sz="6600" b="1" kern="0"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 </a:t>
              </a:r>
              <a:r>
                <a:rPr lang="en-US" altLang="zh-CN" sz="6600" b="1" kern="0"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hiểu</a:t>
              </a:r>
              <a:r>
                <a:rPr lang="en-US" altLang="zh-CN" sz="6600" b="1" kern="0"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 </a:t>
              </a:r>
              <a:r>
                <a:rPr lang="en-US" altLang="zh-CN" sz="6600" b="1" kern="0"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yêu</a:t>
              </a:r>
              <a:r>
                <a:rPr lang="en-US" altLang="zh-CN" sz="6600" b="1" kern="0"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 </a:t>
              </a:r>
              <a:r>
                <a:rPr lang="en-US" altLang="zh-CN" sz="6600" b="1" kern="0"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cầu</a:t>
              </a:r>
              <a:r>
                <a:rPr lang="en-US" altLang="zh-CN" sz="6600" b="1" kern="0"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 </a:t>
              </a:r>
              <a:r>
                <a:rPr lang="en-US" altLang="zh-CN" sz="6600" b="1" kern="0"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kiểu</a:t>
              </a:r>
              <a:r>
                <a:rPr lang="en-US" altLang="zh-CN" sz="6600" b="1" kern="0"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 </a:t>
              </a:r>
              <a:r>
                <a:rPr lang="en-US" altLang="zh-CN" sz="6600" b="1" kern="0"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bài</a:t>
              </a:r>
              <a:endParaRPr lang="en-US" altLang="zh-CN" sz="6600" b="1" kern="0"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sym typeface="+mn-lt"/>
              </a:endParaRPr>
            </a:p>
          </p:txBody>
        </p:sp>
      </p:grpSp>
      <p:pic>
        <p:nvPicPr>
          <p:cNvPr id="27" name="图片 8">
            <a:extLst>
              <a:ext uri="{FF2B5EF4-FFF2-40B4-BE49-F238E27FC236}">
                <a16:creationId xmlns:a16="http://schemas.microsoft.com/office/drawing/2014/main" id="{C6A6FD8C-2C23-417E-AC0E-951AF345AB94}"/>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t="7778" r="5336" b="75097"/>
          <a:stretch/>
        </p:blipFill>
        <p:spPr>
          <a:xfrm rot="660128">
            <a:off x="9602752" y="-246809"/>
            <a:ext cx="2538516" cy="2163489"/>
          </a:xfrm>
          <a:prstGeom prst="rect">
            <a:avLst/>
          </a:prstGeom>
        </p:spPr>
      </p:pic>
    </p:spTree>
    <p:extLst>
      <p:ext uri="{BB962C8B-B14F-4D97-AF65-F5344CB8AC3E}">
        <p14:creationId xmlns:p14="http://schemas.microsoft.com/office/powerpoint/2010/main" val="338078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750" fill="hold"/>
                                        <p:tgtEl>
                                          <p:spTgt spid="12"/>
                                        </p:tgtEl>
                                        <p:attrNameLst>
                                          <p:attrName>ppt_w</p:attrName>
                                        </p:attrNameLst>
                                      </p:cBhvr>
                                      <p:tavLst>
                                        <p:tav tm="0">
                                          <p:val>
                                            <p:fltVal val="0"/>
                                          </p:val>
                                        </p:tav>
                                        <p:tav tm="100000">
                                          <p:val>
                                            <p:strVal val="#ppt_w"/>
                                          </p:val>
                                        </p:tav>
                                      </p:tavLst>
                                    </p:anim>
                                    <p:anim calcmode="lin" valueType="num">
                                      <p:cBhvr>
                                        <p:cTn id="21" dur="750" fill="hold"/>
                                        <p:tgtEl>
                                          <p:spTgt spid="12"/>
                                        </p:tgtEl>
                                        <p:attrNameLst>
                                          <p:attrName>ppt_h</p:attrName>
                                        </p:attrNameLst>
                                      </p:cBhvr>
                                      <p:tavLst>
                                        <p:tav tm="0">
                                          <p:val>
                                            <p:fltVal val="0"/>
                                          </p:val>
                                        </p:tav>
                                        <p:tav tm="100000">
                                          <p:val>
                                            <p:strVal val="#ppt_h"/>
                                          </p:val>
                                        </p:tav>
                                      </p:tavLst>
                                    </p:anim>
                                    <p:animEffect transition="in" filter="fade">
                                      <p:cBhvr>
                                        <p:cTn id="22" dur="750"/>
                                        <p:tgtEl>
                                          <p:spTgt spid="12"/>
                                        </p:tgtEl>
                                      </p:cBhvr>
                                    </p:animEffect>
                                  </p:childTnLst>
                                </p:cTn>
                              </p:par>
                            </p:childTnLst>
                          </p:cTn>
                        </p:par>
                        <p:par>
                          <p:cTn id="23" fill="hold">
                            <p:stCondLst>
                              <p:cond delay="2250"/>
                            </p:stCondLst>
                            <p:childTnLst>
                              <p:par>
                                <p:cTn id="24" presetID="53" presetClass="entr" presetSubtype="16"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750" fill="hold"/>
                                        <p:tgtEl>
                                          <p:spTgt spid="11"/>
                                        </p:tgtEl>
                                        <p:attrNameLst>
                                          <p:attrName>ppt_w</p:attrName>
                                        </p:attrNameLst>
                                      </p:cBhvr>
                                      <p:tavLst>
                                        <p:tav tm="0">
                                          <p:val>
                                            <p:fltVal val="0"/>
                                          </p:val>
                                        </p:tav>
                                        <p:tav tm="100000">
                                          <p:val>
                                            <p:strVal val="#ppt_w"/>
                                          </p:val>
                                        </p:tav>
                                      </p:tavLst>
                                    </p:anim>
                                    <p:anim calcmode="lin" valueType="num">
                                      <p:cBhvr>
                                        <p:cTn id="27" dur="750" fill="hold"/>
                                        <p:tgtEl>
                                          <p:spTgt spid="11"/>
                                        </p:tgtEl>
                                        <p:attrNameLst>
                                          <p:attrName>ppt_h</p:attrName>
                                        </p:attrNameLst>
                                      </p:cBhvr>
                                      <p:tavLst>
                                        <p:tav tm="0">
                                          <p:val>
                                            <p:fltVal val="0"/>
                                          </p:val>
                                        </p:tav>
                                        <p:tav tm="100000">
                                          <p:val>
                                            <p:strVal val="#ppt_h"/>
                                          </p:val>
                                        </p:tav>
                                      </p:tavLst>
                                    </p:anim>
                                    <p:animEffect transition="in" filter="fade">
                                      <p:cBhvr>
                                        <p:cTn id="28" dur="750"/>
                                        <p:tgtEl>
                                          <p:spTgt spid="11"/>
                                        </p:tgtEl>
                                      </p:cBhvr>
                                    </p:animEffect>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75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94" y="4760063"/>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7" y="470504"/>
            <a:ext cx="6117380" cy="584775"/>
          </a:xfrm>
          <a:prstGeom prst="rect">
            <a:avLst/>
          </a:prstGeom>
          <a:noFill/>
        </p:spPr>
        <p:txBody>
          <a:bodyPr wrap="square" rtlCol="0">
            <a:spAutoFit/>
          </a:bodyPr>
          <a:lstStyle/>
          <a:p>
            <a:pPr defTabSz="914309"/>
            <a:r>
              <a:rPr lang="en-US" altLang="zh-CN" sz="3200" b="1" u="sng">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rPr>
              <a:t>I. Tìm hiểu yêu cầu kiểu bài</a:t>
            </a:r>
            <a:endParaRPr lang="zh-CN" altLang="en-US" sz="3200" b="1" u="sng"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8" name="图片 6">
            <a:extLst>
              <a:ext uri="{FF2B5EF4-FFF2-40B4-BE49-F238E27FC236}">
                <a16:creationId xmlns:a16="http://schemas.microsoft.com/office/drawing/2014/main" id="{735E124F-EE1E-4CAC-A485-DB58611C1D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315"/>
          <a:stretch/>
        </p:blipFill>
        <p:spPr>
          <a:xfrm>
            <a:off x="-444105" y="1019202"/>
            <a:ext cx="7489730" cy="5518844"/>
          </a:xfrm>
          <a:prstGeom prst="rect">
            <a:avLst/>
          </a:prstGeom>
        </p:spPr>
      </p:pic>
      <p:pic>
        <p:nvPicPr>
          <p:cNvPr id="19" name="图片 2">
            <a:extLst>
              <a:ext uri="{FF2B5EF4-FFF2-40B4-BE49-F238E27FC236}">
                <a16:creationId xmlns:a16="http://schemas.microsoft.com/office/drawing/2014/main" id="{9513E72D-FCDD-40F8-A097-BD80E63F9B2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215158" y="111952"/>
            <a:ext cx="5476204" cy="5116540"/>
          </a:xfrm>
          <a:prstGeom prst="rect">
            <a:avLst/>
          </a:prstGeom>
        </p:spPr>
      </p:pic>
      <p:sp>
        <p:nvSpPr>
          <p:cNvPr id="20" name="文本框 43">
            <a:extLst>
              <a:ext uri="{FF2B5EF4-FFF2-40B4-BE49-F238E27FC236}">
                <a16:creationId xmlns:a16="http://schemas.microsoft.com/office/drawing/2014/main" id="{652945F0-7696-4A01-91B5-2B0AC58321CB}"/>
              </a:ext>
            </a:extLst>
          </p:cNvPr>
          <p:cNvSpPr txBox="1"/>
          <p:nvPr/>
        </p:nvSpPr>
        <p:spPr>
          <a:xfrm>
            <a:off x="7378704" y="1784007"/>
            <a:ext cx="3224120" cy="2308324"/>
          </a:xfrm>
          <a:prstGeom prst="rect">
            <a:avLst/>
          </a:prstGeom>
          <a:noFill/>
        </p:spPr>
        <p:txBody>
          <a:bodyPr wrap="square" rtlCol="0">
            <a:spAutoFit/>
          </a:bodyPr>
          <a:lstStyle/>
          <a:p>
            <a:pPr algn="ctr"/>
            <a:r>
              <a:rPr lang="en-US" sz="2400" i="1">
                <a:latin typeface="Times New Roman" panose="02020603050405020304" pitchFamily="18" charset="0"/>
                <a:cs typeface="Times New Roman" panose="02020603050405020304" pitchFamily="18" charset="0"/>
              </a:rPr>
              <a:t>Em hãy cho biết khi </a:t>
            </a:r>
            <a:r>
              <a:rPr lang="vi-VN" sz="2400" i="1">
                <a:latin typeface="Times New Roman" panose="02020603050405020304" pitchFamily="18" charset="0"/>
                <a:cs typeface="Times New Roman" panose="02020603050405020304" pitchFamily="18" charset="0"/>
              </a:rPr>
              <a:t>viết bài văn phân tích đặc điểm nhân vật trong một tác phẩm văn học </a:t>
            </a:r>
            <a:r>
              <a:rPr lang="en-US" sz="2400" i="1">
                <a:latin typeface="Times New Roman" panose="02020603050405020304" pitchFamily="18" charset="0"/>
                <a:cs typeface="Times New Roman" panose="02020603050405020304" pitchFamily="18" charset="0"/>
              </a:rPr>
              <a:t>cần phải đảm bảo những yêu cầu nào?</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8402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par>
                          <p:cTn id="37" fill="hold">
                            <p:stCondLst>
                              <p:cond delay="500"/>
                            </p:stCondLst>
                            <p:childTnLst>
                              <p:par>
                                <p:cTn id="38" presetID="42"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750"/>
                                        <p:tgtEl>
                                          <p:spTgt spid="19"/>
                                        </p:tgtEl>
                                      </p:cBhvr>
                                    </p:animEffect>
                                    <p:anim calcmode="lin" valueType="num">
                                      <p:cBhvr>
                                        <p:cTn id="41" dur="750" fill="hold"/>
                                        <p:tgtEl>
                                          <p:spTgt spid="19"/>
                                        </p:tgtEl>
                                        <p:attrNameLst>
                                          <p:attrName>ppt_x</p:attrName>
                                        </p:attrNameLst>
                                      </p:cBhvr>
                                      <p:tavLst>
                                        <p:tav tm="0">
                                          <p:val>
                                            <p:strVal val="#ppt_x"/>
                                          </p:val>
                                        </p:tav>
                                        <p:tav tm="100000">
                                          <p:val>
                                            <p:strVal val="#ppt_x"/>
                                          </p:val>
                                        </p:tav>
                                      </p:tavLst>
                                    </p:anim>
                                    <p:anim calcmode="lin" valueType="num">
                                      <p:cBhvr>
                                        <p:cTn id="42"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487" y="-41892"/>
            <a:ext cx="10523355" cy="6933261"/>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5485"/>
            <a:ext cx="12204925" cy="6933261"/>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a:solidFill>
                <a:prstClr val="white"/>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64" y="357544"/>
            <a:ext cx="11313684" cy="61445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0894" y="4760063"/>
            <a:ext cx="1329517" cy="2098285"/>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1" y="1239"/>
            <a:ext cx="1403935" cy="1053963"/>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677" y="470504"/>
            <a:ext cx="5558297" cy="584775"/>
          </a:xfrm>
          <a:prstGeom prst="rect">
            <a:avLst/>
          </a:prstGeom>
          <a:noFill/>
        </p:spPr>
        <p:txBody>
          <a:bodyPr wrap="square" rtlCol="0">
            <a:spAutoFit/>
          </a:bodyPr>
          <a:lstStyle/>
          <a:p>
            <a:pPr defTabSz="914309"/>
            <a:r>
              <a:rPr lang="en-US" altLang="zh-CN" sz="3200" b="1" u="sng">
                <a:solidFill>
                  <a:prstClr val="black">
                    <a:lumMod val="95000"/>
                    <a:lumOff val="5000"/>
                  </a:prstClr>
                </a:solidFill>
                <a:latin typeface="Times New Roman" panose="02020603050405020304" pitchFamily="18" charset="0"/>
                <a:ea typeface="小考拉体" panose="02000503000000000000" pitchFamily="2" charset="-122"/>
                <a:cs typeface="Times New Roman" panose="02020603050405020304" pitchFamily="18" charset="0"/>
              </a:rPr>
              <a:t>I. Tìm hiểu yêu cầu kiểu bài</a:t>
            </a:r>
            <a:endParaRPr lang="zh-CN" altLang="en-US" sz="3200" b="1" u="sng"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10" name="组合 16">
            <a:extLst>
              <a:ext uri="{FF2B5EF4-FFF2-40B4-BE49-F238E27FC236}">
                <a16:creationId xmlns:a16="http://schemas.microsoft.com/office/drawing/2014/main" id="{54DDA933-9728-4A19-A8EC-DB6D83CB8EA4}"/>
              </a:ext>
            </a:extLst>
          </p:cNvPr>
          <p:cNvGrpSpPr/>
          <p:nvPr/>
        </p:nvGrpSpPr>
        <p:grpSpPr>
          <a:xfrm>
            <a:off x="488480" y="3678998"/>
            <a:ext cx="3505874" cy="844508"/>
            <a:chOff x="671584" y="4572000"/>
            <a:chExt cx="3379555" cy="844617"/>
          </a:xfrm>
        </p:grpSpPr>
        <p:sp>
          <p:nvSpPr>
            <p:cNvPr id="11" name="椭圆 12">
              <a:extLst>
                <a:ext uri="{FF2B5EF4-FFF2-40B4-BE49-F238E27FC236}">
                  <a16:creationId xmlns:a16="http://schemas.microsoft.com/office/drawing/2014/main" id="{8B34FD4D-89BC-4F10-AC89-D8E4697A1A6B}"/>
                </a:ext>
              </a:extLst>
            </p:cNvPr>
            <p:cNvSpPr/>
            <p:nvPr/>
          </p:nvSpPr>
          <p:spPr>
            <a:xfrm>
              <a:off x="3217762" y="4572000"/>
              <a:ext cx="833377" cy="833377"/>
            </a:xfrm>
            <a:prstGeom prst="ellipse">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sz="20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矩形 13">
              <a:extLst>
                <a:ext uri="{FF2B5EF4-FFF2-40B4-BE49-F238E27FC236}">
                  <a16:creationId xmlns:a16="http://schemas.microsoft.com/office/drawing/2014/main" id="{5AE0F4E5-DB0A-4557-B28D-0FB98F6F8408}"/>
                </a:ext>
              </a:extLst>
            </p:cNvPr>
            <p:cNvSpPr/>
            <p:nvPr/>
          </p:nvSpPr>
          <p:spPr>
            <a:xfrm>
              <a:off x="671584" y="4708639"/>
              <a:ext cx="2371646" cy="707978"/>
            </a:xfrm>
            <a:prstGeom prst="rect">
              <a:avLst/>
            </a:prstGeom>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Giới thiệu được nhân vật cần phân tích.</a:t>
              </a:r>
              <a:endParaRPr lang="en-US" sz="2000">
                <a:effectLst/>
                <a:latin typeface=".VnTime"/>
                <a:ea typeface="Times New Roman" panose="02020603050405020304" pitchFamily="18" charset="0"/>
                <a:cs typeface="Times New Roman" panose="02020603050405020304" pitchFamily="18" charset="0"/>
              </a:endParaRPr>
            </a:p>
          </p:txBody>
        </p:sp>
        <p:pic>
          <p:nvPicPr>
            <p:cNvPr id="13" name="图片 15">
              <a:extLst>
                <a:ext uri="{FF2B5EF4-FFF2-40B4-BE49-F238E27FC236}">
                  <a16:creationId xmlns:a16="http://schemas.microsoft.com/office/drawing/2014/main" id="{BE5043C0-5AA5-4F3F-94AB-CA80FA48A5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2207" y="4827038"/>
              <a:ext cx="369996" cy="369996"/>
            </a:xfrm>
            <a:prstGeom prst="rect">
              <a:avLst/>
            </a:prstGeom>
          </p:spPr>
        </p:pic>
      </p:grpSp>
      <p:grpSp>
        <p:nvGrpSpPr>
          <p:cNvPr id="14" name="组合 17">
            <a:extLst>
              <a:ext uri="{FF2B5EF4-FFF2-40B4-BE49-F238E27FC236}">
                <a16:creationId xmlns:a16="http://schemas.microsoft.com/office/drawing/2014/main" id="{229B2AC1-2AFA-4C8B-BAA2-D24A6782C05E}"/>
              </a:ext>
            </a:extLst>
          </p:cNvPr>
          <p:cNvGrpSpPr/>
          <p:nvPr/>
        </p:nvGrpSpPr>
        <p:grpSpPr>
          <a:xfrm>
            <a:off x="734330" y="2154042"/>
            <a:ext cx="4264428" cy="1323439"/>
            <a:chOff x="-59640" y="4098616"/>
            <a:chExt cx="4110779" cy="1323611"/>
          </a:xfrm>
        </p:grpSpPr>
        <p:sp>
          <p:nvSpPr>
            <p:cNvPr id="15" name="椭圆 18">
              <a:extLst>
                <a:ext uri="{FF2B5EF4-FFF2-40B4-BE49-F238E27FC236}">
                  <a16:creationId xmlns:a16="http://schemas.microsoft.com/office/drawing/2014/main" id="{B59C692D-6D5E-405F-8506-53067D62B68A}"/>
                </a:ext>
              </a:extLst>
            </p:cNvPr>
            <p:cNvSpPr/>
            <p:nvPr/>
          </p:nvSpPr>
          <p:spPr>
            <a:xfrm>
              <a:off x="3217762" y="4572000"/>
              <a:ext cx="833377" cy="833377"/>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sz="20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矩形 19">
              <a:extLst>
                <a:ext uri="{FF2B5EF4-FFF2-40B4-BE49-F238E27FC236}">
                  <a16:creationId xmlns:a16="http://schemas.microsoft.com/office/drawing/2014/main" id="{6737BB41-2284-406B-9504-31A3A85E6AEB}"/>
                </a:ext>
              </a:extLst>
            </p:cNvPr>
            <p:cNvSpPr/>
            <p:nvPr/>
          </p:nvSpPr>
          <p:spPr>
            <a:xfrm>
              <a:off x="-59640" y="4098616"/>
              <a:ext cx="3026743" cy="1323611"/>
            </a:xfrm>
            <a:prstGeom prst="rect">
              <a:avLst/>
            </a:prstGeom>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Trình bày được ý kiến của người viết về các đặc điểm khái quát từ nét tính cách, phẩm chất nhân vật.</a:t>
              </a:r>
              <a:endParaRPr lang="en-US" sz="2000">
                <a:effectLst/>
                <a:latin typeface=".VnTime"/>
                <a:ea typeface="Times New Roman" panose="02020603050405020304" pitchFamily="18" charset="0"/>
                <a:cs typeface="Times New Roman" panose="02020603050405020304" pitchFamily="18" charset="0"/>
              </a:endParaRPr>
            </a:p>
          </p:txBody>
        </p:sp>
        <p:pic>
          <p:nvPicPr>
            <p:cNvPr id="17" name="图片 20">
              <a:extLst>
                <a:ext uri="{FF2B5EF4-FFF2-40B4-BE49-F238E27FC236}">
                  <a16:creationId xmlns:a16="http://schemas.microsoft.com/office/drawing/2014/main" id="{1C072B31-6765-429A-9883-EB8B42ADCAB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452207" y="4827038"/>
              <a:ext cx="369996" cy="369996"/>
            </a:xfrm>
            <a:prstGeom prst="rect">
              <a:avLst/>
            </a:prstGeom>
          </p:spPr>
        </p:pic>
      </p:grpSp>
      <p:grpSp>
        <p:nvGrpSpPr>
          <p:cNvPr id="18" name="组合 21">
            <a:extLst>
              <a:ext uri="{FF2B5EF4-FFF2-40B4-BE49-F238E27FC236}">
                <a16:creationId xmlns:a16="http://schemas.microsoft.com/office/drawing/2014/main" id="{BBDB1352-DD6C-47C0-BC80-DCF9E246E803}"/>
              </a:ext>
            </a:extLst>
          </p:cNvPr>
          <p:cNvGrpSpPr/>
          <p:nvPr/>
        </p:nvGrpSpPr>
        <p:grpSpPr>
          <a:xfrm>
            <a:off x="3994010" y="1265295"/>
            <a:ext cx="4032068" cy="1808847"/>
            <a:chOff x="1669627" y="3596295"/>
            <a:chExt cx="3886791" cy="1809082"/>
          </a:xfrm>
        </p:grpSpPr>
        <p:sp>
          <p:nvSpPr>
            <p:cNvPr id="19" name="椭圆 22">
              <a:extLst>
                <a:ext uri="{FF2B5EF4-FFF2-40B4-BE49-F238E27FC236}">
                  <a16:creationId xmlns:a16="http://schemas.microsoft.com/office/drawing/2014/main" id="{2AD0B4C3-6167-4F0C-8119-17866ED6FB35}"/>
                </a:ext>
              </a:extLst>
            </p:cNvPr>
            <p:cNvSpPr/>
            <p:nvPr/>
          </p:nvSpPr>
          <p:spPr>
            <a:xfrm>
              <a:off x="3217762" y="4572000"/>
              <a:ext cx="833377" cy="833377"/>
            </a:xfrm>
            <a:prstGeom prst="ellipse">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sz="20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 name="矩形 23">
              <a:extLst>
                <a:ext uri="{FF2B5EF4-FFF2-40B4-BE49-F238E27FC236}">
                  <a16:creationId xmlns:a16="http://schemas.microsoft.com/office/drawing/2014/main" id="{659EB4F6-72DA-4010-922B-52239A5AED3C}"/>
                </a:ext>
              </a:extLst>
            </p:cNvPr>
            <p:cNvSpPr/>
            <p:nvPr/>
          </p:nvSpPr>
          <p:spPr>
            <a:xfrm>
              <a:off x="1669627" y="3596295"/>
              <a:ext cx="3886791" cy="769541"/>
            </a:xfrm>
            <a:prstGeom prst="rect">
              <a:avLst/>
            </a:prstGeom>
          </p:spPr>
          <p:txBody>
            <a:bodyPr wrap="square">
              <a:spAutoFit/>
            </a:bodyPr>
            <a:lstStyle/>
            <a:p>
              <a:pPr algn="ctr"/>
              <a:r>
                <a:rPr lang="en-US" sz="2000">
                  <a:effectLst/>
                  <a:latin typeface="Times New Roman" panose="02020603050405020304" pitchFamily="18" charset="0"/>
                  <a:ea typeface="Times New Roman" panose="02020603050405020304" pitchFamily="18" charset="0"/>
                </a:rPr>
                <a:t>Đưa ra lí lẽ rõ ràng, thuyết phục để làm sáng tỏ ý kiến</a:t>
              </a: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VnTime"/>
                <a:ea typeface="Times New Roman" panose="02020603050405020304" pitchFamily="18" charset="0"/>
                <a:cs typeface="Times New Roman" panose="02020603050405020304" pitchFamily="18" charset="0"/>
              </a:endParaRPr>
            </a:p>
          </p:txBody>
        </p:sp>
        <p:pic>
          <p:nvPicPr>
            <p:cNvPr id="21" name="图片 24">
              <a:extLst>
                <a:ext uri="{FF2B5EF4-FFF2-40B4-BE49-F238E27FC236}">
                  <a16:creationId xmlns:a16="http://schemas.microsoft.com/office/drawing/2014/main" id="{D290D7BC-DE6C-4927-BDE2-F24DEAC6D82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52207" y="4861631"/>
              <a:ext cx="369996" cy="300809"/>
            </a:xfrm>
            <a:prstGeom prst="rect">
              <a:avLst/>
            </a:prstGeom>
          </p:spPr>
        </p:pic>
      </p:grpSp>
      <p:grpSp>
        <p:nvGrpSpPr>
          <p:cNvPr id="22" name="组合 25">
            <a:extLst>
              <a:ext uri="{FF2B5EF4-FFF2-40B4-BE49-F238E27FC236}">
                <a16:creationId xmlns:a16="http://schemas.microsoft.com/office/drawing/2014/main" id="{D7FB0110-5809-45D5-A7CA-2FFB44D1179C}"/>
              </a:ext>
            </a:extLst>
          </p:cNvPr>
          <p:cNvGrpSpPr/>
          <p:nvPr/>
        </p:nvGrpSpPr>
        <p:grpSpPr>
          <a:xfrm>
            <a:off x="7118974" y="2229173"/>
            <a:ext cx="4633075" cy="1337987"/>
            <a:chOff x="3217762" y="4067216"/>
            <a:chExt cx="4466144" cy="1338161"/>
          </a:xfrm>
        </p:grpSpPr>
        <p:sp>
          <p:nvSpPr>
            <p:cNvPr id="23" name="椭圆 26">
              <a:extLst>
                <a:ext uri="{FF2B5EF4-FFF2-40B4-BE49-F238E27FC236}">
                  <a16:creationId xmlns:a16="http://schemas.microsoft.com/office/drawing/2014/main" id="{6D333D8F-6696-47BC-80F7-1397E6219734}"/>
                </a:ext>
              </a:extLst>
            </p:cNvPr>
            <p:cNvSpPr/>
            <p:nvPr/>
          </p:nvSpPr>
          <p:spPr>
            <a:xfrm>
              <a:off x="3217762" y="4572000"/>
              <a:ext cx="833377" cy="833377"/>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4" name="矩形 27">
              <a:extLst>
                <a:ext uri="{FF2B5EF4-FFF2-40B4-BE49-F238E27FC236}">
                  <a16:creationId xmlns:a16="http://schemas.microsoft.com/office/drawing/2014/main" id="{0E764005-7EA7-4112-A731-4E71C818FCA8}"/>
                </a:ext>
              </a:extLst>
            </p:cNvPr>
            <p:cNvSpPr/>
            <p:nvPr/>
          </p:nvSpPr>
          <p:spPr>
            <a:xfrm>
              <a:off x="4291210" y="4067216"/>
              <a:ext cx="3392696" cy="1015795"/>
            </a:xfrm>
            <a:prstGeom prst="rect">
              <a:avLst/>
            </a:prstGeom>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Đưa ra bằng chứng là các chi tiết, sự việc, lời nói, trích dẫn từ văn bản để làm sáng tỏ lí lẽ.</a:t>
              </a:r>
              <a:endParaRPr lang="en-US" sz="2000">
                <a:effectLst/>
                <a:latin typeface=".VnTime"/>
                <a:ea typeface="Times New Roman" panose="02020603050405020304" pitchFamily="18" charset="0"/>
                <a:cs typeface="Times New Roman" panose="02020603050405020304" pitchFamily="18" charset="0"/>
              </a:endParaRPr>
            </a:p>
          </p:txBody>
        </p:sp>
        <p:pic>
          <p:nvPicPr>
            <p:cNvPr id="25" name="图片 28">
              <a:extLst>
                <a:ext uri="{FF2B5EF4-FFF2-40B4-BE49-F238E27FC236}">
                  <a16:creationId xmlns:a16="http://schemas.microsoft.com/office/drawing/2014/main" id="{81187596-89B0-4951-89A3-E38096B34AD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452207" y="4827038"/>
              <a:ext cx="369996" cy="369996"/>
            </a:xfrm>
            <a:prstGeom prst="rect">
              <a:avLst/>
            </a:prstGeom>
          </p:spPr>
        </p:pic>
      </p:grpSp>
      <p:grpSp>
        <p:nvGrpSpPr>
          <p:cNvPr id="26" name="组合 29">
            <a:extLst>
              <a:ext uri="{FF2B5EF4-FFF2-40B4-BE49-F238E27FC236}">
                <a16:creationId xmlns:a16="http://schemas.microsoft.com/office/drawing/2014/main" id="{0AE35C0F-311A-4117-9116-249C1CB79575}"/>
              </a:ext>
            </a:extLst>
          </p:cNvPr>
          <p:cNvGrpSpPr/>
          <p:nvPr/>
        </p:nvGrpSpPr>
        <p:grpSpPr>
          <a:xfrm>
            <a:off x="7876634" y="3852383"/>
            <a:ext cx="3717693" cy="833268"/>
            <a:chOff x="3217762" y="4572000"/>
            <a:chExt cx="3583743" cy="833377"/>
          </a:xfrm>
        </p:grpSpPr>
        <p:sp>
          <p:nvSpPr>
            <p:cNvPr id="27" name="椭圆 30">
              <a:extLst>
                <a:ext uri="{FF2B5EF4-FFF2-40B4-BE49-F238E27FC236}">
                  <a16:creationId xmlns:a16="http://schemas.microsoft.com/office/drawing/2014/main" id="{518D9C84-A1FE-4040-BA0F-9F79E41F5013}"/>
                </a:ext>
              </a:extLst>
            </p:cNvPr>
            <p:cNvSpPr/>
            <p:nvPr/>
          </p:nvSpPr>
          <p:spPr>
            <a:xfrm>
              <a:off x="3217762" y="4572000"/>
              <a:ext cx="833377" cy="833377"/>
            </a:xfrm>
            <a:prstGeom prst="ellipse">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zh-CN" altLang="en-US" sz="24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 name="矩形 31">
              <a:extLst>
                <a:ext uri="{FF2B5EF4-FFF2-40B4-BE49-F238E27FC236}">
                  <a16:creationId xmlns:a16="http://schemas.microsoft.com/office/drawing/2014/main" id="{B46CDFE6-7258-46D4-AC48-FB28CF200692}"/>
                </a:ext>
              </a:extLst>
            </p:cNvPr>
            <p:cNvSpPr/>
            <p:nvPr/>
          </p:nvSpPr>
          <p:spPr>
            <a:xfrm>
              <a:off x="4279539" y="4596869"/>
              <a:ext cx="2521966" cy="707979"/>
            </a:xfrm>
            <a:prstGeom prst="rect">
              <a:avLst/>
            </a:prstGeom>
          </p:spPr>
          <p:txBody>
            <a:bodyPr wrap="square">
              <a:spAutoFit/>
            </a:bodyPr>
            <a:lstStyle/>
            <a:p>
              <a:pPr algn="just" defTabSz="914309"/>
              <a:r>
                <a:rPr lang="en-US" sz="2000">
                  <a:effectLst/>
                  <a:latin typeface="Times New Roman" panose="02020603050405020304" pitchFamily="18" charset="0"/>
                  <a:ea typeface="Calibri" panose="020F0502020204030204" pitchFamily="34" charset="0"/>
                </a:rPr>
                <a:t>Bố cục bài viết đảm bảo các phần</a:t>
              </a:r>
              <a:endParaRPr lang="en-US" sz="28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9" name="图片 32">
              <a:extLst>
                <a:ext uri="{FF2B5EF4-FFF2-40B4-BE49-F238E27FC236}">
                  <a16:creationId xmlns:a16="http://schemas.microsoft.com/office/drawing/2014/main" id="{79B67E20-B825-46BF-8593-5A2FC06923F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452207" y="4827038"/>
              <a:ext cx="369996" cy="369996"/>
            </a:xfrm>
            <a:prstGeom prst="rect">
              <a:avLst/>
            </a:prstGeom>
          </p:spPr>
        </p:pic>
      </p:grpSp>
      <p:pic>
        <p:nvPicPr>
          <p:cNvPr id="30" name="图片 33">
            <a:extLst>
              <a:ext uri="{FF2B5EF4-FFF2-40B4-BE49-F238E27FC236}">
                <a16:creationId xmlns:a16="http://schemas.microsoft.com/office/drawing/2014/main" id="{989B6F91-43B7-452F-A657-C066CD25FBC8}"/>
              </a:ext>
            </a:extLst>
          </p:cNvPr>
          <p:cNvPicPr>
            <a:picLocks noChangeAspect="1"/>
          </p:cNvPicPr>
          <p:nvPr/>
        </p:nvPicPr>
        <p:blipFill rotWithShape="1">
          <a:blip r:embed="rId11">
            <a:extLst>
              <a:ext uri="{28A0092B-C50C-407E-A947-70E740481C1C}">
                <a14:useLocalDpi xmlns:a14="http://schemas.microsoft.com/office/drawing/2010/main" val="0"/>
              </a:ext>
            </a:extLst>
          </a:blip>
          <a:srcRect l="49807" t="6503" r="4936" b="70943"/>
          <a:stretch/>
        </p:blipFill>
        <p:spPr>
          <a:xfrm>
            <a:off x="3278470" y="3229586"/>
            <a:ext cx="5281634" cy="3490048"/>
          </a:xfrm>
          <a:prstGeom prst="rect">
            <a:avLst/>
          </a:prstGeom>
        </p:spPr>
      </p:pic>
    </p:spTree>
    <p:extLst>
      <p:ext uri="{BB962C8B-B14F-4D97-AF65-F5344CB8AC3E}">
        <p14:creationId xmlns:p14="http://schemas.microsoft.com/office/powerpoint/2010/main" val="3858705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5322</TotalTime>
  <Words>1300</Words>
  <Application>Microsoft Office PowerPoint</Application>
  <PresentationFormat>Custom</PresentationFormat>
  <Paragraphs>203</Paragraphs>
  <Slides>32</Slides>
  <Notes>31</Notes>
  <HiddenSlides>0</HiddenSlides>
  <MMClips>0</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32</vt:i4>
      </vt:variant>
    </vt:vector>
  </HeadingPairs>
  <TitlesOfParts>
    <vt:vector size="61" baseType="lpstr">
      <vt:lpstr>等线</vt:lpstr>
      <vt:lpstr>等线 Light</vt:lpstr>
      <vt:lpstr>微软雅黑</vt:lpstr>
      <vt:lpstr>.VnTime</vt:lpstr>
      <vt:lpstr>Arial</vt:lpstr>
      <vt:lpstr>Calibri</vt:lpstr>
      <vt:lpstr>Calibri Light</vt:lpstr>
      <vt:lpstr>Impact</vt:lpstr>
      <vt:lpstr>ITC Avant Garde Std Bk</vt:lpstr>
      <vt:lpstr>LiHei Pro</vt:lpstr>
      <vt:lpstr>Roboto</vt:lpstr>
      <vt:lpstr>Signika</vt:lpstr>
      <vt:lpstr>Times New Roman</vt:lpstr>
      <vt:lpstr>zihun35hao-jindianyahei</vt:lpstr>
      <vt:lpstr>字魂100号-方方先锋体</vt:lpstr>
      <vt:lpstr>字魂36号-正文宋楷</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Ngô Thị Kim Liên</cp:lastModifiedBy>
  <cp:revision>3184</cp:revision>
  <dcterms:created xsi:type="dcterms:W3CDTF">2015-12-01T09:06:39Z</dcterms:created>
  <dcterms:modified xsi:type="dcterms:W3CDTF">2022-11-06T15:34:53Z</dcterms:modified>
</cp:coreProperties>
</file>