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64" r:id="rId16"/>
    <p:sldMasterId id="2147483876" r:id="rId17"/>
  </p:sldMasterIdLst>
  <p:sldIdLst>
    <p:sldId id="407" r:id="rId18"/>
    <p:sldId id="424" r:id="rId19"/>
    <p:sldId id="425" r:id="rId20"/>
    <p:sldId id="409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269" r:id="rId33"/>
    <p:sldId id="272" r:id="rId34"/>
    <p:sldId id="271" r:id="rId35"/>
    <p:sldId id="273" r:id="rId36"/>
    <p:sldId id="274" r:id="rId37"/>
    <p:sldId id="426" r:id="rId38"/>
    <p:sldId id="371" r:id="rId39"/>
    <p:sldId id="356" r:id="rId40"/>
    <p:sldId id="357" r:id="rId41"/>
    <p:sldId id="358" r:id="rId42"/>
    <p:sldId id="359" r:id="rId43"/>
    <p:sldId id="377" r:id="rId44"/>
    <p:sldId id="406" r:id="rId45"/>
    <p:sldId id="375" r:id="rId46"/>
    <p:sldId id="399" r:id="rId47"/>
    <p:sldId id="427" r:id="rId48"/>
    <p:sldId id="428" r:id="rId49"/>
    <p:sldId id="42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34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11458-853B-D401-102C-DE26E5091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3571B7-0724-1C30-1430-617A533BF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3AE09-933A-6A25-9601-E2F983C9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F9CA9-EBB6-A1C2-C800-7F53461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5E1613-004B-3177-6BA9-51E34CF2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7E4A3-7E16-C2ED-C87F-51A92E91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239DBD-7881-E673-A40E-004D3135C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DADEAC-0F16-5088-9FF4-9B206A66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C268DF-154A-F4EF-51A3-64C1B3F7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1447E0-755B-7884-D223-CF2F442E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5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40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2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55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8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44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27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374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4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F03FD4-6A69-ADCF-FF4B-9EBA334F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762992-7C02-9186-A485-F548C219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DB9820-CE08-26EE-2F07-2552913B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12BFC1-A2A4-0AB8-5772-86EC2170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A736E1-EA61-E538-DA61-B86F5CD4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132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198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453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29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373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872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410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713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743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544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520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479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8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045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365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602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026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823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858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3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65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01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44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189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300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256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36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868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002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863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968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84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1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83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440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575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940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881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887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148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898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891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47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39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143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130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959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43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631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677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665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8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65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939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347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54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05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420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861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322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6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347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301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700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907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762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166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455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640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06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105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6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004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63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73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759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91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27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158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83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EAA17-1B4E-A2B4-0D83-24D07BBE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F76DA-E4C6-57E9-2A03-8428443B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FF1D9-383D-D317-E5D2-5B598171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1D08A7-CA6A-135D-7C8A-385CD483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A9957F-5DDD-E902-15B2-5AAF222F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9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1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7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3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5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46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0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46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12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7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F5DE4-C530-169E-11A4-EF8FC17D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7529E6-65BE-86A9-AF7D-511E4F5B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E35C6D-7493-06D3-450A-C95AB697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A48263-4173-EC48-AF94-E6D75298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0C11B-3B70-EBAF-CF24-98C144BC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9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69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62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76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1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61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81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13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52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26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8D022-F1B3-B2D6-AFA7-B3F0395E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853313-6B87-715B-D708-B7A482B0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ABD565-6243-8CB9-2708-E7FE672A9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FA368-7193-AADC-D8D6-BA308C9C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A67620-BEDC-E443-9F2B-A88BAF4A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8A5AB7-7A4A-DD3A-7527-3028613F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6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75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97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28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12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4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20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76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92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5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22523-19A4-FAE2-F91D-3548EF30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91382A-B4D7-DF16-1579-F21C3BEA0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BD8BBE-3042-873E-1824-BB9EC842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C86C3E-6967-7AE7-5B79-32BE630EF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20007C-04A4-2F17-F54D-F2DF4670B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E067BD-6B6B-D536-CC57-7980172E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283966-BD9D-3812-7511-17E5D482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540325-9F8F-8DC3-5F6A-9A6415AE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00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59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05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67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84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97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64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2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21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2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2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B5D8B-6E99-4188-C101-5A2478EF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F07505-C8E3-1031-26F4-F831883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C5148F-061D-7680-932A-6A2267C3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193A4D-0683-9295-B158-B77FEB0F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2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5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49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05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25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58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77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36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1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0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8F10D2-E0EA-D57F-4707-B63EC32D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1CFA4F-CC32-BEC6-6599-592936D0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59C6B4-CD1E-AB8D-C031-4423982D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15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2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01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41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19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6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62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78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6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89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0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40AB2-2E4D-2902-AE8C-ABCB6A57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06880F-0C8C-B547-7E55-75222A63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B3362-F417-DB19-739C-86EDCBC42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7AA9BE-1CBC-5D8F-5BA3-81AE138E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4A232E-0406-B618-5E93-8C25AF14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4686EA-2B6D-BA51-C18A-42291E86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05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68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153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300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16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65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5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5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512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61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A0ECE-A383-B6AB-9EBB-A63CE7C7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AEE497-506F-6840-5536-A9D446945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4BE6EC-94F0-CC3D-DDF8-2E7A67CA1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59AA57-B16E-1F05-A738-E1157B40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C8F61-2762-82DA-DD3A-02CB6F01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657029-C251-2E59-2519-63DD2099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80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564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731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764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754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79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9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486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76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34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EBB3EC-0B9D-3FF7-61D9-B9672902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8B732C-84F6-F505-83C3-492C6260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955A0-4E77-E066-54B3-5B07BD95E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B239-37EB-43C8-99DD-0A2BE4EACBF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C7243-1BE5-BA7E-0DD8-8C4CD049C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70F1D5-E035-FBF0-C154-472AD7457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5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3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0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706581" y="547803"/>
            <a:ext cx="111289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4321355"/>
            <a:ext cx="2933077" cy="2933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084" y="1"/>
            <a:ext cx="954459" cy="565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831274" y="411956"/>
            <a:ext cx="106734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“se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”…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3" y="4224373"/>
            <a:ext cx="3030058" cy="3030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831274" y="411956"/>
            <a:ext cx="1067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156" y="4415012"/>
            <a:ext cx="636011" cy="711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3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62591"/>
              </p:ext>
            </p:extLst>
          </p:nvPr>
        </p:nvGraphicFramePr>
        <p:xfrm>
          <a:off x="360726" y="741814"/>
          <a:ext cx="11610363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747638">
                  <a:extLst>
                    <a:ext uri="{9D8B030D-6E8A-4147-A177-3AD203B41FA5}">
                      <a16:colId xmlns:a16="http://schemas.microsoft.com/office/drawing/2014/main" xmlns="" val="2469993196"/>
                    </a:ext>
                  </a:extLst>
                </a:gridCol>
                <a:gridCol w="8091054">
                  <a:extLst>
                    <a:ext uri="{9D8B030D-6E8A-4147-A177-3AD203B41FA5}">
                      <a16:colId xmlns:a16="http://schemas.microsoft.com/office/drawing/2014/main" xmlns="" val="1528299751"/>
                    </a:ext>
                  </a:extLst>
                </a:gridCol>
                <a:gridCol w="2771671">
                  <a:extLst>
                    <a:ext uri="{9D8B030D-6E8A-4147-A177-3AD203B41FA5}">
                      <a16:colId xmlns:a16="http://schemas.microsoft.com/office/drawing/2014/main" xmlns="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89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44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433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83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02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882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414818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35532"/>
              </p:ext>
            </p:extLst>
          </p:nvPr>
        </p:nvGraphicFramePr>
        <p:xfrm>
          <a:off x="459340" y="379342"/>
          <a:ext cx="11409048" cy="6829618"/>
        </p:xfrm>
        <a:graphic>
          <a:graphicData uri="http://schemas.openxmlformats.org/drawingml/2006/table">
            <a:tbl>
              <a:tblPr firstRow="1" firstCol="1" bandRow="1"/>
              <a:tblGrid>
                <a:gridCol w="800801">
                  <a:extLst>
                    <a:ext uri="{9D8B030D-6E8A-4147-A177-3AD203B41FA5}">
                      <a16:colId xmlns:a16="http://schemas.microsoft.com/office/drawing/2014/main" xmlns="" val="2469993196"/>
                    </a:ext>
                  </a:extLst>
                </a:gridCol>
                <a:gridCol w="3596125">
                  <a:extLst>
                    <a:ext uri="{9D8B030D-6E8A-4147-A177-3AD203B41FA5}">
                      <a16:colId xmlns:a16="http://schemas.microsoft.com/office/drawing/2014/main" xmlns="" val="1528299751"/>
                    </a:ext>
                  </a:extLst>
                </a:gridCol>
                <a:gridCol w="7012122">
                  <a:extLst>
                    <a:ext uri="{9D8B030D-6E8A-4147-A177-3AD203B41FA5}">
                      <a16:colId xmlns:a16="http://schemas.microsoft.com/office/drawing/2014/main" xmlns="" val="2493650006"/>
                    </a:ext>
                  </a:extLst>
                </a:gridCol>
              </a:tblGrid>
              <a:tr h="596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325459"/>
                  </a:ext>
                </a:extLst>
              </a:tr>
              <a:tr h="1054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Ngôi thứ nhất được tác giả</a:t>
                      </a:r>
                      <a:r>
                        <a:rPr lang="en-US" sz="2800" b="1" i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 để chia sẻ cảm xúc.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894146"/>
                  </a:ext>
                </a:extLst>
              </a:tr>
              <a:tr h="898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ảm xúc thể hiện: Từ sự yêu mến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-&gt;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suy ngẫm về hình ảnh người mẹ.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449643"/>
                  </a:ext>
                </a:extLst>
              </a:tr>
              <a:tr h="887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âu mở đoạn giới thiệu nhan đề bài thơ, tên tác giả và nêu cảm xúc chung về bài thơ.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4335568"/>
                  </a:ext>
                </a:extLst>
              </a:tr>
              <a:tr h="1207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-&gt;</a:t>
                      </a:r>
                      <a:r>
                        <a:rPr lang="en-US" sz="2800" b="1" i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hân đoạn gồm những câu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vi-VN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"Thủ pháp nhân hóa" 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đến </a:t>
                      </a:r>
                      <a:r>
                        <a:rPr lang="vi-VN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"đem đến mùa xuân tươi </a:t>
                      </a:r>
                      <a:r>
                        <a:rPr lang="vi-VN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sáng«-&gt;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cảm 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nhận tinh tế, 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 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tác giả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839363"/>
                  </a:ext>
                </a:extLst>
              </a:tr>
              <a:tr h="1686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 đông lạnh lẽo được sưởi ấm bằng tình cảm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r>
                        <a:rPr lang="en-US" sz="2800" b="1" i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02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01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2039937" y="2029643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420355" y="199807"/>
            <a:ext cx="11652307" cy="6658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3479875"/>
            <a:ext cx="3774558" cy="3774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683F3C-E369-C79F-90E0-5CE539EB67EE}"/>
              </a:ext>
            </a:extLst>
          </p:cNvPr>
          <p:cNvSpPr txBox="1"/>
          <p:nvPr/>
        </p:nvSpPr>
        <p:spPr>
          <a:xfrm>
            <a:off x="1434907" y="644856"/>
            <a:ext cx="999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(SGK/26)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71F42E31-6E4F-AD98-BAAA-948530A7188E}"/>
              </a:ext>
            </a:extLst>
          </p:cNvPr>
          <p:cNvSpPr txBox="1"/>
          <p:nvPr/>
        </p:nvSpPr>
        <p:spPr>
          <a:xfrm>
            <a:off x="1959978" y="1443841"/>
            <a:ext cx="93782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smtClean="0">
                <a:latin typeface="Times New Roman" panose="02020603050405020304" pitchFamily="18" charset="0"/>
              </a:rPr>
              <a:t>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Vẻ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vừa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bốn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hoặc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rất</a:t>
            </a:r>
            <a:r>
              <a:rPr lang="en-US" sz="3600" b="1" dirty="0" smtClean="0">
                <a:latin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muốn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văn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khoảng</a:t>
            </a:r>
            <a:r>
              <a:rPr lang="en-US" sz="3600" b="1" dirty="0" smtClean="0">
                <a:latin typeface="Times New Roman" panose="02020603050405020304" pitchFamily="18" charset="0"/>
              </a:rPr>
              <a:t> 100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sẻ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xúc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thực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dự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mình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gửi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văn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</a:rPr>
              <a:t> ban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biên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bản</a:t>
            </a:r>
            <a:r>
              <a:rPr lang="en-US" sz="3600" b="1" dirty="0" smtClean="0">
                <a:latin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18108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7328" y="226503"/>
            <a:ext cx="30582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7C7973-CD18-F2FF-DA49-AD979B3D416E}"/>
              </a:ext>
            </a:extLst>
          </p:cNvPr>
          <p:cNvSpPr txBox="1"/>
          <p:nvPr/>
        </p:nvSpPr>
        <p:spPr>
          <a:xfrm>
            <a:off x="2086377" y="115910"/>
            <a:ext cx="6671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16CD62-336F-AC85-1EEB-A3F6348288F0}"/>
              </a:ext>
            </a:extLst>
          </p:cNvPr>
          <p:cNvSpPr txBox="1"/>
          <p:nvPr/>
        </p:nvSpPr>
        <p:spPr>
          <a:xfrm>
            <a:off x="707822" y="684074"/>
            <a:ext cx="100846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  <a:r>
              <a:rPr lang="en-US" sz="28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ày</a:t>
            </a:r>
            <a:r>
              <a:rPr lang="en-US" sz="28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?-&gt; (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DEA98F-08B8-4208-8780-BC14E0F3E1B5}"/>
              </a:ext>
            </a:extLst>
          </p:cNvPr>
          <p:cNvSpPr txBox="1"/>
          <p:nvPr/>
        </p:nvSpPr>
        <p:spPr>
          <a:xfrm>
            <a:off x="707821" y="3361730"/>
            <a:ext cx="99687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28AEDA-CA9A-E38F-B0A3-3C31A3F16D4E}"/>
              </a:ext>
            </a:extLst>
          </p:cNvPr>
          <p:cNvSpPr txBox="1"/>
          <p:nvPr/>
        </p:nvSpPr>
        <p:spPr>
          <a:xfrm>
            <a:off x="669023" y="5157571"/>
            <a:ext cx="101234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Thu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80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4833" y="901119"/>
            <a:ext cx="2420695" cy="618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D4AA9E-EF73-FDF8-ECB8-C6C3836D43EE}"/>
              </a:ext>
            </a:extLst>
          </p:cNvPr>
          <p:cNvSpPr txBox="1"/>
          <p:nvPr/>
        </p:nvSpPr>
        <p:spPr>
          <a:xfrm>
            <a:off x="850006" y="64479"/>
            <a:ext cx="9906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(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6BD5A3-6F4C-4D6B-C518-3C405F39F9E7}"/>
              </a:ext>
            </a:extLst>
          </p:cNvPr>
          <p:cNvSpPr txBox="1"/>
          <p:nvPr/>
        </p:nvSpPr>
        <p:spPr>
          <a:xfrm>
            <a:off x="680262" y="901119"/>
            <a:ext cx="574570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16FD05-8936-E44C-0C09-15D7E85B17A0}"/>
              </a:ext>
            </a:extLst>
          </p:cNvPr>
          <p:cNvSpPr txBox="1"/>
          <p:nvPr/>
        </p:nvSpPr>
        <p:spPr>
          <a:xfrm>
            <a:off x="680262" y="1725769"/>
            <a:ext cx="54154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763B49-E7F8-2952-3EFE-DEEAB2C44D1D}"/>
              </a:ext>
            </a:extLst>
          </p:cNvPr>
          <p:cNvSpPr txBox="1"/>
          <p:nvPr/>
        </p:nvSpPr>
        <p:spPr>
          <a:xfrm>
            <a:off x="850006" y="3073655"/>
            <a:ext cx="72106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3BBA9C-86D0-3E2C-C30D-E7E3E83F1A0C}"/>
              </a:ext>
            </a:extLst>
          </p:cNvPr>
          <p:cNvSpPr txBox="1"/>
          <p:nvPr/>
        </p:nvSpPr>
        <p:spPr>
          <a:xfrm>
            <a:off x="747372" y="3621242"/>
            <a:ext cx="5678595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A5392D-4FF9-1D60-6035-F6BF0EC918B3}"/>
              </a:ext>
            </a:extLst>
          </p:cNvPr>
          <p:cNvSpPr txBox="1"/>
          <p:nvPr/>
        </p:nvSpPr>
        <p:spPr>
          <a:xfrm>
            <a:off x="747371" y="5002774"/>
            <a:ext cx="5348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0FF3659B-B763-1F91-9716-9C57CF5C2F91}"/>
              </a:ext>
            </a:extLst>
          </p:cNvPr>
          <p:cNvSpPr/>
          <p:nvPr/>
        </p:nvSpPr>
        <p:spPr>
          <a:xfrm>
            <a:off x="6686024" y="1231721"/>
            <a:ext cx="1079937" cy="4581849"/>
          </a:xfrm>
          <a:prstGeom prst="rightBrace">
            <a:avLst>
              <a:gd name="adj1" fmla="val 8333"/>
              <a:gd name="adj2" fmla="val 4943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242270-1672-F4DC-C8B2-49ADC3821BB2}"/>
              </a:ext>
            </a:extLst>
          </p:cNvPr>
          <p:cNvSpPr txBox="1"/>
          <p:nvPr/>
        </p:nvSpPr>
        <p:spPr>
          <a:xfrm>
            <a:off x="7959144" y="2812045"/>
            <a:ext cx="2511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110061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3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609253-7B6D-399A-5C0D-33FEAD251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97" y="998277"/>
            <a:ext cx="8525312" cy="5051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1AD2E4-3462-B720-4942-FFF86E43CE7A}"/>
              </a:ext>
            </a:extLst>
          </p:cNvPr>
          <p:cNvSpPr txBox="1"/>
          <p:nvPr/>
        </p:nvSpPr>
        <p:spPr>
          <a:xfrm>
            <a:off x="1952537" y="125443"/>
            <a:ext cx="435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8794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8515" y="226503"/>
            <a:ext cx="3057015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B68870-1409-5324-ED24-C83E7B79A5FE}"/>
              </a:ext>
            </a:extLst>
          </p:cNvPr>
          <p:cNvSpPr txBox="1"/>
          <p:nvPr/>
        </p:nvSpPr>
        <p:spPr>
          <a:xfrm>
            <a:off x="1458987" y="226503"/>
            <a:ext cx="78524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9BCF0-3571-CDC5-1940-1E6C22085F1B}"/>
              </a:ext>
            </a:extLst>
          </p:cNvPr>
          <p:cNvSpPr txBox="1"/>
          <p:nvPr/>
        </p:nvSpPr>
        <p:spPr>
          <a:xfrm>
            <a:off x="1458987" y="1850937"/>
            <a:ext cx="863805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895D1B-B98A-A414-9E24-4F7569D990E9}"/>
              </a:ext>
            </a:extLst>
          </p:cNvPr>
          <p:cNvSpPr txBox="1"/>
          <p:nvPr/>
        </p:nvSpPr>
        <p:spPr>
          <a:xfrm>
            <a:off x="1458987" y="3504805"/>
            <a:ext cx="863805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00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269846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1447416" y="561716"/>
            <a:ext cx="423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45FD78-E013-A2D3-894A-BE3085247457}"/>
              </a:ext>
            </a:extLst>
          </p:cNvPr>
          <p:cNvSpPr txBox="1"/>
          <p:nvPr/>
        </p:nvSpPr>
        <p:spPr>
          <a:xfrm>
            <a:off x="926432" y="1738760"/>
            <a:ext cx="1069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GHI LẠI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VỀ MỘT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 </a:t>
            </a:r>
            <a:endParaRPr lang="vi-VN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HOẶC NĂM CHỮ</a:t>
            </a:r>
          </a:p>
        </p:txBody>
      </p:sp>
    </p:spTree>
    <p:extLst>
      <p:ext uri="{BB962C8B-B14F-4D97-AF65-F5344CB8AC3E}">
        <p14:creationId xmlns:p14="http://schemas.microsoft.com/office/powerpoint/2010/main" val="2069629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84DA7F-D562-F625-BCA9-9EC18FD00D3A}"/>
              </a:ext>
            </a:extLst>
          </p:cNvPr>
          <p:cNvSpPr txBox="1"/>
          <p:nvPr/>
        </p:nvSpPr>
        <p:spPr>
          <a:xfrm>
            <a:off x="685800" y="226503"/>
            <a:ext cx="8538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7509515-C63E-81C2-5991-1B9358125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02531"/>
              </p:ext>
            </p:extLst>
          </p:nvPr>
        </p:nvGraphicFramePr>
        <p:xfrm>
          <a:off x="676412" y="976226"/>
          <a:ext cx="11415886" cy="5096637"/>
        </p:xfrm>
        <a:graphic>
          <a:graphicData uri="http://schemas.openxmlformats.org/drawingml/2006/table">
            <a:tbl>
              <a:tblPr firstRow="1" firstCol="1" bandRow="1"/>
              <a:tblGrid>
                <a:gridCol w="1910377">
                  <a:extLst>
                    <a:ext uri="{9D8B030D-6E8A-4147-A177-3AD203B41FA5}">
                      <a16:colId xmlns:a16="http://schemas.microsoft.com/office/drawing/2014/main" xmlns="" val="3183128717"/>
                    </a:ext>
                  </a:extLst>
                </a:gridCol>
                <a:gridCol w="7856172">
                  <a:extLst>
                    <a:ext uri="{9D8B030D-6E8A-4147-A177-3AD203B41FA5}">
                      <a16:colId xmlns:a16="http://schemas.microsoft.com/office/drawing/2014/main" xmlns="" val="1318193687"/>
                    </a:ext>
                  </a:extLst>
                </a:gridCol>
                <a:gridCol w="769121">
                  <a:extLst>
                    <a:ext uri="{9D8B030D-6E8A-4147-A177-3AD203B41FA5}">
                      <a16:colId xmlns:a16="http://schemas.microsoft.com/office/drawing/2014/main" xmlns="" val="945719856"/>
                    </a:ext>
                  </a:extLst>
                </a:gridCol>
                <a:gridCol w="880216">
                  <a:extLst>
                    <a:ext uri="{9D8B030D-6E8A-4147-A177-3AD203B41FA5}">
                      <a16:colId xmlns:a16="http://schemas.microsoft.com/office/drawing/2014/main" xmlns="" val="2063442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KIỂM (SGK/28)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3812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42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2833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70978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6182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0481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5868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32719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03072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33762B31-1251-D674-A786-AEA959DDE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479" y="23337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9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2039937" y="2029643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6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8389" y="2847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1224" y="3548589"/>
            <a:ext cx="1007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5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3629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662849" y="6106591"/>
            <a:ext cx="509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40965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6249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5895474" y="5114698"/>
            <a:ext cx="549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5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3057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06332" y="5998531"/>
            <a:ext cx="508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69" y="5138482"/>
            <a:ext cx="4650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6333" y="5138482"/>
            <a:ext cx="4950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595473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89" y="4969042"/>
            <a:ext cx="5396205" cy="83017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59905" y="5958223"/>
            <a:ext cx="5396197" cy="7674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096001" y="4942560"/>
            <a:ext cx="543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659906" y="6060425"/>
            <a:ext cx="53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0" y="4969042"/>
            <a:ext cx="5249773" cy="83017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2" y="5958223"/>
            <a:ext cx="5396201" cy="7674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05" y="5060965"/>
            <a:ext cx="509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135889" y="5949522"/>
            <a:ext cx="49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3/1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0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1951662" y="1629942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5889203" y="5068530"/>
            <a:ext cx="574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05" y="5094961"/>
            <a:ext cx="547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659905" y="5929619"/>
            <a:ext cx="509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1811040" y="709863"/>
            <a:ext cx="9663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>
              <a:defRPr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228600" y="108284"/>
            <a:ext cx="11742489" cy="64540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860364" y="709863"/>
            <a:ext cx="10644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latin typeface="inherit"/>
              </a:rPr>
              <a:t>Con người có cố, có ông,</a:t>
            </a:r>
            <a:endParaRPr lang="vi-VN" sz="3200" dirty="0"/>
          </a:p>
          <a:p>
            <a:pPr algn="ctr"/>
            <a:r>
              <a:rPr lang="vi-VN" sz="3200" i="1" dirty="0">
                <a:latin typeface="inherit"/>
              </a:rPr>
              <a:t>Như cây có cội, như sông có nguồn.</a:t>
            </a:r>
            <a:endParaRPr lang="vi-VN" sz="3200" dirty="0"/>
          </a:p>
          <a:p>
            <a:pPr algn="just"/>
            <a:r>
              <a:rPr lang="vi-VN" sz="3200" dirty="0" smtClean="0"/>
              <a:t>    Đây </a:t>
            </a:r>
            <a:r>
              <a:rPr lang="vi-VN" sz="3200" dirty="0"/>
              <a:t>là </a:t>
            </a:r>
            <a:r>
              <a:rPr lang="vi-VN" sz="3200" dirty="0" smtClean="0"/>
              <a:t>bài </a:t>
            </a:r>
            <a:r>
              <a:rPr lang="vi-VN" sz="3200" dirty="0"/>
              <a:t>ca dao hay </a:t>
            </a:r>
            <a:r>
              <a:rPr lang="vi-VN" sz="3200" dirty="0" smtClean="0"/>
              <a:t>thuộc </a:t>
            </a:r>
            <a:r>
              <a:rPr lang="vi-VN" sz="3200" dirty="0"/>
              <a:t>chủ đề tình cảm gia </a:t>
            </a:r>
            <a:r>
              <a:rPr lang="vi-VN" sz="3200" dirty="0" smtClean="0"/>
              <a:t>đình. </a:t>
            </a:r>
            <a:r>
              <a:rPr lang="vi-VN" sz="3200" dirty="0"/>
              <a:t>Nhắc nhở chúng ta nhớ ơn </a:t>
            </a:r>
            <a:r>
              <a:rPr lang="vi-VN" sz="3200" dirty="0" smtClean="0"/>
              <a:t>tổ tiên </a:t>
            </a:r>
            <a:r>
              <a:rPr lang="vi-VN" sz="3200" dirty="0"/>
              <a:t>nòi </a:t>
            </a:r>
            <a:r>
              <a:rPr lang="vi-VN" sz="3200" dirty="0" smtClean="0"/>
              <a:t>giống. </a:t>
            </a:r>
            <a:r>
              <a:rPr lang="vi-VN" sz="3200" dirty="0"/>
              <a:t>Hình ảnh so </a:t>
            </a:r>
            <a:r>
              <a:rPr lang="vi-VN" sz="3200" dirty="0" smtClean="0"/>
              <a:t>sánh nguồn gốc </a:t>
            </a:r>
            <a:r>
              <a:rPr lang="vi-VN" sz="3200" dirty="0"/>
              <a:t>con người giống như </a:t>
            </a:r>
            <a:r>
              <a:rPr lang="vi-VN" sz="3200" dirty="0" smtClean="0"/>
              <a:t>cây có cội, </a:t>
            </a:r>
            <a:r>
              <a:rPr lang="vi-VN" sz="3200" dirty="0"/>
              <a:t>như </a:t>
            </a:r>
            <a:r>
              <a:rPr lang="vi-VN" sz="3200" dirty="0" smtClean="0"/>
              <a:t>sông có nguồn. Bài </a:t>
            </a:r>
            <a:r>
              <a:rPr lang="vi-VN" sz="3200" dirty="0"/>
              <a:t>ca dao sử dụng thể thơ lục bát quen thuộc</a:t>
            </a:r>
            <a:r>
              <a:rPr lang="vi-VN" sz="3200" dirty="0" smtClean="0"/>
              <a:t>, </a:t>
            </a:r>
            <a:r>
              <a:rPr lang="vi-VN" sz="3200" dirty="0"/>
              <a:t>giản dị và dễ hiểu, muốn nhắn nhủ con cháu phải nhớ ơn ông bà tổ tiên, không được vong ơn bội nghĩa. </a:t>
            </a:r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Bài ca dao là lời nhắc nhở mọi người về đạo lý...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4888278"/>
            <a:ext cx="2403035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68" y="5013188"/>
            <a:ext cx="2346158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0234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750" y="4633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xmlns="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defTabSz="914126">
              <a:defRPr/>
            </a:pPr>
            <a:endParaRPr lang="zh-CN" altLang="en-US" sz="2400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203D3D5D-886A-360D-2156-84AB39286C34}"/>
              </a:ext>
            </a:extLst>
          </p:cNvPr>
          <p:cNvGrpSpPr/>
          <p:nvPr/>
        </p:nvGrpSpPr>
        <p:grpSpPr>
          <a:xfrm>
            <a:off x="2002701" y="604005"/>
            <a:ext cx="9318376" cy="3012942"/>
            <a:chOff x="1949253" y="1705304"/>
            <a:chExt cx="3917397" cy="2958086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xmlns="" id="{7FD458F5-3554-2940-A37B-B7C6E716350E}"/>
                </a:ext>
              </a:extLst>
            </p:cNvPr>
            <p:cNvGrpSpPr/>
            <p:nvPr/>
          </p:nvGrpSpPr>
          <p:grpSpPr>
            <a:xfrm>
              <a:off x="1949253" y="1705304"/>
              <a:ext cx="3168746" cy="2232012"/>
              <a:chOff x="3246438" y="1225551"/>
              <a:chExt cx="5532438" cy="4521200"/>
            </a:xfrm>
            <a:solidFill>
              <a:schemeClr val="tx1"/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xmlns="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xmlns="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xmlns="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xmlns="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xmlns="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xmlns="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xmlns="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xmlns="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xmlns="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xmlns="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xmlns="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xmlns="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xmlns="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xmlns="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xmlns="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xmlns="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xmlns="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xmlns="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xmlns="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xmlns="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xmlns="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xmlns="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xmlns="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xmlns="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xmlns="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xmlns="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xmlns="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xmlns="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xmlns="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xmlns="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xmlns="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xmlns="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xmlns="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xmlns="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xmlns="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xmlns="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xmlns="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xmlns="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xmlns="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xmlns="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xmlns="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xmlns="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xmlns="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xmlns="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xmlns="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xmlns="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xmlns="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xmlns="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xmlns="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xmlns="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xmlns="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xmlns="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xmlns="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xmlns="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xmlns="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xmlns="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xmlns="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xmlns="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xmlns="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xmlns="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xmlns="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xmlns="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xmlns="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xmlns="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xmlns="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xmlns="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xmlns="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xmlns="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xmlns="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xmlns="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xmlns="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xmlns="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xmlns="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xmlns="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xmlns="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xmlns="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xmlns="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xmlns="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xmlns="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xmlns="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xmlns="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xmlns="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xmlns="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xmlns="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5607" y="2182584"/>
              <a:ext cx="2961043" cy="248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914217">
                <a:buFont typeface="Arial" pitchFamily="34" charset="0"/>
                <a:buNone/>
                <a:defRPr/>
              </a:pPr>
              <a:r>
                <a:rPr lang="en-US" sz="3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1.Bài </a:t>
              </a:r>
              <a:r>
                <a:rPr 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vừa</a:t>
              </a:r>
              <a:r>
                <a:rPr 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  <a:r>
                <a:rPr lang="en-US" sz="3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defTabSz="914217">
                <a:buFont typeface="Arial" pitchFamily="34" charset="0"/>
                <a:buNone/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Nêu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yêu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cầu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đối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đoạn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văn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cảm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xúc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bốn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  <a:p>
              <a:pPr defTabSz="914217">
                <a:buFont typeface="Arial" pitchFamily="34" charset="0"/>
                <a:buNone/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Hoàn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thành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  <a:p>
              <a:pPr defTabSz="914217">
                <a:buFont typeface="Arial" pitchFamily="34" charset="0"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A913A59-029B-122E-3808-DC80A437251B}"/>
              </a:ext>
            </a:extLst>
          </p:cNvPr>
          <p:cNvSpPr txBox="1"/>
          <p:nvPr/>
        </p:nvSpPr>
        <p:spPr>
          <a:xfrm rot="20272048">
            <a:off x="231969" y="1001289"/>
            <a:ext cx="4610696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xmlns="" id="{BBDCC43E-6868-B336-9702-50C15C2E9734}"/>
              </a:ext>
            </a:extLst>
          </p:cNvPr>
          <p:cNvGrpSpPr/>
          <p:nvPr/>
        </p:nvGrpSpPr>
        <p:grpSpPr>
          <a:xfrm>
            <a:off x="2955482" y="3103418"/>
            <a:ext cx="8696737" cy="2216726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xmlns="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xmlns="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xmlns="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xmlns="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xmlns="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xmlns="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xmlns="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xmlns="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xmlns="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xmlns="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xmlns="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xmlns="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xmlns="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xmlns="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xmlns="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xmlns="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xmlns="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xmlns="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xmlns="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xmlns="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xmlns="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xmlns="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xmlns="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xmlns="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xmlns="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xmlns="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xmlns="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xmlns="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xmlns="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xmlns="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xmlns="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xmlns="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xmlns="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xmlns="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xmlns="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xmlns="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xmlns="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xmlns="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xmlns="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xmlns="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xmlns="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xmlns="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xmlns="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xmlns="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xmlns="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xmlns="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xmlns="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xmlns="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xmlns="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xmlns="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xmlns="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xmlns="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xmlns="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xmlns="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xmlns="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xmlns="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xmlns="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xmlns="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xmlns="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xmlns="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xmlns="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xmlns="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xmlns="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xmlns="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xmlns="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xmlns="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xmlns="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xmlns="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xmlns="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xmlns="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xmlns="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xmlns="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xmlns="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xmlns="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xmlns="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xmlns="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xmlns="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xmlns="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xmlns="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xmlns="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xmlns="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xmlns="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xmlns="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xmlns="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xmlns="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xmlns="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xmlns="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xmlns="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xmlns="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xmlns="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xmlns="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134" y="2051755"/>
              <a:ext cx="3237610" cy="121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Font typeface="Arial" pitchFamily="34" charset="0"/>
                <a:buNone/>
                <a:defRPr/>
              </a:pPr>
              <a:r>
                <a:rPr lang="en-US" sz="3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2.Bài </a:t>
              </a:r>
              <a:r>
                <a:rPr lang="en-US" sz="3600" b="1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sắp</a:t>
              </a:r>
              <a:r>
                <a:rPr lang="en-US" sz="3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TIẾT 11-12) </a:t>
              </a:r>
            </a:p>
            <a:p>
              <a:pPr algn="ctr" defTabSz="914217">
                <a:buFont typeface="Arial" pitchFamily="34" charset="0"/>
                <a:buNone/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Tóm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tắt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ý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do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khác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trình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bày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6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2" y="-17736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xmlns="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defTabSz="914126">
              <a:defRPr/>
            </a:pPr>
            <a:endParaRPr lang="zh-CN" altLang="en-US" sz="2400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203D3D5D-886A-360D-2156-84AB39286C34}"/>
              </a:ext>
            </a:extLst>
          </p:cNvPr>
          <p:cNvGrpSpPr/>
          <p:nvPr/>
        </p:nvGrpSpPr>
        <p:grpSpPr>
          <a:xfrm>
            <a:off x="2335423" y="984490"/>
            <a:ext cx="4610460" cy="4252529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xmlns="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xmlns="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xmlns="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xmlns="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xmlns="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xmlns="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xmlns="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xmlns="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xmlns="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xmlns="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xmlns="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xmlns="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xmlns="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xmlns="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xmlns="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xmlns="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xmlns="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xmlns="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xmlns="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xmlns="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xmlns="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xmlns="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xmlns="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xmlns="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xmlns="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xmlns="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xmlns="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xmlns="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xmlns="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xmlns="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xmlns="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xmlns="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xmlns="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xmlns="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xmlns="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xmlns="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xmlns="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xmlns="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xmlns="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xmlns="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xmlns="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xmlns="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xmlns="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xmlns="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xmlns="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xmlns="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xmlns="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xmlns="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xmlns="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xmlns="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xmlns="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xmlns="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xmlns="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xmlns="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xmlns="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xmlns="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xmlns="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xmlns="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xmlns="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xmlns="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xmlns="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xmlns="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xmlns="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xmlns="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xmlns="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xmlns="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xmlns="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xmlns="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xmlns="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xmlns="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xmlns="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xmlns="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xmlns="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xmlns="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xmlns="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xmlns="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xmlns="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xmlns="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xmlns="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xmlns="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xmlns="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xmlns="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xmlns="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xmlns="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xmlns="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254" y="2051754"/>
              <a:ext cx="3025758" cy="1704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Font typeface="Arial" pitchFamily="34" charset="0"/>
                <a:buNone/>
                <a:defRPr/>
              </a:pP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hay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thường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đọng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nhiều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cảm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xúc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gợi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nhiều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suy</a:t>
              </a:r>
              <a:r>
                <a:rPr lang="en-US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ngẫm</a:t>
              </a:r>
              <a:r>
                <a:rPr lang="en-US" sz="36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vi-VN" sz="36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endParaRPr lang="en-US" sz="3600" b="1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A913A59-029B-122E-3808-DC80A437251B}"/>
              </a:ext>
            </a:extLst>
          </p:cNvPr>
          <p:cNvSpPr txBox="1"/>
          <p:nvPr/>
        </p:nvSpPr>
        <p:spPr>
          <a:xfrm rot="20272048">
            <a:off x="424997" y="988048"/>
            <a:ext cx="3378277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xmlns="" id="{BBDCC43E-6868-B336-9702-50C15C2E9734}"/>
              </a:ext>
            </a:extLst>
          </p:cNvPr>
          <p:cNvGrpSpPr/>
          <p:nvPr/>
        </p:nvGrpSpPr>
        <p:grpSpPr>
          <a:xfrm>
            <a:off x="6945883" y="462845"/>
            <a:ext cx="4802888" cy="4774174"/>
            <a:chOff x="1949253" y="1627716"/>
            <a:chExt cx="3356493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xmlns="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xmlns="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xmlns="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xmlns="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xmlns="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xmlns="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xmlns="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xmlns="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>
                  <a:defRPr/>
                </a:pPr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xmlns="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xmlns="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xmlns="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xmlns="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xmlns="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xmlns="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xmlns="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xmlns="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xmlns="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xmlns="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xmlns="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xmlns="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xmlns="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xmlns="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xmlns="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xmlns="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xmlns="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xmlns="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xmlns="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xmlns="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xmlns="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xmlns="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xmlns="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xmlns="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xmlns="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xmlns="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xmlns="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xmlns="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xmlns="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xmlns="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xmlns="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xmlns="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xmlns="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xmlns="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xmlns="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xmlns="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xmlns="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xmlns="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xmlns="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xmlns="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xmlns="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xmlns="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xmlns="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xmlns="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xmlns="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xmlns="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xmlns="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xmlns="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xmlns="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xmlns="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xmlns="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xmlns="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xmlns="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xmlns="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xmlns="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xmlns="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xmlns="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xmlns="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xmlns="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xmlns="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xmlns="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xmlns="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xmlns="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xmlns="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xmlns="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xmlns="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xmlns="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xmlns="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xmlns="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xmlns="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xmlns="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xmlns="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xmlns="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xmlns="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xmlns="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xmlns="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xmlns="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xmlns="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xmlns="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xmlns="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xmlns="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xmlns="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>
                    <a:defRPr/>
                  </a:pPr>
                  <a:endParaRPr lang="zh-CN" altLang="en-US" sz="2400">
                    <a:solidFill>
                      <a:prstClr val="black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xmlns="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275" y="2208665"/>
              <a:ext cx="3301471" cy="1553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Font typeface="Arial" pitchFamily="34" charset="0"/>
                <a:buNone/>
                <a:defRPr/>
              </a:pPr>
              <a:endParaRPr 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defTabSz="914217">
                <a:buFont typeface="Arial" pitchFamily="34" charset="0"/>
                <a:buNone/>
                <a:defRPr/>
              </a:pP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nào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đoạn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văn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cảm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xúc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bài thơ</a:t>
              </a:r>
              <a:r>
                <a:rPr lang="en-US" sz="3600" b="1" i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bốn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vi-VN" sz="36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B0F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6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1951662" y="1629942"/>
            <a:ext cx="9434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(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SGK/25)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027" y="823914"/>
            <a:ext cx="866407" cy="968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7880" y="4018547"/>
            <a:ext cx="913209" cy="516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C4DFA1-95C8-A62D-54AF-411216D806BB}"/>
              </a:ext>
            </a:extLst>
          </p:cNvPr>
          <p:cNvSpPr txBox="1"/>
          <p:nvPr/>
        </p:nvSpPr>
        <p:spPr>
          <a:xfrm>
            <a:off x="1011382" y="568036"/>
            <a:ext cx="101692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9B15CF-CC7B-3BF3-437F-0EB77959BC90}"/>
              </a:ext>
            </a:extLst>
          </p:cNvPr>
          <p:cNvSpPr txBox="1"/>
          <p:nvPr/>
        </p:nvSpPr>
        <p:spPr>
          <a:xfrm>
            <a:off x="1011382" y="2599360"/>
            <a:ext cx="998912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pPr algn="just"/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36BE3E-C8E7-B328-3F6E-C505FD03236D}"/>
              </a:ext>
            </a:extLst>
          </p:cNvPr>
          <p:cNvSpPr txBox="1"/>
          <p:nvPr/>
        </p:nvSpPr>
        <p:spPr>
          <a:xfrm>
            <a:off x="1011382" y="4114800"/>
            <a:ext cx="89638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3308" y="2896321"/>
            <a:ext cx="1099019" cy="16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3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407" y="18183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3524" y="5884799"/>
            <a:ext cx="1094850" cy="97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9B120F-BCB3-5829-D6A1-88EAEAF35AAC}"/>
              </a:ext>
            </a:extLst>
          </p:cNvPr>
          <p:cNvSpPr txBox="1"/>
          <p:nvPr/>
        </p:nvSpPr>
        <p:spPr>
          <a:xfrm>
            <a:off x="1177635" y="623456"/>
            <a:ext cx="996142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5B9F22-7B52-B603-5B46-688E01C3876E}"/>
              </a:ext>
            </a:extLst>
          </p:cNvPr>
          <p:cNvSpPr txBox="1"/>
          <p:nvPr/>
        </p:nvSpPr>
        <p:spPr>
          <a:xfrm>
            <a:off x="1177635" y="2646219"/>
            <a:ext cx="996142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4B2FAB-FB0A-C9D5-A639-7D0E6E6AF05A}"/>
              </a:ext>
            </a:extLst>
          </p:cNvPr>
          <p:cNvSpPr txBox="1"/>
          <p:nvPr/>
        </p:nvSpPr>
        <p:spPr>
          <a:xfrm>
            <a:off x="1177636" y="4343206"/>
            <a:ext cx="9813314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7989" y="5577613"/>
            <a:ext cx="709600" cy="12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3255817"/>
            <a:ext cx="3998615" cy="3998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E3BDA-D213-6B8C-17F5-BA6D62F56B8D}"/>
              </a:ext>
            </a:extLst>
          </p:cNvPr>
          <p:cNvSpPr txBox="1"/>
          <p:nvPr/>
        </p:nvSpPr>
        <p:spPr>
          <a:xfrm>
            <a:off x="1811039" y="1443586"/>
            <a:ext cx="99099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kiểu văn </a:t>
            </a:r>
            <a:r>
              <a:rPr lang="vi-VN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bản:</a:t>
            </a:r>
            <a:endParaRPr lang="en-US" sz="6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(SGK/26)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1566</Words>
  <Application>Microsoft Office PowerPoint</Application>
  <PresentationFormat>Custom</PresentationFormat>
  <Paragraphs>173</Paragraphs>
  <Slides>33</Slides>
  <Notes>0</Notes>
  <HiddenSlides>0</HiddenSlides>
  <MMClips>33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Office Theme</vt:lpstr>
      <vt:lpstr>48_Office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 Windows 8</cp:lastModifiedBy>
  <cp:revision>57</cp:revision>
  <dcterms:created xsi:type="dcterms:W3CDTF">2022-07-19T11:27:51Z</dcterms:created>
  <dcterms:modified xsi:type="dcterms:W3CDTF">2023-08-13T12:52:31Z</dcterms:modified>
</cp:coreProperties>
</file>