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7" r:id="rId3"/>
    <p:sldId id="265" r:id="rId4"/>
    <p:sldId id="266" r:id="rId5"/>
    <p:sldId id="271" r:id="rId6"/>
    <p:sldId id="273" r:id="rId7"/>
    <p:sldId id="276" r:id="rId8"/>
    <p:sldId id="277" r:id="rId9"/>
    <p:sldId id="286" r:id="rId10"/>
    <p:sldId id="292" r:id="rId11"/>
    <p:sldId id="280" r:id="rId12"/>
    <p:sldId id="312" r:id="rId13"/>
    <p:sldId id="313" r:id="rId14"/>
    <p:sldId id="314" r:id="rId15"/>
    <p:sldId id="315" r:id="rId16"/>
    <p:sldId id="318" r:id="rId17"/>
    <p:sldId id="320" r:id="rId18"/>
    <p:sldId id="322" r:id="rId19"/>
    <p:sldId id="324" r:id="rId20"/>
    <p:sldId id="325" r:id="rId21"/>
    <p:sldId id="326" r:id="rId22"/>
    <p:sldId id="327" r:id="rId23"/>
    <p:sldId id="329" r:id="rId24"/>
    <p:sldId id="330" r:id="rId25"/>
    <p:sldId id="331" r:id="rId26"/>
    <p:sldId id="332" r:id="rId27"/>
    <p:sldId id="334" r:id="rId28"/>
    <p:sldId id="333" r:id="rId29"/>
    <p:sldId id="336" r:id="rId30"/>
    <p:sldId id="305" r:id="rId31"/>
    <p:sldId id="258" r:id="rId32"/>
    <p:sldId id="306" r:id="rId33"/>
    <p:sldId id="308" r:id="rId34"/>
    <p:sldId id="30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F4BCA7-A022-ABB6-D727-1069CC585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5EE0701-23E9-D83D-1AEA-73893ED8C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462F49-995D-D264-CE1A-BFA1015B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44BC-3A4C-4ECF-8EE3-D37061197B40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C84D66-9051-D4B1-7F6F-000048B6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F6A4C3-D74C-252D-D553-2B9CA1C5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AB03-B011-4504-9853-B1BC5BE87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F9D46D-BEBD-DE70-28CD-06BB8AA9A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4259B7-9176-3300-EF37-7A3E68832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A7EA74-9B41-70F8-1206-910507348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44BC-3A4C-4ECF-8EE3-D37061197B40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B08927-FFFA-2E06-265E-831EBACC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A3F56C-5E3F-F7AF-0509-B4A8EBDB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AB03-B011-4504-9853-B1BC5BE87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9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8E390CC-53D7-811C-0F9A-8CAD6A2ED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445AAB-3DAE-2E09-4E45-8C8D524B3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181255-E0AA-5263-EFC6-8FDC82B5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44BC-3A4C-4ECF-8EE3-D37061197B40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055A7F-4DDD-5212-FC5E-A26FE00A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F673BE-51B9-DCD5-33C9-8C5AA78E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AB03-B011-4504-9853-B1BC5BE87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1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BC1C21-3C52-4841-E318-C5657AF4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32F577-1880-6D6D-47DA-1E7718578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870B47-F5FD-DA76-4173-B43E2F694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44BC-3A4C-4ECF-8EE3-D37061197B40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3B0D8A-E570-8412-21C3-B48D699F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DFCFFF-A6B6-BAB6-F7E1-E2271231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AB03-B011-4504-9853-B1BC5BE87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1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B1D384-983F-F5E9-0D93-1BA1170A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60BAB5-07A0-6795-E134-B6D8D87A3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92070C-FB19-688B-B6D0-D7859FD90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44BC-3A4C-4ECF-8EE3-D37061197B40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AF0756-1901-21C7-0B0A-84768E2C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F6626B-49D5-0DE0-25F2-01A95E15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AB03-B011-4504-9853-B1BC5BE87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2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A41348-85B3-3249-F40B-41C7CD5C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4CF72C-C04C-0061-01F8-983D5E94B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4B2A694-CC91-8314-DED9-CD75E9AE7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E07D792-7FD2-2B73-60A5-6FC1E50C7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44BC-3A4C-4ECF-8EE3-D37061197B40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3A597FF-653B-6DAB-C6FE-FC51781F5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048B2AB-D280-D47A-1A3B-0323CEE7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AB03-B011-4504-9853-B1BC5BE87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0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6D4DA6-F5FE-D6A1-80DB-179857B98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FB5C99-8BAF-C86E-547A-F5E74375F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8ED4382-9BCD-52D5-5E03-10C38E62E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9041505-7018-1CC3-AA29-3E361FCD7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39EBB8E-77A9-DC6B-65A7-0C8B29919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5D85C5-EFC8-FE79-F304-05F048E8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44BC-3A4C-4ECF-8EE3-D37061197B40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913E28C-3BD1-C87D-E0A7-A631979C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0A9B432-3AED-BD74-0E5B-A5D013BA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AB03-B011-4504-9853-B1BC5BE87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7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146CB2-E99C-BACE-E43D-7BDB4353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F420C7-57B0-0073-2067-9FAC78A0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44BC-3A4C-4ECF-8EE3-D37061197B40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F87253F-1657-E838-ABB2-EF484D72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E81A2BA-3927-177E-FCD1-9ED3C548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AB03-B011-4504-9853-B1BC5BE87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7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5DDF57F-B043-5635-87C5-8701B89D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44BC-3A4C-4ECF-8EE3-D37061197B40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1D6265A-E0F2-8C19-74BB-26323EAB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DDAB43-B836-0D1B-F247-CF266005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AB03-B011-4504-9853-B1BC5BE87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7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0D3516-4A60-88CA-4ACF-1EE60286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3A428C-77EA-2548-9A20-08DEF238A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CF2F9F0-82AD-CA22-56C9-472F0F524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D15FC2-14B7-DA05-7B42-6CF04317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44BC-3A4C-4ECF-8EE3-D37061197B40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06C3FA-EA42-8D74-B889-1B415CF7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BB0381-108A-BBF8-0942-0725630B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AB03-B011-4504-9853-B1BC5BE87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1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BDF1AA-2B26-272F-0060-C36A5639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1AEE65C-8821-A56C-23DB-BD41A7D12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B5320A1-35E0-1999-B8F0-0F6E9CD72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E94093-122E-A58C-8D1A-C4C92D01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44BC-3A4C-4ECF-8EE3-D37061197B40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C049C1-56B7-AEEB-D3B4-284BBBE3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6875DDF-C895-762F-139A-CB6DB168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AB03-B011-4504-9853-B1BC5BE87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0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85B58E-7B56-50DD-5D4C-A188E734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20F0B9-4AD8-515A-7199-DDBD9ED61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6C91F1-9B58-47F5-766B-B4ACB2682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44BC-3A4C-4ECF-8EE3-D37061197B40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38480D-7B4C-1486-D373-8476D6E61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FA57CD-CA00-CA8F-1C08-B81F5CCC7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AAB03-B011-4504-9853-B1BC5BE87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8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microsoft.com/office/2007/relationships/hdphoto" Target="../media/hdphoto5.wdp"/><Relationship Id="rId9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microsoft.com/office/2007/relationships/hdphoto" Target="../media/hdphoto2.wdp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2F4F99-7929-2A4E-A48A-DFA75DECA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7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79056C6-1D62-756F-D1E2-61802254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62" y="174414"/>
            <a:ext cx="11279935" cy="5761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97DB426-1EFF-F446-B859-E18E2A8B58D5}"/>
              </a:ext>
            </a:extLst>
          </p:cNvPr>
          <p:cNvSpPr txBox="1"/>
          <p:nvPr/>
        </p:nvSpPr>
        <p:spPr>
          <a:xfrm>
            <a:off x="1899138" y="611974"/>
            <a:ext cx="87102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BÀI HỌC HÔM NAY !</a:t>
            </a:r>
          </a:p>
        </p:txBody>
      </p:sp>
    </p:spTree>
    <p:extLst>
      <p:ext uri="{BB962C8B-B14F-4D97-AF65-F5344CB8AC3E}">
        <p14:creationId xmlns:p14="http://schemas.microsoft.com/office/powerpoint/2010/main" val="383201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2F4F99-7929-2A4E-A48A-DFA75DECA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7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79056C6-1D62-756F-D1E2-61802254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243" y="574198"/>
            <a:ext cx="9446003" cy="4824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97DB426-1EFF-F446-B859-E18E2A8B58D5}"/>
              </a:ext>
            </a:extLst>
          </p:cNvPr>
          <p:cNvSpPr txBox="1"/>
          <p:nvPr/>
        </p:nvSpPr>
        <p:spPr>
          <a:xfrm>
            <a:off x="1487754" y="2197840"/>
            <a:ext cx="8627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</a:t>
            </a:r>
            <a:r>
              <a:rPr kumimoji="0" lang="en-US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</a:t>
            </a:r>
            <a:r>
              <a:rPr kumimoji="0" lang="en-US" sz="60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(SGK/19)</a:t>
            </a:r>
            <a:endParaRPr kumimoji="0" lang="en-US" sz="6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15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7DAE4A4-03DD-F840-C557-7C65AD501A69}"/>
              </a:ext>
            </a:extLst>
          </p:cNvPr>
          <p:cNvSpPr txBox="1"/>
          <p:nvPr/>
        </p:nvSpPr>
        <p:spPr>
          <a:xfrm>
            <a:off x="822471" y="350283"/>
            <a:ext cx="1054705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1: Tìm phó từ trong những trường hợp sau, cho biết các phó từ ấy bổ sung ý nghĩa cho danh từ, động từ, tính từ nào?</a:t>
            </a:r>
          </a:p>
          <a:p>
            <a:pPr algn="just"/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Chưa gieo </a:t>
            </a:r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vi-VN" sz="28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Hạt nằm lặng thinh.</a:t>
            </a:r>
            <a:endParaRPr lang="vi-VN" sz="28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</a:t>
            </a:r>
            <a:r>
              <a:rPr lang="vi-VN" sz="28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(Trần Hữu Thung, </a:t>
            </a:r>
            <a:r>
              <a:rPr lang="vi-VN" sz="28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 của cây</a:t>
            </a:r>
            <a:r>
              <a:rPr lang="vi-VN" sz="28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Mầm đã thì thầm</a:t>
            </a:r>
            <a:endParaRPr lang="vi-VN" sz="28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Ghé tai nghe rõ.</a:t>
            </a:r>
            <a:endParaRPr lang="vi-VN" sz="28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</a:t>
            </a:r>
            <a:r>
              <a:rPr lang="vi-VN" sz="28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(Trần Hữu Thung, </a:t>
            </a:r>
            <a:r>
              <a:rPr lang="vi-VN" sz="28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 của cây</a:t>
            </a:r>
            <a:r>
              <a:rPr lang="vi-VN" sz="28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Vẫn còn bao nhiêu nắng</a:t>
            </a:r>
            <a:endParaRPr lang="vi-VN" sz="28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Đã vơi dần cơn mưa</a:t>
            </a:r>
            <a:endParaRPr lang="vi-VN" sz="28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Sấm cũng bớt bất ngờ</a:t>
            </a:r>
            <a:endParaRPr lang="vi-VN" sz="28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Trên hàng cây đứng tuổi.</a:t>
            </a:r>
            <a:endParaRPr lang="vi-VN" sz="28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</a:t>
            </a:r>
            <a:r>
              <a:rPr lang="vi-VN" sz="28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(Hữu Thỉnh, </a:t>
            </a:r>
            <a:r>
              <a:rPr lang="vi-VN" sz="28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Sang Thu</a:t>
            </a:r>
            <a:r>
              <a:rPr lang="vi-VN" sz="28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37120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7DAE4A4-03DD-F840-C557-7C65AD501A69}"/>
              </a:ext>
            </a:extLst>
          </p:cNvPr>
          <p:cNvSpPr txBox="1"/>
          <p:nvPr/>
        </p:nvSpPr>
        <p:spPr>
          <a:xfrm>
            <a:off x="612571" y="576785"/>
            <a:ext cx="1096685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Những buổi chiều tôi hay nhắm mắt sờ những bông hoa rồi tập đoán. Tôi đoán được hai loại hoa: hoa mồng gà và hoa hướng dương. Bố cười khà khà khen tiến bộ lắm! Một hôm khác, tôi đoán được ba loại hoa.</a:t>
            </a:r>
            <a:endParaRPr lang="vi-VN" sz="28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vi-VN" sz="28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(Nguyễn Ngọc Thuần, </a:t>
            </a:r>
            <a:r>
              <a:rPr lang="vi-VN" sz="28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 nhắm mắt vừa mở cửa sổ</a:t>
            </a:r>
            <a:r>
              <a:rPr lang="vi-VN" sz="28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800" b="1" i="1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Nó vẫn giúp người quản tượng phá rẫy, kéo gỗ, nhưng chỉ khuây khỏa những lúc làm việc rồi sau đó lại đứng buồn </a:t>
            </a:r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vi-VN" sz="2800" b="1" i="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(Vũ </a:t>
            </a:r>
            <a:r>
              <a:rPr lang="vi-VN" sz="28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Hùng, </a:t>
            </a:r>
            <a:r>
              <a:rPr lang="vi-VN" sz="28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 Một</a:t>
            </a:r>
            <a:r>
              <a:rPr lang="vi-VN" sz="28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800" b="1" i="1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Khi biết mọi tiếng rống lên gọi đều vô ích, con voi lồng chạy vào nhà.</a:t>
            </a:r>
            <a:endParaRPr lang="vi-VN" sz="28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vi-VN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(Vũ Hùng, 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 Một</a:t>
            </a:r>
            <a:r>
              <a:rPr lang="vi-VN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87348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EC87140-B9AE-C2CD-7918-41D6A6B4C866}"/>
              </a:ext>
            </a:extLst>
          </p:cNvPr>
          <p:cNvSpPr txBox="1"/>
          <p:nvPr/>
        </p:nvSpPr>
        <p:spPr>
          <a:xfrm>
            <a:off x="738554" y="457201"/>
            <a:ext cx="1069808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6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vi-VN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1" i="1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gieo</a:t>
            </a: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</a:t>
            </a:r>
            <a:r>
              <a:rPr lang="en-US" sz="3600" b="1" i="1" noProof="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kumimoji="0" lang="vi-VN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đất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  Hạt nằm lặng thinh.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                             (Trần Hữu Thung,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 của </a:t>
            </a:r>
            <a:r>
              <a:rPr kumimoji="0" lang="vi-V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vi-VN" sz="3200" b="1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6FD275-C987-F565-4B06-CFC20AF94E41}"/>
              </a:ext>
            </a:extLst>
          </p:cNvPr>
          <p:cNvSpPr txBox="1"/>
          <p:nvPr/>
        </p:nvSpPr>
        <p:spPr>
          <a:xfrm>
            <a:off x="644769" y="2567354"/>
            <a:ext cx="92626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Phó từ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"chưa"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bổ sung ý nghĩa phủ định cho động từ "gieo".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131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EC87140-B9AE-C2CD-7918-41D6A6B4C866}"/>
              </a:ext>
            </a:extLst>
          </p:cNvPr>
          <p:cNvSpPr txBox="1"/>
          <p:nvPr/>
        </p:nvSpPr>
        <p:spPr>
          <a:xfrm>
            <a:off x="889583" y="1785149"/>
            <a:ext cx="105470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Mầm </a:t>
            </a:r>
            <a:r>
              <a:rPr lang="vi-VN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thầm</a:t>
            </a:r>
          </a:p>
          <a:p>
            <a:pPr lvl="0" algn="just">
              <a:defRPr/>
            </a:pP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Ghé tai nghe rõ.</a:t>
            </a:r>
          </a:p>
          <a:p>
            <a:pPr lvl="0" algn="just">
              <a:defRPr/>
            </a:pP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</a:t>
            </a:r>
            <a:r>
              <a:rPr 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Hữu Thung</a:t>
            </a:r>
            <a:r>
              <a:rPr 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Lời của cây)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6FD275-C987-F565-4B06-CFC20AF94E41}"/>
              </a:ext>
            </a:extLst>
          </p:cNvPr>
          <p:cNvSpPr txBox="1"/>
          <p:nvPr/>
        </p:nvSpPr>
        <p:spPr>
          <a:xfrm>
            <a:off x="822471" y="3705092"/>
            <a:ext cx="90849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Phó từ "đã" bổ sung ý nghĩa thời gian cho động từ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thì thầm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560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EC87140-B9AE-C2CD-7918-41D6A6B4C866}"/>
              </a:ext>
            </a:extLst>
          </p:cNvPr>
          <p:cNvSpPr txBox="1"/>
          <p:nvPr/>
        </p:nvSpPr>
        <p:spPr>
          <a:xfrm>
            <a:off x="773724" y="750277"/>
            <a:ext cx="106545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 còn </a:t>
            </a:r>
            <a:r>
              <a:rPr lang="vi-VN" sz="32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nắng</a:t>
            </a:r>
          </a:p>
          <a:p>
            <a:pPr lvl="0" algn="just">
              <a:defRPr/>
            </a:pPr>
            <a:r>
              <a:rPr lang="vi-VN" sz="32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lang="vi-VN" sz="32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vơi dần cơn mưa</a:t>
            </a:r>
          </a:p>
          <a:p>
            <a:pPr lvl="0" algn="just">
              <a:defRPr/>
            </a:pPr>
            <a:r>
              <a:rPr lang="vi-VN" sz="32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Sấm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32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bớt bất ngờ</a:t>
            </a:r>
          </a:p>
          <a:p>
            <a:pPr lvl="0" algn="just">
              <a:defRPr/>
            </a:pPr>
            <a:r>
              <a:rPr lang="vi-VN" sz="32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Trên hàng cây đứng tuổi.</a:t>
            </a:r>
          </a:p>
          <a:p>
            <a:pPr lvl="0" algn="just">
              <a:defRPr/>
            </a:pPr>
            <a:r>
              <a:rPr lang="vi-VN" sz="32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</a:t>
            </a: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(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Thỉnh</a:t>
            </a: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Sang Thu)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6FD275-C987-F565-4B06-CFC20AF94E41}"/>
              </a:ext>
            </a:extLst>
          </p:cNvPr>
          <p:cNvSpPr txBox="1"/>
          <p:nvPr/>
        </p:nvSpPr>
        <p:spPr>
          <a:xfrm>
            <a:off x="773725" y="3575538"/>
            <a:ext cx="112980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Phó từ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"vẫn"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bổ sung ý nghĩa </a:t>
            </a:r>
            <a: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tiếp diễn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 algn="just"/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Phó từ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"đã"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bổ sung ý nghĩa thời </a:t>
            </a:r>
            <a: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Phó từ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"cũng"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bổ sung ý nghĩa khẳng định </a:t>
            </a:r>
            <a: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về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sự giống </a:t>
            </a:r>
            <a: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245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EC87140-B9AE-C2CD-7918-41D6A6B4C866}"/>
              </a:ext>
            </a:extLst>
          </p:cNvPr>
          <p:cNvSpPr txBox="1"/>
          <p:nvPr/>
        </p:nvSpPr>
        <p:spPr>
          <a:xfrm>
            <a:off x="822471" y="1113692"/>
            <a:ext cx="106057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2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buổi chiều tôi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vi-VN" sz="32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nhắm mắt sờ những bông hoa rồi tập đoán. Tôi đoán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loại hoa: hoa mồng gà và hoa hướng dương. Bố cười khà khà khen tiến bộ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vi-VN" sz="32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hôm</a:t>
            </a:r>
            <a:r>
              <a:rPr lang="vi-VN" sz="32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khác, tôi đoán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loại hoa.</a:t>
            </a:r>
          </a:p>
          <a:p>
            <a:pPr lvl="0" algn="just">
              <a:defRPr/>
            </a:pPr>
            <a:r>
              <a:rPr lang="en-US" sz="32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Ngọc Thuần</a:t>
            </a: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Vừa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nhắm </a:t>
            </a: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vừa mở cửa sổ</a:t>
            </a:r>
            <a:r>
              <a:rPr lang="vi-VN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6FD275-C987-F565-4B06-CFC20AF94E41}"/>
              </a:ext>
            </a:extLst>
          </p:cNvPr>
          <p:cNvSpPr txBox="1"/>
          <p:nvPr/>
        </p:nvSpPr>
        <p:spPr>
          <a:xfrm>
            <a:off x="539262" y="3751385"/>
            <a:ext cx="11356327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-&gt;Phó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tư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̀ 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hay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bô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̉ sung ý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nghĩa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thường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xuyên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cho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động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tư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̀ 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nhắm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32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-&gt;Phó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tư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̀ 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được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bô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̉ sung ý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nghĩa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biểu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Calibri"/>
                <a:cs typeface="Times New Roman"/>
              </a:rPr>
              <a:t>thị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việc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vừa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nói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Calibri"/>
                <a:cs typeface="Times New Roman"/>
              </a:rPr>
              <a:t>đến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.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-&gt;Phó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tư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̀ 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lắm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bô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̉ sung ý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nghĩa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mức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Calibri"/>
                <a:cs typeface="Times New Roman"/>
              </a:rPr>
              <a:t>đô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̣.</a:t>
            </a:r>
          </a:p>
        </p:txBody>
      </p:sp>
    </p:spTree>
    <p:extLst>
      <p:ext uri="{BB962C8B-B14F-4D97-AF65-F5344CB8AC3E}">
        <p14:creationId xmlns:p14="http://schemas.microsoft.com/office/powerpoint/2010/main" val="9454100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EC87140-B9AE-C2CD-7918-41D6A6B4C866}"/>
              </a:ext>
            </a:extLst>
          </p:cNvPr>
          <p:cNvSpPr txBox="1"/>
          <p:nvPr/>
        </p:nvSpPr>
        <p:spPr>
          <a:xfrm>
            <a:off x="834302" y="1017266"/>
            <a:ext cx="105470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đ. Nó </a:t>
            </a:r>
            <a:r>
              <a:rPr lang="vi-VN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quản tượng phá rẫy, kéo gỗ, nhưng </a:t>
            </a:r>
            <a:r>
              <a:rPr lang="vi-VN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khuây khỏa 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lúc làm việc rồi sau đó </a:t>
            </a:r>
            <a:r>
              <a:rPr lang="vi-VN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buồn thiu.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6FD275-C987-F565-4B06-CFC20AF94E41}"/>
              </a:ext>
            </a:extLst>
          </p:cNvPr>
          <p:cNvSpPr txBox="1"/>
          <p:nvPr/>
        </p:nvSpPr>
        <p:spPr>
          <a:xfrm>
            <a:off x="808893" y="2860431"/>
            <a:ext cx="111454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Phó 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từ </a:t>
            </a:r>
            <a:r>
              <a:rPr lang="vi-V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"vẫn" </a:t>
            </a:r>
            <a:r>
              <a:rPr lang="vi-VN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bổ sung ý </a:t>
            </a:r>
            <a:r>
              <a:rPr lang="vi-VN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 </a:t>
            </a:r>
            <a:r>
              <a:rPr lang="vi-VN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tiếp diễn 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động từ </a:t>
            </a:r>
            <a:r>
              <a:rPr lang="vi-VN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"giúp". </a:t>
            </a:r>
            <a:endParaRPr lang="en-US" sz="36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Phó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từ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"chỉ" 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bổ sung ý </a:t>
            </a:r>
            <a:r>
              <a:rPr lang="vi-VN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 phạm 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động từ "</a:t>
            </a:r>
            <a:r>
              <a:rPr 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khuây khỏa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Phó từ </a:t>
            </a:r>
            <a:r>
              <a:rPr lang="vi-V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"lại" </a:t>
            </a:r>
            <a:r>
              <a:rPr lang="vi-VN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bổ sung ý </a:t>
            </a:r>
            <a:r>
              <a:rPr lang="vi-VN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 </a:t>
            </a:r>
            <a:r>
              <a:rPr lang="vi-VN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tái diễn 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động từ </a:t>
            </a:r>
            <a:r>
              <a:rPr lang="vi-VN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"đứng".</a:t>
            </a:r>
            <a:endParaRPr lang="vi-VN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219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EC87140-B9AE-C2CD-7918-41D6A6B4C866}"/>
              </a:ext>
            </a:extLst>
          </p:cNvPr>
          <p:cNvSpPr txBox="1"/>
          <p:nvPr/>
        </p:nvSpPr>
        <p:spPr>
          <a:xfrm>
            <a:off x="867508" y="797170"/>
            <a:ext cx="1056913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Khi biết </a:t>
            </a:r>
            <a:r>
              <a:rPr lang="vi-VN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rống lên gọi </a:t>
            </a:r>
            <a:r>
              <a:rPr lang="vi-VN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ích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voi </a:t>
            </a:r>
            <a:endParaRPr lang="en-US" sz="3600" b="1" i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                     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  <a:p>
            <a:pPr lvl="0" algn="just">
              <a:defRPr/>
            </a:pP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 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vào nhà.</a:t>
            </a:r>
          </a:p>
          <a:p>
            <a:pPr lvl="0" algn="just">
              <a:defRPr/>
            </a:pP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vi-VN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Hùng</a:t>
            </a:r>
            <a:r>
              <a:rPr 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Ông Một)</a:t>
            </a:r>
          </a:p>
          <a:p>
            <a:pPr lvl="0" algn="just">
              <a:defRPr/>
            </a:pPr>
            <a:endParaRPr lang="vi-VN" sz="3200" b="1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6FD275-C987-F565-4B06-CFC20AF94E41}"/>
              </a:ext>
            </a:extLst>
          </p:cNvPr>
          <p:cNvSpPr txBox="1"/>
          <p:nvPr/>
        </p:nvSpPr>
        <p:spPr>
          <a:xfrm>
            <a:off x="797169" y="3130063"/>
            <a:ext cx="110984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Phó từ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"mọi" 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bổ sung ý nghĩa số lượng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danh từ "tiếng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r>
              <a:rPr lang="vi-V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Phó từ </a:t>
            </a:r>
            <a:r>
              <a:rPr lang="vi-V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"đều" </a:t>
            </a:r>
            <a:r>
              <a:rPr lang="vi-VN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bổ sung ý nghĩa   đồng nhất 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về tính chất của nhiều đối tượng cho tính từ "vô ích".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809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947B597-C46B-B5A7-53E5-5FA631DCA085}"/>
              </a:ext>
            </a:extLst>
          </p:cNvPr>
          <p:cNvSpPr txBox="1"/>
          <p:nvPr/>
        </p:nvSpPr>
        <p:spPr>
          <a:xfrm>
            <a:off x="902678" y="137336"/>
            <a:ext cx="105273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C0A135-0B99-BD79-197C-7F1748829C0D}"/>
              </a:ext>
            </a:extLst>
          </p:cNvPr>
          <p:cNvSpPr txBox="1"/>
          <p:nvPr/>
        </p:nvSpPr>
        <p:spPr>
          <a:xfrm>
            <a:off x="914399" y="1406769"/>
            <a:ext cx="101590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Rằng các bạn ơi</a:t>
            </a:r>
            <a:endParaRPr lang="vi-VN" sz="36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Cây chính là tôi</a:t>
            </a:r>
            <a:endParaRPr lang="vi-VN" sz="36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Nay mai </a:t>
            </a:r>
            <a:r>
              <a:rPr lang="vi-VN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 </a:t>
            </a:r>
            <a:r>
              <a:rPr lang="vi-VN" sz="36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vi-VN" sz="36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Góp xanh đất </a:t>
            </a:r>
            <a:r>
              <a:rPr lang="vi-VN" sz="3600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trời.</a:t>
            </a:r>
            <a:endParaRPr lang="vi-VN" sz="36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(Trần Hữu Thung, </a:t>
            </a:r>
            <a:r>
              <a:rPr lang="vi-VN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 của cây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F50B40-49F1-34F8-BF4F-A2EBF24809C8}"/>
              </a:ext>
            </a:extLst>
          </p:cNvPr>
          <p:cNvSpPr txBox="1"/>
          <p:nvPr/>
        </p:nvSpPr>
        <p:spPr>
          <a:xfrm>
            <a:off x="726831" y="4337538"/>
            <a:ext cx="103466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Phó từ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"sẽ" 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bổ sung ý nghĩa về thời gian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động từ "lớn".</a:t>
            </a:r>
            <a:endParaRPr lang="vi-VN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261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2F4F99-7929-2A4E-A48A-DFA75DECA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7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79056C6-1D62-756F-D1E2-61802254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62" y="174414"/>
            <a:ext cx="11279935" cy="5761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97DB426-1EFF-F446-B859-E18E2A8B58D5}"/>
              </a:ext>
            </a:extLst>
          </p:cNvPr>
          <p:cNvSpPr txBox="1"/>
          <p:nvPr/>
        </p:nvSpPr>
        <p:spPr>
          <a:xfrm>
            <a:off x="765028" y="611974"/>
            <a:ext cx="10358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</a:t>
            </a:r>
            <a:endParaRPr lang="en-US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28DDE6E-DF0E-7C20-1CA1-909888C07C1D}"/>
              </a:ext>
            </a:extLst>
          </p:cNvPr>
          <p:cNvSpPr txBox="1"/>
          <p:nvPr/>
        </p:nvSpPr>
        <p:spPr>
          <a:xfrm>
            <a:off x="983140" y="1823223"/>
            <a:ext cx="10358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CB0F4D-2E09-15EA-5CE5-7B04C63D1E04}"/>
              </a:ext>
            </a:extLst>
          </p:cNvPr>
          <p:cNvSpPr txBox="1"/>
          <p:nvPr/>
        </p:nvSpPr>
        <p:spPr>
          <a:xfrm>
            <a:off x="983140" y="2923692"/>
            <a:ext cx="10358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6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 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</a:p>
        </p:txBody>
      </p:sp>
    </p:spTree>
    <p:extLst>
      <p:ext uri="{BB962C8B-B14F-4D97-AF65-F5344CB8AC3E}">
        <p14:creationId xmlns:p14="http://schemas.microsoft.com/office/powerpoint/2010/main" val="2848260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C0A135-0B99-BD79-197C-7F1748829C0D}"/>
              </a:ext>
            </a:extLst>
          </p:cNvPr>
          <p:cNvSpPr txBox="1"/>
          <p:nvPr/>
        </p:nvSpPr>
        <p:spPr>
          <a:xfrm>
            <a:off x="903915" y="1086388"/>
            <a:ext cx="101695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Sương chùng chình qua ngõ</a:t>
            </a:r>
          </a:p>
          <a:p>
            <a:pPr algn="just"/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Hình như thu </a:t>
            </a:r>
            <a:r>
              <a:rPr lang="vi-VN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</a:t>
            </a:r>
            <a:r>
              <a:rPr 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Thỉnh</a:t>
            </a:r>
            <a:r>
              <a:rPr 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Sang thu)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F50B40-49F1-34F8-BF4F-A2EBF24809C8}"/>
              </a:ext>
            </a:extLst>
          </p:cNvPr>
          <p:cNvSpPr txBox="1"/>
          <p:nvPr/>
        </p:nvSpPr>
        <p:spPr>
          <a:xfrm>
            <a:off x="844062" y="3411416"/>
            <a:ext cx="102294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Phó từ </a:t>
            </a:r>
            <a:r>
              <a:rPr lang="vi-VN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"đã" 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bổ sung ý nghĩa thời gian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động từ 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về".</a:t>
            </a:r>
            <a:endParaRPr lang="vi-VN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811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C0A135-0B99-BD79-197C-7F1748829C0D}"/>
              </a:ext>
            </a:extLst>
          </p:cNvPr>
          <p:cNvSpPr txBox="1"/>
          <p:nvPr/>
        </p:nvSpPr>
        <p:spPr>
          <a:xfrm>
            <a:off x="903915" y="1086388"/>
            <a:ext cx="101695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Ngày nào ông </a:t>
            </a:r>
            <a:r>
              <a:rPr lang="vi-VN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cho nó 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hai vác mía to, hai 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cháo.</a:t>
            </a:r>
          </a:p>
          <a:p>
            <a:pPr algn="just"/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</a:t>
            </a:r>
            <a:r>
              <a:rPr 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Hùng</a:t>
            </a:r>
            <a:r>
              <a:rPr 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Ông Một)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F50B40-49F1-34F8-BF4F-A2EBF24809C8}"/>
              </a:ext>
            </a:extLst>
          </p:cNvPr>
          <p:cNvSpPr txBox="1"/>
          <p:nvPr/>
        </p:nvSpPr>
        <p:spPr>
          <a:xfrm>
            <a:off x="903915" y="3927102"/>
            <a:ext cx="10169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Phó từ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"cũng" 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bổ sung ý nghĩa khẳng định 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về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sự giống nhau của hoạt động 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cho".</a:t>
            </a:r>
            <a:endParaRPr lang="vi-VN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572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308" y="-1"/>
            <a:ext cx="12192000" cy="6776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C0A135-0B99-BD79-197C-7F1748829C0D}"/>
              </a:ext>
            </a:extLst>
          </p:cNvPr>
          <p:cNvSpPr txBox="1"/>
          <p:nvPr/>
        </p:nvSpPr>
        <p:spPr>
          <a:xfrm>
            <a:off x="903915" y="1363387"/>
            <a:ext cx="10169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Ông quen nó </a:t>
            </a:r>
            <a:r>
              <a:rPr lang="vi-VN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khó xa rời nó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được.</a:t>
            </a:r>
          </a:p>
          <a:p>
            <a:pPr algn="just"/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</a:t>
            </a:r>
            <a:r>
              <a:rPr 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Hùng</a:t>
            </a:r>
            <a:r>
              <a:rPr 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Ông Một)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F50B40-49F1-34F8-BF4F-A2EBF24809C8}"/>
              </a:ext>
            </a:extLst>
          </p:cNvPr>
          <p:cNvSpPr txBox="1"/>
          <p:nvPr/>
        </p:nvSpPr>
        <p:spPr>
          <a:xfrm>
            <a:off x="1011222" y="3049940"/>
            <a:ext cx="101695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Phó từ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"quá" 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bổ sung ý nghĩa mức độ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 đánh giá 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 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mức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bình thường cho động từ "quen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Phó từ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"được" 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bổ sung ý nghĩa biểu thị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việc vừa nói 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487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947B597-C46B-B5A7-53E5-5FA631DCA085}"/>
              </a:ext>
            </a:extLst>
          </p:cNvPr>
          <p:cNvSpPr txBox="1"/>
          <p:nvPr/>
        </p:nvSpPr>
        <p:spPr>
          <a:xfrm>
            <a:off x="797170" y="137336"/>
            <a:ext cx="96246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C0A135-0B99-BD79-197C-7F1748829C0D}"/>
              </a:ext>
            </a:extLst>
          </p:cNvPr>
          <p:cNvSpPr txBox="1"/>
          <p:nvPr/>
        </p:nvSpPr>
        <p:spPr>
          <a:xfrm>
            <a:off x="797169" y="1430215"/>
            <a:ext cx="10318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Trời tối.</a:t>
            </a:r>
          </a:p>
          <a:p>
            <a:pPr algn="just"/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Bọn trẻ đá bóng ngoài sân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542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C0A135-0B99-BD79-197C-7F1748829C0D}"/>
              </a:ext>
            </a:extLst>
          </p:cNvPr>
          <p:cNvSpPr txBox="1"/>
          <p:nvPr/>
        </p:nvSpPr>
        <p:spPr>
          <a:xfrm>
            <a:off x="945860" y="921003"/>
            <a:ext cx="10169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Trời tối.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19F8899-8258-A453-F80A-A98C2CE43DF7}"/>
              </a:ext>
            </a:extLst>
          </p:cNvPr>
          <p:cNvSpPr txBox="1"/>
          <p:nvPr/>
        </p:nvSpPr>
        <p:spPr>
          <a:xfrm>
            <a:off x="1011222" y="1642456"/>
            <a:ext cx="10169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Trời </a:t>
            </a:r>
            <a:r>
              <a:rPr lang="vi-VN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vẫn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tối</a:t>
            </a:r>
            <a:r>
              <a:rPr lang="en-US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bổ sung ý nghĩa tiếp diễn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780995-EA4A-0D01-9F6E-3905C87DEDAA}"/>
              </a:ext>
            </a:extLst>
          </p:cNvPr>
          <p:cNvSpPr txBox="1"/>
          <p:nvPr/>
        </p:nvSpPr>
        <p:spPr>
          <a:xfrm>
            <a:off x="945860" y="2351948"/>
            <a:ext cx="10169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Trời </a:t>
            </a:r>
            <a:r>
              <a:rPr lang="vi-VN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sắp 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tối</a:t>
            </a:r>
            <a:r>
              <a:rPr lang="en-US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bổ sung ý nghĩa thời gian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653504-B607-F499-9A83-C8C41A00C8C4}"/>
              </a:ext>
            </a:extLst>
          </p:cNvPr>
          <p:cNvSpPr txBox="1"/>
          <p:nvPr/>
        </p:nvSpPr>
        <p:spPr>
          <a:xfrm>
            <a:off x="1011222" y="2918640"/>
            <a:ext cx="10169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Trời tối </a:t>
            </a:r>
            <a:r>
              <a:rPr lang="vi-VN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quá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bổ sung ý nghĩa mức độ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909F11A-2736-B2FC-5DA6-A6DAEA0FED81}"/>
              </a:ext>
            </a:extLst>
          </p:cNvPr>
          <p:cNvSpPr txBox="1"/>
          <p:nvPr/>
        </p:nvSpPr>
        <p:spPr>
          <a:xfrm>
            <a:off x="1011222" y="3628132"/>
            <a:ext cx="10169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Trời </a:t>
            </a:r>
            <a:r>
              <a:rPr lang="vi-VN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tối</a:t>
            </a:r>
            <a:r>
              <a:rPr lang="en-US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bổ sung ý nghĩa mức độ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34875BC-9075-E239-3B2E-F01E71BA9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278" y="1371600"/>
            <a:ext cx="2363476" cy="430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840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C0A135-0B99-BD79-197C-7F1748829C0D}"/>
              </a:ext>
            </a:extLst>
          </p:cNvPr>
          <p:cNvSpPr txBox="1"/>
          <p:nvPr/>
        </p:nvSpPr>
        <p:spPr>
          <a:xfrm>
            <a:off x="945860" y="921003"/>
            <a:ext cx="10169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Bọn trẻ đá bóng ngoài sân.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19F8899-8258-A453-F80A-A98C2CE43DF7}"/>
              </a:ext>
            </a:extLst>
          </p:cNvPr>
          <p:cNvSpPr txBox="1"/>
          <p:nvPr/>
        </p:nvSpPr>
        <p:spPr>
          <a:xfrm>
            <a:off x="1011222" y="1642456"/>
            <a:ext cx="10169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Bọn 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 bóng ngoài 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bổ sung ý nghĩa tiếp diễn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780995-EA4A-0D01-9F6E-3905C87DEDAA}"/>
              </a:ext>
            </a:extLst>
          </p:cNvPr>
          <p:cNvSpPr txBox="1"/>
          <p:nvPr/>
        </p:nvSpPr>
        <p:spPr>
          <a:xfrm>
            <a:off x="880498" y="2842785"/>
            <a:ext cx="10169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Bọn 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 </a:t>
            </a:r>
            <a:r>
              <a:rPr lang="vi-VN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đã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đá bóng ngoài 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bổ sung ý nghĩa thời </a:t>
            </a:r>
            <a:r>
              <a:rPr lang="vi-VN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909F11A-2736-B2FC-5DA6-A6DAEA0FED81}"/>
              </a:ext>
            </a:extLst>
          </p:cNvPr>
          <p:cNvSpPr txBox="1"/>
          <p:nvPr/>
        </p:nvSpPr>
        <p:spPr>
          <a:xfrm>
            <a:off x="945859" y="4391064"/>
            <a:ext cx="100368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Bọn trẻ </a:t>
            </a:r>
            <a:r>
              <a:rPr lang="vi-VN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đá bóng ngoài 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bổ sung ý nghĩa thời </a:t>
            </a:r>
            <a:r>
              <a:rPr lang="vi-VN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927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390C0C-944E-139C-0EF0-6E7A7C908CC7}"/>
              </a:ext>
            </a:extLst>
          </p:cNvPr>
          <p:cNvSpPr txBox="1"/>
          <p:nvPr/>
        </p:nvSpPr>
        <p:spPr>
          <a:xfrm>
            <a:off x="633047" y="229615"/>
            <a:ext cx="107735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3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và nêu tác dụng của biện pháp tu từ được sử dụng trong đoạn thơ.</a:t>
            </a:r>
          </a:p>
          <a:p>
            <a:pPr algn="just"/>
            <a:endParaRPr lang="vi-VN" sz="36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671EA8-B080-C472-53BE-E64D7DFCB8AA}"/>
              </a:ext>
            </a:extLst>
          </p:cNvPr>
          <p:cNvSpPr txBox="1"/>
          <p:nvPr/>
        </p:nvSpPr>
        <p:spPr>
          <a:xfrm>
            <a:off x="2274276" y="1758873"/>
            <a:ext cx="38275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hạt nảy mầm</a:t>
            </a:r>
          </a:p>
          <a:p>
            <a:pPr algn="just"/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 lên giọt sữa</a:t>
            </a:r>
          </a:p>
          <a:p>
            <a:pPr algn="just"/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đã thì thầm</a:t>
            </a:r>
          </a:p>
          <a:p>
            <a:pPr algn="just"/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 tai nghe rõ. </a:t>
            </a:r>
            <a:endParaRPr lang="vi-VN" sz="3600" b="1" i="1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FA1F9A3-BACE-D362-DEAA-16094EF4B60C}"/>
              </a:ext>
            </a:extLst>
          </p:cNvPr>
          <p:cNvSpPr txBox="1"/>
          <p:nvPr/>
        </p:nvSpPr>
        <p:spPr>
          <a:xfrm>
            <a:off x="6788493" y="2742076"/>
            <a:ext cx="2496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hóa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F59E19-B34B-3268-3220-4F0E62F08FBD}"/>
              </a:ext>
            </a:extLst>
          </p:cNvPr>
          <p:cNvSpPr txBox="1"/>
          <p:nvPr/>
        </p:nvSpPr>
        <p:spPr>
          <a:xfrm>
            <a:off x="633047" y="4067197"/>
            <a:ext cx="109376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Tác dụng: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Hạt mầm giống như con người, có tình cảm,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tâm sự, chia sẻ bản thân mình.</a:t>
            </a:r>
            <a:endParaRPr lang="vi-VN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1349893-A477-7E23-9E9F-B9EDB1E6F222}"/>
              </a:ext>
            </a:extLst>
          </p:cNvPr>
          <p:cNvCxnSpPr>
            <a:cxnSpLocks/>
          </p:cNvCxnSpPr>
          <p:nvPr/>
        </p:nvCxnSpPr>
        <p:spPr>
          <a:xfrm>
            <a:off x="2483141" y="3388407"/>
            <a:ext cx="301498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6857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45"/>
            <a:ext cx="12192000" cy="67768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390C0C-944E-139C-0EF0-6E7A7C908CC7}"/>
              </a:ext>
            </a:extLst>
          </p:cNvPr>
          <p:cNvSpPr txBox="1"/>
          <p:nvPr/>
        </p:nvSpPr>
        <p:spPr>
          <a:xfrm>
            <a:off x="398584" y="410308"/>
            <a:ext cx="11418277" cy="1295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5: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khổ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nếu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̀ “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pha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̉”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bằng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̀ “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tỏa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” hay “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quyện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”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̀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nội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đổi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thê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́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nào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? Vì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671EA8-B080-C472-53BE-E64D7DFCB8AA}"/>
              </a:ext>
            </a:extLst>
          </p:cNvPr>
          <p:cNvSpPr txBox="1"/>
          <p:nvPr/>
        </p:nvSpPr>
        <p:spPr>
          <a:xfrm>
            <a:off x="1184031" y="1670206"/>
            <a:ext cx="676488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 nhận ra hương ổi</a:t>
            </a:r>
          </a:p>
          <a:p>
            <a:pPr lvl="0" algn="just"/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vi-VN" sz="32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trong gió se</a:t>
            </a:r>
          </a:p>
          <a:p>
            <a:pPr lvl="0" algn="just"/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 chùng chình qua ngõ</a:t>
            </a:r>
          </a:p>
          <a:p>
            <a:pPr lvl="0" algn="just"/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như thu đã về.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F59E19-B34B-3268-3220-4F0E62F08FBD}"/>
              </a:ext>
            </a:extLst>
          </p:cNvPr>
          <p:cNvSpPr txBox="1"/>
          <p:nvPr/>
        </p:nvSpPr>
        <p:spPr>
          <a:xfrm>
            <a:off x="398584" y="3774830"/>
            <a:ext cx="11324491" cy="244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thể thay thế từ "phả" bằng từ "tỏa" hay "quyện“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-</a:t>
            </a:r>
            <a:r>
              <a:rPr lang="en-US" sz="3200" b="1" dirty="0" err="1" smtClean="0">
                <a:latin typeface="Times New Roman"/>
                <a:ea typeface="Calibri"/>
                <a:cs typeface="Times New Roman"/>
              </a:rPr>
              <a:t>Tư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̀ 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“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pha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̉” là 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ĐT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gợi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sư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̣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lan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tỏa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thành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luồng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của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Calibri"/>
                <a:cs typeface="Times New Roman"/>
              </a:rPr>
              <a:t>hương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Calibri"/>
                <a:cs typeface="Times New Roman"/>
              </a:rPr>
              <a:t>ổi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Calibri"/>
                <a:cs typeface="Times New Roman"/>
              </a:rPr>
              <a:t>chín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sz="3200" b="1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3600" b="1" dirty="0" err="1" smtClean="0">
                <a:latin typeface="Times New Roman"/>
                <a:ea typeface="Calibri"/>
                <a:cs typeface="Times New Roman"/>
              </a:rPr>
              <a:t>Tư</a:t>
            </a: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>̀ “</a:t>
            </a:r>
            <a:r>
              <a:rPr lang="en-US" sz="3600" b="1" dirty="0" err="1" smtClean="0">
                <a:latin typeface="Times New Roman"/>
                <a:ea typeface="Calibri"/>
                <a:cs typeface="Times New Roman"/>
              </a:rPr>
              <a:t>tỏa</a:t>
            </a: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>” </a:t>
            </a:r>
            <a:r>
              <a:rPr lang="en-US" sz="3600" b="1" dirty="0" err="1" smtClean="0">
                <a:latin typeface="Times New Roman"/>
                <a:ea typeface="Calibri"/>
                <a:cs typeface="Times New Roman"/>
              </a:rPr>
              <a:t>gợi</a:t>
            </a: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latin typeface="Times New Roman"/>
                <a:ea typeface="Calibri"/>
                <a:cs typeface="Times New Roman"/>
              </a:rPr>
              <a:t>sư</a:t>
            </a: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>̣ </a:t>
            </a:r>
            <a:r>
              <a:rPr lang="en-US" sz="3600" b="1" dirty="0" err="1" smtClean="0">
                <a:latin typeface="Times New Roman"/>
                <a:ea typeface="Calibri"/>
                <a:cs typeface="Times New Roman"/>
              </a:rPr>
              <a:t>lan</a:t>
            </a: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latin typeface="Times New Roman"/>
                <a:ea typeface="Calibri"/>
                <a:cs typeface="Times New Roman"/>
              </a:rPr>
              <a:t>truyền</a:t>
            </a: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latin typeface="Times New Roman"/>
                <a:ea typeface="Calibri"/>
                <a:cs typeface="Times New Roman"/>
              </a:rPr>
              <a:t>gian</a:t>
            </a:r>
            <a:endParaRPr lang="en-US" sz="3600" b="1" dirty="0" smtClean="0"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3600" b="1" dirty="0" err="1" smtClean="0">
                <a:latin typeface="Times New Roman"/>
                <a:ea typeface="Calibri"/>
                <a:cs typeface="Times New Roman"/>
              </a:rPr>
              <a:t>Tư</a:t>
            </a: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>̀ “</a:t>
            </a:r>
            <a:r>
              <a:rPr lang="en-US" sz="3600" b="1" dirty="0" err="1" smtClean="0">
                <a:latin typeface="Times New Roman"/>
                <a:ea typeface="Calibri"/>
                <a:cs typeface="Times New Roman"/>
              </a:rPr>
              <a:t>quyện</a:t>
            </a: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>” là </a:t>
            </a:r>
            <a:r>
              <a:rPr lang="en-US" sz="3600" b="1" dirty="0" err="1" smtClean="0">
                <a:latin typeface="Times New Roman"/>
                <a:ea typeface="Calibri"/>
                <a:cs typeface="Times New Roman"/>
              </a:rPr>
              <a:t>bện</a:t>
            </a: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latin typeface="Times New Roman"/>
                <a:ea typeface="Calibri"/>
                <a:cs typeface="Times New Roman"/>
              </a:rPr>
              <a:t>chặt</a:t>
            </a: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latin typeface="Times New Roman"/>
                <a:ea typeface="Calibri"/>
                <a:cs typeface="Times New Roman"/>
              </a:rPr>
              <a:t>vào</a:t>
            </a: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latin typeface="Times New Roman"/>
                <a:ea typeface="Calibri"/>
                <a:cs typeface="Times New Roman"/>
              </a:rPr>
              <a:t>gian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.</a:t>
            </a:r>
            <a:endParaRPr lang="en-US" sz="3600" b="1" dirty="0" smtClean="0">
              <a:ea typeface="Calibri"/>
              <a:cs typeface="Times New Roman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1349893-A477-7E23-9E9F-B9EDB1E6F222}"/>
              </a:ext>
            </a:extLst>
          </p:cNvPr>
          <p:cNvCxnSpPr>
            <a:cxnSpLocks/>
          </p:cNvCxnSpPr>
          <p:nvPr/>
        </p:nvCxnSpPr>
        <p:spPr>
          <a:xfrm>
            <a:off x="1324708" y="2708031"/>
            <a:ext cx="56270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BC60138-943F-8864-B3F8-CFD59EA31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908" y="1657029"/>
            <a:ext cx="2321168" cy="11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258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390C0C-944E-139C-0EF0-6E7A7C908CC7}"/>
              </a:ext>
            </a:extLst>
          </p:cNvPr>
          <p:cNvSpPr txBox="1"/>
          <p:nvPr/>
        </p:nvSpPr>
        <p:spPr>
          <a:xfrm>
            <a:off x="4895325" y="81185"/>
            <a:ext cx="1914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671EA8-B080-C472-53BE-E64D7DFCB8AA}"/>
              </a:ext>
            </a:extLst>
          </p:cNvPr>
          <p:cNvSpPr txBox="1"/>
          <p:nvPr/>
        </p:nvSpPr>
        <p:spPr>
          <a:xfrm>
            <a:off x="485164" y="665960"/>
            <a:ext cx="112144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Từ điển tiếng Việt, từ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dềnh dàng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2 nghĩa sau: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chậm chạp, không khẩn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trương;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to lớn và gây cảm giác cồng kềnh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Theo em, từ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dềnh dàng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đoạn thơ sau nên được hiểu theo nghĩa nào? Dựa vào đâu em có thể xác định được như vậy?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Bỗng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 ra hương ổi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 vào trong gió se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Sương chùng chình qua ngõ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như thu đã về.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69AFE90-9B3B-2E55-8205-F20961D85C73}"/>
              </a:ext>
            </a:extLst>
          </p:cNvPr>
          <p:cNvSpPr txBox="1"/>
          <p:nvPr/>
        </p:nvSpPr>
        <p:spPr>
          <a:xfrm>
            <a:off x="5322277" y="2435675"/>
            <a:ext cx="62838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lúc dềnh dàng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 bắt đầu vội vã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đám mây mùa hạ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Vắt nửa mình sang thu.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(Hữu Thỉnh,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Sang thu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79163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671EA8-B080-C472-53BE-E64D7DFCB8AA}"/>
              </a:ext>
            </a:extLst>
          </p:cNvPr>
          <p:cNvSpPr txBox="1"/>
          <p:nvPr/>
        </p:nvSpPr>
        <p:spPr>
          <a:xfrm>
            <a:off x="691663" y="797169"/>
            <a:ext cx="60279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ừ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dềnh dàng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đoạn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 hiểu theo nghĩa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vi-VN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chậm chạp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thong </a:t>
            </a:r>
            <a:r>
              <a:rPr lang="en-US" sz="3600" b="1" i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khẩn </a:t>
            </a:r>
            <a:r>
              <a:rPr lang="vi-VN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95ED32-4F24-49C2-32C1-4F0D10179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975" y="1541408"/>
            <a:ext cx="4319631" cy="30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789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2F4F99-7929-2A4E-A48A-DFA75DECA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7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79056C6-1D62-756F-D1E2-61802254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758462"/>
            <a:ext cx="8802869" cy="4496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97DB426-1EFF-F446-B859-E18E2A8B58D5}"/>
              </a:ext>
            </a:extLst>
          </p:cNvPr>
          <p:cNvSpPr txBox="1"/>
          <p:nvPr/>
        </p:nvSpPr>
        <p:spPr>
          <a:xfrm>
            <a:off x="2344614" y="2296074"/>
            <a:ext cx="7702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72911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2F4F99-7929-2A4E-A48A-DFA75DECA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7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79056C6-1D62-756F-D1E2-61802254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243" y="574198"/>
            <a:ext cx="9446003" cy="4824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97DB426-1EFF-F446-B859-E18E2A8B58D5}"/>
              </a:ext>
            </a:extLst>
          </p:cNvPr>
          <p:cNvSpPr txBox="1"/>
          <p:nvPr/>
        </p:nvSpPr>
        <p:spPr>
          <a:xfrm>
            <a:off x="1487754" y="2197840"/>
            <a:ext cx="8627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</a:p>
        </p:txBody>
      </p:sp>
    </p:spTree>
    <p:extLst>
      <p:ext uri="{BB962C8B-B14F-4D97-AF65-F5344CB8AC3E}">
        <p14:creationId xmlns:p14="http://schemas.microsoft.com/office/powerpoint/2010/main" val="1170799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976A98E-46F4-029A-8DE7-63E7A97BE432}"/>
              </a:ext>
            </a:extLst>
          </p:cNvPr>
          <p:cNvSpPr txBox="1"/>
          <p:nvPr/>
        </p:nvSpPr>
        <p:spPr>
          <a:xfrm>
            <a:off x="984737" y="1130468"/>
            <a:ext cx="101756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3-&gt;5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594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976A98E-46F4-029A-8DE7-63E7A97BE432}"/>
              </a:ext>
            </a:extLst>
          </p:cNvPr>
          <p:cNvSpPr txBox="1"/>
          <p:nvPr/>
        </p:nvSpPr>
        <p:spPr>
          <a:xfrm>
            <a:off x="1245241" y="459348"/>
            <a:ext cx="97015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Lu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LuLu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quẫy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LuLu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902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52B47F-1BE6-E146-B47B-BCF5353E9915}"/>
              </a:ext>
            </a:extLst>
          </p:cNvPr>
          <p:cNvSpPr txBox="1"/>
          <p:nvPr/>
        </p:nvSpPr>
        <p:spPr>
          <a:xfrm>
            <a:off x="3781338" y="107147"/>
            <a:ext cx="5538831" cy="904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DẪN TỰ 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7D0A1-0C38-772A-236F-336CE1DAD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4" b="91967" l="9910" r="91892">
                        <a14:foregroundMark x1="76126" y1="16898" x2="76126" y2="16898"/>
                        <a14:foregroundMark x1="75676" y1="22992" x2="75676" y2="22992"/>
                        <a14:foregroundMark x1="91892" y1="42798" x2="91892" y2="42798"/>
                        <a14:foregroundMark x1="66517" y1="91967" x2="66517" y2="919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2958" y="2156265"/>
            <a:ext cx="3652584" cy="3959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FA740B5-E41C-4F81-6CDC-BE9E80C6D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0444" y1="20444" x2="60444" y2="20444"/>
                        <a14:foregroundMark x1="60444" y1="20444" x2="60444" y2="20444"/>
                        <a14:foregroundMark x1="59111" y1="28889" x2="59111" y2="28889"/>
                        <a14:foregroundMark x1="58667" y1="33778" x2="58667" y2="33778"/>
                        <a14:foregroundMark x1="55111" y1="38667" x2="52444" y2="40444"/>
                        <a14:foregroundMark x1="45778" y1="47111" x2="44444" y2="50667"/>
                        <a14:foregroundMark x1="41778" y1="64000" x2="41778" y2="64000"/>
                        <a14:foregroundMark x1="36000" y1="72889" x2="36000" y2="72889"/>
                        <a14:foregroundMark x1="34667" y1="75556" x2="34667" y2="7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963" y="109716"/>
            <a:ext cx="909375" cy="909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A83705C-36CD-E390-7548-A3B9BF7FA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0444" y1="20444" x2="60444" y2="20444"/>
                        <a14:foregroundMark x1="60444" y1="20444" x2="60444" y2="20444"/>
                        <a14:foregroundMark x1="59111" y1="28889" x2="59111" y2="28889"/>
                        <a14:foregroundMark x1="58667" y1="33778" x2="58667" y2="33778"/>
                        <a14:foregroundMark x1="55111" y1="38667" x2="52444" y2="40444"/>
                        <a14:foregroundMark x1="45778" y1="47111" x2="44444" y2="50667"/>
                        <a14:foregroundMark x1="41778" y1="64000" x2="41778" y2="64000"/>
                        <a14:foregroundMark x1="36000" y1="72889" x2="36000" y2="72889"/>
                        <a14:foregroundMark x1="34667" y1="75556" x2="34667" y2="7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8072" y="0"/>
            <a:ext cx="909375" cy="909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79F503-A6F0-FFB1-A937-6654BFCA58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8250" y1="87097" x2="18250" y2="87097"/>
                        <a14:foregroundMark x1="17500" y1="87097" x2="17500" y2="87097"/>
                        <a14:foregroundMark x1="16000" y1="88172" x2="16000" y2="86738"/>
                        <a14:foregroundMark x1="16000" y1="86738" x2="16000" y2="86738"/>
                        <a14:foregroundMark x1="15750" y1="83154" x2="15750" y2="83154"/>
                        <a14:foregroundMark x1="46750" y1="21147" x2="46750" y2="21147"/>
                        <a14:foregroundMark x1="59750" y1="44086" x2="58750" y2="44803"/>
                        <a14:foregroundMark x1="58500" y1="45161" x2="58500" y2="45161"/>
                        <a14:foregroundMark x1="33500" y1="23297" x2="33500" y2="23297"/>
                        <a14:foregroundMark x1="33500" y1="23297" x2="33500" y2="23297"/>
                        <a14:foregroundMark x1="35000" y1="28315" x2="35000" y2="28315"/>
                        <a14:foregroundMark x1="36250" y1="31541" x2="37000" y2="32975"/>
                        <a14:foregroundMark x1="37000" y1="32975" x2="37000" y2="32975"/>
                        <a14:foregroundMark x1="37500" y1="29391" x2="37000" y2="23297"/>
                        <a14:foregroundMark x1="34500" y1="22222" x2="34500" y2="22222"/>
                        <a14:foregroundMark x1="33750" y1="22222" x2="33750" y2="22222"/>
                        <a14:foregroundMark x1="33750" y1="21147" x2="33750" y2="21147"/>
                        <a14:foregroundMark x1="33750" y1="20789" x2="33750" y2="20789"/>
                        <a14:foregroundMark x1="33250" y1="18638" x2="33250" y2="18638"/>
                        <a14:foregroundMark x1="35500" y1="18638" x2="35500" y2="18638"/>
                        <a14:foregroundMark x1="35500" y1="18638" x2="37750" y2="17204"/>
                        <a14:foregroundMark x1="38500" y1="18280" x2="38750" y2="19713"/>
                        <a14:foregroundMark x1="38750" y1="22939" x2="38750" y2="22939"/>
                        <a14:foregroundMark x1="33500" y1="20789" x2="33500" y2="20789"/>
                        <a14:foregroundMark x1="33500" y1="20789" x2="32500" y2="23297"/>
                        <a14:foregroundMark x1="32500" y1="23656" x2="32500" y2="236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380880">
            <a:off x="9400779" y="110075"/>
            <a:ext cx="1733079" cy="12088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E57634C-14CE-C842-1120-1310E1DCFC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2667" y1="30667" x2="62667" y2="30667"/>
                        <a14:foregroundMark x1="62222" y1="31111" x2="62222" y2="31111"/>
                        <a14:foregroundMark x1="62222" y1="31111" x2="62222" y2="31111"/>
                        <a14:foregroundMark x1="46222" y1="37333" x2="46222" y2="37333"/>
                        <a14:foregroundMark x1="41778" y1="39111" x2="40000" y2="40889"/>
                        <a14:foregroundMark x1="35111" y1="42667" x2="34222" y2="42667"/>
                        <a14:foregroundMark x1="26667" y1="35111" x2="26667" y2="35111"/>
                        <a14:foregroundMark x1="26667" y1="34667" x2="26667" y2="34667"/>
                        <a14:foregroundMark x1="25333" y1="29778" x2="25333" y2="29778"/>
                        <a14:foregroundMark x1="25333" y1="28889" x2="25333" y2="28889"/>
                        <a14:foregroundMark x1="25333" y1="28444" x2="25333" y2="28444"/>
                        <a14:foregroundMark x1="25333" y1="28000" x2="25333" y2="28000"/>
                        <a14:foregroundMark x1="25333" y1="27556" x2="25333" y2="27556"/>
                        <a14:foregroundMark x1="28000" y1="26667" x2="28000" y2="26667"/>
                        <a14:foregroundMark x1="28444" y1="26667" x2="28444" y2="26667"/>
                        <a14:foregroundMark x1="28444" y1="26667" x2="28444" y2="26667"/>
                        <a14:foregroundMark x1="21778" y1="27111" x2="21778" y2="27111"/>
                        <a14:foregroundMark x1="20000" y1="28444" x2="20000" y2="28444"/>
                        <a14:foregroundMark x1="17778" y1="29778" x2="17778" y2="29778"/>
                        <a14:foregroundMark x1="15556" y1="31556" x2="15556" y2="31556"/>
                        <a14:foregroundMark x1="15556" y1="33778" x2="15556" y2="34667"/>
                        <a14:foregroundMark x1="16000" y1="40444" x2="17778" y2="43556"/>
                        <a14:foregroundMark x1="21778" y1="47111" x2="43556" y2="57778"/>
                        <a14:foregroundMark x1="50222" y1="58667" x2="51111" y2="58667"/>
                        <a14:foregroundMark x1="56444" y1="58667" x2="57778" y2="58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9052" y="313756"/>
            <a:ext cx="7130642" cy="520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182AF13-C276-5F89-12A8-BC91811A9AE7}"/>
              </a:ext>
            </a:extLst>
          </p:cNvPr>
          <p:cNvSpPr txBox="1"/>
          <p:nvPr/>
        </p:nvSpPr>
        <p:spPr>
          <a:xfrm>
            <a:off x="1311748" y="1711250"/>
            <a:ext cx="45375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FB4C319-4CEB-89DB-4780-9C1867EF0C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2667" y1="30667" x2="62667" y2="30667"/>
                        <a14:foregroundMark x1="62222" y1="31111" x2="62222" y2="31111"/>
                        <a14:foregroundMark x1="62222" y1="31111" x2="62222" y2="31111"/>
                        <a14:foregroundMark x1="46222" y1="37333" x2="46222" y2="37333"/>
                        <a14:foregroundMark x1="41778" y1="39111" x2="40000" y2="40889"/>
                        <a14:foregroundMark x1="35111" y1="42667" x2="34222" y2="42667"/>
                        <a14:foregroundMark x1="26667" y1="35111" x2="26667" y2="35111"/>
                        <a14:foregroundMark x1="26667" y1="34667" x2="26667" y2="34667"/>
                        <a14:foregroundMark x1="25333" y1="29778" x2="25333" y2="29778"/>
                        <a14:foregroundMark x1="25333" y1="28889" x2="25333" y2="28889"/>
                        <a14:foregroundMark x1="25333" y1="28444" x2="25333" y2="28444"/>
                        <a14:foregroundMark x1="25333" y1="28000" x2="25333" y2="28000"/>
                        <a14:foregroundMark x1="25333" y1="27556" x2="25333" y2="27556"/>
                        <a14:foregroundMark x1="28000" y1="26667" x2="28000" y2="26667"/>
                        <a14:foregroundMark x1="28444" y1="26667" x2="28444" y2="26667"/>
                        <a14:foregroundMark x1="28444" y1="26667" x2="28444" y2="26667"/>
                        <a14:foregroundMark x1="21778" y1="27111" x2="21778" y2="27111"/>
                        <a14:foregroundMark x1="20000" y1="28444" x2="20000" y2="28444"/>
                        <a14:foregroundMark x1="17778" y1="29778" x2="17778" y2="29778"/>
                        <a14:foregroundMark x1="15556" y1="31556" x2="15556" y2="31556"/>
                        <a14:foregroundMark x1="15556" y1="33778" x2="15556" y2="34667"/>
                        <a14:foregroundMark x1="16000" y1="40444" x2="17778" y2="43556"/>
                        <a14:foregroundMark x1="21778" y1="47111" x2="43556" y2="57778"/>
                        <a14:foregroundMark x1="50222" y1="58667" x2="51111" y2="58667"/>
                        <a14:foregroundMark x1="56444" y1="58667" x2="57778" y2="58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9016" y="2156265"/>
            <a:ext cx="6905625" cy="50422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4364577-F8BE-06C4-CEC4-A036D04A760E}"/>
              </a:ext>
            </a:extLst>
          </p:cNvPr>
          <p:cNvSpPr txBox="1"/>
          <p:nvPr/>
        </p:nvSpPr>
        <p:spPr>
          <a:xfrm>
            <a:off x="5978338" y="3794095"/>
            <a:ext cx="527229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2.Bài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chiện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1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i="1" noProof="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i="1" noProof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noProof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i="1" noProof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noProof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8809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2F4F99-7929-2A4E-A48A-DFA75DECA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7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79056C6-1D62-756F-D1E2-61802254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62" y="174414"/>
            <a:ext cx="11279935" cy="5761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97DB426-1EFF-F446-B859-E18E2A8B58D5}"/>
              </a:ext>
            </a:extLst>
          </p:cNvPr>
          <p:cNvSpPr txBox="1"/>
          <p:nvPr/>
        </p:nvSpPr>
        <p:spPr>
          <a:xfrm>
            <a:off x="1286054" y="1595485"/>
            <a:ext cx="10358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CÁC EM HỌC TỐT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5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0B47823-3148-58A8-0E32-A60513085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2667" y1="30667" x2="62667" y2="30667"/>
                        <a14:foregroundMark x1="62222" y1="31111" x2="62222" y2="31111"/>
                        <a14:foregroundMark x1="62222" y1="31111" x2="62222" y2="31111"/>
                        <a14:foregroundMark x1="46222" y1="37333" x2="46222" y2="37333"/>
                        <a14:foregroundMark x1="41778" y1="39111" x2="40000" y2="40889"/>
                        <a14:foregroundMark x1="35111" y1="42667" x2="34222" y2="42667"/>
                        <a14:foregroundMark x1="26667" y1="35111" x2="26667" y2="35111"/>
                        <a14:foregroundMark x1="26667" y1="34667" x2="26667" y2="34667"/>
                        <a14:foregroundMark x1="25333" y1="29778" x2="25333" y2="29778"/>
                        <a14:foregroundMark x1="25333" y1="28889" x2="25333" y2="28889"/>
                        <a14:foregroundMark x1="25333" y1="28444" x2="25333" y2="28444"/>
                        <a14:foregroundMark x1="25333" y1="28000" x2="25333" y2="28000"/>
                        <a14:foregroundMark x1="25333" y1="27556" x2="25333" y2="27556"/>
                        <a14:foregroundMark x1="28000" y1="26667" x2="28000" y2="26667"/>
                        <a14:foregroundMark x1="28444" y1="26667" x2="28444" y2="26667"/>
                        <a14:foregroundMark x1="28444" y1="26667" x2="28444" y2="26667"/>
                        <a14:foregroundMark x1="21778" y1="27111" x2="21778" y2="27111"/>
                        <a14:foregroundMark x1="20000" y1="28444" x2="20000" y2="28444"/>
                        <a14:foregroundMark x1="17778" y1="29778" x2="17778" y2="29778"/>
                        <a14:foregroundMark x1="15556" y1="31556" x2="15556" y2="31556"/>
                        <a14:foregroundMark x1="15556" y1="33778" x2="15556" y2="34667"/>
                        <a14:foregroundMark x1="16000" y1="40444" x2="17778" y2="43556"/>
                        <a14:foregroundMark x1="21778" y1="47111" x2="43556" y2="57778"/>
                        <a14:foregroundMark x1="50222" y1="58667" x2="51111" y2="58667"/>
                        <a14:foregroundMark x1="56444" y1="58667" x2="57778" y2="58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85" y="-202422"/>
            <a:ext cx="6342184" cy="6708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C87CF7-ABC9-B6B5-329E-83E8CBD5A90C}"/>
              </a:ext>
            </a:extLst>
          </p:cNvPr>
          <p:cNvSpPr txBox="1"/>
          <p:nvPr/>
        </p:nvSpPr>
        <p:spPr>
          <a:xfrm>
            <a:off x="1242646" y="1588850"/>
            <a:ext cx="40679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đặt 3 câu văn thể hiện một sự việc xảy ra trong quá khứ, xảy ra ở hiện tại và xảy ra ở tương </a:t>
            </a:r>
            <a:r>
              <a:rPr lang="vi-VN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B0F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9AE67D3-81E6-8812-8DB0-2F15CFDEF7C7}"/>
              </a:ext>
            </a:extLst>
          </p:cNvPr>
          <p:cNvSpPr txBox="1"/>
          <p:nvPr/>
        </p:nvSpPr>
        <p:spPr>
          <a:xfrm>
            <a:off x="5739118" y="759204"/>
            <a:ext cx="56195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vi-VN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4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ăn </a:t>
            </a:r>
            <a:r>
              <a:rPr lang="vi-VN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D5BBF0-0B1E-0124-6306-70BC8A61A98C}"/>
              </a:ext>
            </a:extLst>
          </p:cNvPr>
          <p:cNvSpPr txBox="1"/>
          <p:nvPr/>
        </p:nvSpPr>
        <p:spPr>
          <a:xfrm>
            <a:off x="5739118" y="1895236"/>
            <a:ext cx="56195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vi-VN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4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</a:t>
            </a:r>
            <a:r>
              <a:rPr lang="vi-VN" sz="4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 </a:t>
            </a:r>
            <a:r>
              <a:rPr lang="vi-VN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E839C97-EDAB-E783-01E0-A3A4D4F9B0EB}"/>
              </a:ext>
            </a:extLst>
          </p:cNvPr>
          <p:cNvSpPr txBox="1"/>
          <p:nvPr/>
        </p:nvSpPr>
        <p:spPr>
          <a:xfrm>
            <a:off x="5739118" y="3089990"/>
            <a:ext cx="56195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vi-VN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4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 </a:t>
            </a:r>
            <a:r>
              <a:rPr lang="vi-VN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302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2F4F99-7929-2A4E-A48A-DFA75DECA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7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79056C6-1D62-756F-D1E2-61802254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243" y="1641231"/>
            <a:ext cx="9446003" cy="37575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97DB426-1EFF-F446-B859-E18E2A8B58D5}"/>
              </a:ext>
            </a:extLst>
          </p:cNvPr>
          <p:cNvSpPr txBox="1"/>
          <p:nvPr/>
        </p:nvSpPr>
        <p:spPr>
          <a:xfrm>
            <a:off x="2438400" y="2105561"/>
            <a:ext cx="7022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52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2F4F99-7929-2A4E-A48A-DFA75DECA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7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79056C6-1D62-756F-D1E2-61802254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243" y="574198"/>
            <a:ext cx="10523449" cy="4824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97DB426-1EFF-F446-B859-E18E2A8B58D5}"/>
              </a:ext>
            </a:extLst>
          </p:cNvPr>
          <p:cNvSpPr txBox="1"/>
          <p:nvPr/>
        </p:nvSpPr>
        <p:spPr>
          <a:xfrm>
            <a:off x="1395046" y="2105561"/>
            <a:ext cx="10386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n-US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THỨC TIẾNG VIỆT: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(SGK/12)</a:t>
            </a:r>
            <a:endParaRPr kumimoji="0" lang="en-US" sz="6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27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52B47F-1BE6-E146-B47B-BCF5353E9915}"/>
              </a:ext>
            </a:extLst>
          </p:cNvPr>
          <p:cNvSpPr txBox="1"/>
          <p:nvPr/>
        </p:nvSpPr>
        <p:spPr>
          <a:xfrm>
            <a:off x="4048037" y="56018"/>
            <a:ext cx="4097673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FA740B5-E41C-4F81-6CDC-BE9E80C6D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0444" y1="20444" x2="60444" y2="20444"/>
                        <a14:foregroundMark x1="60444" y1="20444" x2="60444" y2="20444"/>
                        <a14:foregroundMark x1="59111" y1="28889" x2="59111" y2="28889"/>
                        <a14:foregroundMark x1="58667" y1="33778" x2="58667" y2="33778"/>
                        <a14:foregroundMark x1="55111" y1="38667" x2="52444" y2="40444"/>
                        <a14:foregroundMark x1="45778" y1="47111" x2="44444" y2="50667"/>
                        <a14:foregroundMark x1="41778" y1="64000" x2="41778" y2="64000"/>
                        <a14:foregroundMark x1="36000" y1="72889" x2="36000" y2="72889"/>
                        <a14:foregroundMark x1="34667" y1="75556" x2="34667" y2="7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963" y="109716"/>
            <a:ext cx="909375" cy="909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A83705C-36CD-E390-7548-A3B9BF7FA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0444" y1="20444" x2="60444" y2="20444"/>
                        <a14:foregroundMark x1="60444" y1="20444" x2="60444" y2="20444"/>
                        <a14:foregroundMark x1="59111" y1="28889" x2="59111" y2="28889"/>
                        <a14:foregroundMark x1="58667" y1="33778" x2="58667" y2="33778"/>
                        <a14:foregroundMark x1="55111" y1="38667" x2="52444" y2="40444"/>
                        <a14:foregroundMark x1="45778" y1="47111" x2="44444" y2="50667"/>
                        <a14:foregroundMark x1="41778" y1="64000" x2="41778" y2="64000"/>
                        <a14:foregroundMark x1="36000" y1="72889" x2="36000" y2="72889"/>
                        <a14:foregroundMark x1="34667" y1="75556" x2="34667" y2="7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8072" y="0"/>
            <a:ext cx="909375" cy="909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79F503-A6F0-FFB1-A937-6654BFCA5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8250" y1="87097" x2="18250" y2="87097"/>
                        <a14:foregroundMark x1="17500" y1="87097" x2="17500" y2="87097"/>
                        <a14:foregroundMark x1="16000" y1="88172" x2="16000" y2="86738"/>
                        <a14:foregroundMark x1="16000" y1="86738" x2="16000" y2="86738"/>
                        <a14:foregroundMark x1="15750" y1="83154" x2="15750" y2="83154"/>
                        <a14:foregroundMark x1="46750" y1="21147" x2="46750" y2="21147"/>
                        <a14:foregroundMark x1="59750" y1="44086" x2="58750" y2="44803"/>
                        <a14:foregroundMark x1="58500" y1="45161" x2="58500" y2="45161"/>
                        <a14:foregroundMark x1="33500" y1="23297" x2="33500" y2="23297"/>
                        <a14:foregroundMark x1="33500" y1="23297" x2="33500" y2="23297"/>
                        <a14:foregroundMark x1="35000" y1="28315" x2="35000" y2="28315"/>
                        <a14:foregroundMark x1="36250" y1="31541" x2="37000" y2="32975"/>
                        <a14:foregroundMark x1="37000" y1="32975" x2="37000" y2="32975"/>
                        <a14:foregroundMark x1="37500" y1="29391" x2="37000" y2="23297"/>
                        <a14:foregroundMark x1="34500" y1="22222" x2="34500" y2="22222"/>
                        <a14:foregroundMark x1="33750" y1="22222" x2="33750" y2="22222"/>
                        <a14:foregroundMark x1="33750" y1="21147" x2="33750" y2="21147"/>
                        <a14:foregroundMark x1="33750" y1="20789" x2="33750" y2="20789"/>
                        <a14:foregroundMark x1="33250" y1="18638" x2="33250" y2="18638"/>
                        <a14:foregroundMark x1="35500" y1="18638" x2="35500" y2="18638"/>
                        <a14:foregroundMark x1="35500" y1="18638" x2="37750" y2="17204"/>
                        <a14:foregroundMark x1="38500" y1="18280" x2="38750" y2="19713"/>
                        <a14:foregroundMark x1="38750" y1="22939" x2="38750" y2="22939"/>
                        <a14:foregroundMark x1="33500" y1="20789" x2="33500" y2="20789"/>
                        <a14:foregroundMark x1="33500" y1="20789" x2="32500" y2="23297"/>
                        <a14:foregroundMark x1="32500" y1="23656" x2="32500" y2="236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380880">
            <a:off x="9400779" y="110075"/>
            <a:ext cx="1733079" cy="12088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E57634C-14CE-C842-1120-1310E1DCFC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2667" y1="30667" x2="62667" y2="30667"/>
                        <a14:foregroundMark x1="62222" y1="31111" x2="62222" y2="31111"/>
                        <a14:foregroundMark x1="62222" y1="31111" x2="62222" y2="31111"/>
                        <a14:foregroundMark x1="46222" y1="37333" x2="46222" y2="37333"/>
                        <a14:foregroundMark x1="41778" y1="39111" x2="40000" y2="40889"/>
                        <a14:foregroundMark x1="35111" y1="42667" x2="34222" y2="42667"/>
                        <a14:foregroundMark x1="26667" y1="35111" x2="26667" y2="35111"/>
                        <a14:foregroundMark x1="26667" y1="34667" x2="26667" y2="34667"/>
                        <a14:foregroundMark x1="25333" y1="29778" x2="25333" y2="29778"/>
                        <a14:foregroundMark x1="25333" y1="28889" x2="25333" y2="28889"/>
                        <a14:foregroundMark x1="25333" y1="28444" x2="25333" y2="28444"/>
                        <a14:foregroundMark x1="25333" y1="28000" x2="25333" y2="28000"/>
                        <a14:foregroundMark x1="25333" y1="27556" x2="25333" y2="27556"/>
                        <a14:foregroundMark x1="28000" y1="26667" x2="28000" y2="26667"/>
                        <a14:foregroundMark x1="28444" y1="26667" x2="28444" y2="26667"/>
                        <a14:foregroundMark x1="28444" y1="26667" x2="28444" y2="26667"/>
                        <a14:foregroundMark x1="21778" y1="27111" x2="21778" y2="27111"/>
                        <a14:foregroundMark x1="20000" y1="28444" x2="20000" y2="28444"/>
                        <a14:foregroundMark x1="17778" y1="29778" x2="17778" y2="29778"/>
                        <a14:foregroundMark x1="15556" y1="31556" x2="15556" y2="31556"/>
                        <a14:foregroundMark x1="15556" y1="33778" x2="15556" y2="34667"/>
                        <a14:foregroundMark x1="16000" y1="40444" x2="17778" y2="43556"/>
                        <a14:foregroundMark x1="21778" y1="47111" x2="43556" y2="57778"/>
                        <a14:foregroundMark x1="50222" y1="58667" x2="51111" y2="58667"/>
                        <a14:foregroundMark x1="56444" y1="58667" x2="57778" y2="58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22721" y="783465"/>
            <a:ext cx="6040073" cy="44747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182AF13-C276-5F89-12A8-BC91811A9AE7}"/>
              </a:ext>
            </a:extLst>
          </p:cNvPr>
          <p:cNvSpPr txBox="1"/>
          <p:nvPr/>
        </p:nvSpPr>
        <p:spPr>
          <a:xfrm>
            <a:off x="1277813" y="1989791"/>
            <a:ext cx="409767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63F21F3-141D-EF92-9A37-C495ED27C0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94" b="95906" l="9459" r="89865">
                        <a14:foregroundMark x1="52027" y1="4678" x2="52027" y2="4678"/>
                        <a14:foregroundMark x1="66216" y1="15205" x2="66216" y2="15205"/>
                        <a14:foregroundMark x1="70270" y1="42690" x2="70270" y2="42690"/>
                        <a14:foregroundMark x1="65541" y1="69591" x2="65541" y2="69591"/>
                        <a14:foregroundMark x1="50676" y1="95906" x2="50676" y2="95906"/>
                        <a14:foregroundMark x1="49324" y1="92982" x2="49324" y2="92982"/>
                        <a14:foregroundMark x1="36486" y1="66082" x2="36486" y2="66082"/>
                        <a14:foregroundMark x1="28716" y1="40351" x2="28716" y2="40351"/>
                        <a14:foregroundMark x1="35135" y1="12281" x2="35135" y2="122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9442" y="1499915"/>
            <a:ext cx="4451190" cy="385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589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52B47F-1BE6-E146-B47B-BCF5353E9915}"/>
              </a:ext>
            </a:extLst>
          </p:cNvPr>
          <p:cNvSpPr txBox="1"/>
          <p:nvPr/>
        </p:nvSpPr>
        <p:spPr>
          <a:xfrm>
            <a:off x="4048037" y="56018"/>
            <a:ext cx="4097673" cy="904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FA740B5-E41C-4F81-6CDC-BE9E80C6D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0444" y1="20444" x2="60444" y2="20444"/>
                        <a14:foregroundMark x1="60444" y1="20444" x2="60444" y2="20444"/>
                        <a14:foregroundMark x1="59111" y1="28889" x2="59111" y2="28889"/>
                        <a14:foregroundMark x1="58667" y1="33778" x2="58667" y2="33778"/>
                        <a14:foregroundMark x1="55111" y1="38667" x2="52444" y2="40444"/>
                        <a14:foregroundMark x1="45778" y1="47111" x2="44444" y2="50667"/>
                        <a14:foregroundMark x1="41778" y1="64000" x2="41778" y2="64000"/>
                        <a14:foregroundMark x1="36000" y1="72889" x2="36000" y2="72889"/>
                        <a14:foregroundMark x1="34667" y1="75556" x2="34667" y2="7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963" y="109716"/>
            <a:ext cx="909375" cy="909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A83705C-36CD-E390-7548-A3B9BF7FA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0444" y1="20444" x2="60444" y2="20444"/>
                        <a14:foregroundMark x1="60444" y1="20444" x2="60444" y2="20444"/>
                        <a14:foregroundMark x1="59111" y1="28889" x2="59111" y2="28889"/>
                        <a14:foregroundMark x1="58667" y1="33778" x2="58667" y2="33778"/>
                        <a14:foregroundMark x1="55111" y1="38667" x2="52444" y2="40444"/>
                        <a14:foregroundMark x1="45778" y1="47111" x2="44444" y2="50667"/>
                        <a14:foregroundMark x1="41778" y1="64000" x2="41778" y2="64000"/>
                        <a14:foregroundMark x1="36000" y1="72889" x2="36000" y2="72889"/>
                        <a14:foregroundMark x1="34667" y1="75556" x2="34667" y2="7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8072" y="0"/>
            <a:ext cx="909375" cy="909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79F503-A6F0-FFB1-A937-6654BFCA5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8250" y1="87097" x2="18250" y2="87097"/>
                        <a14:foregroundMark x1="17500" y1="87097" x2="17500" y2="87097"/>
                        <a14:foregroundMark x1="16000" y1="88172" x2="16000" y2="86738"/>
                        <a14:foregroundMark x1="16000" y1="86738" x2="16000" y2="86738"/>
                        <a14:foregroundMark x1="15750" y1="83154" x2="15750" y2="83154"/>
                        <a14:foregroundMark x1="46750" y1="21147" x2="46750" y2="21147"/>
                        <a14:foregroundMark x1="59750" y1="44086" x2="58750" y2="44803"/>
                        <a14:foregroundMark x1="58500" y1="45161" x2="58500" y2="45161"/>
                        <a14:foregroundMark x1="33500" y1="23297" x2="33500" y2="23297"/>
                        <a14:foregroundMark x1="33500" y1="23297" x2="33500" y2="23297"/>
                        <a14:foregroundMark x1="35000" y1="28315" x2="35000" y2="28315"/>
                        <a14:foregroundMark x1="36250" y1="31541" x2="37000" y2="32975"/>
                        <a14:foregroundMark x1="37000" y1="32975" x2="37000" y2="32975"/>
                        <a14:foregroundMark x1="37500" y1="29391" x2="37000" y2="23297"/>
                        <a14:foregroundMark x1="34500" y1="22222" x2="34500" y2="22222"/>
                        <a14:foregroundMark x1="33750" y1="22222" x2="33750" y2="22222"/>
                        <a14:foregroundMark x1="33750" y1="21147" x2="33750" y2="21147"/>
                        <a14:foregroundMark x1="33750" y1="20789" x2="33750" y2="20789"/>
                        <a14:foregroundMark x1="33250" y1="18638" x2="33250" y2="18638"/>
                        <a14:foregroundMark x1="35500" y1="18638" x2="35500" y2="18638"/>
                        <a14:foregroundMark x1="35500" y1="18638" x2="37750" y2="17204"/>
                        <a14:foregroundMark x1="38500" y1="18280" x2="38750" y2="19713"/>
                        <a14:foregroundMark x1="38750" y1="22939" x2="38750" y2="22939"/>
                        <a14:foregroundMark x1="33500" y1="20789" x2="33500" y2="20789"/>
                        <a14:foregroundMark x1="33500" y1="20789" x2="32500" y2="23297"/>
                        <a14:foregroundMark x1="32500" y1="23656" x2="32500" y2="236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380880">
            <a:off x="9400779" y="110075"/>
            <a:ext cx="1733079" cy="12088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E57634C-14CE-C842-1120-1310E1DCFC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2667" y1="30667" x2="62667" y2="30667"/>
                        <a14:foregroundMark x1="62222" y1="31111" x2="62222" y2="31111"/>
                        <a14:foregroundMark x1="62222" y1="31111" x2="62222" y2="31111"/>
                        <a14:foregroundMark x1="46222" y1="37333" x2="46222" y2="37333"/>
                        <a14:foregroundMark x1="41778" y1="39111" x2="40000" y2="40889"/>
                        <a14:foregroundMark x1="35111" y1="42667" x2="34222" y2="42667"/>
                        <a14:foregroundMark x1="26667" y1="35111" x2="26667" y2="35111"/>
                        <a14:foregroundMark x1="26667" y1="34667" x2="26667" y2="34667"/>
                        <a14:foregroundMark x1="25333" y1="29778" x2="25333" y2="29778"/>
                        <a14:foregroundMark x1="25333" y1="28889" x2="25333" y2="28889"/>
                        <a14:foregroundMark x1="25333" y1="28444" x2="25333" y2="28444"/>
                        <a14:foregroundMark x1="25333" y1="28000" x2="25333" y2="28000"/>
                        <a14:foregroundMark x1="25333" y1="27556" x2="25333" y2="27556"/>
                        <a14:foregroundMark x1="28000" y1="26667" x2="28000" y2="26667"/>
                        <a14:foregroundMark x1="28444" y1="26667" x2="28444" y2="26667"/>
                        <a14:foregroundMark x1="28444" y1="26667" x2="28444" y2="26667"/>
                        <a14:foregroundMark x1="21778" y1="27111" x2="21778" y2="27111"/>
                        <a14:foregroundMark x1="20000" y1="28444" x2="20000" y2="28444"/>
                        <a14:foregroundMark x1="17778" y1="29778" x2="17778" y2="29778"/>
                        <a14:foregroundMark x1="15556" y1="31556" x2="15556" y2="31556"/>
                        <a14:foregroundMark x1="15556" y1="33778" x2="15556" y2="34667"/>
                        <a14:foregroundMark x1="16000" y1="40444" x2="17778" y2="43556"/>
                        <a14:foregroundMark x1="21778" y1="47111" x2="43556" y2="57778"/>
                        <a14:foregroundMark x1="50222" y1="58667" x2="51111" y2="58667"/>
                        <a14:foregroundMark x1="56444" y1="58667" x2="57778" y2="58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1" y="1"/>
            <a:ext cx="5478041" cy="66059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182AF13-C276-5F89-12A8-BC91811A9AE7}"/>
              </a:ext>
            </a:extLst>
          </p:cNvPr>
          <p:cNvSpPr txBox="1"/>
          <p:nvPr/>
        </p:nvSpPr>
        <p:spPr>
          <a:xfrm>
            <a:off x="855785" y="1617785"/>
            <a:ext cx="329875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 phó từ chuyên đi kèm trước danh </a:t>
            </a:r>
            <a:r>
              <a:rPr lang="vi-VN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 sung ý nghĩa về số lượng cho danh </a:t>
            </a:r>
            <a:r>
              <a:rPr lang="vi-VN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63F21F3-141D-EF92-9A37-C495ED27C0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94" b="95906" l="9459" r="89865">
                        <a14:foregroundMark x1="52027" y1="4678" x2="52027" y2="4678"/>
                        <a14:foregroundMark x1="66216" y1="15205" x2="66216" y2="15205"/>
                        <a14:foregroundMark x1="70270" y1="42690" x2="70270" y2="42690"/>
                        <a14:foregroundMark x1="65541" y1="69591" x2="65541" y2="69591"/>
                        <a14:foregroundMark x1="50676" y1="95906" x2="50676" y2="95906"/>
                        <a14:foregroundMark x1="49324" y1="92982" x2="49324" y2="92982"/>
                        <a14:foregroundMark x1="36486" y1="66082" x2="36486" y2="66082"/>
                        <a14:foregroundMark x1="28716" y1="40351" x2="28716" y2="40351"/>
                        <a14:foregroundMark x1="35135" y1="12281" x2="35135" y2="122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0646" y="2045018"/>
            <a:ext cx="2532185" cy="28083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3294DB9-81D8-E429-0B51-251BB6AFD7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2667" y1="30667" x2="62667" y2="30667"/>
                        <a14:foregroundMark x1="62222" y1="31111" x2="62222" y2="31111"/>
                        <a14:foregroundMark x1="62222" y1="31111" x2="62222" y2="31111"/>
                        <a14:foregroundMark x1="46222" y1="37333" x2="46222" y2="37333"/>
                        <a14:foregroundMark x1="41778" y1="39111" x2="40000" y2="40889"/>
                        <a14:foregroundMark x1="35111" y1="42667" x2="34222" y2="42667"/>
                        <a14:foregroundMark x1="26667" y1="35111" x2="26667" y2="35111"/>
                        <a14:foregroundMark x1="26667" y1="34667" x2="26667" y2="34667"/>
                        <a14:foregroundMark x1="25333" y1="29778" x2="25333" y2="29778"/>
                        <a14:foregroundMark x1="25333" y1="28889" x2="25333" y2="28889"/>
                        <a14:foregroundMark x1="25333" y1="28444" x2="25333" y2="28444"/>
                        <a14:foregroundMark x1="25333" y1="28000" x2="25333" y2="28000"/>
                        <a14:foregroundMark x1="25333" y1="27556" x2="25333" y2="27556"/>
                        <a14:foregroundMark x1="28000" y1="26667" x2="28000" y2="26667"/>
                        <a14:foregroundMark x1="28444" y1="26667" x2="28444" y2="26667"/>
                        <a14:foregroundMark x1="28444" y1="26667" x2="28444" y2="26667"/>
                        <a14:foregroundMark x1="21778" y1="27111" x2="21778" y2="27111"/>
                        <a14:foregroundMark x1="20000" y1="28444" x2="20000" y2="28444"/>
                        <a14:foregroundMark x1="17778" y1="29778" x2="17778" y2="29778"/>
                        <a14:foregroundMark x1="15556" y1="31556" x2="15556" y2="31556"/>
                        <a14:foregroundMark x1="15556" y1="33778" x2="15556" y2="34667"/>
                        <a14:foregroundMark x1="16000" y1="40444" x2="17778" y2="43556"/>
                        <a14:foregroundMark x1="21778" y1="47111" x2="43556" y2="57778"/>
                        <a14:foregroundMark x1="50222" y1="58667" x2="51111" y2="58667"/>
                        <a14:foregroundMark x1="56444" y1="58667" x2="57778" y2="58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5530" y="109716"/>
            <a:ext cx="7021765" cy="60813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F12B854-AFE1-1DEA-7634-9DA897176306}"/>
              </a:ext>
            </a:extLst>
          </p:cNvPr>
          <p:cNvSpPr txBox="1"/>
          <p:nvPr/>
        </p:nvSpPr>
        <p:spPr>
          <a:xfrm>
            <a:off x="6822831" y="1770743"/>
            <a:ext cx="437131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 phó từ chuyên đi kèm trước hoặc sau động từ, tính </a:t>
            </a:r>
            <a:r>
              <a:rPr lang="vi-VN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915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ED9F69-19CF-F9DD-C4A3-DE77029B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6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52B47F-1BE6-E146-B47B-BCF5353E9915}"/>
              </a:ext>
            </a:extLst>
          </p:cNvPr>
          <p:cNvSpPr txBox="1"/>
          <p:nvPr/>
        </p:nvSpPr>
        <p:spPr>
          <a:xfrm>
            <a:off x="4048037" y="56018"/>
            <a:ext cx="4097673" cy="904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FA740B5-E41C-4F81-6CDC-BE9E80C6D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0444" y1="20444" x2="60444" y2="20444"/>
                        <a14:foregroundMark x1="60444" y1="20444" x2="60444" y2="20444"/>
                        <a14:foregroundMark x1="59111" y1="28889" x2="59111" y2="28889"/>
                        <a14:foregroundMark x1="58667" y1="33778" x2="58667" y2="33778"/>
                        <a14:foregroundMark x1="55111" y1="38667" x2="52444" y2="40444"/>
                        <a14:foregroundMark x1="45778" y1="47111" x2="44444" y2="50667"/>
                        <a14:foregroundMark x1="41778" y1="64000" x2="41778" y2="64000"/>
                        <a14:foregroundMark x1="36000" y1="72889" x2="36000" y2="72889"/>
                        <a14:foregroundMark x1="34667" y1="75556" x2="34667" y2="7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963" y="109716"/>
            <a:ext cx="909375" cy="909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A83705C-36CD-E390-7548-A3B9BF7FA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0444" y1="20444" x2="60444" y2="20444"/>
                        <a14:foregroundMark x1="60444" y1="20444" x2="60444" y2="20444"/>
                        <a14:foregroundMark x1="59111" y1="28889" x2="59111" y2="28889"/>
                        <a14:foregroundMark x1="58667" y1="33778" x2="58667" y2="33778"/>
                        <a14:foregroundMark x1="55111" y1="38667" x2="52444" y2="40444"/>
                        <a14:foregroundMark x1="45778" y1="47111" x2="44444" y2="50667"/>
                        <a14:foregroundMark x1="41778" y1="64000" x2="41778" y2="64000"/>
                        <a14:foregroundMark x1="36000" y1="72889" x2="36000" y2="72889"/>
                        <a14:foregroundMark x1="34667" y1="75556" x2="34667" y2="7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8072" y="0"/>
            <a:ext cx="909375" cy="909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79F503-A6F0-FFB1-A937-6654BFCA5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8250" y1="87097" x2="18250" y2="87097"/>
                        <a14:foregroundMark x1="17500" y1="87097" x2="17500" y2="87097"/>
                        <a14:foregroundMark x1="16000" y1="88172" x2="16000" y2="86738"/>
                        <a14:foregroundMark x1="16000" y1="86738" x2="16000" y2="86738"/>
                        <a14:foregroundMark x1="15750" y1="83154" x2="15750" y2="83154"/>
                        <a14:foregroundMark x1="46750" y1="21147" x2="46750" y2="21147"/>
                        <a14:foregroundMark x1="59750" y1="44086" x2="58750" y2="44803"/>
                        <a14:foregroundMark x1="58500" y1="45161" x2="58500" y2="45161"/>
                        <a14:foregroundMark x1="33500" y1="23297" x2="33500" y2="23297"/>
                        <a14:foregroundMark x1="33500" y1="23297" x2="33500" y2="23297"/>
                        <a14:foregroundMark x1="35000" y1="28315" x2="35000" y2="28315"/>
                        <a14:foregroundMark x1="36250" y1="31541" x2="37000" y2="32975"/>
                        <a14:foregroundMark x1="37000" y1="32975" x2="37000" y2="32975"/>
                        <a14:foregroundMark x1="37500" y1="29391" x2="37000" y2="23297"/>
                        <a14:foregroundMark x1="34500" y1="22222" x2="34500" y2="22222"/>
                        <a14:foregroundMark x1="33750" y1="22222" x2="33750" y2="22222"/>
                        <a14:foregroundMark x1="33750" y1="21147" x2="33750" y2="21147"/>
                        <a14:foregroundMark x1="33750" y1="20789" x2="33750" y2="20789"/>
                        <a14:foregroundMark x1="33250" y1="18638" x2="33250" y2="18638"/>
                        <a14:foregroundMark x1="35500" y1="18638" x2="35500" y2="18638"/>
                        <a14:foregroundMark x1="35500" y1="18638" x2="37750" y2="17204"/>
                        <a14:foregroundMark x1="38500" y1="18280" x2="38750" y2="19713"/>
                        <a14:foregroundMark x1="38750" y1="22939" x2="38750" y2="22939"/>
                        <a14:foregroundMark x1="33500" y1="20789" x2="33500" y2="20789"/>
                        <a14:foregroundMark x1="33500" y1="20789" x2="32500" y2="23297"/>
                        <a14:foregroundMark x1="32500" y1="23656" x2="32500" y2="236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380880">
            <a:off x="9400779" y="110075"/>
            <a:ext cx="1733079" cy="12088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63F21F3-141D-EF92-9A37-C495ED27C0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94" b="95906" l="9459" r="89865">
                        <a14:foregroundMark x1="52027" y1="4678" x2="52027" y2="4678"/>
                        <a14:foregroundMark x1="66216" y1="15205" x2="66216" y2="15205"/>
                        <a14:foregroundMark x1="70270" y1="42690" x2="70270" y2="42690"/>
                        <a14:foregroundMark x1="65541" y1="69591" x2="65541" y2="69591"/>
                        <a14:foregroundMark x1="50676" y1="95906" x2="50676" y2="95906"/>
                        <a14:foregroundMark x1="49324" y1="92982" x2="49324" y2="92982"/>
                        <a14:foregroundMark x1="36486" y1="66082" x2="36486" y2="66082"/>
                        <a14:foregroundMark x1="28716" y1="40351" x2="28716" y2="40351"/>
                        <a14:foregroundMark x1="35135" y1="12281" x2="35135" y2="122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1299" y="1030591"/>
            <a:ext cx="4451190" cy="38581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3294DB9-81D8-E429-0B51-251BB6AFD7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2667" y1="30667" x2="62667" y2="30667"/>
                        <a14:foregroundMark x1="62222" y1="31111" x2="62222" y2="31111"/>
                        <a14:foregroundMark x1="62222" y1="31111" x2="62222" y2="31111"/>
                        <a14:foregroundMark x1="46222" y1="37333" x2="46222" y2="37333"/>
                        <a14:foregroundMark x1="41778" y1="39111" x2="40000" y2="40889"/>
                        <a14:foregroundMark x1="35111" y1="42667" x2="34222" y2="42667"/>
                        <a14:foregroundMark x1="26667" y1="35111" x2="26667" y2="35111"/>
                        <a14:foregroundMark x1="26667" y1="34667" x2="26667" y2="34667"/>
                        <a14:foregroundMark x1="25333" y1="29778" x2="25333" y2="29778"/>
                        <a14:foregroundMark x1="25333" y1="28889" x2="25333" y2="28889"/>
                        <a14:foregroundMark x1="25333" y1="28444" x2="25333" y2="28444"/>
                        <a14:foregroundMark x1="25333" y1="28000" x2="25333" y2="28000"/>
                        <a14:foregroundMark x1="25333" y1="27556" x2="25333" y2="27556"/>
                        <a14:foregroundMark x1="28000" y1="26667" x2="28000" y2="26667"/>
                        <a14:foregroundMark x1="28444" y1="26667" x2="28444" y2="26667"/>
                        <a14:foregroundMark x1="28444" y1="26667" x2="28444" y2="26667"/>
                        <a14:foregroundMark x1="21778" y1="27111" x2="21778" y2="27111"/>
                        <a14:foregroundMark x1="20000" y1="28444" x2="20000" y2="28444"/>
                        <a14:foregroundMark x1="17778" y1="29778" x2="17778" y2="29778"/>
                        <a14:foregroundMark x1="15556" y1="31556" x2="15556" y2="31556"/>
                        <a14:foregroundMark x1="15556" y1="33778" x2="15556" y2="34667"/>
                        <a14:foregroundMark x1="16000" y1="40444" x2="17778" y2="43556"/>
                        <a14:foregroundMark x1="21778" y1="47111" x2="43556" y2="57778"/>
                        <a14:foregroundMark x1="50222" y1="58667" x2="51111" y2="58667"/>
                        <a14:foregroundMark x1="56444" y1="58667" x2="57778" y2="58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2943" y="-269249"/>
            <a:ext cx="6258186" cy="62178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F12B854-AFE1-1DEA-7634-9DA897176306}"/>
              </a:ext>
            </a:extLst>
          </p:cNvPr>
          <p:cNvSpPr txBox="1"/>
          <p:nvPr/>
        </p:nvSpPr>
        <p:spPr>
          <a:xfrm>
            <a:off x="7416323" y="1401656"/>
            <a:ext cx="38611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 sau động từ, tính </a:t>
            </a:r>
            <a:r>
              <a:rPr lang="vi-VN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 từ thường bổ sung mức độ, khả năng, kết quả và phương hướng,…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7560873-AAA2-07E9-EF67-858F7B0C96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2667" y1="30667" x2="62667" y2="30667"/>
                        <a14:foregroundMark x1="62222" y1="31111" x2="62222" y2="31111"/>
                        <a14:foregroundMark x1="62222" y1="31111" x2="62222" y2="31111"/>
                        <a14:foregroundMark x1="46222" y1="37333" x2="46222" y2="37333"/>
                        <a14:foregroundMark x1="41778" y1="39111" x2="40000" y2="40889"/>
                        <a14:foregroundMark x1="35111" y1="42667" x2="34222" y2="42667"/>
                        <a14:foregroundMark x1="26667" y1="35111" x2="26667" y2="35111"/>
                        <a14:foregroundMark x1="26667" y1="34667" x2="26667" y2="34667"/>
                        <a14:foregroundMark x1="25333" y1="29778" x2="25333" y2="29778"/>
                        <a14:foregroundMark x1="25333" y1="28889" x2="25333" y2="28889"/>
                        <a14:foregroundMark x1="25333" y1="28444" x2="25333" y2="28444"/>
                        <a14:foregroundMark x1="25333" y1="28000" x2="25333" y2="28000"/>
                        <a14:foregroundMark x1="25333" y1="27556" x2="25333" y2="27556"/>
                        <a14:foregroundMark x1="28000" y1="26667" x2="28000" y2="26667"/>
                        <a14:foregroundMark x1="28444" y1="26667" x2="28444" y2="26667"/>
                        <a14:foregroundMark x1="28444" y1="26667" x2="28444" y2="26667"/>
                        <a14:foregroundMark x1="21778" y1="27111" x2="21778" y2="27111"/>
                        <a14:foregroundMark x1="20000" y1="28444" x2="20000" y2="28444"/>
                        <a14:foregroundMark x1="17778" y1="29778" x2="17778" y2="29778"/>
                        <a14:foregroundMark x1="15556" y1="31556" x2="15556" y2="31556"/>
                        <a14:foregroundMark x1="15556" y1="33778" x2="15556" y2="34667"/>
                        <a14:foregroundMark x1="16000" y1="40444" x2="17778" y2="43556"/>
                        <a14:foregroundMark x1="21778" y1="47111" x2="43556" y2="57778"/>
                        <a14:foregroundMark x1="50222" y1="58667" x2="51111" y2="58667"/>
                        <a14:foregroundMark x1="56444" y1="58667" x2="57778" y2="58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9426" y="909375"/>
            <a:ext cx="7672152" cy="63182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1010F8E-6586-98C3-6E9E-4ABC08534257}"/>
              </a:ext>
            </a:extLst>
          </p:cNvPr>
          <p:cNvSpPr txBox="1"/>
          <p:nvPr/>
        </p:nvSpPr>
        <p:spPr>
          <a:xfrm>
            <a:off x="1077458" y="2678928"/>
            <a:ext cx="497548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 trước động từ, tính </a:t>
            </a:r>
            <a:r>
              <a:rPr lang="vi-VN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 từ thường bổ sung quan hệ thời gian, mức độ, sự tiếp diễn tương tự, sự phủ định, sự cầu khiến,…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844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T4. BÀI 1. THỰC HÀNH TIẾNG VIỆT. KNTT</Template>
  <TotalTime>440</TotalTime>
  <Words>1540</Words>
  <Application>Microsoft Office PowerPoint</Application>
  <PresentationFormat>Custom</PresentationFormat>
  <Paragraphs>149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 Windows 8</cp:lastModifiedBy>
  <cp:revision>83</cp:revision>
  <dcterms:created xsi:type="dcterms:W3CDTF">2022-07-18T14:10:33Z</dcterms:created>
  <dcterms:modified xsi:type="dcterms:W3CDTF">2023-08-13T12:27:27Z</dcterms:modified>
</cp:coreProperties>
</file>