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ไอติม" charset="-34"/>
      <p:regular r:id="rId23"/>
    </p:embeddedFont>
    <p:embeddedFont>
      <p:font typeface="Josefin Sans Regular Bold" charset="0"/>
      <p:regular r:id="rId24"/>
    </p:embeddedFont>
    <p:embeddedFont>
      <p:font typeface="Calibri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-75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3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17.png"/><Relationship Id="rId38" Type="http://schemas.openxmlformats.org/officeDocument/2006/relationships/image" Target="../media/image21.gif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image" Target="../media/image2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14.png"/><Relationship Id="rId36" Type="http://schemas.openxmlformats.org/officeDocument/2006/relationships/image" Target="../media/image19.pn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image" Target="../media/image26.svg"/><Relationship Id="rId30" Type="http://schemas.openxmlformats.org/officeDocument/2006/relationships/image" Target="../media/image15.png"/><Relationship Id="rId35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12" Type="http://schemas.openxmlformats.org/officeDocument/2006/relationships/image" Target="../media/image5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7.svg"/><Relationship Id="rId11" Type="http://schemas.openxmlformats.org/officeDocument/2006/relationships/image" Target="../media/image53.gif"/><Relationship Id="rId5" Type="http://schemas.openxmlformats.org/officeDocument/2006/relationships/image" Target="../media/image36.png"/><Relationship Id="rId10" Type="http://schemas.openxmlformats.org/officeDocument/2006/relationships/image" Target="../media/image77.svg"/><Relationship Id="rId4" Type="http://schemas.openxmlformats.org/officeDocument/2006/relationships/image" Target="../media/image35.png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6.png"/><Relationship Id="rId7" Type="http://schemas.openxmlformats.org/officeDocument/2006/relationships/image" Target="../media/image5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82.svg"/><Relationship Id="rId5" Type="http://schemas.openxmlformats.org/officeDocument/2006/relationships/image" Target="../media/image37.png"/><Relationship Id="rId10" Type="http://schemas.openxmlformats.org/officeDocument/2006/relationships/image" Target="../media/image56.png"/><Relationship Id="rId4" Type="http://schemas.openxmlformats.org/officeDocument/2006/relationships/image" Target="../media/image57.svg"/><Relationship Id="rId9" Type="http://schemas.openxmlformats.org/officeDocument/2006/relationships/image" Target="../media/image5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6.png"/><Relationship Id="rId7" Type="http://schemas.openxmlformats.org/officeDocument/2006/relationships/image" Target="../media/image5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37.png"/><Relationship Id="rId10" Type="http://schemas.openxmlformats.org/officeDocument/2006/relationships/image" Target="../media/image58.png"/><Relationship Id="rId4" Type="http://schemas.openxmlformats.org/officeDocument/2006/relationships/image" Target="../media/image57.svg"/><Relationship Id="rId9" Type="http://schemas.openxmlformats.org/officeDocument/2006/relationships/image" Target="../media/image8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6.png"/><Relationship Id="rId7" Type="http://schemas.openxmlformats.org/officeDocument/2006/relationships/image" Target="../media/image5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37.png"/><Relationship Id="rId4" Type="http://schemas.openxmlformats.org/officeDocument/2006/relationships/image" Target="../media/image5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6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37.png"/><Relationship Id="rId4" Type="http://schemas.openxmlformats.org/officeDocument/2006/relationships/image" Target="../media/image5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36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37.png"/><Relationship Id="rId4" Type="http://schemas.openxmlformats.org/officeDocument/2006/relationships/image" Target="../media/image57.svg"/><Relationship Id="rId9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6.png"/><Relationship Id="rId7" Type="http://schemas.openxmlformats.org/officeDocument/2006/relationships/image" Target="../media/image6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37.png"/><Relationship Id="rId4" Type="http://schemas.openxmlformats.org/officeDocument/2006/relationships/image" Target="../media/image5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12" Type="http://schemas.openxmlformats.org/officeDocument/2006/relationships/image" Target="../media/image6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7.svg"/><Relationship Id="rId11" Type="http://schemas.openxmlformats.org/officeDocument/2006/relationships/image" Target="../media/image53.gif"/><Relationship Id="rId5" Type="http://schemas.openxmlformats.org/officeDocument/2006/relationships/image" Target="../media/image36.png"/><Relationship Id="rId10" Type="http://schemas.openxmlformats.org/officeDocument/2006/relationships/image" Target="../media/image77.svg"/><Relationship Id="rId4" Type="http://schemas.openxmlformats.org/officeDocument/2006/relationships/image" Target="../media/image35.png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6.png"/><Relationship Id="rId7" Type="http://schemas.openxmlformats.org/officeDocument/2006/relationships/image" Target="../media/image6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53.svg"/><Relationship Id="rId5" Type="http://schemas.openxmlformats.org/officeDocument/2006/relationships/image" Target="../media/image37.png"/><Relationship Id="rId10" Type="http://schemas.openxmlformats.org/officeDocument/2006/relationships/image" Target="../media/image33.png"/><Relationship Id="rId4" Type="http://schemas.openxmlformats.org/officeDocument/2006/relationships/image" Target="../media/image57.svg"/><Relationship Id="rId9" Type="http://schemas.openxmlformats.org/officeDocument/2006/relationships/image" Target="../media/image8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6.png"/><Relationship Id="rId7" Type="http://schemas.openxmlformats.org/officeDocument/2006/relationships/image" Target="../media/image6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37.png"/><Relationship Id="rId10" Type="http://schemas.openxmlformats.org/officeDocument/2006/relationships/image" Target="../media/image95.svg"/><Relationship Id="rId4" Type="http://schemas.openxmlformats.org/officeDocument/2006/relationships/image" Target="../media/image57.svg"/><Relationship Id="rId9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68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37.png"/><Relationship Id="rId4" Type="http://schemas.openxmlformats.org/officeDocument/2006/relationships/image" Target="../media/image5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69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37.png"/><Relationship Id="rId4" Type="http://schemas.openxmlformats.org/officeDocument/2006/relationships/image" Target="../media/image5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50.sv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" Type="http://schemas.openxmlformats.org/officeDocument/2006/relationships/image" Target="../media/image26.png"/><Relationship Id="rId16" Type="http://schemas.openxmlformats.org/officeDocument/2006/relationships/image" Target="../media/image5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46.svg"/><Relationship Id="rId1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57.svg"/><Relationship Id="rId9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openxmlformats.org/officeDocument/2006/relationships/image" Target="../media/image4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57.svg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37.png"/><Relationship Id="rId10" Type="http://schemas.openxmlformats.org/officeDocument/2006/relationships/image" Target="../media/image44.png"/><Relationship Id="rId4" Type="http://schemas.openxmlformats.org/officeDocument/2006/relationships/image" Target="../media/image57.sv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36.png"/><Relationship Id="rId7" Type="http://schemas.openxmlformats.org/officeDocument/2006/relationships/image" Target="../media/image45.png"/><Relationship Id="rId12" Type="http://schemas.openxmlformats.org/officeDocument/2006/relationships/image" Target="../media/image49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48.png"/><Relationship Id="rId5" Type="http://schemas.openxmlformats.org/officeDocument/2006/relationships/image" Target="../media/image37.png"/><Relationship Id="rId10" Type="http://schemas.openxmlformats.org/officeDocument/2006/relationships/image" Target="../media/image47.png"/><Relationship Id="rId4" Type="http://schemas.openxmlformats.org/officeDocument/2006/relationships/image" Target="../media/image57.svg"/><Relationship Id="rId9" Type="http://schemas.openxmlformats.org/officeDocument/2006/relationships/image" Target="../media/image4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6.png"/><Relationship Id="rId7" Type="http://schemas.openxmlformats.org/officeDocument/2006/relationships/image" Target="../media/image4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37.png"/><Relationship Id="rId4" Type="http://schemas.openxmlformats.org/officeDocument/2006/relationships/image" Target="../media/image5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6.png"/><Relationship Id="rId7" Type="http://schemas.openxmlformats.org/officeDocument/2006/relationships/image" Target="../media/image4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37.png"/><Relationship Id="rId4" Type="http://schemas.openxmlformats.org/officeDocument/2006/relationships/image" Target="../media/image5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28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7711664">
            <a:off x="-2029230" y="7116323"/>
            <a:ext cx="5387298" cy="30756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54195" y="5588988"/>
            <a:ext cx="2700535" cy="40994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7702144">
            <a:off x="15545321" y="7886133"/>
            <a:ext cx="4134082" cy="20520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7445426">
            <a:off x="15389446" y="-1390877"/>
            <a:ext cx="5023980" cy="46037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3405818" y="911019"/>
            <a:ext cx="3762641" cy="195187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6543273">
            <a:off x="15451524" y="8382181"/>
            <a:ext cx="3901747" cy="17522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5794993" y="6734549"/>
            <a:ext cx="1473832" cy="300782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4662230" y="8487274"/>
            <a:ext cx="651930" cy="3550113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3289155" y="2358264"/>
            <a:ext cx="11709689" cy="7452912"/>
            <a:chOff x="0" y="-9525"/>
            <a:chExt cx="15612919" cy="9937217"/>
          </a:xfrm>
        </p:grpSpPr>
        <p:sp>
          <p:nvSpPr>
            <p:cNvPr id="11" name="TextBox 11"/>
            <p:cNvSpPr txBox="1"/>
            <p:nvPr/>
          </p:nvSpPr>
          <p:spPr>
            <a:xfrm>
              <a:off x="0" y="1361404"/>
              <a:ext cx="15612919" cy="75795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74"/>
                </a:lnSpc>
              </a:pPr>
              <a:r>
                <a:rPr lang="en-US" sz="9312" spc="-195">
                  <a:solidFill>
                    <a:srgbClr val="FFFFFF"/>
                  </a:solidFill>
                  <a:latin typeface="ไอติม Bold"/>
                </a:rPr>
                <a:t>BÀI 6-P1</a:t>
              </a:r>
            </a:p>
            <a:p>
              <a:pPr algn="ctr">
                <a:lnSpc>
                  <a:spcPts val="11174"/>
                </a:lnSpc>
              </a:pPr>
              <a:r>
                <a:rPr lang="en-US" sz="4000" spc="-195">
                  <a:solidFill>
                    <a:srgbClr val="FF0000"/>
                  </a:solidFill>
                  <a:latin typeface="ไอติม Bold"/>
                </a:rPr>
                <a:t>(tiết 1,2,3)</a:t>
              </a:r>
            </a:p>
            <a:p>
              <a:pPr algn="ctr">
                <a:lnSpc>
                  <a:spcPts val="11174"/>
                </a:lnSpc>
              </a:pPr>
              <a:r>
                <a:rPr lang="en-US" sz="9312" spc="-195">
                  <a:solidFill>
                    <a:srgbClr val="FFFFFF"/>
                  </a:solidFill>
                  <a:latin typeface="ไอติม Bold"/>
                </a:rPr>
                <a:t>GIỚI THIỆU VỀ LIÊN KẾT HOÁ HỌC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4703265" y="-9525"/>
              <a:ext cx="6206389" cy="466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0"/>
                </a:lnSpc>
              </a:pPr>
              <a:endParaRPr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4703265" y="9232367"/>
              <a:ext cx="6206389" cy="695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79"/>
                </a:lnSpc>
              </a:pPr>
              <a:endParaRPr lang="en-US" sz="3399" dirty="0">
                <a:solidFill>
                  <a:srgbClr val="FFFFFF"/>
                </a:solidFill>
                <a:latin typeface="Josefin Sans Regular Bold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-1566613" y="-1437403"/>
            <a:ext cx="4206008" cy="422135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-1498288" y="-1427878"/>
            <a:ext cx="3924730" cy="404990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3129873" y="-2027187"/>
            <a:ext cx="1077795" cy="372822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14547705" y="8487274"/>
            <a:ext cx="880980" cy="82972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16156667" y="3650557"/>
            <a:ext cx="405308" cy="44130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4213502" y="6839994"/>
            <a:ext cx="210719" cy="22943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>
            <a:off x="4108142" y="7413498"/>
            <a:ext cx="210719" cy="22943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4117455" y="930474"/>
            <a:ext cx="180427" cy="19645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>
            <a:off x="3205947" y="5573779"/>
            <a:ext cx="981159" cy="103378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>
            <a:off x="15627209" y="3540230"/>
            <a:ext cx="202654" cy="22065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>
            <a:off x="4592036" y="837664"/>
            <a:ext cx="265666" cy="28926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7"/>
          <a:srcRect/>
          <a:stretch>
            <a:fillRect/>
          </a:stretch>
        </p:blipFill>
        <p:spPr>
          <a:xfrm>
            <a:off x="6636763" y="221130"/>
            <a:ext cx="4578457" cy="295981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38"/>
          <a:srcRect/>
          <a:stretch>
            <a:fillRect/>
          </a:stretch>
        </p:blipFill>
        <p:spPr>
          <a:xfrm>
            <a:off x="1028700" y="316017"/>
            <a:ext cx="3775846" cy="37758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980509" y="2235890"/>
            <a:ext cx="11592614" cy="76366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73989" y="3076723"/>
            <a:ext cx="3473574" cy="206677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962054" y="252534"/>
            <a:ext cx="6363891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3948" y="1224170"/>
            <a:ext cx="3566220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6593" y="1807265"/>
            <a:ext cx="3473575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1317" y="5133975"/>
            <a:ext cx="3978918" cy="160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Cùng xem video hình thành liên kết ion trong phân tử NaCl</a:t>
            </a:r>
          </a:p>
        </p:txBody>
      </p:sp>
      <p:pic>
        <p:nvPicPr>
          <p:cNvPr id="12" name="video hinh thanh lien ket ion NaCl">
            <a:hlinkClick r:id="" action="ppaction://media"/>
            <a:extLst>
              <a:ext uri="{FF2B5EF4-FFF2-40B4-BE49-F238E27FC236}">
                <a16:creationId xmlns:a16="http://schemas.microsoft.com/office/drawing/2014/main" xmlns="" id="{ED8AA165-38DD-9F3D-11FE-98D836D178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40551" y="2652365"/>
            <a:ext cx="10780650" cy="60641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0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06593" y="2567426"/>
            <a:ext cx="11400496" cy="5152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118418" y="3019672"/>
            <a:ext cx="5766651" cy="34383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3764867" y="5798669"/>
            <a:ext cx="2831729" cy="448833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980509" y="314325"/>
            <a:ext cx="6360433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13947" y="1224170"/>
            <a:ext cx="3597099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6593" y="1807265"/>
            <a:ext cx="350445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991011" y="3122144"/>
            <a:ext cx="5727113" cy="267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ctr">
              <a:lnSpc>
                <a:spcPts val="4200"/>
              </a:lnSpc>
              <a:buFont typeface="Arial"/>
              <a:buChar char="•"/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Liên kết ion là gì?</a:t>
            </a:r>
          </a:p>
          <a:p>
            <a:pPr marL="755651" lvl="1" indent="-377825" algn="ctr">
              <a:lnSpc>
                <a:spcPts val="4200"/>
              </a:lnSpc>
              <a:spcBef>
                <a:spcPct val="0"/>
              </a:spcBef>
              <a:buFont typeface="Arial"/>
              <a:buChar char="•"/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e lớp ngoài cùng của các nguyên tử trong liên kết ion giống nguyên tử nguyên tố nào?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06593" y="2388290"/>
            <a:ext cx="7428061" cy="33569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613805" y="6172200"/>
            <a:ext cx="2911221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152670" y="5945227"/>
            <a:ext cx="11461135" cy="29729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980509" y="314325"/>
            <a:ext cx="6326981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13947" y="1224170"/>
            <a:ext cx="379091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6593" y="1807265"/>
            <a:ext cx="3380929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48402" y="3188390"/>
            <a:ext cx="11406608" cy="31593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469418" y="2162422"/>
            <a:ext cx="4391767" cy="596215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899545" y="135555"/>
            <a:ext cx="6488909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3947" y="1224170"/>
            <a:ext cx="3597099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6593" y="1807265"/>
            <a:ext cx="350445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48402" y="2388290"/>
            <a:ext cx="3531989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III. Liên kết cộng hoá trị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856256" y="2969315"/>
            <a:ext cx="12575487" cy="701718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980509" y="314325"/>
            <a:ext cx="6360433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3948" y="1224170"/>
            <a:ext cx="3566220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6593" y="1807265"/>
            <a:ext cx="3473575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48402" y="2388290"/>
            <a:ext cx="3566220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III. Liên kết cộng hoá trị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885854" y="215555"/>
            <a:ext cx="6516291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13948" y="1224170"/>
            <a:ext cx="3566220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6593" y="1807265"/>
            <a:ext cx="3566220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8402" y="2388290"/>
            <a:ext cx="3531989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III. Liên kết cộng hoá trị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897399" y="3188390"/>
            <a:ext cx="3545144" cy="50270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850059" y="2969315"/>
            <a:ext cx="1639823" cy="109253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608221" y="4415578"/>
            <a:ext cx="2123501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spc="-59">
                <a:solidFill>
                  <a:srgbClr val="000000"/>
                </a:solidFill>
                <a:latin typeface="ไอติม Bold"/>
              </a:rPr>
              <a:t>Nhóm 1 vẽ sơ đồ  hình thành phân tử nitrogen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545619" y="3188390"/>
            <a:ext cx="3545144" cy="50270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498280" y="2969315"/>
            <a:ext cx="1639823" cy="109253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195538" y="3188390"/>
            <a:ext cx="3545144" cy="50270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148199" y="2969315"/>
            <a:ext cx="1639823" cy="109253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2845457" y="3188390"/>
            <a:ext cx="3545144" cy="50270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798118" y="2969315"/>
            <a:ext cx="1639823" cy="1092532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6256441" y="4415578"/>
            <a:ext cx="2123501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spc="-59">
                <a:solidFill>
                  <a:srgbClr val="000000"/>
                </a:solidFill>
                <a:latin typeface="ไอติม Bold"/>
              </a:rPr>
              <a:t>Nhóm 2 vẽ sơ đồ  hình thành phân tử nước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768586" y="4415578"/>
            <a:ext cx="2399048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spc="-59">
                <a:solidFill>
                  <a:srgbClr val="000000"/>
                </a:solidFill>
                <a:latin typeface="ไอติม Bold"/>
              </a:rPr>
              <a:t>Nhóm 3 vẽ sơ đồ  hình thành phân tử cacbondioxide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428714" y="4286250"/>
            <a:ext cx="2123501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spc="-59">
                <a:solidFill>
                  <a:srgbClr val="000000"/>
                </a:solidFill>
                <a:latin typeface="ไอติม Bold"/>
              </a:rPr>
              <a:t>Nhóm 1 vẽ sơ đồ  hình thành phân tử amonia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CF5F20D-4894-2AE6-F9DA-2BB8C614BDD0}"/>
              </a:ext>
            </a:extLst>
          </p:cNvPr>
          <p:cNvSpPr txBox="1"/>
          <p:nvPr/>
        </p:nvSpPr>
        <p:spPr>
          <a:xfrm>
            <a:off x="6777192" y="8569135"/>
            <a:ext cx="5629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Thời gian: 3 phút cho mỗi nhóm</a:t>
            </a:r>
            <a:endParaRPr lang="vi-VN" sz="32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56155" y="3769415"/>
            <a:ext cx="11446074" cy="37567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621515" y="2558485"/>
            <a:ext cx="4354357" cy="617866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980509" y="314325"/>
            <a:ext cx="6516291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3947" y="1224170"/>
            <a:ext cx="3597099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6593" y="1807265"/>
            <a:ext cx="350445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48402" y="2388290"/>
            <a:ext cx="3597099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III. Liên kết cộng hoá trị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923954" y="149002"/>
            <a:ext cx="6440091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13948" y="1224170"/>
            <a:ext cx="3724652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6593" y="1807265"/>
            <a:ext cx="3380929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8402" y="2388290"/>
            <a:ext cx="3724652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III. Liên kết cộng hoá trị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980509" y="2235890"/>
            <a:ext cx="11592614" cy="763663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48402" y="5574850"/>
            <a:ext cx="3978918" cy="214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Cùng xem video hình thành liên kết cộng hoá trị trong phân tử Chlonium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28700" y="3242052"/>
            <a:ext cx="3473574" cy="2066777"/>
          </a:xfrm>
          <a:prstGeom prst="rect">
            <a:avLst/>
          </a:prstGeom>
        </p:spPr>
      </p:pic>
      <p:pic>
        <p:nvPicPr>
          <p:cNvPr id="13" name="Sự hình thành liên kết cộng hoá trị của Cl2">
            <a:hlinkClick r:id="" action="ppaction://media"/>
            <a:extLst>
              <a:ext uri="{FF2B5EF4-FFF2-40B4-BE49-F238E27FC236}">
                <a16:creationId xmlns:a16="http://schemas.microsoft.com/office/drawing/2014/main" xmlns="" id="{EA4E2562-F37A-5151-C4B2-C5C2E348B1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27438" y="2719098"/>
            <a:ext cx="10717562" cy="6286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9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48402" y="3416990"/>
            <a:ext cx="11301259" cy="40543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212676" y="5581326"/>
            <a:ext cx="2831729" cy="448833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885854" y="215555"/>
            <a:ext cx="6516291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3947" y="1224170"/>
            <a:ext cx="379091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6593" y="1807265"/>
            <a:ext cx="3531989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48402" y="2388290"/>
            <a:ext cx="369499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III. Liên kết cộng hoá trị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2307491" y="2816915"/>
            <a:ext cx="5766651" cy="343836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2307491" y="2904801"/>
            <a:ext cx="5727113" cy="267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ctr">
              <a:lnSpc>
                <a:spcPts val="4200"/>
              </a:lnSpc>
              <a:buFont typeface="Arial"/>
              <a:buChar char="•"/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Liên kết cộng hoá trị là gì?</a:t>
            </a:r>
          </a:p>
          <a:p>
            <a:pPr marL="755651" lvl="1" indent="-377825" algn="ctr">
              <a:lnSpc>
                <a:spcPts val="4200"/>
              </a:lnSpc>
              <a:spcBef>
                <a:spcPct val="0"/>
              </a:spcBef>
              <a:buFont typeface="Arial"/>
              <a:buChar char="•"/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e lớp ngoài cùng của các nguyên tử trong liên kết cộng hoá trị giống nguyên tử nguyên tố nào?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524431" y="1652795"/>
            <a:ext cx="11301259" cy="40543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329030" y="6135746"/>
            <a:ext cx="11473137" cy="320336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963783" y="252534"/>
            <a:ext cx="6360433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3947" y="1224170"/>
            <a:ext cx="379091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6593" y="1807265"/>
            <a:ext cx="3531989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48402" y="2388290"/>
            <a:ext cx="3531989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III. Liên kết cộng hoá trị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140589" y="6172200"/>
            <a:ext cx="3945064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382432" y="1028700"/>
            <a:ext cx="9525" cy="8229600"/>
          </a:xfrm>
          <a:prstGeom prst="rect">
            <a:avLst/>
          </a:prstGeom>
          <a:solidFill>
            <a:srgbClr val="3D3D3D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562295"/>
            <a:ext cx="5465681" cy="531927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4551" y="6182902"/>
            <a:ext cx="7784950" cy="96459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726402" y="716659"/>
            <a:ext cx="9193957" cy="34961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699450" y="4212809"/>
            <a:ext cx="5454926" cy="54549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34733" y="1892081"/>
            <a:ext cx="5610567" cy="420792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963783" y="239087"/>
            <a:ext cx="6360433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56712" y="4266443"/>
            <a:ext cx="12149756" cy="366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13"/>
              </a:lnSpc>
              <a:spcBef>
                <a:spcPct val="0"/>
              </a:spcBef>
            </a:pPr>
            <a:r>
              <a:rPr lang="en-US" sz="4844" spc="-101">
                <a:solidFill>
                  <a:srgbClr val="000000"/>
                </a:solidFill>
                <a:latin typeface="ไอติม Bold"/>
              </a:rPr>
              <a:t>+ Nhóm 1, 2: Vẽ sơ đồ và mô tả  quá trình tạo thành liên  kết ion trong phân tử hợp chất magnesium oxide.</a:t>
            </a:r>
          </a:p>
          <a:p>
            <a:pPr>
              <a:lnSpc>
                <a:spcPts val="5813"/>
              </a:lnSpc>
              <a:spcBef>
                <a:spcPct val="0"/>
              </a:spcBef>
            </a:pPr>
            <a:r>
              <a:rPr lang="en-US" sz="4844" spc="-101">
                <a:solidFill>
                  <a:srgbClr val="000000"/>
                </a:solidFill>
                <a:latin typeface="ไอติม Bold"/>
              </a:rPr>
              <a:t>+ Nhóm 3, 4: Vẽ sơ đồ hình thành liên kết cộng hoá trị trong các phân tử sau chlorine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683792" y="1028700"/>
            <a:ext cx="6529584" cy="649693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980509" y="314325"/>
            <a:ext cx="6360433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56712" y="4266443"/>
            <a:ext cx="12149756" cy="366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13"/>
              </a:lnSpc>
            </a:pPr>
            <a:r>
              <a:rPr lang="en-US" sz="4844" spc="-101">
                <a:solidFill>
                  <a:srgbClr val="000000"/>
                </a:solidFill>
                <a:latin typeface="ไอติม Bold"/>
              </a:rPr>
              <a:t> lựa chọn 1 trong 2 chất: Calcium chloride hoặc Khí methane  trên để tìm hiểu vai trò và vẽ sơ đồ hình thành liên kết, loại liên kết</a:t>
            </a:r>
          </a:p>
          <a:p>
            <a:pPr>
              <a:lnSpc>
                <a:spcPts val="5813"/>
              </a:lnSpc>
            </a:pPr>
            <a:r>
              <a:rPr lang="en-US" sz="4844" spc="-101">
                <a:solidFill>
                  <a:srgbClr val="000000"/>
                </a:solidFill>
                <a:latin typeface="ไอติม Bold"/>
              </a:rPr>
              <a:t>Hoàn thành nộp qua zalo lớp</a:t>
            </a:r>
          </a:p>
          <a:p>
            <a:pPr>
              <a:lnSpc>
                <a:spcPts val="5813"/>
              </a:lnSpc>
              <a:spcBef>
                <a:spcPct val="0"/>
              </a:spcBef>
            </a:pPr>
            <a:endParaRPr lang="en-US" sz="4844" spc="-101">
              <a:solidFill>
                <a:srgbClr val="000000"/>
              </a:solidFill>
              <a:latin typeface="ไอติม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8230053"/>
            <a:ext cx="1371136" cy="21608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1233" b="84121"/>
          <a:stretch>
            <a:fillRect/>
          </a:stretch>
        </p:blipFill>
        <p:spPr>
          <a:xfrm>
            <a:off x="11091507" y="9746219"/>
            <a:ext cx="7775914" cy="6307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30812" b="3179"/>
          <a:stretch>
            <a:fillRect/>
          </a:stretch>
        </p:blipFill>
        <p:spPr>
          <a:xfrm>
            <a:off x="12384092" y="9102025"/>
            <a:ext cx="1920637" cy="64419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903829" y="3732930"/>
            <a:ext cx="892097" cy="7201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487301" y="5916309"/>
            <a:ext cx="2771999" cy="41999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16983233" y="6713887"/>
            <a:ext cx="2635372" cy="303233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0" y="4453096"/>
            <a:ext cx="14762948" cy="39226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1091507" y="923553"/>
            <a:ext cx="6901132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4564572" y="248478"/>
            <a:ext cx="4579428" cy="401427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028700" y="425906"/>
            <a:ext cx="2526694" cy="995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89"/>
              </a:lnSpc>
              <a:spcBef>
                <a:spcPct val="0"/>
              </a:spcBef>
            </a:pPr>
            <a:r>
              <a:rPr lang="en-US" sz="6574" spc="-138">
                <a:solidFill>
                  <a:srgbClr val="000000"/>
                </a:solidFill>
                <a:latin typeface="ไอติม"/>
              </a:rPr>
              <a:t>Mở đầu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315791" y="1523628"/>
            <a:ext cx="6480184" cy="2181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79"/>
              </a:lnSpc>
              <a:spcBef>
                <a:spcPct val="0"/>
              </a:spcBef>
            </a:pPr>
            <a:r>
              <a:rPr lang="en-US" sz="2400" spc="-50">
                <a:solidFill>
                  <a:srgbClr val="000000"/>
                </a:solidFill>
                <a:latin typeface="ไอติม Bold"/>
              </a:rPr>
              <a:t>Quan sát e lớp ngoài cùng, dự đoán nguyên nhân vì sao:</a:t>
            </a:r>
          </a:p>
          <a:p>
            <a:pPr>
              <a:lnSpc>
                <a:spcPts val="2879"/>
              </a:lnSpc>
              <a:spcBef>
                <a:spcPct val="0"/>
              </a:spcBef>
            </a:pPr>
            <a:r>
              <a:rPr lang="en-US" sz="2400" spc="-50">
                <a:solidFill>
                  <a:srgbClr val="000000"/>
                </a:solidFill>
                <a:latin typeface="ไอติม Bold"/>
              </a:rPr>
              <a:t>+ Neon, Argon không liên kết với các chất khác được?</a:t>
            </a:r>
          </a:p>
          <a:p>
            <a:pPr>
              <a:lnSpc>
                <a:spcPts val="2879"/>
              </a:lnSpc>
              <a:spcBef>
                <a:spcPct val="0"/>
              </a:spcBef>
            </a:pPr>
            <a:r>
              <a:rPr lang="en-US" sz="2400" spc="-50">
                <a:solidFill>
                  <a:srgbClr val="000000"/>
                </a:solidFill>
                <a:latin typeface="ไอติม Bold"/>
              </a:rPr>
              <a:t>+ oxygen tự liên kết với nhau để tạo ra phân tử khí?</a:t>
            </a:r>
          </a:p>
          <a:p>
            <a:pPr>
              <a:lnSpc>
                <a:spcPts val="2879"/>
              </a:lnSpc>
              <a:spcBef>
                <a:spcPct val="0"/>
              </a:spcBef>
            </a:pPr>
            <a:r>
              <a:rPr lang="en-US" sz="2400" spc="-50">
                <a:solidFill>
                  <a:srgbClr val="000000"/>
                </a:solidFill>
                <a:latin typeface="ไอติม Bold"/>
              </a:rPr>
              <a:t>+ Trong khi đó sodium liên kết với chlorine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0" y="8899218"/>
            <a:ext cx="1256573" cy="13877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061087" y="1820427"/>
            <a:ext cx="15043039" cy="456862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268167" y="6608128"/>
            <a:ext cx="8642185" cy="317849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256573" y="6760528"/>
            <a:ext cx="5522125" cy="322124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885854" y="215555"/>
            <a:ext cx="6516291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13948" y="1224170"/>
            <a:ext cx="4105652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33614" y="7285298"/>
            <a:ext cx="4342384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400" spc="-50" dirty="0" err="1">
                <a:solidFill>
                  <a:srgbClr val="000000"/>
                </a:solidFill>
                <a:latin typeface="Noto Sans Javanese Bold"/>
              </a:rPr>
              <a:t>Ghi</a:t>
            </a:r>
            <a:r>
              <a:rPr lang="en-US" sz="2400" spc="-50" dirty="0">
                <a:solidFill>
                  <a:srgbClr val="000000"/>
                </a:solidFill>
                <a:latin typeface="Noto Sans Javanese Bold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latin typeface="Noto Sans Javanese Bold"/>
              </a:rPr>
              <a:t>lại</a:t>
            </a:r>
            <a:r>
              <a:rPr lang="en-US" sz="2400" spc="-50" dirty="0">
                <a:solidFill>
                  <a:srgbClr val="000000"/>
                </a:solidFill>
                <a:latin typeface="Noto Sans Javanese Bold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latin typeface="Noto Sans Javanese Bold"/>
              </a:rPr>
              <a:t>số</a:t>
            </a:r>
            <a:r>
              <a:rPr lang="en-US" sz="2400" spc="-50" dirty="0">
                <a:solidFill>
                  <a:srgbClr val="000000"/>
                </a:solidFill>
                <a:latin typeface="Noto Sans Javanese Bold"/>
              </a:rPr>
              <a:t> </a:t>
            </a:r>
            <a:r>
              <a:rPr lang="en-US" sz="2400" spc="-50" dirty="0" smtClean="0">
                <a:solidFill>
                  <a:srgbClr val="000000"/>
                </a:solidFill>
                <a:latin typeface="Noto Sans Javanese Bold"/>
              </a:rPr>
              <a:t>e </a:t>
            </a:r>
            <a:r>
              <a:rPr lang="en-US" sz="2400" spc="-50" smtClean="0">
                <a:solidFill>
                  <a:srgbClr val="000000"/>
                </a:solidFill>
                <a:latin typeface="Noto Sans Javanese Bold"/>
              </a:rPr>
              <a:t>lớp </a:t>
            </a:r>
            <a:r>
              <a:rPr lang="en-US" sz="2400" spc="-50" dirty="0" err="1">
                <a:solidFill>
                  <a:srgbClr val="000000"/>
                </a:solidFill>
                <a:latin typeface="Noto Sans Javanese Bold"/>
              </a:rPr>
              <a:t>ngoài</a:t>
            </a:r>
            <a:r>
              <a:rPr lang="en-US" sz="2400" spc="-50" dirty="0">
                <a:solidFill>
                  <a:srgbClr val="000000"/>
                </a:solidFill>
                <a:latin typeface="Noto Sans Javanese Bold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latin typeface="Noto Sans Javanese Bold"/>
              </a:rPr>
              <a:t>cùng</a:t>
            </a:r>
            <a:r>
              <a:rPr lang="en-US" sz="2400" spc="-50" dirty="0">
                <a:solidFill>
                  <a:srgbClr val="000000"/>
                </a:solidFill>
                <a:latin typeface="Noto Sans Javanese Bold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latin typeface="Noto Sans Javanese Bold"/>
              </a:rPr>
              <a:t>của</a:t>
            </a:r>
            <a:r>
              <a:rPr lang="en-US" sz="2400" spc="-50" dirty="0">
                <a:solidFill>
                  <a:srgbClr val="000000"/>
                </a:solidFill>
                <a:latin typeface="Noto Sans Javanese Bold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latin typeface="Noto Sans Javanese Bold"/>
              </a:rPr>
              <a:t>các</a:t>
            </a:r>
            <a:r>
              <a:rPr lang="en-US" sz="2400" spc="-50" dirty="0">
                <a:solidFill>
                  <a:srgbClr val="000000"/>
                </a:solidFill>
                <a:latin typeface="Noto Sans Javanese Bold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latin typeface="Noto Sans Javanese Bold"/>
              </a:rPr>
              <a:t>nguyên</a:t>
            </a:r>
            <a:r>
              <a:rPr lang="en-US" sz="2400" spc="-50" dirty="0">
                <a:solidFill>
                  <a:srgbClr val="000000"/>
                </a:solidFill>
                <a:latin typeface="Noto Sans Javanese Bold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latin typeface="Noto Sans Javanese Bold"/>
              </a:rPr>
              <a:t>tử</a:t>
            </a:r>
            <a:r>
              <a:rPr lang="en-US" sz="2400" spc="-50" dirty="0">
                <a:solidFill>
                  <a:srgbClr val="000000"/>
                </a:solidFill>
                <a:latin typeface="Noto Sans Javanese Bold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latin typeface="Noto Sans Javanese Bold"/>
              </a:rPr>
              <a:t>khí</a:t>
            </a:r>
            <a:r>
              <a:rPr lang="en-US" sz="2400" spc="-50" dirty="0">
                <a:solidFill>
                  <a:srgbClr val="000000"/>
                </a:solidFill>
                <a:latin typeface="Noto Sans Javanese Bold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latin typeface="Noto Sans Javanese Bold"/>
              </a:rPr>
              <a:t>hiếm</a:t>
            </a:r>
            <a:r>
              <a:rPr lang="en-US" sz="2400" spc="-50" dirty="0">
                <a:solidFill>
                  <a:srgbClr val="000000"/>
                </a:solidFill>
                <a:latin typeface="Noto Sans Javanese Bold"/>
              </a:rPr>
              <a:t> ở </a:t>
            </a:r>
            <a:r>
              <a:rPr lang="en-US" sz="2400" spc="-50" dirty="0" err="1">
                <a:solidFill>
                  <a:srgbClr val="000000"/>
                </a:solidFill>
                <a:latin typeface="Noto Sans Javanese Bold"/>
              </a:rPr>
              <a:t>hình</a:t>
            </a:r>
            <a:r>
              <a:rPr lang="en-US" sz="2400" spc="-50" dirty="0">
                <a:solidFill>
                  <a:srgbClr val="000000"/>
                </a:solidFill>
                <a:latin typeface="Noto Sans Javanese Bold"/>
              </a:rPr>
              <a:t> 6.1 </a:t>
            </a:r>
            <a:r>
              <a:rPr lang="en-US" sz="2400" spc="-50" dirty="0" err="1">
                <a:solidFill>
                  <a:srgbClr val="000000"/>
                </a:solidFill>
                <a:latin typeface="Noto Sans Javanese Bold"/>
              </a:rPr>
              <a:t>vào</a:t>
            </a:r>
            <a:r>
              <a:rPr lang="en-US" sz="2400" spc="-50" dirty="0">
                <a:solidFill>
                  <a:srgbClr val="000000"/>
                </a:solidFill>
                <a:latin typeface="Noto Sans Javanese Bold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latin typeface="Noto Sans Javanese Bold"/>
              </a:rPr>
              <a:t>bảng</a:t>
            </a:r>
            <a:endParaRPr lang="en-US" sz="2400" spc="-50" dirty="0">
              <a:solidFill>
                <a:srgbClr val="000000"/>
              </a:solidFill>
              <a:latin typeface="Noto Sans Javanese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0" y="8899218"/>
            <a:ext cx="1256573" cy="13877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13948" y="2168296"/>
            <a:ext cx="10584024" cy="32144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107434" y="1652795"/>
            <a:ext cx="6807394" cy="51350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750183" y="5897054"/>
            <a:ext cx="4709356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61718" y="7107124"/>
            <a:ext cx="9887008" cy="300412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885854" y="175747"/>
            <a:ext cx="6516291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13947" y="1224170"/>
            <a:ext cx="379091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070940" y="6335204"/>
            <a:ext cx="3909570" cy="267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Vỏ nguyên tử khí hiếm đều có 8 e ở lớp ngoài cùng, riêng helium ở lớp ngoài cùng có 2 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0" y="8899218"/>
            <a:ext cx="1256573" cy="13877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937339" y="1671845"/>
            <a:ext cx="13599258" cy="41301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937339" y="5949473"/>
            <a:ext cx="13599258" cy="413208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847754" y="135555"/>
            <a:ext cx="6592491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13947" y="1224170"/>
            <a:ext cx="379091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0D572AE6-AB56-5269-337A-D3CAF3BF38D5}"/>
              </a:ext>
            </a:extLst>
          </p:cNvPr>
          <p:cNvSpPr/>
          <p:nvPr/>
        </p:nvSpPr>
        <p:spPr>
          <a:xfrm>
            <a:off x="13152783" y="6743700"/>
            <a:ext cx="4575500" cy="838200"/>
          </a:xfrm>
          <a:prstGeom prst="round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59717" y="3188390"/>
            <a:ext cx="4847740" cy="68740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792673" y="2536135"/>
            <a:ext cx="2381828" cy="15868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98901" y="6647153"/>
            <a:ext cx="3569371" cy="303461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587163" y="3191055"/>
            <a:ext cx="4847740" cy="687409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13491" y="2632278"/>
            <a:ext cx="2795084" cy="18622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946917" y="6320406"/>
            <a:ext cx="4162849" cy="278751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4161460" y="3188390"/>
            <a:ext cx="2330146" cy="2295194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5886548" y="221850"/>
            <a:ext cx="6454394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13947" y="1278483"/>
            <a:ext cx="379091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06593" y="1807265"/>
            <a:ext cx="3380929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12838" y="4484978"/>
            <a:ext cx="4141498" cy="214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Nhóm 1, 2: Quan sát hình 6.2 mô tả sự hình thành liên kết ion dương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823846" y="4504028"/>
            <a:ext cx="4141498" cy="160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Nhóm 3,4: Quan sát hình 6.3 mô tả sự hình thành liên kết ion âm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376952" y="5474059"/>
            <a:ext cx="1888629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3 phút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B4F32BA-30A2-2183-32E8-A1C1201D97E7}"/>
              </a:ext>
            </a:extLst>
          </p:cNvPr>
          <p:cNvSpPr/>
          <p:nvPr/>
        </p:nvSpPr>
        <p:spPr>
          <a:xfrm>
            <a:off x="13152783" y="6743700"/>
            <a:ext cx="4575500" cy="838200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18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79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71222" y="-130135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435907" y="2235890"/>
            <a:ext cx="8823393" cy="75014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85592" y="2435915"/>
            <a:ext cx="7670459" cy="195362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980509" y="314325"/>
            <a:ext cx="6516291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3948" y="1224170"/>
            <a:ext cx="3566220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6593" y="1807265"/>
            <a:ext cx="3566220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471206" y="2388290"/>
            <a:ext cx="10549832" cy="70643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06593" y="2388290"/>
            <a:ext cx="6947192" cy="234002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980509" y="291443"/>
            <a:ext cx="6360433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3947" y="1224170"/>
            <a:ext cx="379091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6593" y="1807265"/>
            <a:ext cx="347960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752</Words>
  <Application>Microsoft Office PowerPoint</Application>
  <PresentationFormat>Custom</PresentationFormat>
  <Paragraphs>82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ไอติม Bold</vt:lpstr>
      <vt:lpstr>ไอติม</vt:lpstr>
      <vt:lpstr>Josefin Sans Regular Bold</vt:lpstr>
      <vt:lpstr>Calibri</vt:lpstr>
      <vt:lpstr>Noto Sans Javanese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KHTN 7 - CTST</dc:title>
  <cp:lastModifiedBy>gigabyte2</cp:lastModifiedBy>
  <cp:revision>5</cp:revision>
  <dcterms:created xsi:type="dcterms:W3CDTF">2006-08-16T00:00:00Z</dcterms:created>
  <dcterms:modified xsi:type="dcterms:W3CDTF">2024-03-03T13:33:59Z</dcterms:modified>
  <dc:identifier>DAFGfBMlgGk</dc:identifier>
</cp:coreProperties>
</file>