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5" r:id="rId2"/>
    <p:sldId id="307" r:id="rId3"/>
    <p:sldId id="432" r:id="rId4"/>
    <p:sldId id="431" r:id="rId5"/>
    <p:sldId id="444" r:id="rId6"/>
    <p:sldId id="436" r:id="rId7"/>
    <p:sldId id="442" r:id="rId8"/>
    <p:sldId id="443" r:id="rId9"/>
    <p:sldId id="429" r:id="rId10"/>
    <p:sldId id="433" r:id="rId11"/>
    <p:sldId id="437" r:id="rId12"/>
    <p:sldId id="438" r:id="rId13"/>
    <p:sldId id="434" r:id="rId14"/>
    <p:sldId id="435" r:id="rId15"/>
    <p:sldId id="440" r:id="rId16"/>
    <p:sldId id="445" r:id="rId17"/>
    <p:sldId id="441" r:id="rId18"/>
    <p:sldId id="446" r:id="rId19"/>
    <p:sldId id="447" r:id="rId20"/>
    <p:sldId id="448" r:id="rId21"/>
    <p:sldId id="44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EBDA4-0F37-4D12-94E3-8726723D9B51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41F8C-6D10-4AF0-B1DC-8FB7C2A4A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50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C85E24-0492-4413-BBC8-A055B0947A3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891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43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14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17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9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98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0D788-241B-DF88-7DD6-5853D963B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92C590-BAC3-F874-89BA-6D8FBA2D0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641F0-48A0-0628-2B0C-4862BD37D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D625-B0DE-494C-8CF7-4555C24305A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A1465-7010-01A5-049E-8AD5B2C6D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BBB9B-9FF0-6A66-FA97-D95667D48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0474-69BC-49C4-AC7A-46103E01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0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95226-AAE2-6C2C-9CB7-B26931BBA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51E731-E053-B4E8-FEE7-A8606C55A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35DDB-D237-E734-829C-A57CBCAA7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D625-B0DE-494C-8CF7-4555C24305A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F6874-D9CD-B530-50AB-66807CCCB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71088-47C3-CF9B-A4F0-29F549DEA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0474-69BC-49C4-AC7A-46103E01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46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4E36DD-8B2F-C793-2012-280B3DCB54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8597CA-7855-DEDF-51FB-6EA83611A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C95CE-8EFC-C33B-56B2-E4E5F8E72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D625-B0DE-494C-8CF7-4555C24305A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3FCCF-4177-87D9-3E5B-FC3A5255E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31211-255B-A57B-348D-D7E961D59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0474-69BC-49C4-AC7A-46103E01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6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EFBF6-E0A5-EA10-2703-C98F9C4EC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C689F-A7F7-9013-6F7E-BFF5D186A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A8D0D-CDC2-52E5-1136-2C592C8B6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D625-B0DE-494C-8CF7-4555C24305A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4728E-0A60-4826-9362-B28A2633E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B000F-D17A-7753-51B5-ED9EF9781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0474-69BC-49C4-AC7A-46103E01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6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2D717-929B-D58A-C18F-0CF9BF68B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DC2FB-2577-A7A9-55E6-3383208DA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35781-EA94-38B5-D3F5-30E3992DE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D625-B0DE-494C-8CF7-4555C24305A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2A0DC-101F-A9F9-08F7-258BE8F87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801EB-04E7-4631-BC0F-12C343D4C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0474-69BC-49C4-AC7A-46103E01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3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8DD4D-4FED-7775-741D-096B38531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25897-17E0-1964-469D-C84F185CB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FE377-BCCC-23F7-C45D-CCB0FA6E0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F2827-D25D-79B1-DC60-19652288A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D625-B0DE-494C-8CF7-4555C24305A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7C989C-69A7-F4ED-91E0-2D0E085D4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BB54F-6F0E-67CF-0C5A-D58A3F2D4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0474-69BC-49C4-AC7A-46103E01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28139-2C13-FFA7-6DEF-FD43454A4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9BB38-C6CA-4C09-EE0F-768AB80D5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715B1-1392-5ED0-3AED-66CCA543B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D36FE0-9267-0365-7B90-55766609BC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B2D710-8179-20DB-B1A9-EB6BEFC0C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EDCCE9-42E9-AE4E-4C6C-5FC9358F8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D625-B0DE-494C-8CF7-4555C24305A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E9EF8-0474-922B-9B1E-FA2ECC2D7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732B7A-E868-0357-ADFC-81A8613AD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0474-69BC-49C4-AC7A-46103E01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26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3C5ED-60D1-6269-A790-49313AF02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63ED9D-25BC-F943-568E-983436557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D625-B0DE-494C-8CF7-4555C24305A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66E99-3E4E-1A41-4307-B6FEA802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EF466-21F5-CABF-075C-485BB189D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0474-69BC-49C4-AC7A-46103E01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1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DAB00A-A5FA-BABD-9F9C-4322627CA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D625-B0DE-494C-8CF7-4555C24305A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72F97-57A0-A769-B969-3A72F6DD4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327B0-C213-2910-A80D-B9EF83592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0474-69BC-49C4-AC7A-46103E01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0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F8130-A904-EFE4-C44C-DC3B070E4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BAE5D-1965-4206-F1B6-66014B9AF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18796-66CC-2FBD-5E39-A33CAB72C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157EDC-2BAF-559A-CC84-138837367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D625-B0DE-494C-8CF7-4555C24305A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1CDF98-7724-1224-8F42-EE26A5785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463D9-42B1-67E6-F072-7FE572F5B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0474-69BC-49C4-AC7A-46103E01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9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CC36A-D056-E694-9C42-CB89EC93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9D05F7-3E89-4268-1538-52011CBEDC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1063B-2C30-9CC9-6B05-E63E3091F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B7BD2-6FB8-E108-FAF0-BEEA77159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D625-B0DE-494C-8CF7-4555C24305A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DDECC-7829-849C-19AC-628553893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25039-DFE7-6A35-7D82-800D33315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0474-69BC-49C4-AC7A-46103E01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0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8BFA88-956C-9734-EE40-E026EF1BC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DC59E-202C-9D64-7BB6-DEF9905DB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61E68-6A4E-448E-A5D6-5B92497178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FD625-B0DE-494C-8CF7-4555C24305A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F2DD6-785D-5305-C599-CD6E68FEAE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39DDA-9154-331E-6165-9C6B15049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60474-69BC-49C4-AC7A-46103E01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4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Thuy%20Lan\Desktop\chuy&#234;n%20&#273;&#7873;%20KHTN\bai%20hat.wmv" TargetMode="External"/><Relationship Id="rId1" Type="http://schemas.microsoft.com/office/2007/relationships/media" Target="file:///C:\Users\Thuy%20Lan\Desktop\chuy&#234;n%20&#273;&#7873;%20KHTN\bai%20hat.wm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Thuy%20Lan\Desktop\chuy&#234;n%20&#273;&#7873;%20KHTN\bai%20hat.wmv" TargetMode="External"/><Relationship Id="rId1" Type="http://schemas.microsoft.com/office/2007/relationships/media" Target="file:///C:\Users\Thuy%20Lan\Desktop\chuy&#234;n%20&#273;&#7873;%20KHTN\bai%20hat.wm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1" descr="C:\Users\ADMINI~1.9MM\AppData\Local\Temp\Rar$DIa5696.10944\chiase360.com (6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2225502" y="2098270"/>
            <a:ext cx="6506210" cy="1982369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vi-VN" altLang="en-US" sz="3600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</a:t>
            </a:r>
          </a:p>
          <a:p>
            <a:pPr algn="ctr"/>
            <a:r>
              <a:rPr lang="vi-VN" altLang="en-US" sz="3600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</a:t>
            </a:r>
            <a:r>
              <a:rPr lang="en-US" altLang="en-US" sz="3600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altLang="en-US" sz="3600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HỌC SINH</a:t>
            </a:r>
          </a:p>
        </p:txBody>
      </p:sp>
      <p:pic>
        <p:nvPicPr>
          <p:cNvPr id="4" name="Picture 3" descr="PiercingVacantIchthyostega-max-1mb.gif">
            <a:extLst>
              <a:ext uri="{FF2B5EF4-FFF2-40B4-BE49-F238E27FC236}">
                <a16:creationId xmlns:a16="http://schemas.microsoft.com/office/drawing/2014/main" id="{E934A053-1584-4E4B-A67B-F7F4FBD63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2386" y="3768546"/>
            <a:ext cx="1066800" cy="1066800"/>
          </a:xfrm>
          <a:prstGeom prst="rect">
            <a:avLst/>
          </a:prstGeom>
        </p:spPr>
      </p:pic>
      <p:pic>
        <p:nvPicPr>
          <p:cNvPr id="5" name="Picture 4" descr="PiercingVacantIchthyostega-max-1mb.gif">
            <a:extLst>
              <a:ext uri="{FF2B5EF4-FFF2-40B4-BE49-F238E27FC236}">
                <a16:creationId xmlns:a16="http://schemas.microsoft.com/office/drawing/2014/main" id="{FFF2C859-1DFB-4CFD-A583-F112B6A99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9576" y="4809196"/>
            <a:ext cx="1066800" cy="1066800"/>
          </a:xfrm>
          <a:prstGeom prst="rect">
            <a:avLst/>
          </a:prstGeom>
        </p:spPr>
      </p:pic>
      <p:pic>
        <p:nvPicPr>
          <p:cNvPr id="6" name="Picture 5" descr="PiercingVacantIchthyostega-max-1mb.gif">
            <a:extLst>
              <a:ext uri="{FF2B5EF4-FFF2-40B4-BE49-F238E27FC236}">
                <a16:creationId xmlns:a16="http://schemas.microsoft.com/office/drawing/2014/main" id="{A2E8940D-EA1E-4429-AE54-84995833CF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4593" y="4326109"/>
            <a:ext cx="1066800" cy="1066800"/>
          </a:xfrm>
          <a:prstGeom prst="rect">
            <a:avLst/>
          </a:prstGeom>
        </p:spPr>
      </p:pic>
      <p:pic>
        <p:nvPicPr>
          <p:cNvPr id="8" name="bai hat">
            <a:hlinkClick r:id="" action="ppaction://media"/>
            <a:extLst>
              <a:ext uri="{FF2B5EF4-FFF2-40B4-BE49-F238E27FC236}">
                <a16:creationId xmlns:a16="http://schemas.microsoft.com/office/drawing/2014/main" id="{8DD5E920-3511-4C7C-B027-D981B5F4828D}"/>
              </a:ext>
            </a:extLst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2372528" y="0"/>
            <a:ext cx="2286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100000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D95ECD-4CA3-7B85-4D25-F34813C4E76C}"/>
              </a:ext>
            </a:extLst>
          </p:cNvPr>
          <p:cNvSpPr txBox="1"/>
          <p:nvPr/>
        </p:nvSpPr>
        <p:spPr>
          <a:xfrm>
            <a:off x="284922" y="477282"/>
            <a:ext cx="11622156" cy="26161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  <a:p>
            <a:pPr algn="just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633559-6C49-4295-42B1-3033EA5EEB49}"/>
              </a:ext>
            </a:extLst>
          </p:cNvPr>
          <p:cNvSpPr txBox="1"/>
          <p:nvPr/>
        </p:nvSpPr>
        <p:spPr>
          <a:xfrm>
            <a:off x="449797" y="3764618"/>
            <a:ext cx="10974355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7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389A9D-87D7-33C8-583A-C7EE11880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90" y="144047"/>
            <a:ext cx="9638728" cy="51071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607F04-5B8D-13E6-A638-BA909B123E60}"/>
              </a:ext>
            </a:extLst>
          </p:cNvPr>
          <p:cNvSpPr txBox="1"/>
          <p:nvPr/>
        </p:nvSpPr>
        <p:spPr>
          <a:xfrm>
            <a:off x="238150" y="5251177"/>
            <a:ext cx="11715699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 = 30 m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 = 10 s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04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66C4AC-39C1-1841-2AA9-D77763416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15" y="675862"/>
            <a:ext cx="10274968" cy="2514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D980CA-ED2B-8225-A8DE-E0AB9A542236}"/>
              </a:ext>
            </a:extLst>
          </p:cNvPr>
          <p:cNvSpPr txBox="1"/>
          <p:nvPr/>
        </p:nvSpPr>
        <p:spPr>
          <a:xfrm>
            <a:off x="3531704" y="3667539"/>
            <a:ext cx="4943061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30 :10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20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D95ECD-4CA3-7B85-4D25-F34813C4E76C}"/>
              </a:ext>
            </a:extLst>
          </p:cNvPr>
          <p:cNvSpPr txBox="1"/>
          <p:nvPr/>
        </p:nvSpPr>
        <p:spPr>
          <a:xfrm>
            <a:off x="429872" y="1294824"/>
            <a:ext cx="11179032" cy="45243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= s/t</a:t>
            </a:r>
          </a:p>
          <a:p>
            <a:pPr algn="just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s: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t: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v: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ECA62C-E6D1-670E-7FA1-F7F9EBB3C918}"/>
              </a:ext>
            </a:extLst>
          </p:cNvPr>
          <p:cNvSpPr txBox="1"/>
          <p:nvPr/>
        </p:nvSpPr>
        <p:spPr>
          <a:xfrm>
            <a:off x="628654" y="300197"/>
            <a:ext cx="69847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17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D95ECD-4CA3-7B85-4D25-F34813C4E76C}"/>
              </a:ext>
            </a:extLst>
          </p:cNvPr>
          <p:cNvSpPr txBox="1"/>
          <p:nvPr/>
        </p:nvSpPr>
        <p:spPr>
          <a:xfrm>
            <a:off x="628654" y="1577212"/>
            <a:ext cx="10728459" cy="37856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(m/s)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kilômét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(km/h).</a:t>
            </a:r>
          </a:p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km/h = 3,6 m/s</a:t>
            </a:r>
          </a:p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m/s = 1/ 3,6 km/h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ECA62C-E6D1-670E-7FA1-F7F9EBB3C918}"/>
              </a:ext>
            </a:extLst>
          </p:cNvPr>
          <p:cNvSpPr txBox="1"/>
          <p:nvPr/>
        </p:nvSpPr>
        <p:spPr>
          <a:xfrm>
            <a:off x="628654" y="525484"/>
            <a:ext cx="69847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97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1E4550F-F25E-A1EA-0733-CB835E86A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305688"/>
              </p:ext>
            </p:extLst>
          </p:nvPr>
        </p:nvGraphicFramePr>
        <p:xfrm>
          <a:off x="131822" y="1391450"/>
          <a:ext cx="11583100" cy="54665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3100">
                  <a:extLst>
                    <a:ext uri="{9D8B030D-6E8A-4147-A177-3AD203B41FA5}">
                      <a16:colId xmlns:a16="http://schemas.microsoft.com/office/drawing/2014/main" val="2339342800"/>
                    </a:ext>
                  </a:extLst>
                </a:gridCol>
                <a:gridCol w="4240695">
                  <a:extLst>
                    <a:ext uri="{9D8B030D-6E8A-4147-A177-3AD203B41FA5}">
                      <a16:colId xmlns:a16="http://schemas.microsoft.com/office/drawing/2014/main" val="3744953961"/>
                    </a:ext>
                  </a:extLst>
                </a:gridCol>
                <a:gridCol w="3379305">
                  <a:extLst>
                    <a:ext uri="{9D8B030D-6E8A-4147-A177-3AD203B41FA5}">
                      <a16:colId xmlns:a16="http://schemas.microsoft.com/office/drawing/2014/main" val="425271197"/>
                    </a:ext>
                  </a:extLst>
                </a:gridCol>
              </a:tblGrid>
              <a:tr h="15618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(km/h)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(m/s)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554041"/>
                  </a:ext>
                </a:extLst>
              </a:tr>
              <a:tr h="7809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 đạp</a:t>
                      </a:r>
                      <a:endParaRPr lang="en-US" sz="4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  <a:endParaRPr lang="en-US" sz="4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4794707"/>
                  </a:ext>
                </a:extLst>
              </a:tr>
              <a:tr h="7809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4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3342724"/>
                  </a:ext>
                </a:extLst>
              </a:tr>
              <a:tr h="7809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Tàu hỏa</a:t>
                      </a:r>
                      <a:endParaRPr lang="en-US" sz="4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4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0584220"/>
                  </a:ext>
                </a:extLst>
              </a:tr>
              <a:tr h="7809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 tô</a:t>
                      </a:r>
                      <a:endParaRPr lang="en-US" sz="4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6654368"/>
                  </a:ext>
                </a:extLst>
              </a:tr>
              <a:tr h="7809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 bay</a:t>
                      </a:r>
                      <a:endParaRPr lang="en-US" sz="4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092813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AC64E6DD-DD5E-2A25-6F3A-D0D33FFF0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6938"/>
            <a:ext cx="1187318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 8.2. </a:t>
            </a:r>
            <a:r>
              <a:rPr kumimoji="0" lang="en-US" altLang="en-US" sz="4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4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4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4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4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4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4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tiện</a:t>
            </a:r>
            <a:r>
              <a:rPr kumimoji="0" lang="en-US" altLang="en-US" sz="4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giao</a:t>
            </a:r>
            <a:r>
              <a:rPr kumimoji="0" lang="en-US" altLang="en-US" sz="4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endParaRPr kumimoji="0" lang="en-US" altLang="en-US" sz="4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521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1E4550F-F25E-A1EA-0733-CB835E86A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489002"/>
              </p:ext>
            </p:extLst>
          </p:nvPr>
        </p:nvGraphicFramePr>
        <p:xfrm>
          <a:off x="131822" y="1391450"/>
          <a:ext cx="11583100" cy="54665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3100">
                  <a:extLst>
                    <a:ext uri="{9D8B030D-6E8A-4147-A177-3AD203B41FA5}">
                      <a16:colId xmlns:a16="http://schemas.microsoft.com/office/drawing/2014/main" val="2339342800"/>
                    </a:ext>
                  </a:extLst>
                </a:gridCol>
                <a:gridCol w="4240695">
                  <a:extLst>
                    <a:ext uri="{9D8B030D-6E8A-4147-A177-3AD203B41FA5}">
                      <a16:colId xmlns:a16="http://schemas.microsoft.com/office/drawing/2014/main" val="3744953961"/>
                    </a:ext>
                  </a:extLst>
                </a:gridCol>
                <a:gridCol w="3379305">
                  <a:extLst>
                    <a:ext uri="{9D8B030D-6E8A-4147-A177-3AD203B41FA5}">
                      <a16:colId xmlns:a16="http://schemas.microsoft.com/office/drawing/2014/main" val="425271197"/>
                    </a:ext>
                  </a:extLst>
                </a:gridCol>
              </a:tblGrid>
              <a:tr h="15618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(km/h)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(m/s)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554041"/>
                  </a:ext>
                </a:extLst>
              </a:tr>
              <a:tr h="7809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 đạp</a:t>
                      </a:r>
                      <a:endParaRPr lang="en-US" sz="4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  <a:endParaRPr lang="en-US" sz="4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4794707"/>
                  </a:ext>
                </a:extLst>
              </a:tr>
              <a:tr h="7809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4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10 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3342724"/>
                  </a:ext>
                </a:extLst>
              </a:tr>
              <a:tr h="7809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Tàu hỏa</a:t>
                      </a:r>
                      <a:endParaRPr lang="en-US" sz="4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4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16,67 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0584220"/>
                  </a:ext>
                </a:extLst>
              </a:tr>
              <a:tr h="7809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 tô</a:t>
                      </a:r>
                      <a:endParaRPr lang="en-US" sz="4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20 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6654368"/>
                  </a:ext>
                </a:extLst>
              </a:tr>
              <a:tr h="7809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 bay</a:t>
                      </a:r>
                      <a:endParaRPr lang="en-US" sz="4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200 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092813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AC64E6DD-DD5E-2A25-6F3A-D0D33FFF0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6938"/>
            <a:ext cx="1187318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 8.2. </a:t>
            </a:r>
            <a:r>
              <a:rPr kumimoji="0" lang="en-US" altLang="en-US" sz="4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4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4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4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4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4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4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tiện</a:t>
            </a:r>
            <a:r>
              <a:rPr kumimoji="0" lang="en-US" altLang="en-US" sz="4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giao</a:t>
            </a:r>
            <a:r>
              <a:rPr kumimoji="0" lang="en-US" altLang="en-US" sz="4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endParaRPr kumimoji="0" lang="en-US" altLang="en-US" sz="4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145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CB4DF79-16F9-372A-0F16-5E80650FD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366280"/>
              </p:ext>
            </p:extLst>
          </p:nvPr>
        </p:nvGraphicFramePr>
        <p:xfrm>
          <a:off x="172277" y="225286"/>
          <a:ext cx="12019723" cy="682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19723">
                  <a:extLst>
                    <a:ext uri="{9D8B030D-6E8A-4147-A177-3AD203B41FA5}">
                      <a16:colId xmlns:a16="http://schemas.microsoft.com/office/drawing/2014/main" val="844171311"/>
                    </a:ext>
                  </a:extLst>
                </a:gridCol>
              </a:tblGrid>
              <a:tr h="3931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3_ NHÓM…..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0976296"/>
                  </a:ext>
                </a:extLst>
              </a:tr>
              <a:tr h="55040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32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32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3200" u="sng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sz="32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</a:t>
                      </a:r>
                      <a:r>
                        <a:rPr lang="en-US" sz="32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32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32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32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2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32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32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US" sz="32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</a:t>
                      </a:r>
                      <a:r>
                        <a:rPr lang="en-US" sz="32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32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lang="en-US" sz="3200" u="sng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m/s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km/h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 Cho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 15 m/s = 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km/h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72 km/ h = 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m/s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720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139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ý thuyết Tốc độ chuyển động - Khoa học tự nhiên 7 | SGK Khoa học tự nhiên  7 - Kết nối tri thức">
            <a:extLst>
              <a:ext uri="{FF2B5EF4-FFF2-40B4-BE49-F238E27FC236}">
                <a16:creationId xmlns:a16="http://schemas.microsoft.com/office/drawing/2014/main" id="{7F44D7B5-CA14-A2CA-9DF3-F9D167F8A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82" y="1205224"/>
            <a:ext cx="9965635" cy="565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CDD143-CEEF-2034-FF32-9C7A6C5B6F71}"/>
              </a:ext>
            </a:extLst>
          </p:cNvPr>
          <p:cNvSpPr txBox="1"/>
          <p:nvPr/>
        </p:nvSpPr>
        <p:spPr>
          <a:xfrm>
            <a:off x="402181" y="216184"/>
            <a:ext cx="814547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75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CDD143-CEEF-2034-FF32-9C7A6C5B6F71}"/>
              </a:ext>
            </a:extLst>
          </p:cNvPr>
          <p:cNvSpPr txBox="1"/>
          <p:nvPr/>
        </p:nvSpPr>
        <p:spPr>
          <a:xfrm>
            <a:off x="402181" y="176428"/>
            <a:ext cx="318915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9255C1-F880-78C1-8AEB-937B8BD97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80" y="1068664"/>
            <a:ext cx="11153715" cy="492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8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3E9C0C-F4C7-48EF-B7A5-24E4BFEF9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47" y="0"/>
            <a:ext cx="9181506" cy="70446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1519" y="2046104"/>
            <a:ext cx="81489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KHOA HỌC TỰ NHIÊN 7</a:t>
            </a:r>
          </a:p>
        </p:txBody>
      </p:sp>
    </p:spTree>
    <p:extLst>
      <p:ext uri="{BB962C8B-B14F-4D97-AF65-F5344CB8AC3E}">
        <p14:creationId xmlns:p14="http://schemas.microsoft.com/office/powerpoint/2010/main" val="392769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úng bắn tốc độ ">
            <a:extLst>
              <a:ext uri="{FF2B5EF4-FFF2-40B4-BE49-F238E27FC236}">
                <a16:creationId xmlns:a16="http://schemas.microsoft.com/office/drawing/2014/main" id="{0D0DAF41-754B-D756-A34E-B16CE91A6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042" y="387045"/>
            <a:ext cx="8278054" cy="496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2A2DAC-2D44-A420-97ED-9EAB039FABD6}"/>
              </a:ext>
            </a:extLst>
          </p:cNvPr>
          <p:cNvSpPr txBox="1"/>
          <p:nvPr/>
        </p:nvSpPr>
        <p:spPr>
          <a:xfrm>
            <a:off x="1449042" y="5353878"/>
            <a:ext cx="8278054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dung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11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1" descr="C:\Users\ADMINI~1.9MM\AppData\Local\Temp\Rar$DIa5696.10944\chiase360.com (6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2225502" y="2098270"/>
            <a:ext cx="6506210" cy="1982369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n-US" altLang="en-US" sz="360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THANKYOU!!!!</a:t>
            </a:r>
            <a:endParaRPr lang="vi-VN" altLang="en-US" sz="3600" dirty="0"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6000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PiercingVacantIchthyostega-max-1mb.gif">
            <a:extLst>
              <a:ext uri="{FF2B5EF4-FFF2-40B4-BE49-F238E27FC236}">
                <a16:creationId xmlns:a16="http://schemas.microsoft.com/office/drawing/2014/main" id="{E934A053-1584-4E4B-A67B-F7F4FBD63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2386" y="3768546"/>
            <a:ext cx="1066800" cy="1066800"/>
          </a:xfrm>
          <a:prstGeom prst="rect">
            <a:avLst/>
          </a:prstGeom>
        </p:spPr>
      </p:pic>
      <p:pic>
        <p:nvPicPr>
          <p:cNvPr id="5" name="Picture 4" descr="PiercingVacantIchthyostega-max-1mb.gif">
            <a:extLst>
              <a:ext uri="{FF2B5EF4-FFF2-40B4-BE49-F238E27FC236}">
                <a16:creationId xmlns:a16="http://schemas.microsoft.com/office/drawing/2014/main" id="{FFF2C859-1DFB-4CFD-A583-F112B6A99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9576" y="4809196"/>
            <a:ext cx="1066800" cy="1066800"/>
          </a:xfrm>
          <a:prstGeom prst="rect">
            <a:avLst/>
          </a:prstGeom>
        </p:spPr>
      </p:pic>
      <p:pic>
        <p:nvPicPr>
          <p:cNvPr id="6" name="Picture 5" descr="PiercingVacantIchthyostega-max-1mb.gif">
            <a:extLst>
              <a:ext uri="{FF2B5EF4-FFF2-40B4-BE49-F238E27FC236}">
                <a16:creationId xmlns:a16="http://schemas.microsoft.com/office/drawing/2014/main" id="{A2E8940D-EA1E-4429-AE54-84995833CF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4593" y="4326109"/>
            <a:ext cx="1066800" cy="1066800"/>
          </a:xfrm>
          <a:prstGeom prst="rect">
            <a:avLst/>
          </a:prstGeom>
        </p:spPr>
      </p:pic>
      <p:pic>
        <p:nvPicPr>
          <p:cNvPr id="8" name="bai hat">
            <a:hlinkClick r:id="" action="ppaction://media"/>
            <a:extLst>
              <a:ext uri="{FF2B5EF4-FFF2-40B4-BE49-F238E27FC236}">
                <a16:creationId xmlns:a16="http://schemas.microsoft.com/office/drawing/2014/main" id="{8DD5E920-3511-4C7C-B027-D981B5F4828D}"/>
              </a:ext>
            </a:extLst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2372528" y="0"/>
            <a:ext cx="2286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042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100000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1197E2-D0B6-6F72-57F1-BA1083625E0C}"/>
              </a:ext>
            </a:extLst>
          </p:cNvPr>
          <p:cNvSpPr txBox="1"/>
          <p:nvPr/>
        </p:nvSpPr>
        <p:spPr>
          <a:xfrm>
            <a:off x="845710" y="475387"/>
            <a:ext cx="7874219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5: TỐC ĐỘ 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CHUYỂN ĐỘNG</a:t>
            </a:r>
          </a:p>
        </p:txBody>
      </p:sp>
      <p:pic>
        <p:nvPicPr>
          <p:cNvPr id="1028" name="Picture 4" descr="Em Bé Học Bài, Học Sinh Mầm Non 1 - KhoThietKe.Net">
            <a:extLst>
              <a:ext uri="{FF2B5EF4-FFF2-40B4-BE49-F238E27FC236}">
                <a16:creationId xmlns:a16="http://schemas.microsoft.com/office/drawing/2014/main" id="{852D4023-91E5-8EC8-1305-05D36EED6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769" y="0"/>
            <a:ext cx="16859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hạy đua&quot; cùng con trong kỳ thi cuối kỳ I- cha mẹ đã biết cách? Blog HOCMAI  - Kênh chia sẻ thông tin, bí kíp học tập luyện thi cho học sinh">
            <a:extLst>
              <a:ext uri="{FF2B5EF4-FFF2-40B4-BE49-F238E27FC236}">
                <a16:creationId xmlns:a16="http://schemas.microsoft.com/office/drawing/2014/main" id="{7A91E216-48B4-A543-B690-D5C48E386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2658"/>
            <a:ext cx="5777948" cy="25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96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ần 1.100 VĐV tranh tài Giải điền kinh học sinh TPHCM năm học 2020 – 2021">
            <a:extLst>
              <a:ext uri="{FF2B5EF4-FFF2-40B4-BE49-F238E27FC236}">
                <a16:creationId xmlns:a16="http://schemas.microsoft.com/office/drawing/2014/main" id="{D3C97F51-152D-EB8F-BECD-E8E91D5C3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65" y="42855"/>
            <a:ext cx="10482470" cy="619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413D36-917D-71B0-FA9F-1DE1FE291996}"/>
              </a:ext>
            </a:extLst>
          </p:cNvPr>
          <p:cNvSpPr txBox="1"/>
          <p:nvPr/>
        </p:nvSpPr>
        <p:spPr>
          <a:xfrm>
            <a:off x="132522" y="5250959"/>
            <a:ext cx="11926955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hay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chậm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?”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911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ECA62C-E6D1-670E-7FA1-F7F9EBB3C918}"/>
              </a:ext>
            </a:extLst>
          </p:cNvPr>
          <p:cNvSpPr txBox="1"/>
          <p:nvPr/>
        </p:nvSpPr>
        <p:spPr>
          <a:xfrm>
            <a:off x="628654" y="525484"/>
            <a:ext cx="69847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Ý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32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FF9E4BF-1636-8390-DE3F-7659544A4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369702"/>
              </p:ext>
            </p:extLst>
          </p:nvPr>
        </p:nvGraphicFramePr>
        <p:xfrm>
          <a:off x="331304" y="1126435"/>
          <a:ext cx="11860696" cy="58309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634158109"/>
                    </a:ext>
                  </a:extLst>
                </a:gridCol>
                <a:gridCol w="2650435">
                  <a:extLst>
                    <a:ext uri="{9D8B030D-6E8A-4147-A177-3AD203B41FA5}">
                      <a16:colId xmlns:a16="http://schemas.microsoft.com/office/drawing/2014/main" val="3820832652"/>
                    </a:ext>
                  </a:extLst>
                </a:gridCol>
                <a:gridCol w="2517913">
                  <a:extLst>
                    <a:ext uri="{9D8B030D-6E8A-4147-A177-3AD203B41FA5}">
                      <a16:colId xmlns:a16="http://schemas.microsoft.com/office/drawing/2014/main" val="4130597643"/>
                    </a:ext>
                  </a:extLst>
                </a:gridCol>
                <a:gridCol w="4863548">
                  <a:extLst>
                    <a:ext uri="{9D8B030D-6E8A-4147-A177-3AD203B41FA5}">
                      <a16:colId xmlns:a16="http://schemas.microsoft.com/office/drawing/2014/main" val="3030397899"/>
                    </a:ext>
                  </a:extLst>
                </a:gridCol>
              </a:tblGrid>
              <a:tr h="22746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4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chạy (s)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tự xếp hạng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 đường chạy trong 1 s (m)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4345272"/>
                  </a:ext>
                </a:extLst>
              </a:tr>
              <a:tr h="8890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6179410"/>
                  </a:ext>
                </a:extLst>
              </a:tr>
              <a:tr h="8890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124101"/>
                  </a:ext>
                </a:extLst>
              </a:tr>
              <a:tr h="8890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9415941"/>
                  </a:ext>
                </a:extLst>
              </a:tr>
              <a:tr h="8890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670228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43844A7-6E7E-EA37-3060-86EF0F7220C0}"/>
              </a:ext>
            </a:extLst>
          </p:cNvPr>
          <p:cNvSpPr txBox="1"/>
          <p:nvPr/>
        </p:nvSpPr>
        <p:spPr>
          <a:xfrm>
            <a:off x="-284922" y="239404"/>
            <a:ext cx="127618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 8.1.Thời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4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chạy</a:t>
            </a:r>
            <a:r>
              <a:rPr lang="en-US" sz="4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4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4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quãng</a:t>
            </a:r>
            <a:r>
              <a:rPr lang="en-US" sz="4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60m</a:t>
            </a:r>
            <a:endParaRPr lang="en-US" sz="4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589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FF9E4BF-1636-8390-DE3F-7659544A4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150615"/>
              </p:ext>
            </p:extLst>
          </p:nvPr>
        </p:nvGraphicFramePr>
        <p:xfrm>
          <a:off x="331304" y="1126435"/>
          <a:ext cx="11860696" cy="58309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634158109"/>
                    </a:ext>
                  </a:extLst>
                </a:gridCol>
                <a:gridCol w="2650435">
                  <a:extLst>
                    <a:ext uri="{9D8B030D-6E8A-4147-A177-3AD203B41FA5}">
                      <a16:colId xmlns:a16="http://schemas.microsoft.com/office/drawing/2014/main" val="3820832652"/>
                    </a:ext>
                  </a:extLst>
                </a:gridCol>
                <a:gridCol w="2517913">
                  <a:extLst>
                    <a:ext uri="{9D8B030D-6E8A-4147-A177-3AD203B41FA5}">
                      <a16:colId xmlns:a16="http://schemas.microsoft.com/office/drawing/2014/main" val="4130597643"/>
                    </a:ext>
                  </a:extLst>
                </a:gridCol>
                <a:gridCol w="4863548">
                  <a:extLst>
                    <a:ext uri="{9D8B030D-6E8A-4147-A177-3AD203B41FA5}">
                      <a16:colId xmlns:a16="http://schemas.microsoft.com/office/drawing/2014/main" val="3030397899"/>
                    </a:ext>
                  </a:extLst>
                </a:gridCol>
              </a:tblGrid>
              <a:tr h="22746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4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chạy (s)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tự xếp hạng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 đường chạy trong 1 s (m)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4345272"/>
                  </a:ext>
                </a:extLst>
              </a:tr>
              <a:tr h="8890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  <a:endParaRPr lang="en-US" sz="4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6179410"/>
                  </a:ext>
                </a:extLst>
              </a:tr>
              <a:tr h="8890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en-US" sz="4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124101"/>
                  </a:ext>
                </a:extLst>
              </a:tr>
              <a:tr h="8890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en-US" sz="4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9415941"/>
                  </a:ext>
                </a:extLst>
              </a:tr>
              <a:tr h="8890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</a:t>
                      </a:r>
                      <a:endParaRPr lang="en-US" sz="4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670228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43844A7-6E7E-EA37-3060-86EF0F7220C0}"/>
              </a:ext>
            </a:extLst>
          </p:cNvPr>
          <p:cNvSpPr txBox="1"/>
          <p:nvPr/>
        </p:nvSpPr>
        <p:spPr>
          <a:xfrm>
            <a:off x="-284922" y="239404"/>
            <a:ext cx="127618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 8.1.Thời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4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chạy</a:t>
            </a:r>
            <a:r>
              <a:rPr lang="en-US" sz="4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4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4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quãng</a:t>
            </a:r>
            <a:r>
              <a:rPr lang="en-US" sz="4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60m</a:t>
            </a:r>
            <a:endParaRPr lang="en-US" sz="4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01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FF9E4BF-1636-8390-DE3F-7659544A4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388399"/>
              </p:ext>
            </p:extLst>
          </p:nvPr>
        </p:nvGraphicFramePr>
        <p:xfrm>
          <a:off x="331304" y="1126435"/>
          <a:ext cx="11860696" cy="58309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634158109"/>
                    </a:ext>
                  </a:extLst>
                </a:gridCol>
                <a:gridCol w="2650435">
                  <a:extLst>
                    <a:ext uri="{9D8B030D-6E8A-4147-A177-3AD203B41FA5}">
                      <a16:colId xmlns:a16="http://schemas.microsoft.com/office/drawing/2014/main" val="3820832652"/>
                    </a:ext>
                  </a:extLst>
                </a:gridCol>
                <a:gridCol w="2517913">
                  <a:extLst>
                    <a:ext uri="{9D8B030D-6E8A-4147-A177-3AD203B41FA5}">
                      <a16:colId xmlns:a16="http://schemas.microsoft.com/office/drawing/2014/main" val="4130597643"/>
                    </a:ext>
                  </a:extLst>
                </a:gridCol>
                <a:gridCol w="4863548">
                  <a:extLst>
                    <a:ext uri="{9D8B030D-6E8A-4147-A177-3AD203B41FA5}">
                      <a16:colId xmlns:a16="http://schemas.microsoft.com/office/drawing/2014/main" val="3030397899"/>
                    </a:ext>
                  </a:extLst>
                </a:gridCol>
              </a:tblGrid>
              <a:tr h="22746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4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chạy (s)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tự xếp hạng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 đường chạy trong 1 s (m)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4345272"/>
                  </a:ext>
                </a:extLst>
              </a:tr>
              <a:tr h="8890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  <a:endParaRPr lang="en-US" sz="4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</a:t>
                      </a:r>
                      <a:endParaRPr lang="en-US" sz="4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6179410"/>
                  </a:ext>
                </a:extLst>
              </a:tr>
              <a:tr h="8890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en-US" sz="4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6,3 </a:t>
                      </a:r>
                      <a:endParaRPr lang="en-US" sz="4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124101"/>
                  </a:ext>
                </a:extLst>
              </a:tr>
              <a:tr h="8890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en-US" sz="4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5,5 </a:t>
                      </a:r>
                      <a:endParaRPr lang="en-US" sz="4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9415941"/>
                  </a:ext>
                </a:extLst>
              </a:tr>
              <a:tr h="8890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</a:t>
                      </a:r>
                      <a:endParaRPr lang="en-US" sz="4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5,2</a:t>
                      </a:r>
                      <a:endParaRPr lang="en-US" sz="4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670228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43844A7-6E7E-EA37-3060-86EF0F7220C0}"/>
              </a:ext>
            </a:extLst>
          </p:cNvPr>
          <p:cNvSpPr txBox="1"/>
          <p:nvPr/>
        </p:nvSpPr>
        <p:spPr>
          <a:xfrm>
            <a:off x="-284922" y="239404"/>
            <a:ext cx="127618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 8.1.Thời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4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chạy</a:t>
            </a:r>
            <a:r>
              <a:rPr lang="en-US" sz="4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4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4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quãng</a:t>
            </a:r>
            <a:r>
              <a:rPr lang="en-US" sz="4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60m</a:t>
            </a:r>
            <a:endParaRPr lang="en-US" sz="4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724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D95ECD-4CA3-7B85-4D25-F34813C4E76C}"/>
              </a:ext>
            </a:extLst>
          </p:cNvPr>
          <p:cNvSpPr txBox="1"/>
          <p:nvPr/>
        </p:nvSpPr>
        <p:spPr>
          <a:xfrm>
            <a:off x="628654" y="1577212"/>
            <a:ext cx="10728459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ECA62C-E6D1-670E-7FA1-F7F9EBB3C918}"/>
              </a:ext>
            </a:extLst>
          </p:cNvPr>
          <p:cNvSpPr txBox="1"/>
          <p:nvPr/>
        </p:nvSpPr>
        <p:spPr>
          <a:xfrm>
            <a:off x="628654" y="525484"/>
            <a:ext cx="69847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Ý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54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646</Words>
  <Application>Microsoft Office PowerPoint</Application>
  <PresentationFormat>Widescreen</PresentationFormat>
  <Paragraphs>156</Paragraphs>
  <Slides>21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</cp:revision>
  <dcterms:created xsi:type="dcterms:W3CDTF">2022-07-17T04:24:59Z</dcterms:created>
  <dcterms:modified xsi:type="dcterms:W3CDTF">2022-07-17T04:50:31Z</dcterms:modified>
</cp:coreProperties>
</file>