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6" r:id="rId2"/>
    <p:sldId id="257" r:id="rId3"/>
    <p:sldId id="267" r:id="rId4"/>
    <p:sldId id="258" r:id="rId5"/>
    <p:sldId id="259" r:id="rId6"/>
    <p:sldId id="260" r:id="rId7"/>
    <p:sldId id="279" r:id="rId8"/>
    <p:sldId id="280" r:id="rId9"/>
    <p:sldId id="281" r:id="rId10"/>
    <p:sldId id="261" r:id="rId11"/>
    <p:sldId id="277" r:id="rId12"/>
    <p:sldId id="272" r:id="rId13"/>
    <p:sldId id="273" r:id="rId14"/>
    <p:sldId id="274" r:id="rId15"/>
    <p:sldId id="275" r:id="rId16"/>
    <p:sldId id="276"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346E1E-7E4A-4399-AB18-CA31FAE025F3}" type="datetimeFigureOut">
              <a:rPr lang="en-US" smtClean="0"/>
              <a:pPr/>
              <a:t>03/10/2022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1FFE9-57D4-4182-8507-F63725EDED8A}" type="slidenum">
              <a:rPr lang="en-US" smtClean="0"/>
              <a:pPr/>
              <a:t>‹#›</a:t>
            </a:fld>
            <a:endParaRPr lang="en-US"/>
          </a:p>
        </p:txBody>
      </p:sp>
    </p:spTree>
    <p:extLst>
      <p:ext uri="{BB962C8B-B14F-4D97-AF65-F5344CB8AC3E}">
        <p14:creationId xmlns:p14="http://schemas.microsoft.com/office/powerpoint/2010/main" val="287294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91FFE9-57D4-4182-8507-F63725EDED8A}"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2C7F36-4CB7-436C-A380-37A8EB2A8482}" type="datetimeFigureOut">
              <a:rPr lang="en-US" smtClean="0"/>
              <a:pPr/>
              <a:t>03/10/2022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93C9-E198-42CD-B16C-5FEE8090BA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2C7F36-4CB7-436C-A380-37A8EB2A8482}" type="datetimeFigureOut">
              <a:rPr lang="en-US" smtClean="0"/>
              <a:pPr/>
              <a:t>03/10/2022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93C9-E198-42CD-B16C-5FEE8090BA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2C7F36-4CB7-436C-A380-37A8EB2A8482}" type="datetimeFigureOut">
              <a:rPr lang="en-US" smtClean="0"/>
              <a:pPr/>
              <a:t>03/10/2022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93C9-E198-42CD-B16C-5FEE8090BA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2C7F36-4CB7-436C-A380-37A8EB2A8482}" type="datetimeFigureOut">
              <a:rPr lang="en-US" smtClean="0"/>
              <a:pPr/>
              <a:t>03/10/2022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93C9-E198-42CD-B16C-5FEE8090BA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2C7F36-4CB7-436C-A380-37A8EB2A8482}" type="datetimeFigureOut">
              <a:rPr lang="en-US" smtClean="0"/>
              <a:pPr/>
              <a:t>03/10/2022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93C9-E198-42CD-B16C-5FEE8090BA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2C7F36-4CB7-436C-A380-37A8EB2A8482}" type="datetimeFigureOut">
              <a:rPr lang="en-US" smtClean="0"/>
              <a:pPr/>
              <a:t>03/10/2022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A93C9-E198-42CD-B16C-5FEE8090BA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2C7F36-4CB7-436C-A380-37A8EB2A8482}" type="datetimeFigureOut">
              <a:rPr lang="en-US" smtClean="0"/>
              <a:pPr/>
              <a:t>03/10/2022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A93C9-E198-42CD-B16C-5FEE8090BA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2C7F36-4CB7-436C-A380-37A8EB2A8482}" type="datetimeFigureOut">
              <a:rPr lang="en-US" smtClean="0"/>
              <a:pPr/>
              <a:t>03/10/2022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A93C9-E198-42CD-B16C-5FEE8090BA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C7F36-4CB7-436C-A380-37A8EB2A8482}" type="datetimeFigureOut">
              <a:rPr lang="en-US" smtClean="0"/>
              <a:pPr/>
              <a:t>03/10/2022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A93C9-E198-42CD-B16C-5FEE8090BA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2C7F36-4CB7-436C-A380-37A8EB2A8482}" type="datetimeFigureOut">
              <a:rPr lang="en-US" smtClean="0"/>
              <a:pPr/>
              <a:t>03/10/2022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A93C9-E198-42CD-B16C-5FEE8090BA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2C7F36-4CB7-436C-A380-37A8EB2A8482}" type="datetimeFigureOut">
              <a:rPr lang="en-US" smtClean="0"/>
              <a:pPr/>
              <a:t>03/10/2022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A93C9-E198-42CD-B16C-5FEE8090BA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C7F36-4CB7-436C-A380-37A8EB2A8482}" type="datetimeFigureOut">
              <a:rPr lang="en-US" smtClean="0"/>
              <a:pPr/>
              <a:t>03/10/2022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93C9-E198-42CD-B16C-5FEE8090BA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9.jpeg"/><Relationship Id="rId5" Type="http://schemas.openxmlformats.org/officeDocument/2006/relationships/image" Target="../media/image15.jpeg"/><Relationship Id="rId10" Type="http://schemas.openxmlformats.org/officeDocument/2006/relationships/image" Target="../media/image11.jpeg"/><Relationship Id="rId4" Type="http://schemas.openxmlformats.org/officeDocument/2006/relationships/image" Target="../media/image14.pn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9796" y="2204864"/>
            <a:ext cx="8244408" cy="1512168"/>
          </a:xfrm>
        </p:spPr>
        <p:txBody>
          <a:bodyPr>
            <a:normAutofit/>
          </a:bodyPr>
          <a:lstStyle/>
          <a:p>
            <a:r>
              <a:rPr lang="en-US" b="1" dirty="0" err="1">
                <a:solidFill>
                  <a:schemeClr val="bg1"/>
                </a:solidFill>
                <a:latin typeface="Times New Roman" pitchFamily="18" charset="0"/>
                <a:cs typeface="Times New Roman" pitchFamily="18" charset="0"/>
              </a:rPr>
              <a:t>Tiết</a:t>
            </a:r>
            <a:r>
              <a:rPr lang="en-US" b="1">
                <a:solidFill>
                  <a:schemeClr val="bg1"/>
                </a:solidFill>
                <a:latin typeface="Times New Roman" pitchFamily="18" charset="0"/>
                <a:cs typeface="Times New Roman" pitchFamily="18" charset="0"/>
              </a:rPr>
              <a:t> 4,5 </a:t>
            </a:r>
            <a:r>
              <a:rPr lang="en-US" b="1" dirty="0">
                <a:solidFill>
                  <a:schemeClr val="bg1"/>
                </a:solidFill>
                <a:latin typeface="Times New Roman" pitchFamily="18" charset="0"/>
                <a:cs typeface="Times New Roman" pitchFamily="18" charset="0"/>
              </a:rPr>
              <a:t>CHỦ ĐỀ: CÁC CUỘC ĐẠI PHÁT KIẾN ĐỊA LÍ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rmAutofit fontScale="90000"/>
          </a:bodyPr>
          <a:lstStyle/>
          <a:p>
            <a:r>
              <a:rPr lang="en-US" sz="4000" b="1" dirty="0">
                <a:solidFill>
                  <a:srgbClr val="00B0F0"/>
                </a:solidFill>
                <a:latin typeface="Times New Roman" panose="02020603050405020304" pitchFamily="18" charset="0"/>
                <a:cs typeface="Times New Roman" panose="02020603050405020304" pitchFamily="18" charset="0"/>
              </a:rPr>
              <a:t>3. </a:t>
            </a:r>
            <a:r>
              <a:rPr lang="en-US" sz="4000" b="1" dirty="0" err="1">
                <a:solidFill>
                  <a:srgbClr val="00B0F0"/>
                </a:solidFill>
                <a:latin typeface="Times New Roman" panose="02020603050405020304" pitchFamily="18" charset="0"/>
                <a:cs typeface="Times New Roman" panose="02020603050405020304" pitchFamily="18" charset="0"/>
              </a:rPr>
              <a:t>Tác</a:t>
            </a:r>
            <a:r>
              <a:rPr lang="en-US" sz="4000" b="1" dirty="0">
                <a:solidFill>
                  <a:srgbClr val="00B0F0"/>
                </a:solidFill>
                <a:latin typeface="Times New Roman" panose="02020603050405020304" pitchFamily="18" charset="0"/>
                <a:cs typeface="Times New Roman" panose="02020603050405020304" pitchFamily="18" charset="0"/>
              </a:rPr>
              <a:t> </a:t>
            </a:r>
            <a:r>
              <a:rPr lang="en-US" sz="4000" b="1" dirty="0" err="1">
                <a:solidFill>
                  <a:srgbClr val="00B0F0"/>
                </a:solidFill>
                <a:latin typeface="Times New Roman" panose="02020603050405020304" pitchFamily="18" charset="0"/>
                <a:cs typeface="Times New Roman" panose="02020603050405020304" pitchFamily="18" charset="0"/>
              </a:rPr>
              <a:t>động</a:t>
            </a:r>
            <a:r>
              <a:rPr lang="en-US" sz="4000" b="1" dirty="0">
                <a:solidFill>
                  <a:srgbClr val="00B0F0"/>
                </a:solidFill>
                <a:latin typeface="Times New Roman" panose="02020603050405020304" pitchFamily="18" charset="0"/>
                <a:cs typeface="Times New Roman" panose="02020603050405020304" pitchFamily="18" charset="0"/>
              </a:rPr>
              <a:t> </a:t>
            </a:r>
            <a:r>
              <a:rPr lang="en-US" sz="4000" b="1" dirty="0" err="1">
                <a:solidFill>
                  <a:srgbClr val="00B0F0"/>
                </a:solidFill>
                <a:latin typeface="Times New Roman" panose="02020603050405020304" pitchFamily="18" charset="0"/>
                <a:cs typeface="Times New Roman" panose="02020603050405020304" pitchFamily="18" charset="0"/>
              </a:rPr>
              <a:t>của</a:t>
            </a:r>
            <a:r>
              <a:rPr lang="en-US" sz="4000" b="1" dirty="0">
                <a:solidFill>
                  <a:srgbClr val="00B0F0"/>
                </a:solidFill>
                <a:latin typeface="Times New Roman" panose="02020603050405020304" pitchFamily="18" charset="0"/>
                <a:cs typeface="Times New Roman" panose="02020603050405020304" pitchFamily="18" charset="0"/>
              </a:rPr>
              <a:t> </a:t>
            </a:r>
            <a:r>
              <a:rPr lang="en-US" sz="4000" b="1" dirty="0" err="1">
                <a:solidFill>
                  <a:srgbClr val="00B0F0"/>
                </a:solidFill>
                <a:latin typeface="Times New Roman" panose="02020603050405020304" pitchFamily="18" charset="0"/>
                <a:cs typeface="Times New Roman" panose="02020603050405020304" pitchFamily="18" charset="0"/>
              </a:rPr>
              <a:t>các</a:t>
            </a:r>
            <a:r>
              <a:rPr lang="en-US" sz="4000" b="1" dirty="0">
                <a:solidFill>
                  <a:srgbClr val="00B0F0"/>
                </a:solidFill>
                <a:latin typeface="Times New Roman" panose="02020603050405020304" pitchFamily="18" charset="0"/>
                <a:cs typeface="Times New Roman" panose="02020603050405020304" pitchFamily="18" charset="0"/>
              </a:rPr>
              <a:t> </a:t>
            </a:r>
            <a:r>
              <a:rPr lang="en-US" sz="4000" b="1" dirty="0" err="1">
                <a:solidFill>
                  <a:srgbClr val="00B0F0"/>
                </a:solidFill>
                <a:latin typeface="Times New Roman" panose="02020603050405020304" pitchFamily="18" charset="0"/>
                <a:cs typeface="Times New Roman" panose="02020603050405020304" pitchFamily="18" charset="0"/>
              </a:rPr>
              <a:t>cuộc</a:t>
            </a:r>
            <a:r>
              <a:rPr lang="en-US" sz="4000" b="1" dirty="0">
                <a:solidFill>
                  <a:srgbClr val="00B0F0"/>
                </a:solidFill>
                <a:latin typeface="Times New Roman" panose="02020603050405020304" pitchFamily="18" charset="0"/>
                <a:cs typeface="Times New Roman" panose="02020603050405020304" pitchFamily="18" charset="0"/>
              </a:rPr>
              <a:t> </a:t>
            </a:r>
            <a:r>
              <a:rPr lang="en-US" sz="4000" b="1" dirty="0" err="1">
                <a:solidFill>
                  <a:srgbClr val="00B0F0"/>
                </a:solidFill>
                <a:latin typeface="Times New Roman" panose="02020603050405020304" pitchFamily="18" charset="0"/>
                <a:cs typeface="Times New Roman" panose="02020603050405020304" pitchFamily="18" charset="0"/>
              </a:rPr>
              <a:t>đại</a:t>
            </a:r>
            <a:r>
              <a:rPr lang="en-US" sz="4000" b="1" dirty="0">
                <a:solidFill>
                  <a:srgbClr val="00B0F0"/>
                </a:solidFill>
                <a:latin typeface="Times New Roman" panose="02020603050405020304" pitchFamily="18" charset="0"/>
                <a:cs typeface="Times New Roman" panose="02020603050405020304" pitchFamily="18" charset="0"/>
              </a:rPr>
              <a:t> </a:t>
            </a:r>
            <a:r>
              <a:rPr lang="en-US" sz="4000" b="1" dirty="0" err="1">
                <a:solidFill>
                  <a:srgbClr val="00B0F0"/>
                </a:solidFill>
                <a:latin typeface="Times New Roman" panose="02020603050405020304" pitchFamily="18" charset="0"/>
                <a:cs typeface="Times New Roman" panose="02020603050405020304" pitchFamily="18" charset="0"/>
              </a:rPr>
              <a:t>phát</a:t>
            </a:r>
            <a:r>
              <a:rPr lang="en-US" sz="4000" b="1" dirty="0">
                <a:solidFill>
                  <a:srgbClr val="00B0F0"/>
                </a:solidFill>
                <a:latin typeface="Times New Roman" panose="02020603050405020304" pitchFamily="18" charset="0"/>
                <a:cs typeface="Times New Roman" panose="02020603050405020304" pitchFamily="18" charset="0"/>
              </a:rPr>
              <a:t> </a:t>
            </a:r>
            <a:r>
              <a:rPr lang="en-US" sz="4000" b="1" dirty="0" err="1">
                <a:solidFill>
                  <a:srgbClr val="00B0F0"/>
                </a:solidFill>
                <a:latin typeface="Times New Roman" panose="02020603050405020304" pitchFamily="18" charset="0"/>
                <a:cs typeface="Times New Roman" panose="02020603050405020304" pitchFamily="18" charset="0"/>
              </a:rPr>
              <a:t>kiến</a:t>
            </a:r>
            <a:r>
              <a:rPr lang="en-US" sz="4000" b="1" dirty="0">
                <a:solidFill>
                  <a:srgbClr val="00B0F0"/>
                </a:solidFill>
                <a:latin typeface="Times New Roman" panose="02020603050405020304" pitchFamily="18" charset="0"/>
                <a:cs typeface="Times New Roman" panose="02020603050405020304" pitchFamily="18" charset="0"/>
              </a:rPr>
              <a:t> </a:t>
            </a:r>
            <a:r>
              <a:rPr lang="en-US" sz="4000" b="1" dirty="0" err="1">
                <a:solidFill>
                  <a:srgbClr val="00B0F0"/>
                </a:solidFill>
                <a:latin typeface="Times New Roman" panose="02020603050405020304" pitchFamily="18" charset="0"/>
                <a:cs typeface="Times New Roman" panose="02020603050405020304" pitchFamily="18" charset="0"/>
              </a:rPr>
              <a:t>địa</a:t>
            </a:r>
            <a:r>
              <a:rPr lang="en-US" sz="4000" b="1" dirty="0">
                <a:solidFill>
                  <a:srgbClr val="00B0F0"/>
                </a:solidFill>
                <a:latin typeface="Times New Roman" panose="02020603050405020304" pitchFamily="18" charset="0"/>
                <a:cs typeface="Times New Roman" panose="02020603050405020304" pitchFamily="18" charset="0"/>
              </a:rPr>
              <a:t> </a:t>
            </a:r>
            <a:r>
              <a:rPr lang="en-US" sz="4000" b="1" dirty="0" err="1">
                <a:solidFill>
                  <a:srgbClr val="00B0F0"/>
                </a:solidFill>
                <a:latin typeface="Times New Roman" panose="02020603050405020304" pitchFamily="18" charset="0"/>
                <a:cs typeface="Times New Roman" panose="02020603050405020304" pitchFamily="18" charset="0"/>
              </a:rPr>
              <a:t>lí</a:t>
            </a:r>
            <a:r>
              <a:rPr lang="en-US" sz="4000" b="1" dirty="0">
                <a:solidFill>
                  <a:srgbClr val="00B0F0"/>
                </a:solidFill>
                <a:latin typeface="Times New Roman" panose="02020603050405020304" pitchFamily="18" charset="0"/>
                <a:cs typeface="Times New Roman" panose="02020603050405020304" pitchFamily="18" charset="0"/>
              </a:rPr>
              <a:t> </a:t>
            </a:r>
            <a:r>
              <a:rPr lang="en-US" sz="4000" b="1" dirty="0" err="1">
                <a:solidFill>
                  <a:srgbClr val="00B0F0"/>
                </a:solidFill>
                <a:latin typeface="Times New Roman" panose="02020603050405020304" pitchFamily="18" charset="0"/>
                <a:cs typeface="Times New Roman" panose="02020603050405020304" pitchFamily="18" charset="0"/>
              </a:rPr>
              <a:t>đối</a:t>
            </a:r>
            <a:r>
              <a:rPr lang="en-US" sz="4000" b="1" dirty="0">
                <a:solidFill>
                  <a:srgbClr val="00B0F0"/>
                </a:solidFill>
                <a:latin typeface="Times New Roman" panose="02020603050405020304" pitchFamily="18" charset="0"/>
                <a:cs typeface="Times New Roman" panose="02020603050405020304" pitchFamily="18" charset="0"/>
              </a:rPr>
              <a:t> </a:t>
            </a:r>
            <a:r>
              <a:rPr lang="en-US" sz="4000" b="1" dirty="0" err="1">
                <a:solidFill>
                  <a:srgbClr val="00B0F0"/>
                </a:solidFill>
                <a:latin typeface="Times New Roman" panose="02020603050405020304" pitchFamily="18" charset="0"/>
                <a:cs typeface="Times New Roman" panose="02020603050405020304" pitchFamily="18" charset="0"/>
              </a:rPr>
              <a:t>với</a:t>
            </a:r>
            <a:r>
              <a:rPr lang="en-US" sz="4000" b="1" dirty="0">
                <a:solidFill>
                  <a:srgbClr val="00B0F0"/>
                </a:solidFill>
                <a:latin typeface="Times New Roman" panose="02020603050405020304" pitchFamily="18" charset="0"/>
                <a:cs typeface="Times New Roman" panose="02020603050405020304" pitchFamily="18" charset="0"/>
              </a:rPr>
              <a:t> </a:t>
            </a:r>
            <a:r>
              <a:rPr lang="en-US" sz="4000" b="1" dirty="0" err="1">
                <a:solidFill>
                  <a:srgbClr val="00B0F0"/>
                </a:solidFill>
                <a:latin typeface="Times New Roman" panose="02020603050405020304" pitchFamily="18" charset="0"/>
                <a:cs typeface="Times New Roman" panose="02020603050405020304" pitchFamily="18" charset="0"/>
              </a:rPr>
              <a:t>tiến</a:t>
            </a:r>
            <a:r>
              <a:rPr lang="en-US" sz="4000" b="1" dirty="0">
                <a:solidFill>
                  <a:srgbClr val="00B0F0"/>
                </a:solidFill>
                <a:latin typeface="Times New Roman" panose="02020603050405020304" pitchFamily="18" charset="0"/>
                <a:cs typeface="Times New Roman" panose="02020603050405020304" pitchFamily="18" charset="0"/>
              </a:rPr>
              <a:t> </a:t>
            </a:r>
            <a:r>
              <a:rPr lang="en-US" sz="4000" b="1" dirty="0" err="1">
                <a:solidFill>
                  <a:srgbClr val="00B0F0"/>
                </a:solidFill>
                <a:latin typeface="Times New Roman" panose="02020603050405020304" pitchFamily="18" charset="0"/>
                <a:cs typeface="Times New Roman" panose="02020603050405020304" pitchFamily="18" charset="0"/>
              </a:rPr>
              <a:t>trình</a:t>
            </a:r>
            <a:r>
              <a:rPr lang="en-US" sz="4000" b="1" dirty="0">
                <a:solidFill>
                  <a:srgbClr val="00B0F0"/>
                </a:solidFill>
                <a:latin typeface="Times New Roman" panose="02020603050405020304" pitchFamily="18" charset="0"/>
                <a:cs typeface="Times New Roman" panose="02020603050405020304" pitchFamily="18" charset="0"/>
              </a:rPr>
              <a:t> </a:t>
            </a:r>
            <a:r>
              <a:rPr lang="en-US" sz="4000" b="1" dirty="0" err="1">
                <a:solidFill>
                  <a:srgbClr val="00B0F0"/>
                </a:solidFill>
                <a:latin typeface="Times New Roman" panose="02020603050405020304" pitchFamily="18" charset="0"/>
                <a:cs typeface="Times New Roman" panose="02020603050405020304" pitchFamily="18" charset="0"/>
              </a:rPr>
              <a:t>lịch</a:t>
            </a:r>
            <a:r>
              <a:rPr lang="en-US" sz="4000" b="1" dirty="0">
                <a:solidFill>
                  <a:srgbClr val="00B0F0"/>
                </a:solidFill>
                <a:latin typeface="Times New Roman" panose="02020603050405020304" pitchFamily="18" charset="0"/>
                <a:cs typeface="Times New Roman" panose="02020603050405020304" pitchFamily="18" charset="0"/>
              </a:rPr>
              <a:t> </a:t>
            </a:r>
            <a:r>
              <a:rPr lang="en-US" sz="4000" b="1" dirty="0" err="1">
                <a:solidFill>
                  <a:srgbClr val="00B0F0"/>
                </a:solidFill>
                <a:latin typeface="Times New Roman" panose="02020603050405020304" pitchFamily="18" charset="0"/>
                <a:cs typeface="Times New Roman" panose="02020603050405020304" pitchFamily="18" charset="0"/>
              </a:rPr>
              <a:t>sử</a:t>
            </a:r>
            <a:endParaRPr lang="en-US" sz="4000" b="1" dirty="0">
              <a:solidFill>
                <a:srgbClr val="00B0F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85720" y="1214422"/>
            <a:ext cx="8572528" cy="2677656"/>
          </a:xfrm>
          <a:prstGeom prst="rect">
            <a:avLst/>
          </a:prstGeom>
          <a:noFill/>
        </p:spPr>
        <p:txBody>
          <a:bodyPr wrap="square" rtlCol="0">
            <a:spAutoFit/>
          </a:bodyPr>
          <a:lstStyle/>
          <a:p>
            <a:pPr marL="457200" indent="-457200" algn="just">
              <a:buFontTx/>
              <a:buChar char="-"/>
            </a:pPr>
            <a:r>
              <a:rPr lang="en-US" sz="2800" dirty="0" err="1">
                <a:latin typeface="Times New Roman" pitchFamily="18" charset="0"/>
                <a:cs typeface="Times New Roman" pitchFamily="18" charset="0"/>
              </a:rPr>
              <a:t>Hiểu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a:t>
            </a:r>
          </a:p>
          <a:p>
            <a:pPr marL="457200" indent="-457200" algn="just">
              <a:buFontTx/>
              <a:buChar char="-"/>
            </a:pPr>
            <a:r>
              <a:rPr lang="en-US" sz="2800" dirty="0">
                <a:latin typeface="Times New Roman" pitchFamily="18" charset="0"/>
                <a:cs typeface="Times New Roman" pitchFamily="18" charset="0"/>
              </a:rPr>
              <a:t>Tan </a:t>
            </a:r>
            <a:r>
              <a:rPr lang="en-US" sz="2800" dirty="0" err="1">
                <a:latin typeface="Times New Roman" pitchFamily="18" charset="0"/>
                <a:cs typeface="Times New Roman" pitchFamily="18" charset="0"/>
              </a:rPr>
              <a:t>rã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TBCN ở </a:t>
            </a:r>
            <a:r>
              <a:rPr lang="en-US" sz="2800" dirty="0" err="1">
                <a:latin typeface="Times New Roman" pitchFamily="18" charset="0"/>
                <a:cs typeface="Times New Roman" pitchFamily="18" charset="0"/>
              </a:rPr>
              <a:t>châu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Âu</a:t>
            </a:r>
            <a:endParaRPr lang="en-US" sz="2800" dirty="0">
              <a:latin typeface="Times New Roman" pitchFamily="18" charset="0"/>
              <a:cs typeface="Times New Roman" pitchFamily="18" charset="0"/>
            </a:endParaRPr>
          </a:p>
          <a:p>
            <a:pPr marL="457200" indent="-457200" algn="just">
              <a:buFontTx/>
              <a:buChar char="-"/>
            </a:pPr>
            <a:r>
              <a:rPr lang="en-US" sz="2800" dirty="0" err="1">
                <a:latin typeface="Times New Roman" pitchFamily="18" charset="0"/>
                <a:cs typeface="Times New Roman" pitchFamily="18" charset="0"/>
              </a:rPr>
              <a:t>Buôn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a:t>
            </a:r>
            <a:r>
              <a:rPr lang="en-US" sz="2800" dirty="0">
                <a:latin typeface="Times New Roman" pitchFamily="18" charset="0"/>
                <a:cs typeface="Times New Roman" pitchFamily="18" charset="0"/>
              </a:rPr>
              <a:t> da </a:t>
            </a:r>
            <a:r>
              <a:rPr lang="en-US" sz="2800" dirty="0" err="1">
                <a:latin typeface="Times New Roman" pitchFamily="18" charset="0"/>
                <a:cs typeface="Times New Roman" pitchFamily="18" charset="0"/>
              </a:rPr>
              <a:t>đen</a:t>
            </a:r>
            <a:endParaRPr lang="en-US" sz="2800" dirty="0">
              <a:latin typeface="Times New Roman" pitchFamily="18" charset="0"/>
              <a:cs typeface="Times New Roman" pitchFamily="18" charset="0"/>
            </a:endParaRPr>
          </a:p>
          <a:p>
            <a:pPr marL="457200" indent="-457200" algn="just">
              <a:buFontTx/>
              <a:buChar char="-"/>
            </a:pP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huỷ</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Mĩ</a:t>
            </a:r>
            <a:endParaRPr lang="en-US" sz="2800" dirty="0">
              <a:latin typeface="Times New Roman" pitchFamily="18" charset="0"/>
              <a:cs typeface="Times New Roman" pitchFamily="18" charset="0"/>
            </a:endParaRPr>
          </a:p>
        </p:txBody>
      </p:sp>
      <p:pic>
        <p:nvPicPr>
          <p:cNvPr id="6" name="Picture 5" descr="1_157219.jpg"/>
          <p:cNvPicPr>
            <a:picLocks noChangeAspect="1"/>
          </p:cNvPicPr>
          <p:nvPr/>
        </p:nvPicPr>
        <p:blipFill>
          <a:blip r:embed="rId2"/>
          <a:stretch>
            <a:fillRect/>
          </a:stretch>
        </p:blipFill>
        <p:spPr>
          <a:xfrm>
            <a:off x="0" y="4077072"/>
            <a:ext cx="4319464" cy="2574036"/>
          </a:xfrm>
          <a:prstGeom prst="rect">
            <a:avLst/>
          </a:prstGeom>
        </p:spPr>
      </p:pic>
      <p:pic>
        <p:nvPicPr>
          <p:cNvPr id="8" name="Picture 7" descr="chu-nghia-ly-khai-dang-de-doa-cuoc-song-cua-nguoi-ti-nan-1.gif"/>
          <p:cNvPicPr>
            <a:picLocks noChangeAspect="1"/>
          </p:cNvPicPr>
          <p:nvPr/>
        </p:nvPicPr>
        <p:blipFill>
          <a:blip r:embed="rId3"/>
          <a:stretch>
            <a:fillRect/>
          </a:stretch>
        </p:blipFill>
        <p:spPr>
          <a:xfrm>
            <a:off x="4571984" y="3963500"/>
            <a:ext cx="4572000" cy="26431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9"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0"/>
            <a:ext cx="4214842" cy="523220"/>
          </a:xfrm>
          <a:prstGeom prst="rect">
            <a:avLst/>
          </a:prstGeom>
          <a:noFill/>
        </p:spPr>
        <p:txBody>
          <a:bodyPr wrap="square" rtlCol="0">
            <a:spAutoFit/>
          </a:bodyPr>
          <a:lstStyle/>
          <a:p>
            <a:pPr>
              <a:buFont typeface="Wingdings" pitchFamily="2" charset="2"/>
              <a:buChar char="v"/>
            </a:pPr>
            <a:r>
              <a:rPr lang="vi-VN" sz="2800" dirty="0">
                <a:latin typeface="Times New Roman" pitchFamily="18" charset="0"/>
                <a:cs typeface="Times New Roman" pitchFamily="18" charset="0"/>
              </a:rPr>
              <a:t> Thế giới bị chia làm đôi</a:t>
            </a:r>
            <a:endParaRPr lang="en-US" sz="2800" dirty="0">
              <a:latin typeface="Times New Roman" pitchFamily="18" charset="0"/>
              <a:cs typeface="Times New Roman" pitchFamily="18" charset="0"/>
            </a:endParaRPr>
          </a:p>
        </p:txBody>
      </p:sp>
      <p:pic>
        <p:nvPicPr>
          <p:cNvPr id="4" name="Picture 3" descr="220px-folio06r.jpg"/>
          <p:cNvPicPr>
            <a:picLocks noChangeAspect="1"/>
          </p:cNvPicPr>
          <p:nvPr/>
        </p:nvPicPr>
        <p:blipFill>
          <a:blip r:embed="rId2"/>
          <a:stretch>
            <a:fillRect/>
          </a:stretch>
        </p:blipFill>
        <p:spPr>
          <a:xfrm>
            <a:off x="6215074" y="0"/>
            <a:ext cx="2928926" cy="4500570"/>
          </a:xfrm>
          <a:prstGeom prst="rect">
            <a:avLst/>
          </a:prstGeom>
        </p:spPr>
      </p:pic>
      <p:pic>
        <p:nvPicPr>
          <p:cNvPr id="5" name="Picture 4" descr="tordesillas1494.gif"/>
          <p:cNvPicPr>
            <a:picLocks noChangeAspect="1"/>
          </p:cNvPicPr>
          <p:nvPr/>
        </p:nvPicPr>
        <p:blipFill>
          <a:blip r:embed="rId3"/>
          <a:stretch>
            <a:fillRect/>
          </a:stretch>
        </p:blipFill>
        <p:spPr>
          <a:xfrm>
            <a:off x="0" y="642918"/>
            <a:ext cx="6072198" cy="4929222"/>
          </a:xfrm>
          <a:prstGeom prst="rect">
            <a:avLst/>
          </a:prstGeom>
        </p:spPr>
      </p:pic>
      <p:sp>
        <p:nvSpPr>
          <p:cNvPr id="6" name="Rectangle 5"/>
          <p:cNvSpPr/>
          <p:nvPr/>
        </p:nvSpPr>
        <p:spPr>
          <a:xfrm>
            <a:off x="6357950" y="4572008"/>
            <a:ext cx="2571768" cy="1200329"/>
          </a:xfrm>
          <a:prstGeom prst="rect">
            <a:avLst/>
          </a:prstGeom>
        </p:spPr>
        <p:txBody>
          <a:bodyPr wrap="square">
            <a:spAutoFit/>
          </a:bodyPr>
          <a:lstStyle/>
          <a:p>
            <a:pPr algn="ctr"/>
            <a:r>
              <a:rPr lang="vi-VN" sz="2400" b="1" dirty="0">
                <a:latin typeface="Times New Roman" pitchFamily="18" charset="0"/>
                <a:cs typeface="Times New Roman" pitchFamily="18" charset="0"/>
              </a:rPr>
              <a:t>Chữ ký các bên tại hiệp ước Tordesillas 1493</a:t>
            </a:r>
            <a:endParaRPr lang="en-US" sz="2400" b="1" dirty="0">
              <a:latin typeface="Times New Roman" pitchFamily="18" charset="0"/>
              <a:cs typeface="Times New Roman" pitchFamily="18" charset="0"/>
            </a:endParaRPr>
          </a:p>
        </p:txBody>
      </p:sp>
      <p:sp>
        <p:nvSpPr>
          <p:cNvPr id="7" name="Rectangle 6"/>
          <p:cNvSpPr/>
          <p:nvPr/>
        </p:nvSpPr>
        <p:spPr>
          <a:xfrm>
            <a:off x="0" y="5643578"/>
            <a:ext cx="6643734" cy="1200329"/>
          </a:xfrm>
          <a:prstGeom prst="rect">
            <a:avLst/>
          </a:prstGeom>
        </p:spPr>
        <p:txBody>
          <a:bodyPr wrap="square">
            <a:spAutoFit/>
          </a:bodyPr>
          <a:lstStyle/>
          <a:p>
            <a:pPr algn="just">
              <a:buFont typeface="Arial" pitchFamily="34" charset="0"/>
              <a:buChar char="•"/>
            </a:pPr>
            <a:r>
              <a:rPr lang="vi-VN" sz="2400" b="1" dirty="0">
                <a:latin typeface="Times New Roman" pitchFamily="18" charset="0"/>
                <a:cs typeface="Times New Roman" pitchFamily="18" charset="0"/>
              </a:rPr>
              <a:t> C</a:t>
            </a:r>
            <a:r>
              <a:rPr lang="en-US" sz="2400" b="1" dirty="0" err="1">
                <a:latin typeface="Times New Roman" pitchFamily="18" charset="0"/>
                <a:cs typeface="Times New Roman" pitchFamily="18" charset="0"/>
              </a:rPr>
              <a:t>hâu</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Mỹ, P</a:t>
            </a:r>
            <a:r>
              <a:rPr lang="en-US" sz="2400" b="1" dirty="0" err="1">
                <a:latin typeface="Times New Roman" pitchFamily="18" charset="0"/>
                <a:cs typeface="Times New Roman" pitchFamily="18" charset="0"/>
              </a:rPr>
              <a:t>hilippines</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a:t>
            </a:r>
            <a:r>
              <a:rPr lang="vi-VN" sz="2400" b="1" dirty="0">
                <a:latin typeface="Times New Roman" pitchFamily="18" charset="0"/>
                <a:cs typeface="Times New Roman" pitchFamily="18" charset="0"/>
              </a:rPr>
              <a:t>ộ</a:t>
            </a:r>
            <a:r>
              <a:rPr lang="en-US" sz="2400" b="1" dirty="0">
                <a:latin typeface="Times New Roman" pitchFamily="18" charset="0"/>
                <a:cs typeface="Times New Roman" pitchFamily="18" charset="0"/>
              </a:rPr>
              <a:t>c </a:t>
            </a:r>
            <a:r>
              <a:rPr lang="vi-VN" sz="2400" b="1" dirty="0" err="1">
                <a:latin typeface="Times New Roman" pitchFamily="18" charset="0"/>
                <a:cs typeface="Times New Roman" pitchFamily="18" charset="0"/>
              </a:rPr>
              <a:t>T</a:t>
            </a:r>
            <a:r>
              <a:rPr lang="en-US" sz="2400" b="1" dirty="0" err="1">
                <a:latin typeface="Times New Roman" pitchFamily="18" charset="0"/>
                <a:cs typeface="Times New Roman" pitchFamily="18" charset="0"/>
              </a:rPr>
              <a:t>ây</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B</a:t>
            </a:r>
            <a:r>
              <a:rPr lang="en-US" sz="2400" b="1" dirty="0">
                <a:latin typeface="Times New Roman" pitchFamily="18" charset="0"/>
                <a:cs typeface="Times New Roman" pitchFamily="18" charset="0"/>
              </a:rPr>
              <a:t>an </a:t>
            </a:r>
            <a:r>
              <a:rPr lang="vi-VN" sz="2400" b="1" dirty="0">
                <a:latin typeface="Times New Roman" pitchFamily="18" charset="0"/>
                <a:cs typeface="Times New Roman" pitchFamily="18" charset="0"/>
              </a:rPr>
              <a:t>N</a:t>
            </a:r>
            <a:r>
              <a:rPr lang="en-US" sz="2400" b="1" dirty="0">
                <a:latin typeface="Times New Roman" pitchFamily="18" charset="0"/>
                <a:cs typeface="Times New Roman" pitchFamily="18" charset="0"/>
              </a:rPr>
              <a:t>ha</a:t>
            </a:r>
            <a:endParaRPr lang="vi-VN" sz="2400" b="1" dirty="0">
              <a:latin typeface="Times New Roman" pitchFamily="18" charset="0"/>
              <a:cs typeface="Times New Roman" pitchFamily="18" charset="0"/>
            </a:endParaRPr>
          </a:p>
          <a:p>
            <a:pPr algn="just">
              <a:buFont typeface="Arial" pitchFamily="34" charset="0"/>
              <a:buChar char="•"/>
            </a:pPr>
            <a:endParaRPr lang="en-US" sz="2400" b="1" dirty="0">
              <a:latin typeface="Times New Roman" pitchFamily="18" charset="0"/>
              <a:cs typeface="Times New Roman" pitchFamily="18" charset="0"/>
            </a:endParaRPr>
          </a:p>
          <a:p>
            <a:pPr algn="just">
              <a:buFont typeface="Arial" pitchFamily="34" charset="0"/>
              <a:buChar char="•"/>
            </a:pPr>
            <a:r>
              <a:rPr lang="vi-VN" sz="2400" b="1" dirty="0">
                <a:latin typeface="Times New Roman" pitchFamily="18" charset="0"/>
                <a:cs typeface="Times New Roman" pitchFamily="18" charset="0"/>
              </a:rPr>
              <a:t> B</a:t>
            </a:r>
            <a:r>
              <a:rPr lang="en-US" sz="2400" b="1" dirty="0" err="1">
                <a:latin typeface="Times New Roman" pitchFamily="18" charset="0"/>
                <a:cs typeface="Times New Roman" pitchFamily="18" charset="0"/>
              </a:rPr>
              <a:t>rasil</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a:t>
            </a:r>
            <a:r>
              <a:rPr lang="en-US" sz="2400" b="1" dirty="0" err="1">
                <a:latin typeface="Times New Roman" pitchFamily="18" charset="0"/>
                <a:cs typeface="Times New Roman" pitchFamily="18" charset="0"/>
              </a:rPr>
              <a:t>hâu</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Phi, Châu 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a:t>
            </a:r>
            <a:r>
              <a:rPr lang="vi-VN" sz="2400" b="1" dirty="0">
                <a:latin typeface="Times New Roman" pitchFamily="18" charset="0"/>
                <a:cs typeface="Times New Roman" pitchFamily="18" charset="0"/>
              </a:rPr>
              <a:t>ộ</a:t>
            </a:r>
            <a:r>
              <a:rPr lang="en-US" sz="2400" b="1" dirty="0">
                <a:latin typeface="Times New Roman" pitchFamily="18" charset="0"/>
                <a:cs typeface="Times New Roman" pitchFamily="18" charset="0"/>
              </a:rPr>
              <a:t>c </a:t>
            </a:r>
            <a:r>
              <a:rPr lang="vi-VN" sz="2400" b="1" dirty="0">
                <a:latin typeface="Times New Roman" pitchFamily="18" charset="0"/>
                <a:cs typeface="Times New Roman" pitchFamily="18" charset="0"/>
              </a:rPr>
              <a:t>Bồ</a:t>
            </a:r>
            <a:r>
              <a:rPr lang="en-US" sz="2400" b="1" dirty="0">
                <a:latin typeface="Times New Roman" pitchFamily="18" charset="0"/>
                <a:cs typeface="Times New Roman" pitchFamily="18" charset="0"/>
              </a:rPr>
              <a:t> </a:t>
            </a:r>
            <a:r>
              <a:rPr lang="vi-VN" sz="2400" b="1" dirty="0" err="1">
                <a:latin typeface="Times New Roman" pitchFamily="18" charset="0"/>
                <a:cs typeface="Times New Roman" pitchFamily="18" charset="0"/>
              </a:rPr>
              <a:t>Đ</a:t>
            </a:r>
            <a:r>
              <a:rPr lang="en-US" sz="2400" b="1" dirty="0" err="1">
                <a:latin typeface="Times New Roman" pitchFamily="18" charset="0"/>
                <a:cs typeface="Times New Roman" pitchFamily="18" charset="0"/>
              </a:rPr>
              <a:t>ào</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N</a:t>
            </a:r>
            <a:r>
              <a:rPr lang="en-US" sz="2400" b="1" dirty="0">
                <a:latin typeface="Times New Roman" pitchFamily="18" charset="0"/>
                <a:cs typeface="Times New Roman" pitchFamily="18" charset="0"/>
              </a:rPr>
              <a:t>ha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1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Top)">
                                      <p:cBhvr>
                                        <p:cTn id="14" dur="500"/>
                                        <p:tgtEl>
                                          <p:spTgt spid="7"/>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To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23220"/>
          </a:xfrm>
          <a:prstGeom prst="rect">
            <a:avLst/>
          </a:prstGeom>
        </p:spPr>
        <p:txBody>
          <a:bodyPr wrap="square">
            <a:spAutoFit/>
          </a:bodyPr>
          <a:lstStyle/>
          <a:p>
            <a:pPr algn="just">
              <a:buFont typeface="Wingdings" pitchFamily="2" charset="2"/>
              <a:buChar char="v"/>
            </a:pPr>
            <a:r>
              <a:rPr lang="vi-VN" sz="2800" dirty="0">
                <a:solidFill>
                  <a:schemeClr val="bg1"/>
                </a:solidFill>
                <a:latin typeface="Times New Roman" pitchFamily="18" charset="0"/>
                <a:cs typeface="Times New Roman" pitchFamily="18" charset="0"/>
              </a:rPr>
              <a:t> Như một cuộc CM trong lĩnh vực giao thông và tri thức</a:t>
            </a:r>
            <a:endParaRPr lang="en-US" sz="2800" dirty="0">
              <a:solidFill>
                <a:schemeClr val="bg1"/>
              </a:solidFill>
              <a:latin typeface="Times New Roman" pitchFamily="18" charset="0"/>
              <a:cs typeface="Times New Roman" pitchFamily="18" charset="0"/>
            </a:endParaRPr>
          </a:p>
        </p:txBody>
      </p:sp>
      <p:sp>
        <p:nvSpPr>
          <p:cNvPr id="4" name="TextBox 3"/>
          <p:cNvSpPr txBox="1"/>
          <p:nvPr/>
        </p:nvSpPr>
        <p:spPr>
          <a:xfrm>
            <a:off x="0" y="2285992"/>
            <a:ext cx="9144000" cy="1815882"/>
          </a:xfrm>
          <a:prstGeom prst="rect">
            <a:avLst/>
          </a:prstGeom>
          <a:noFill/>
        </p:spPr>
        <p:txBody>
          <a:bodyPr wrap="square" rtlCol="0">
            <a:spAutoFit/>
          </a:bodyPr>
          <a:lstStyle/>
          <a:p>
            <a:pPr algn="just"/>
            <a:r>
              <a:rPr lang="vi-VN" sz="2800" dirty="0">
                <a:solidFill>
                  <a:schemeClr val="bg1"/>
                </a:solidFill>
                <a:latin typeface="Times New Roman" pitchFamily="18" charset="0"/>
                <a:cs typeface="Times New Roman" pitchFamily="18" charset="0"/>
              </a:rPr>
              <a:t>	Tạo ra thay đổi lớn trong tư tưởng, tri thức loài người. Hình dung được chính xác về bề rộng và hình thái của Trái Đất. Khám phá ra những vùng đất mới, những dân tộc mới, những tài nguyên mới, những tôn giáo mới.</a:t>
            </a:r>
            <a:endParaRPr lang="en-US" sz="2800" dirty="0">
              <a:solidFill>
                <a:schemeClr val="bg1"/>
              </a:solidFill>
              <a:latin typeface="Times New Roman" pitchFamily="18" charset="0"/>
              <a:cs typeface="Times New Roman" pitchFamily="18" charset="0"/>
            </a:endParaRPr>
          </a:p>
        </p:txBody>
      </p:sp>
      <p:sp>
        <p:nvSpPr>
          <p:cNvPr id="5" name="Rectangle 4"/>
          <p:cNvSpPr/>
          <p:nvPr/>
        </p:nvSpPr>
        <p:spPr>
          <a:xfrm>
            <a:off x="0" y="928670"/>
            <a:ext cx="9144000" cy="1384995"/>
          </a:xfrm>
          <a:prstGeom prst="rect">
            <a:avLst/>
          </a:prstGeom>
        </p:spPr>
        <p:txBody>
          <a:bodyPr wrap="square">
            <a:spAutoFit/>
          </a:bodyPr>
          <a:lstStyle/>
          <a:p>
            <a:pPr algn="just"/>
            <a:r>
              <a:rPr lang="vi-VN" sz="2800" dirty="0">
                <a:solidFill>
                  <a:schemeClr val="bg1"/>
                </a:solidFill>
                <a:latin typeface="Times New Roman" pitchFamily="18" charset="0"/>
                <a:cs typeface="Times New Roman" pitchFamily="18" charset="0"/>
              </a:rPr>
              <a:t>	Hai nước Tây - Bồ đã có những cống hiến phi thường cho “sự nghiệp mở cửa thế giới’’, “toàn cầu hóa thế giới đợt một”</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2"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9" presetClass="entr" presetSubtype="0" fill="hold" grpId="1" nodeType="afterEffect">
                                  <p:stCondLst>
                                    <p:cond delay="0"/>
                                  </p:stCondLst>
                                  <p:iterate type="lt">
                                    <p:tmPct val="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par>
                          <p:cTn id="17" fill="hold">
                            <p:stCondLst>
                              <p:cond delay="1500"/>
                            </p:stCondLst>
                            <p:childTnLst>
                              <p:par>
                                <p:cTn id="18" presetID="29"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ppt_x</p:attrName>
                                        </p:attrNameLst>
                                      </p:cBhvr>
                                      <p:tavLst>
                                        <p:tav tm="0">
                                          <p:val>
                                            <p:strVal val="#ppt_x-.2"/>
                                          </p:val>
                                        </p:tav>
                                        <p:tav tm="100000">
                                          <p:val>
                                            <p:strVal val="#ppt_x"/>
                                          </p:val>
                                        </p:tav>
                                      </p:tavLst>
                                    </p:anim>
                                    <p:anim calcmode="lin" valueType="num">
                                      <p:cBhvr>
                                        <p:cTn id="21"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p:bldP spid="4"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TextBox 3"/>
          <p:cNvSpPr txBox="1"/>
          <p:nvPr/>
        </p:nvSpPr>
        <p:spPr>
          <a:xfrm>
            <a:off x="0" y="5473005"/>
            <a:ext cx="9144000" cy="1384995"/>
          </a:xfrm>
          <a:prstGeom prst="rect">
            <a:avLst/>
          </a:prstGeom>
          <a:solidFill>
            <a:schemeClr val="bg2"/>
          </a:solidFill>
        </p:spPr>
        <p:txBody>
          <a:bodyPr wrap="square" rtlCol="0">
            <a:spAutoFit/>
          </a:bodyPr>
          <a:lstStyle/>
          <a:p>
            <a:pPr algn="just"/>
            <a:r>
              <a:rPr lang="vi-VN" sz="2800" dirty="0">
                <a:solidFill>
                  <a:srgbClr val="FF0000"/>
                </a:solidFill>
                <a:latin typeface="Times New Roman" pitchFamily="18" charset="0"/>
                <a:cs typeface="Times New Roman" pitchFamily="18" charset="0"/>
              </a:rPr>
              <a:t>	Đồng thời nó là nhân tố kích thích quá trình tích lũy tư bản ban đầu và thúc đẩy sản xuất phát triển, đẩy nhanh sự tan rã của chế độ phong kiến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72132" y="714356"/>
            <a:ext cx="3357586" cy="1754326"/>
          </a:xfrm>
          <a:prstGeom prst="rect">
            <a:avLst/>
          </a:prstGeom>
          <a:noFill/>
        </p:spPr>
        <p:txBody>
          <a:bodyPr wrap="square" rtlCol="0">
            <a:spAutoFit/>
          </a:bodyPr>
          <a:lstStyle/>
          <a:p>
            <a:pPr>
              <a:buFont typeface="Wingdings" pitchFamily="2" charset="2"/>
              <a:buChar char="v"/>
            </a:pPr>
            <a:r>
              <a:rPr lang="vi-VN" sz="3600" dirty="0">
                <a:latin typeface="Times New Roman" pitchFamily="18" charset="0"/>
                <a:cs typeface="Times New Roman" pitchFamily="18" charset="0"/>
              </a:rPr>
              <a:t> Mở ra thời kì</a:t>
            </a:r>
          </a:p>
          <a:p>
            <a:r>
              <a:rPr lang="vi-VN" sz="3600" dirty="0">
                <a:latin typeface="Times New Roman" pitchFamily="18" charset="0"/>
                <a:cs typeface="Times New Roman" pitchFamily="18" charset="0"/>
              </a:rPr>
              <a:t>tiếp xúc văn hóa Đông – Tây</a:t>
            </a:r>
            <a:endParaRPr lang="en-US" sz="3600" dirty="0">
              <a:latin typeface="Times New Roman" pitchFamily="18" charset="0"/>
              <a:cs typeface="Times New Roman" pitchFamily="18" charset="0"/>
            </a:endParaRPr>
          </a:p>
        </p:txBody>
      </p:sp>
      <p:pic>
        <p:nvPicPr>
          <p:cNvPr id="3" name="Picture 2" descr="1_game-mobile_so-sanh-su-khac-biet-giua-game-mobile-phuong-dong-va-phuong-tay-p1_123528.jpg"/>
          <p:cNvPicPr>
            <a:picLocks noChangeAspect="1"/>
          </p:cNvPicPr>
          <p:nvPr/>
        </p:nvPicPr>
        <p:blipFill>
          <a:blip r:embed="rId2"/>
          <a:stretch>
            <a:fillRect/>
          </a:stretch>
        </p:blipFill>
        <p:spPr>
          <a:xfrm>
            <a:off x="0" y="0"/>
            <a:ext cx="5286380" cy="3357562"/>
          </a:xfrm>
          <a:prstGeom prst="rect">
            <a:avLst/>
          </a:prstGeom>
        </p:spPr>
      </p:pic>
      <p:pic>
        <p:nvPicPr>
          <p:cNvPr id="4" name="Picture 3" descr="east-vs-west-culture.png"/>
          <p:cNvPicPr>
            <a:picLocks noChangeAspect="1"/>
          </p:cNvPicPr>
          <p:nvPr/>
        </p:nvPicPr>
        <p:blipFill>
          <a:blip r:embed="rId3"/>
          <a:stretch>
            <a:fillRect/>
          </a:stretch>
        </p:blipFill>
        <p:spPr>
          <a:xfrm>
            <a:off x="0" y="3348792"/>
            <a:ext cx="4500562" cy="3509208"/>
          </a:xfrm>
          <a:prstGeom prst="rect">
            <a:avLst/>
          </a:prstGeom>
        </p:spPr>
      </p:pic>
      <p:pic>
        <p:nvPicPr>
          <p:cNvPr id="5" name="Picture 4" descr="tumblr_n23t6iNq2Y1rps32io1_1280.png"/>
          <p:cNvPicPr>
            <a:picLocks noChangeAspect="1"/>
          </p:cNvPicPr>
          <p:nvPr/>
        </p:nvPicPr>
        <p:blipFill>
          <a:blip r:embed="rId4"/>
          <a:stretch>
            <a:fillRect/>
          </a:stretch>
        </p:blipFill>
        <p:spPr>
          <a:xfrm>
            <a:off x="4500563" y="3357562"/>
            <a:ext cx="4643438" cy="35004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italism.jpg"/>
          <p:cNvPicPr>
            <a:picLocks noChangeAspect="1"/>
          </p:cNvPicPr>
          <p:nvPr/>
        </p:nvPicPr>
        <p:blipFill>
          <a:blip r:embed="rId2"/>
          <a:stretch>
            <a:fillRect/>
          </a:stretch>
        </p:blipFill>
        <p:spPr>
          <a:xfrm>
            <a:off x="0" y="3929066"/>
            <a:ext cx="9144000" cy="2928934"/>
          </a:xfrm>
          <a:prstGeom prst="rect">
            <a:avLst/>
          </a:prstGeom>
        </p:spPr>
      </p:pic>
      <p:sp>
        <p:nvSpPr>
          <p:cNvPr id="3" name="TextBox 2"/>
          <p:cNvSpPr txBox="1"/>
          <p:nvPr/>
        </p:nvSpPr>
        <p:spPr>
          <a:xfrm>
            <a:off x="214282" y="928670"/>
            <a:ext cx="3643306" cy="1569660"/>
          </a:xfrm>
          <a:prstGeom prst="rect">
            <a:avLst/>
          </a:prstGeom>
          <a:noFill/>
        </p:spPr>
        <p:txBody>
          <a:bodyPr wrap="square" rtlCol="0">
            <a:spAutoFit/>
          </a:bodyPr>
          <a:lstStyle/>
          <a:p>
            <a:pPr algn="just">
              <a:buFont typeface="Wingdings" pitchFamily="2" charset="2"/>
              <a:buChar char="v"/>
            </a:pPr>
            <a:r>
              <a:rPr lang="vi-VN" sz="3200" dirty="0">
                <a:latin typeface="Times New Roman" pitchFamily="18" charset="0"/>
                <a:cs typeface="Times New Roman" pitchFamily="18" charset="0"/>
              </a:rPr>
              <a:t> Tạo tiền đề cho sự hình thành chủ nghĩa tư bản</a:t>
            </a:r>
            <a:endParaRPr lang="en-US" sz="3200" dirty="0">
              <a:latin typeface="Times New Roman" pitchFamily="18" charset="0"/>
              <a:cs typeface="Times New Roman" pitchFamily="18" charset="0"/>
            </a:endParaRPr>
          </a:p>
        </p:txBody>
      </p:sp>
      <p:pic>
        <p:nvPicPr>
          <p:cNvPr id="2050" name="Picture 2" descr="Kết quả hình ảnh cho chủ nghĩa tư bản"/>
          <p:cNvPicPr>
            <a:picLocks noChangeAspect="1" noChangeArrowheads="1"/>
          </p:cNvPicPr>
          <p:nvPr/>
        </p:nvPicPr>
        <p:blipFill>
          <a:blip r:embed="rId3"/>
          <a:srcRect/>
          <a:stretch>
            <a:fillRect/>
          </a:stretch>
        </p:blipFill>
        <p:spPr bwMode="auto">
          <a:xfrm>
            <a:off x="3905250" y="1"/>
            <a:ext cx="5238750" cy="39290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1-1481703861228-0-0-482-776-crop-1481704126064.jpg"/>
          <p:cNvPicPr>
            <a:picLocks noChangeAspect="1"/>
          </p:cNvPicPr>
          <p:nvPr/>
        </p:nvPicPr>
        <p:blipFill>
          <a:blip r:embed="rId2"/>
          <a:stretch>
            <a:fillRect/>
          </a:stretch>
        </p:blipFill>
        <p:spPr>
          <a:xfrm>
            <a:off x="0" y="1214422"/>
            <a:ext cx="9144000" cy="5659818"/>
          </a:xfrm>
          <a:prstGeom prst="rect">
            <a:avLst/>
          </a:prstGeom>
        </p:spPr>
      </p:pic>
      <p:sp>
        <p:nvSpPr>
          <p:cNvPr id="3" name="TextBox 2"/>
          <p:cNvSpPr txBox="1"/>
          <p:nvPr/>
        </p:nvSpPr>
        <p:spPr>
          <a:xfrm>
            <a:off x="0" y="0"/>
            <a:ext cx="9144000" cy="954107"/>
          </a:xfrm>
          <a:prstGeom prst="rect">
            <a:avLst/>
          </a:prstGeom>
          <a:noFill/>
        </p:spPr>
        <p:txBody>
          <a:bodyPr wrap="square" rtlCol="0">
            <a:spAutoFit/>
          </a:bodyPr>
          <a:lstStyle/>
          <a:p>
            <a:pPr algn="just">
              <a:buFont typeface="Wingdings" pitchFamily="2" charset="2"/>
              <a:buChar char="v"/>
            </a:pPr>
            <a:r>
              <a:rPr lang="vi-VN" sz="2800" dirty="0">
                <a:latin typeface="Times New Roman" pitchFamily="18" charset="0"/>
                <a:cs typeface="Times New Roman" pitchFamily="18" charset="0"/>
              </a:rPr>
              <a:t> Mở ra thời kì xâm chiếm, cướp bóc thuộc địa, buôn bán nô lệ, chế độ thực dân (đặc biệt là Tây Ban Nha và Bồ Đào Nha)</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lstStyle/>
          <a:p>
            <a:r>
              <a:rPr lang="vi-VN" dirty="0">
                <a:latin typeface="Times New Roman" pitchFamily="18" charset="0"/>
                <a:cs typeface="Times New Roman" pitchFamily="18" charset="0"/>
              </a:rPr>
              <a:t>Tài liệu tham khảo</a:t>
            </a: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85" y="71422"/>
            <a:ext cx="8393586" cy="1143000"/>
          </a:xfrm>
        </p:spPr>
        <p:txBody>
          <a:bodyPr>
            <a:noAutofit/>
          </a:bodyPr>
          <a:lstStyle/>
          <a:p>
            <a:pPr algn="just"/>
            <a:r>
              <a:rPr lang="en-US" sz="2800" b="1" i="1" u="sng" dirty="0">
                <a:solidFill>
                  <a:srgbClr val="00B0F0"/>
                </a:solidFill>
                <a:latin typeface="Times New Roman" pitchFamily="18" charset="0"/>
                <a:cs typeface="Times New Roman" pitchFamily="18" charset="0"/>
              </a:rPr>
              <a:t>1. </a:t>
            </a:r>
            <a:r>
              <a:rPr lang="en-US" sz="2800" b="1" i="1" u="sng" dirty="0" err="1">
                <a:solidFill>
                  <a:srgbClr val="00B0F0"/>
                </a:solidFill>
                <a:latin typeface="Times New Roman" pitchFamily="18" charset="0"/>
                <a:cs typeface="Times New Roman" pitchFamily="18" charset="0"/>
              </a:rPr>
              <a:t>Nguyên</a:t>
            </a:r>
            <a:r>
              <a:rPr lang="en-US" sz="2800" b="1" i="1" u="sng" dirty="0">
                <a:solidFill>
                  <a:srgbClr val="00B0F0"/>
                </a:solidFill>
                <a:latin typeface="Times New Roman" pitchFamily="18" charset="0"/>
                <a:cs typeface="Times New Roman" pitchFamily="18" charset="0"/>
              </a:rPr>
              <a:t> </a:t>
            </a:r>
            <a:r>
              <a:rPr lang="en-US" sz="2800" b="1" i="1" u="sng" dirty="0" err="1">
                <a:solidFill>
                  <a:srgbClr val="00B0F0"/>
                </a:solidFill>
                <a:latin typeface="Times New Roman" pitchFamily="18" charset="0"/>
                <a:cs typeface="Times New Roman" pitchFamily="18" charset="0"/>
              </a:rPr>
              <a:t>nhân</a:t>
            </a:r>
            <a:r>
              <a:rPr lang="en-US" sz="2800" b="1" i="1" u="sng" dirty="0">
                <a:solidFill>
                  <a:srgbClr val="00B0F0"/>
                </a:solidFill>
                <a:latin typeface="Times New Roman" pitchFamily="18" charset="0"/>
                <a:cs typeface="Times New Roman" pitchFamily="18" charset="0"/>
              </a:rPr>
              <a:t> </a:t>
            </a:r>
            <a:r>
              <a:rPr lang="en-US" sz="2800" b="1" i="1" u="sng" dirty="0" err="1">
                <a:solidFill>
                  <a:srgbClr val="00B0F0"/>
                </a:solidFill>
                <a:latin typeface="Times New Roman" pitchFamily="18" charset="0"/>
                <a:cs typeface="Times New Roman" pitchFamily="18" charset="0"/>
              </a:rPr>
              <a:t>và</a:t>
            </a:r>
            <a:r>
              <a:rPr lang="en-US" sz="2800" b="1" i="1" u="sng" dirty="0">
                <a:solidFill>
                  <a:srgbClr val="00B0F0"/>
                </a:solidFill>
                <a:latin typeface="Times New Roman" pitchFamily="18" charset="0"/>
                <a:cs typeface="Times New Roman" pitchFamily="18" charset="0"/>
              </a:rPr>
              <a:t> </a:t>
            </a:r>
            <a:r>
              <a:rPr lang="en-US" sz="2800" b="1" i="1" u="sng" dirty="0" err="1">
                <a:solidFill>
                  <a:srgbClr val="00B0F0"/>
                </a:solidFill>
                <a:latin typeface="Times New Roman" pitchFamily="18" charset="0"/>
                <a:cs typeface="Times New Roman" pitchFamily="18" charset="0"/>
              </a:rPr>
              <a:t>những</a:t>
            </a:r>
            <a:r>
              <a:rPr lang="en-US" sz="2800" b="1" i="1" u="sng" dirty="0">
                <a:solidFill>
                  <a:srgbClr val="00B0F0"/>
                </a:solidFill>
                <a:latin typeface="Times New Roman" pitchFamily="18" charset="0"/>
                <a:cs typeface="Times New Roman" pitchFamily="18" charset="0"/>
              </a:rPr>
              <a:t> </a:t>
            </a:r>
            <a:r>
              <a:rPr lang="en-US" sz="2800" b="1" i="1" u="sng" dirty="0" err="1">
                <a:solidFill>
                  <a:srgbClr val="00B0F0"/>
                </a:solidFill>
                <a:latin typeface="Times New Roman" pitchFamily="18" charset="0"/>
                <a:cs typeface="Times New Roman" pitchFamily="18" charset="0"/>
              </a:rPr>
              <a:t>yếu</a:t>
            </a:r>
            <a:r>
              <a:rPr lang="en-US" sz="2800" b="1" i="1" u="sng" dirty="0">
                <a:solidFill>
                  <a:srgbClr val="00B0F0"/>
                </a:solidFill>
                <a:latin typeface="Times New Roman" pitchFamily="18" charset="0"/>
                <a:cs typeface="Times New Roman" pitchFamily="18" charset="0"/>
              </a:rPr>
              <a:t> </a:t>
            </a:r>
            <a:r>
              <a:rPr lang="en-US" sz="2800" b="1" i="1" u="sng" dirty="0" err="1">
                <a:solidFill>
                  <a:srgbClr val="00B0F0"/>
                </a:solidFill>
                <a:latin typeface="Times New Roman" pitchFamily="18" charset="0"/>
                <a:cs typeface="Times New Roman" pitchFamily="18" charset="0"/>
              </a:rPr>
              <a:t>tố</a:t>
            </a:r>
            <a:r>
              <a:rPr lang="en-US" sz="2800" b="1" i="1" u="sng" dirty="0">
                <a:solidFill>
                  <a:srgbClr val="00B0F0"/>
                </a:solidFill>
                <a:latin typeface="Times New Roman" pitchFamily="18" charset="0"/>
                <a:cs typeface="Times New Roman" pitchFamily="18" charset="0"/>
              </a:rPr>
              <a:t> </a:t>
            </a:r>
            <a:r>
              <a:rPr lang="en-US" sz="2800" b="1" i="1" u="sng" dirty="0" err="1">
                <a:solidFill>
                  <a:srgbClr val="00B0F0"/>
                </a:solidFill>
                <a:latin typeface="Times New Roman" pitchFamily="18" charset="0"/>
                <a:cs typeface="Times New Roman" pitchFamily="18" charset="0"/>
              </a:rPr>
              <a:t>tác</a:t>
            </a:r>
            <a:r>
              <a:rPr lang="en-US" sz="2800" b="1" i="1" u="sng" dirty="0">
                <a:solidFill>
                  <a:srgbClr val="00B0F0"/>
                </a:solidFill>
                <a:latin typeface="Times New Roman" pitchFamily="18" charset="0"/>
                <a:cs typeface="Times New Roman" pitchFamily="18" charset="0"/>
              </a:rPr>
              <a:t> </a:t>
            </a:r>
            <a:r>
              <a:rPr lang="en-US" sz="2800" b="1" i="1" u="sng" dirty="0" err="1">
                <a:solidFill>
                  <a:srgbClr val="00B0F0"/>
                </a:solidFill>
                <a:latin typeface="Times New Roman" pitchFamily="18" charset="0"/>
                <a:cs typeface="Times New Roman" pitchFamily="18" charset="0"/>
              </a:rPr>
              <a:t>động</a:t>
            </a:r>
            <a:r>
              <a:rPr lang="en-US" sz="2800" b="1" i="1" u="sng" dirty="0">
                <a:solidFill>
                  <a:srgbClr val="00B0F0"/>
                </a:solidFill>
                <a:latin typeface="Times New Roman" pitchFamily="18" charset="0"/>
                <a:cs typeface="Times New Roman" pitchFamily="18" charset="0"/>
              </a:rPr>
              <a:t> </a:t>
            </a:r>
            <a:r>
              <a:rPr lang="en-US" sz="2800" b="1" i="1" u="sng" dirty="0" err="1">
                <a:solidFill>
                  <a:srgbClr val="00B0F0"/>
                </a:solidFill>
                <a:latin typeface="Times New Roman" pitchFamily="18" charset="0"/>
                <a:cs typeface="Times New Roman" pitchFamily="18" charset="0"/>
              </a:rPr>
              <a:t>đến</a:t>
            </a:r>
            <a:r>
              <a:rPr lang="en-US" sz="2800" b="1" i="1" u="sng" dirty="0">
                <a:solidFill>
                  <a:srgbClr val="00B0F0"/>
                </a:solidFill>
                <a:latin typeface="Times New Roman" pitchFamily="18" charset="0"/>
                <a:cs typeface="Times New Roman" pitchFamily="18" charset="0"/>
              </a:rPr>
              <a:t> </a:t>
            </a:r>
            <a:r>
              <a:rPr lang="en-US" sz="2800" b="1" i="1" u="sng" dirty="0" err="1">
                <a:solidFill>
                  <a:srgbClr val="00B0F0"/>
                </a:solidFill>
                <a:latin typeface="Times New Roman" pitchFamily="18" charset="0"/>
                <a:cs typeface="Times New Roman" pitchFamily="18" charset="0"/>
              </a:rPr>
              <a:t>các</a:t>
            </a:r>
            <a:r>
              <a:rPr lang="en-US" sz="2800" b="1" i="1" u="sng" dirty="0">
                <a:solidFill>
                  <a:srgbClr val="00B0F0"/>
                </a:solidFill>
                <a:latin typeface="Times New Roman" pitchFamily="18" charset="0"/>
                <a:cs typeface="Times New Roman" pitchFamily="18" charset="0"/>
              </a:rPr>
              <a:t> </a:t>
            </a:r>
            <a:r>
              <a:rPr lang="en-US" sz="2800" b="1" i="1" u="sng" dirty="0" err="1">
                <a:solidFill>
                  <a:srgbClr val="00B0F0"/>
                </a:solidFill>
                <a:latin typeface="Times New Roman" pitchFamily="18" charset="0"/>
                <a:cs typeface="Times New Roman" pitchFamily="18" charset="0"/>
              </a:rPr>
              <a:t>cuộc</a:t>
            </a:r>
            <a:r>
              <a:rPr lang="en-US" sz="2800" b="1" i="1" u="sng" dirty="0">
                <a:solidFill>
                  <a:srgbClr val="00B0F0"/>
                </a:solidFill>
                <a:latin typeface="Times New Roman" pitchFamily="18" charset="0"/>
                <a:cs typeface="Times New Roman" pitchFamily="18" charset="0"/>
              </a:rPr>
              <a:t> </a:t>
            </a:r>
            <a:r>
              <a:rPr lang="en-US" sz="2800" b="1" i="1" u="sng" dirty="0" err="1">
                <a:solidFill>
                  <a:srgbClr val="00B0F0"/>
                </a:solidFill>
                <a:latin typeface="Times New Roman" pitchFamily="18" charset="0"/>
                <a:cs typeface="Times New Roman" pitchFamily="18" charset="0"/>
              </a:rPr>
              <a:t>đại</a:t>
            </a:r>
            <a:r>
              <a:rPr lang="en-US" sz="2800" b="1" i="1" u="sng" dirty="0">
                <a:solidFill>
                  <a:srgbClr val="00B0F0"/>
                </a:solidFill>
                <a:latin typeface="Times New Roman" pitchFamily="18" charset="0"/>
                <a:cs typeface="Times New Roman" pitchFamily="18" charset="0"/>
              </a:rPr>
              <a:t> </a:t>
            </a:r>
            <a:r>
              <a:rPr lang="en-US" sz="2800" b="1" i="1" u="sng" dirty="0" err="1">
                <a:solidFill>
                  <a:srgbClr val="00B0F0"/>
                </a:solidFill>
                <a:latin typeface="Times New Roman" pitchFamily="18" charset="0"/>
                <a:cs typeface="Times New Roman" pitchFamily="18" charset="0"/>
              </a:rPr>
              <a:t>phát</a:t>
            </a:r>
            <a:r>
              <a:rPr lang="en-US" sz="2800" b="1" i="1" u="sng" dirty="0">
                <a:solidFill>
                  <a:srgbClr val="00B0F0"/>
                </a:solidFill>
                <a:latin typeface="Times New Roman" pitchFamily="18" charset="0"/>
                <a:cs typeface="Times New Roman" pitchFamily="18" charset="0"/>
              </a:rPr>
              <a:t> </a:t>
            </a:r>
            <a:r>
              <a:rPr lang="en-US" sz="2800" b="1" i="1" u="sng" dirty="0" err="1">
                <a:solidFill>
                  <a:srgbClr val="00B0F0"/>
                </a:solidFill>
                <a:latin typeface="Times New Roman" pitchFamily="18" charset="0"/>
                <a:cs typeface="Times New Roman" pitchFamily="18" charset="0"/>
              </a:rPr>
              <a:t>kiến</a:t>
            </a:r>
            <a:r>
              <a:rPr lang="en-US" sz="2800" b="1" i="1" u="sng" dirty="0">
                <a:solidFill>
                  <a:srgbClr val="00B0F0"/>
                </a:solidFill>
                <a:latin typeface="Times New Roman" pitchFamily="18" charset="0"/>
                <a:cs typeface="Times New Roman" pitchFamily="18" charset="0"/>
              </a:rPr>
              <a:t> </a:t>
            </a:r>
            <a:r>
              <a:rPr lang="en-US" sz="2800" b="1" i="1" u="sng" dirty="0" err="1">
                <a:solidFill>
                  <a:srgbClr val="00B0F0"/>
                </a:solidFill>
                <a:latin typeface="Times New Roman" pitchFamily="18" charset="0"/>
                <a:cs typeface="Times New Roman" pitchFamily="18" charset="0"/>
              </a:rPr>
              <a:t>địa</a:t>
            </a:r>
            <a:r>
              <a:rPr lang="en-US" sz="2800" b="1" i="1" u="sng" dirty="0">
                <a:solidFill>
                  <a:srgbClr val="00B0F0"/>
                </a:solidFill>
                <a:latin typeface="Times New Roman" pitchFamily="18" charset="0"/>
                <a:cs typeface="Times New Roman" pitchFamily="18" charset="0"/>
              </a:rPr>
              <a:t> </a:t>
            </a:r>
            <a:r>
              <a:rPr lang="en-US" sz="2800" b="1" i="1" u="sng" dirty="0" err="1">
                <a:solidFill>
                  <a:srgbClr val="00B0F0"/>
                </a:solidFill>
                <a:latin typeface="Times New Roman" pitchFamily="18" charset="0"/>
                <a:cs typeface="Times New Roman" pitchFamily="18" charset="0"/>
              </a:rPr>
              <a:t>lí</a:t>
            </a:r>
            <a:endParaRPr lang="en-US" sz="2800" b="1" i="1" u="sng" dirty="0">
              <a:solidFill>
                <a:srgbClr val="00B0F0"/>
              </a:solidFill>
              <a:latin typeface="Times New Roman" pitchFamily="18" charset="0"/>
              <a:cs typeface="Times New Roman" pitchFamily="18" charset="0"/>
            </a:endParaRPr>
          </a:p>
        </p:txBody>
      </p:sp>
      <p:sp>
        <p:nvSpPr>
          <p:cNvPr id="4" name="TextBox 3"/>
          <p:cNvSpPr txBox="1"/>
          <p:nvPr/>
        </p:nvSpPr>
        <p:spPr>
          <a:xfrm>
            <a:off x="285720" y="1071546"/>
            <a:ext cx="2571768" cy="523220"/>
          </a:xfrm>
          <a:prstGeom prst="rect">
            <a:avLst/>
          </a:prstGeom>
          <a:noFill/>
        </p:spPr>
        <p:txBody>
          <a:bodyPr wrap="square" rtlCol="0">
            <a:spAutoFit/>
          </a:bodyPr>
          <a:lstStyle/>
          <a:p>
            <a:r>
              <a:rPr lang="vi-VN" sz="2800" dirty="0">
                <a:latin typeface="Times New Roman" pitchFamily="18" charset="0"/>
                <a:cs typeface="Times New Roman" pitchFamily="18" charset="0"/>
              </a:rPr>
              <a:t>a) </a:t>
            </a:r>
            <a:r>
              <a:rPr lang="vi-VN" sz="2800" u="sng" dirty="0">
                <a:latin typeface="Times New Roman" pitchFamily="18" charset="0"/>
                <a:cs typeface="Times New Roman" pitchFamily="18" charset="0"/>
              </a:rPr>
              <a:t>Nguyên nhân</a:t>
            </a:r>
            <a:endParaRPr lang="en-US" sz="2800" u="sng" dirty="0">
              <a:latin typeface="Times New Roman" pitchFamily="18" charset="0"/>
              <a:cs typeface="Times New Roman" pitchFamily="18" charset="0"/>
            </a:endParaRPr>
          </a:p>
        </p:txBody>
      </p:sp>
      <p:sp>
        <p:nvSpPr>
          <p:cNvPr id="6" name="TextBox 5"/>
          <p:cNvSpPr txBox="1"/>
          <p:nvPr/>
        </p:nvSpPr>
        <p:spPr>
          <a:xfrm>
            <a:off x="568622" y="1785926"/>
            <a:ext cx="4577732" cy="1815882"/>
          </a:xfrm>
          <a:prstGeom prst="rect">
            <a:avLst/>
          </a:prstGeom>
          <a:noFill/>
        </p:spPr>
        <p:txBody>
          <a:bodyPr wrap="square" rtlCol="0">
            <a:spAutoFit/>
          </a:bodyPr>
          <a:lstStyle/>
          <a:p>
            <a:pPr algn="just">
              <a:buFont typeface="Wingdings" pitchFamily="2" charset="2"/>
              <a:buChar char="Ø"/>
            </a:pP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kỉ</a:t>
            </a:r>
            <a:r>
              <a:rPr lang="en-US" sz="2800" dirty="0">
                <a:latin typeface="Times New Roman" pitchFamily="18" charset="0"/>
                <a:cs typeface="Times New Roman" pitchFamily="18" charset="0"/>
              </a:rPr>
              <a:t> XV, n</a:t>
            </a:r>
            <a:r>
              <a:rPr lang="vi-VN" sz="2800" dirty="0">
                <a:latin typeface="Times New Roman" pitchFamily="18" charset="0"/>
                <a:cs typeface="Times New Roman" pitchFamily="18" charset="0"/>
              </a:rPr>
              <a:t>hu cầu về thị trường, vàng bạc, </a:t>
            </a:r>
            <a:r>
              <a:rPr lang="en-US" sz="2800" dirty="0" err="1">
                <a:latin typeface="Times New Roman" pitchFamily="18" charset="0"/>
                <a:cs typeface="Times New Roman" pitchFamily="18" charset="0"/>
              </a:rPr>
              <a: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Âu</a:t>
            </a:r>
            <a:r>
              <a:rPr lang="en-US" sz="2800" dirty="0">
                <a:latin typeface="Times New Roman" pitchFamily="18" charset="0"/>
                <a:cs typeface="Times New Roman" pitchFamily="18" charset="0"/>
              </a:rPr>
              <a:t> sang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endParaRPr lang="en-US" sz="2800" dirty="0">
              <a:latin typeface="Times New Roman" pitchFamily="18" charset="0"/>
              <a:cs typeface="Times New Roman" pitchFamily="18" charset="0"/>
            </a:endParaRPr>
          </a:p>
        </p:txBody>
      </p:sp>
      <p:pic>
        <p:nvPicPr>
          <p:cNvPr id="9" name="Picture 8" descr="6546874.png"/>
          <p:cNvPicPr>
            <a:picLocks noChangeAspect="1"/>
          </p:cNvPicPr>
          <p:nvPr/>
        </p:nvPicPr>
        <p:blipFill>
          <a:blip r:embed="rId2"/>
          <a:stretch>
            <a:fillRect/>
          </a:stretch>
        </p:blipFill>
        <p:spPr>
          <a:xfrm>
            <a:off x="5500694" y="1285860"/>
            <a:ext cx="3643306" cy="2714644"/>
          </a:xfrm>
          <a:prstGeom prst="rect">
            <a:avLst/>
          </a:prstGeom>
        </p:spPr>
      </p:pic>
      <p:pic>
        <p:nvPicPr>
          <p:cNvPr id="10" name="Picture 9" descr="1500689485-1.jpg"/>
          <p:cNvPicPr>
            <a:picLocks noChangeAspect="1"/>
          </p:cNvPicPr>
          <p:nvPr/>
        </p:nvPicPr>
        <p:blipFill>
          <a:blip r:embed="rId3"/>
          <a:stretch>
            <a:fillRect/>
          </a:stretch>
        </p:blipFill>
        <p:spPr>
          <a:xfrm>
            <a:off x="1857356" y="5072074"/>
            <a:ext cx="2857520" cy="1785926"/>
          </a:xfrm>
          <a:prstGeom prst="rect">
            <a:avLst/>
          </a:prstGeom>
        </p:spPr>
      </p:pic>
      <p:pic>
        <p:nvPicPr>
          <p:cNvPr id="11" name="Picture 10" descr="0404330823090950.jpg"/>
          <p:cNvPicPr>
            <a:picLocks noChangeAspect="1"/>
          </p:cNvPicPr>
          <p:nvPr/>
        </p:nvPicPr>
        <p:blipFill>
          <a:blip r:embed="rId4" cstate="print"/>
          <a:stretch>
            <a:fillRect/>
          </a:stretch>
        </p:blipFill>
        <p:spPr>
          <a:xfrm>
            <a:off x="4714876" y="5072074"/>
            <a:ext cx="2857520" cy="17859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Top)">
                                      <p:cBhvr>
                                        <p:cTn id="16" dur="500"/>
                                        <p:tgtEl>
                                          <p:spTgt spid="6"/>
                                        </p:tgtEl>
                                      </p:cBhvr>
                                    </p:animEffect>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23220"/>
          </a:xfrm>
          <a:prstGeom prst="rect">
            <a:avLst/>
          </a:prstGeom>
        </p:spPr>
        <p:txBody>
          <a:bodyPr wrap="square">
            <a:spAutoFit/>
          </a:bodyPr>
          <a:lstStyle/>
          <a:p>
            <a:pPr algn="just">
              <a:buFont typeface="Wingdings" pitchFamily="2" charset="2"/>
              <a:buChar char="Ø"/>
            </a:pPr>
            <a:r>
              <a:rPr lang="vi-VN" sz="2800" dirty="0">
                <a:latin typeface="Times New Roman" pitchFamily="18" charset="0"/>
                <a:cs typeface="Times New Roman" pitchFamily="18" charset="0"/>
              </a:rPr>
              <a:t> Những khó khăn trong việc giao lưu thương mại qua Tây Á</a:t>
            </a:r>
            <a:endParaRPr lang="en-US" sz="2800" dirty="0">
              <a:latin typeface="Times New Roman" pitchFamily="18" charset="0"/>
              <a:cs typeface="Times New Roman" pitchFamily="18" charset="0"/>
            </a:endParaRPr>
          </a:p>
        </p:txBody>
      </p:sp>
      <p:pic>
        <p:nvPicPr>
          <p:cNvPr id="5" name="Picture 4" descr="tmp908006942004215810.jpg"/>
          <p:cNvPicPr>
            <a:picLocks noChangeAspect="1"/>
          </p:cNvPicPr>
          <p:nvPr/>
        </p:nvPicPr>
        <p:blipFill>
          <a:blip r:embed="rId2"/>
          <a:stretch>
            <a:fillRect/>
          </a:stretch>
        </p:blipFill>
        <p:spPr>
          <a:xfrm>
            <a:off x="0" y="500042"/>
            <a:ext cx="9144000" cy="2928958"/>
          </a:xfrm>
          <a:prstGeom prst="rect">
            <a:avLst/>
          </a:prstGeom>
        </p:spPr>
      </p:pic>
      <p:sp>
        <p:nvSpPr>
          <p:cNvPr id="6" name="TextBox 5"/>
          <p:cNvSpPr txBox="1"/>
          <p:nvPr/>
        </p:nvSpPr>
        <p:spPr>
          <a:xfrm>
            <a:off x="142844" y="3500438"/>
            <a:ext cx="3643338" cy="523220"/>
          </a:xfrm>
          <a:prstGeom prst="rect">
            <a:avLst/>
          </a:prstGeom>
          <a:noFill/>
        </p:spPr>
        <p:txBody>
          <a:bodyPr wrap="square" rtlCol="0">
            <a:spAutoFit/>
          </a:bodyPr>
          <a:lstStyle/>
          <a:p>
            <a:pPr algn="just">
              <a:buFont typeface="Times New Roman" pitchFamily="18" charset="0"/>
              <a:buChar char="×"/>
            </a:pPr>
            <a:r>
              <a:rPr lang="vi-VN" sz="2800" dirty="0">
                <a:latin typeface="Times New Roman" pitchFamily="18" charset="0"/>
                <a:cs typeface="Times New Roman" pitchFamily="18" charset="0"/>
              </a:rPr>
              <a:t> Con đường bị ách tắc</a:t>
            </a:r>
            <a:endParaRPr lang="en-US" sz="2800" dirty="0">
              <a:latin typeface="Times New Roman" pitchFamily="18" charset="0"/>
              <a:cs typeface="Times New Roman" pitchFamily="18" charset="0"/>
            </a:endParaRPr>
          </a:p>
        </p:txBody>
      </p:sp>
      <p:sp>
        <p:nvSpPr>
          <p:cNvPr id="7" name="TextBox 6"/>
          <p:cNvSpPr txBox="1"/>
          <p:nvPr/>
        </p:nvSpPr>
        <p:spPr>
          <a:xfrm>
            <a:off x="142844" y="5072074"/>
            <a:ext cx="3571900" cy="523220"/>
          </a:xfrm>
          <a:prstGeom prst="rect">
            <a:avLst/>
          </a:prstGeom>
          <a:noFill/>
        </p:spPr>
        <p:txBody>
          <a:bodyPr wrap="square" rtlCol="0">
            <a:spAutoFit/>
          </a:bodyPr>
          <a:lstStyle/>
          <a:p>
            <a:pPr algn="just">
              <a:buFont typeface="Times New Roman" pitchFamily="18" charset="0"/>
              <a:buChar char="×"/>
            </a:pPr>
            <a:r>
              <a:rPr lang="vi-VN" sz="2800" dirty="0">
                <a:latin typeface="Times New Roman" pitchFamily="18" charset="0"/>
                <a:cs typeface="Times New Roman" pitchFamily="18" charset="0"/>
              </a:rPr>
              <a:t> Con đường hiểm trở </a:t>
            </a:r>
            <a:endParaRPr lang="en-US" sz="2800" dirty="0">
              <a:latin typeface="Times New Roman" pitchFamily="18" charset="0"/>
              <a:cs typeface="Times New Roman" pitchFamily="18" charset="0"/>
            </a:endParaRPr>
          </a:p>
        </p:txBody>
      </p:sp>
      <p:sp>
        <p:nvSpPr>
          <p:cNvPr id="8" name="Rectangle 7"/>
          <p:cNvSpPr/>
          <p:nvPr/>
        </p:nvSpPr>
        <p:spPr>
          <a:xfrm>
            <a:off x="571472" y="4143380"/>
            <a:ext cx="4170565" cy="461665"/>
          </a:xfrm>
          <a:prstGeom prst="rect">
            <a:avLst/>
          </a:prstGeom>
        </p:spPr>
        <p:txBody>
          <a:bodyPr wrap="none">
            <a:spAutoFit/>
          </a:bodyPr>
          <a:lstStyle/>
          <a:p>
            <a:pPr>
              <a:buFont typeface="Arial" pitchFamily="34" charset="0"/>
              <a:buChar char="•"/>
            </a:pPr>
            <a:r>
              <a:rPr lang="vi-VN" sz="2400" dirty="0">
                <a:latin typeface="Times New Roman" pitchFamily="18" charset="0"/>
                <a:cs typeface="Times New Roman" pitchFamily="18" charset="0"/>
              </a:rPr>
              <a:t> Người Thổ Nhĩ Kì chiếm đóng</a:t>
            </a:r>
            <a:endParaRPr lang="en-US" sz="2400" dirty="0"/>
          </a:p>
        </p:txBody>
      </p:sp>
      <p:sp>
        <p:nvSpPr>
          <p:cNvPr id="9" name="TextBox 8"/>
          <p:cNvSpPr txBox="1"/>
          <p:nvPr/>
        </p:nvSpPr>
        <p:spPr>
          <a:xfrm>
            <a:off x="5357786" y="3571876"/>
            <a:ext cx="3786214" cy="707886"/>
          </a:xfrm>
          <a:prstGeom prst="rect">
            <a:avLst/>
          </a:prstGeom>
          <a:noFill/>
        </p:spPr>
        <p:txBody>
          <a:bodyPr wrap="square" rtlCol="0">
            <a:spAutoFit/>
          </a:bodyPr>
          <a:lstStyle/>
          <a:p>
            <a:pPr algn="just"/>
            <a:r>
              <a:rPr lang="vi-VN" sz="2000" dirty="0">
                <a:latin typeface="Times New Roman" pitchFamily="18" charset="0"/>
                <a:cs typeface="Times New Roman" pitchFamily="18" charset="0"/>
              </a:rPr>
              <a:t>Chiếm bán đảo Crum; Hắc Hải thành biển của họ</a:t>
            </a:r>
            <a:endParaRPr lang="en-US" sz="2000" dirty="0">
              <a:latin typeface="Times New Roman" pitchFamily="18" charset="0"/>
              <a:cs typeface="Times New Roman" pitchFamily="18" charset="0"/>
            </a:endParaRPr>
          </a:p>
        </p:txBody>
      </p:sp>
      <p:sp>
        <p:nvSpPr>
          <p:cNvPr id="10" name="TextBox 9"/>
          <p:cNvSpPr txBox="1"/>
          <p:nvPr/>
        </p:nvSpPr>
        <p:spPr>
          <a:xfrm>
            <a:off x="5357818" y="4286256"/>
            <a:ext cx="3786182" cy="707886"/>
          </a:xfrm>
          <a:prstGeom prst="rect">
            <a:avLst/>
          </a:prstGeom>
          <a:noFill/>
        </p:spPr>
        <p:txBody>
          <a:bodyPr wrap="square" rtlCol="0">
            <a:spAutoFit/>
          </a:bodyPr>
          <a:lstStyle/>
          <a:p>
            <a:pPr algn="just"/>
            <a:r>
              <a:rPr lang="vi-VN" sz="2000" dirty="0">
                <a:latin typeface="Times New Roman" pitchFamily="18" charset="0"/>
                <a:cs typeface="Times New Roman" pitchFamily="18" charset="0"/>
              </a:rPr>
              <a:t>Cướp hàng hóa của các thương nhân qua lại</a:t>
            </a:r>
            <a:endParaRPr lang="en-US" sz="2000" dirty="0">
              <a:latin typeface="Times New Roman" pitchFamily="18" charset="0"/>
              <a:cs typeface="Times New Roman" pitchFamily="18" charset="0"/>
            </a:endParaRPr>
          </a:p>
        </p:txBody>
      </p:sp>
      <p:sp>
        <p:nvSpPr>
          <p:cNvPr id="11" name="TextBox 10"/>
          <p:cNvSpPr txBox="1"/>
          <p:nvPr/>
        </p:nvSpPr>
        <p:spPr>
          <a:xfrm>
            <a:off x="571472" y="5786454"/>
            <a:ext cx="4143404" cy="830997"/>
          </a:xfrm>
          <a:prstGeom prst="rect">
            <a:avLst/>
          </a:prstGeom>
          <a:noFill/>
        </p:spPr>
        <p:txBody>
          <a:bodyPr wrap="square" rtlCol="0">
            <a:spAutoFit/>
          </a:bodyPr>
          <a:lstStyle/>
          <a:p>
            <a:pPr>
              <a:buFont typeface="Arial" pitchFamily="34" charset="0"/>
              <a:buChar char="•"/>
            </a:pPr>
            <a:r>
              <a:rPr lang="vi-VN" sz="2400" dirty="0">
                <a:latin typeface="Times New Roman" pitchFamily="18" charset="0"/>
                <a:cs typeface="Times New Roman" pitchFamily="18" charset="0"/>
              </a:rPr>
              <a:t> Xuyên qua Châu Á đến Trung Quốc </a:t>
            </a:r>
            <a:endParaRPr lang="en-US" sz="2400" dirty="0">
              <a:latin typeface="Times New Roman" pitchFamily="18" charset="0"/>
              <a:cs typeface="Times New Roman" pitchFamily="18" charset="0"/>
            </a:endParaRPr>
          </a:p>
        </p:txBody>
      </p:sp>
      <p:sp>
        <p:nvSpPr>
          <p:cNvPr id="12" name="TextBox 11"/>
          <p:cNvSpPr txBox="1"/>
          <p:nvPr/>
        </p:nvSpPr>
        <p:spPr>
          <a:xfrm>
            <a:off x="5357818" y="5429264"/>
            <a:ext cx="3786182" cy="400110"/>
          </a:xfrm>
          <a:prstGeom prst="rect">
            <a:avLst/>
          </a:prstGeom>
          <a:noFill/>
        </p:spPr>
        <p:txBody>
          <a:bodyPr wrap="square" rtlCol="0">
            <a:spAutoFit/>
          </a:bodyPr>
          <a:lstStyle/>
          <a:p>
            <a:r>
              <a:rPr lang="vi-VN" sz="2000" dirty="0">
                <a:latin typeface="Times New Roman" pitchFamily="18" charset="0"/>
                <a:cs typeface="Times New Roman" pitchFamily="18" charset="0"/>
              </a:rPr>
              <a:t>Xa mạc; núi đồi; thảo nguyên</a:t>
            </a:r>
            <a:endParaRPr lang="en-US" sz="2000" dirty="0">
              <a:latin typeface="Times New Roman" pitchFamily="18" charset="0"/>
              <a:cs typeface="Times New Roman" pitchFamily="18" charset="0"/>
            </a:endParaRPr>
          </a:p>
        </p:txBody>
      </p:sp>
      <p:sp>
        <p:nvSpPr>
          <p:cNvPr id="13" name="TextBox 12"/>
          <p:cNvSpPr txBox="1"/>
          <p:nvPr/>
        </p:nvSpPr>
        <p:spPr>
          <a:xfrm>
            <a:off x="5357818" y="6150114"/>
            <a:ext cx="3786182" cy="707886"/>
          </a:xfrm>
          <a:prstGeom prst="rect">
            <a:avLst/>
          </a:prstGeom>
          <a:noFill/>
        </p:spPr>
        <p:txBody>
          <a:bodyPr wrap="square" rtlCol="0">
            <a:spAutoFit/>
          </a:bodyPr>
          <a:lstStyle/>
          <a:p>
            <a:pPr algn="just"/>
            <a:r>
              <a:rPr lang="vi-VN" sz="2000" dirty="0">
                <a:latin typeface="Times New Roman" pitchFamily="18" charset="0"/>
                <a:cs typeface="Times New Roman" pitchFamily="18" charset="0"/>
              </a:rPr>
              <a:t>Dân du mục Afghanistan chiếm giữ nên rất nguy hiểm</a:t>
            </a:r>
            <a:endParaRPr lang="en-US" sz="2000" dirty="0">
              <a:latin typeface="Times New Roman" pitchFamily="18" charset="0"/>
              <a:cs typeface="Times New Roman" pitchFamily="18" charset="0"/>
            </a:endParaRPr>
          </a:p>
        </p:txBody>
      </p:sp>
      <p:cxnSp>
        <p:nvCxnSpPr>
          <p:cNvPr id="15" name="Straight Arrow Connector 14"/>
          <p:cNvCxnSpPr>
            <a:stCxn id="8" idx="3"/>
            <a:endCxn id="9" idx="1"/>
          </p:cNvCxnSpPr>
          <p:nvPr/>
        </p:nvCxnSpPr>
        <p:spPr>
          <a:xfrm flipV="1">
            <a:off x="4742037" y="3925819"/>
            <a:ext cx="615749" cy="4483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a:stCxn id="8" idx="3"/>
            <a:endCxn id="10" idx="1"/>
          </p:cNvCxnSpPr>
          <p:nvPr/>
        </p:nvCxnSpPr>
        <p:spPr>
          <a:xfrm>
            <a:off x="4742037" y="4374213"/>
            <a:ext cx="615781" cy="26598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11" idx="3"/>
            <a:endCxn id="12" idx="1"/>
          </p:cNvCxnSpPr>
          <p:nvPr/>
        </p:nvCxnSpPr>
        <p:spPr>
          <a:xfrm flipV="1">
            <a:off x="4714876" y="5629319"/>
            <a:ext cx="642942" cy="5726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a:stCxn id="11" idx="3"/>
            <a:endCxn id="13" idx="1"/>
          </p:cNvCxnSpPr>
          <p:nvPr/>
        </p:nvCxnSpPr>
        <p:spPr>
          <a:xfrm>
            <a:off x="4714876" y="6201953"/>
            <a:ext cx="642942" cy="3021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 name="Explosion 1 31"/>
          <p:cNvSpPr/>
          <p:nvPr/>
        </p:nvSpPr>
        <p:spPr>
          <a:xfrm>
            <a:off x="1428728" y="428604"/>
            <a:ext cx="6858048" cy="5715016"/>
          </a:xfrm>
          <a:prstGeom prst="irregularSeal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1"/>
                </a:solidFill>
                <a:latin typeface="Times New Roman" pitchFamily="18" charset="0"/>
                <a:cs typeface="Times New Roman" pitchFamily="18" charset="0"/>
              </a:rPr>
              <a:t>Vì vậy, cần tìm ra một con đường mới</a:t>
            </a:r>
            <a:endParaRPr lang="en-US" sz="3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Left)">
                                      <p:cBhvr>
                                        <p:cTn id="16" dur="500"/>
                                        <p:tgtEl>
                                          <p:spTgt spid="6"/>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par>
                          <p:cTn id="21" fill="hold">
                            <p:stCondLst>
                              <p:cond delay="1000"/>
                            </p:stCondLst>
                            <p:childTnLst>
                              <p:par>
                                <p:cTn id="22" presetID="18" presetClass="entr" presetSubtype="3"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Right)">
                                      <p:cBhvr>
                                        <p:cTn id="24" dur="500"/>
                                        <p:tgtEl>
                                          <p:spTgt spid="15"/>
                                        </p:tgtEl>
                                      </p:cBhvr>
                                    </p:animEffect>
                                  </p:childTnLst>
                                </p:cTn>
                              </p:par>
                              <p:par>
                                <p:cTn id="25" presetID="14" presetClass="entr" presetSubtype="5"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vertical)">
                                      <p:cBhvr>
                                        <p:cTn id="27" dur="500"/>
                                        <p:tgtEl>
                                          <p:spTgt spid="9"/>
                                        </p:tgtEl>
                                      </p:cBhvr>
                                    </p:animEffect>
                                  </p:childTnLst>
                                </p:cTn>
                              </p:par>
                            </p:childTnLst>
                          </p:cTn>
                        </p:par>
                        <p:par>
                          <p:cTn id="28" fill="hold">
                            <p:stCondLst>
                              <p:cond delay="1500"/>
                            </p:stCondLst>
                            <p:childTnLst>
                              <p:par>
                                <p:cTn id="29" presetID="18" presetClass="entr" presetSubtype="3"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strips(upRight)">
                                      <p:cBhvr>
                                        <p:cTn id="31" dur="500"/>
                                        <p:tgtEl>
                                          <p:spTgt spid="18"/>
                                        </p:tgtEl>
                                      </p:cBhvr>
                                    </p:animEffect>
                                  </p:childTnLst>
                                </p:cTn>
                              </p:par>
                              <p:par>
                                <p:cTn id="32" presetID="14" presetClass="entr" presetSubtype="5"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slide(fromLeft)">
                                      <p:cBhvr>
                                        <p:cTn id="39" dur="500"/>
                                        <p:tgtEl>
                                          <p:spTgt spid="7"/>
                                        </p:tgtEl>
                                      </p:cBhvr>
                                    </p:animEffect>
                                  </p:childTnLst>
                                </p:cTn>
                              </p:par>
                            </p:childTnLst>
                          </p:cTn>
                        </p:par>
                        <p:par>
                          <p:cTn id="40" fill="hold">
                            <p:stCondLst>
                              <p:cond delay="500"/>
                            </p:stCondLst>
                            <p:childTnLst>
                              <p:par>
                                <p:cTn id="41" presetID="5" presetClass="entr" presetSubtype="1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heckerboard(across)">
                                      <p:cBhvr>
                                        <p:cTn id="43" dur="500"/>
                                        <p:tgtEl>
                                          <p:spTgt spid="11"/>
                                        </p:tgtEl>
                                      </p:cBhvr>
                                    </p:animEffect>
                                  </p:childTnLst>
                                </p:cTn>
                              </p:par>
                            </p:childTnLst>
                          </p:cTn>
                        </p:par>
                        <p:par>
                          <p:cTn id="44" fill="hold">
                            <p:stCondLst>
                              <p:cond delay="1000"/>
                            </p:stCondLst>
                            <p:childTnLst>
                              <p:par>
                                <p:cTn id="45" presetID="18" presetClass="entr" presetSubtype="3"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strips(upRight)">
                                      <p:cBhvr>
                                        <p:cTn id="47" dur="500"/>
                                        <p:tgtEl>
                                          <p:spTgt spid="21"/>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randombar(vertical)">
                                      <p:cBhvr>
                                        <p:cTn id="50" dur="500"/>
                                        <p:tgtEl>
                                          <p:spTgt spid="12"/>
                                        </p:tgtEl>
                                      </p:cBhvr>
                                    </p:animEffect>
                                  </p:childTnLst>
                                </p:cTn>
                              </p:par>
                            </p:childTnLst>
                          </p:cTn>
                        </p:par>
                        <p:par>
                          <p:cTn id="51" fill="hold">
                            <p:stCondLst>
                              <p:cond delay="1500"/>
                            </p:stCondLst>
                            <p:childTnLst>
                              <p:par>
                                <p:cTn id="52" presetID="18" presetClass="entr" presetSubtype="3"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strips(upRight)">
                                      <p:cBhvr>
                                        <p:cTn id="54" dur="500"/>
                                        <p:tgtEl>
                                          <p:spTgt spid="24"/>
                                        </p:tgtEl>
                                      </p:cBhvr>
                                    </p:animEffect>
                                  </p:childTnLst>
                                </p:cTn>
                              </p:par>
                              <p:par>
                                <p:cTn id="55" presetID="14" presetClass="entr" presetSubtype="5"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randombar(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p:bldP spid="13"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720" y="1071546"/>
            <a:ext cx="3000396" cy="523220"/>
          </a:xfrm>
          <a:prstGeom prst="rect">
            <a:avLst/>
          </a:prstGeom>
          <a:noFill/>
        </p:spPr>
        <p:txBody>
          <a:bodyPr wrap="square" rtlCol="0">
            <a:spAutoFit/>
          </a:bodyPr>
          <a:lstStyle/>
          <a:p>
            <a:r>
              <a:rPr lang="vi-VN" sz="2800" dirty="0">
                <a:latin typeface="Times New Roman" pitchFamily="18" charset="0"/>
                <a:cs typeface="Times New Roman" pitchFamily="18" charset="0"/>
              </a:rPr>
              <a:t>a) </a:t>
            </a:r>
            <a:r>
              <a:rPr lang="vi-VN" sz="2800" u="sng" dirty="0">
                <a:latin typeface="Times New Roman" pitchFamily="18" charset="0"/>
                <a:cs typeface="Times New Roman" pitchFamily="18" charset="0"/>
              </a:rPr>
              <a:t>Nguyên nhân</a:t>
            </a:r>
            <a:endParaRPr lang="en-US" sz="2800" u="sng" dirty="0">
              <a:latin typeface="Times New Roman" pitchFamily="18" charset="0"/>
              <a:cs typeface="Times New Roman" pitchFamily="18" charset="0"/>
            </a:endParaRPr>
          </a:p>
        </p:txBody>
      </p:sp>
      <p:sp>
        <p:nvSpPr>
          <p:cNvPr id="9" name="TextBox 8"/>
          <p:cNvSpPr txBox="1"/>
          <p:nvPr/>
        </p:nvSpPr>
        <p:spPr>
          <a:xfrm>
            <a:off x="285720" y="1714488"/>
            <a:ext cx="3143272" cy="523220"/>
          </a:xfrm>
          <a:prstGeom prst="rect">
            <a:avLst/>
          </a:prstGeom>
          <a:noFill/>
        </p:spPr>
        <p:txBody>
          <a:bodyPr wrap="square" rtlCol="0">
            <a:spAutoFit/>
          </a:bodyPr>
          <a:lstStyle/>
          <a:p>
            <a:r>
              <a:rPr lang="vi-VN" sz="2800" dirty="0">
                <a:latin typeface="Times New Roman" pitchFamily="18" charset="0"/>
                <a:cs typeface="Times New Roman" pitchFamily="18" charset="0"/>
              </a:rPr>
              <a:t>b) </a:t>
            </a:r>
            <a:r>
              <a:rPr lang="en-US" sz="2800" u="sng" dirty="0" err="1">
                <a:latin typeface="Times New Roman" pitchFamily="18" charset="0"/>
                <a:cs typeface="Times New Roman" pitchFamily="18" charset="0"/>
              </a:rPr>
              <a:t>Yếu</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tố</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tác</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động</a:t>
            </a:r>
            <a:endParaRPr lang="en-US" sz="2800" u="sng" dirty="0">
              <a:latin typeface="Times New Roman" pitchFamily="18" charset="0"/>
              <a:cs typeface="Times New Roman" pitchFamily="18" charset="0"/>
            </a:endParaRPr>
          </a:p>
        </p:txBody>
      </p:sp>
      <p:sp>
        <p:nvSpPr>
          <p:cNvPr id="10" name="TextBox 9"/>
          <p:cNvSpPr txBox="1"/>
          <p:nvPr/>
        </p:nvSpPr>
        <p:spPr>
          <a:xfrm>
            <a:off x="214282" y="2357430"/>
            <a:ext cx="3286148" cy="523220"/>
          </a:xfrm>
          <a:prstGeom prst="rect">
            <a:avLst/>
          </a:prstGeom>
          <a:noFill/>
        </p:spPr>
        <p:txBody>
          <a:bodyPr wrap="square" rtlCol="0">
            <a:spAutoFit/>
          </a:bodyPr>
          <a:lstStyle/>
          <a:p>
            <a:pPr>
              <a:buFont typeface="Wingdings" pitchFamily="2" charset="2"/>
              <a:buChar char="ü"/>
            </a:pPr>
            <a:r>
              <a:rPr lang="vi-VN" sz="2800" dirty="0">
                <a:latin typeface="Times New Roman" pitchFamily="18" charset="0"/>
                <a:cs typeface="Times New Roman" pitchFamily="18" charset="0"/>
              </a:rPr>
              <a:t> Khoa học kĩ thuật</a:t>
            </a:r>
            <a:endParaRPr lang="en-US" sz="2800" dirty="0">
              <a:latin typeface="Times New Roman" pitchFamily="18" charset="0"/>
              <a:cs typeface="Times New Roman" pitchFamily="18" charset="0"/>
            </a:endParaRPr>
          </a:p>
        </p:txBody>
      </p:sp>
      <p:sp>
        <p:nvSpPr>
          <p:cNvPr id="11" name="TextBox 10"/>
          <p:cNvSpPr txBox="1"/>
          <p:nvPr/>
        </p:nvSpPr>
        <p:spPr>
          <a:xfrm>
            <a:off x="285720" y="4000504"/>
            <a:ext cx="5286412" cy="523220"/>
          </a:xfrm>
          <a:prstGeom prst="rect">
            <a:avLst/>
          </a:prstGeom>
          <a:noFill/>
        </p:spPr>
        <p:txBody>
          <a:bodyPr wrap="square" rtlCol="0">
            <a:spAutoFit/>
          </a:bodyPr>
          <a:lstStyle/>
          <a:p>
            <a:pPr>
              <a:buFont typeface="Wingdings" pitchFamily="2" charset="2"/>
              <a:buChar char="ü"/>
            </a:pPr>
            <a:r>
              <a:rPr lang="vi-VN" sz="2800" dirty="0">
                <a:latin typeface="Times New Roman" pitchFamily="18" charset="0"/>
                <a:cs typeface="Times New Roman" pitchFamily="18" charset="0"/>
              </a:rPr>
              <a:t> Nắm rõ các hiện tượng tự nhiên</a:t>
            </a:r>
            <a:endParaRPr lang="en-US" sz="2800" dirty="0">
              <a:latin typeface="Times New Roman" pitchFamily="18" charset="0"/>
              <a:cs typeface="Times New Roman" pitchFamily="18" charset="0"/>
            </a:endParaRPr>
          </a:p>
        </p:txBody>
      </p:sp>
      <p:sp>
        <p:nvSpPr>
          <p:cNvPr id="12" name="TextBox 11"/>
          <p:cNvSpPr txBox="1"/>
          <p:nvPr/>
        </p:nvSpPr>
        <p:spPr>
          <a:xfrm>
            <a:off x="285720" y="5643578"/>
            <a:ext cx="5000660" cy="523220"/>
          </a:xfrm>
          <a:prstGeom prst="rect">
            <a:avLst/>
          </a:prstGeom>
          <a:noFill/>
        </p:spPr>
        <p:txBody>
          <a:bodyPr wrap="square" rtlCol="0">
            <a:spAutoFit/>
          </a:bodyPr>
          <a:lstStyle/>
          <a:p>
            <a:pPr>
              <a:buFont typeface="Wingdings" pitchFamily="2" charset="2"/>
              <a:buChar char="ü"/>
            </a:pPr>
            <a:r>
              <a:rPr lang="vi-VN" sz="2800" dirty="0">
                <a:latin typeface="Times New Roman" pitchFamily="18" charset="0"/>
                <a:cs typeface="Times New Roman" pitchFamily="18" charset="0"/>
              </a:rPr>
              <a:t> Kĩ thuật đóng tàu phát triển</a:t>
            </a:r>
            <a:endParaRPr lang="en-US" sz="2800" dirty="0">
              <a:latin typeface="Times New Roman" pitchFamily="18" charset="0"/>
              <a:cs typeface="Times New Roman" pitchFamily="18" charset="0"/>
            </a:endParaRPr>
          </a:p>
        </p:txBody>
      </p:sp>
      <p:pic>
        <p:nvPicPr>
          <p:cNvPr id="13" name="Picture 12" descr="Chưa có tên579459.png"/>
          <p:cNvPicPr>
            <a:picLocks noChangeAspect="1"/>
          </p:cNvPicPr>
          <p:nvPr/>
        </p:nvPicPr>
        <p:blipFill>
          <a:blip r:embed="rId2"/>
          <a:stretch>
            <a:fillRect/>
          </a:stretch>
        </p:blipFill>
        <p:spPr>
          <a:xfrm>
            <a:off x="5357818" y="1357298"/>
            <a:ext cx="3786182" cy="1928826"/>
          </a:xfrm>
          <a:prstGeom prst="rect">
            <a:avLst/>
          </a:prstGeom>
        </p:spPr>
      </p:pic>
      <p:pic>
        <p:nvPicPr>
          <p:cNvPr id="14" name="Picture 13" descr="49941.png"/>
          <p:cNvPicPr>
            <a:picLocks noChangeAspect="1"/>
          </p:cNvPicPr>
          <p:nvPr/>
        </p:nvPicPr>
        <p:blipFill>
          <a:blip r:embed="rId3"/>
          <a:stretch>
            <a:fillRect/>
          </a:stretch>
        </p:blipFill>
        <p:spPr>
          <a:xfrm>
            <a:off x="5359983" y="3393933"/>
            <a:ext cx="3784017" cy="1857388"/>
          </a:xfrm>
          <a:prstGeom prst="rect">
            <a:avLst/>
          </a:prstGeom>
        </p:spPr>
      </p:pic>
      <p:pic>
        <p:nvPicPr>
          <p:cNvPr id="9218" name="Picture 2" descr="Kết quả hình ảnh cho tàu caraven"/>
          <p:cNvPicPr>
            <a:picLocks noChangeAspect="1" noChangeArrowheads="1"/>
          </p:cNvPicPr>
          <p:nvPr/>
        </p:nvPicPr>
        <p:blipFill>
          <a:blip r:embed="rId4"/>
          <a:srcRect/>
          <a:stretch>
            <a:fillRect/>
          </a:stretch>
        </p:blipFill>
        <p:spPr bwMode="auto">
          <a:xfrm>
            <a:off x="5357818" y="5357826"/>
            <a:ext cx="3786182" cy="15001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lide(fromLeft)">
                                      <p:cBhvr>
                                        <p:cTn id="14" dur="500"/>
                                        <p:tgtEl>
                                          <p:spTgt spid="11"/>
                                        </p:tgtEl>
                                      </p:cBhvr>
                                    </p:animEffect>
                                  </p:childTnLst>
                                </p:cTn>
                              </p:par>
                              <p:par>
                                <p:cTn id="15" presetID="14" presetClass="entr" presetSubtype="1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lide(fromLeft)">
                                      <p:cBhvr>
                                        <p:cTn id="21" dur="500"/>
                                        <p:tgtEl>
                                          <p:spTgt spid="12"/>
                                        </p:tgtEl>
                                      </p:cBhvr>
                                    </p:animEffect>
                                  </p:childTnLst>
                                </p:cTn>
                              </p:par>
                              <p:par>
                                <p:cTn id="22" presetID="14" presetClass="entr" presetSubtype="10" fill="hold" nodeType="withEffect">
                                  <p:stCondLst>
                                    <p:cond delay="0"/>
                                  </p:stCondLst>
                                  <p:childTnLst>
                                    <p:set>
                                      <p:cBhvr>
                                        <p:cTn id="23" dur="1" fill="hold">
                                          <p:stCondLst>
                                            <p:cond delay="0"/>
                                          </p:stCondLst>
                                        </p:cTn>
                                        <p:tgtEl>
                                          <p:spTgt spid="9218"/>
                                        </p:tgtEl>
                                        <p:attrNameLst>
                                          <p:attrName>style.visibility</p:attrName>
                                        </p:attrNameLst>
                                      </p:cBhvr>
                                      <p:to>
                                        <p:strVal val="visible"/>
                                      </p:to>
                                    </p:set>
                                    <p:animEffect transition="in" filter="randombar(horizontal)">
                                      <p:cBhvr>
                                        <p:cTn id="24"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0126" y="-142892"/>
            <a:ext cx="8229600" cy="1143000"/>
          </a:xfrm>
        </p:spPr>
        <p:txBody>
          <a:bodyPr>
            <a:normAutofit/>
          </a:bodyPr>
          <a:lstStyle/>
          <a:p>
            <a:r>
              <a:rPr lang="en-US" sz="3200" b="1" i="1" u="sng" dirty="0">
                <a:solidFill>
                  <a:srgbClr val="00B0F0"/>
                </a:solidFill>
                <a:latin typeface="Times New Roman" panose="02020603050405020304" pitchFamily="18" charset="0"/>
                <a:cs typeface="Times New Roman" panose="02020603050405020304" pitchFamily="18" charset="0"/>
              </a:rPr>
              <a:t>2. </a:t>
            </a:r>
            <a:r>
              <a:rPr lang="en-US" sz="3200" b="1" i="1" u="sng" dirty="0" err="1">
                <a:solidFill>
                  <a:srgbClr val="00B0F0"/>
                </a:solidFill>
                <a:latin typeface="Times New Roman" panose="02020603050405020304" pitchFamily="18" charset="0"/>
                <a:cs typeface="Times New Roman" panose="02020603050405020304" pitchFamily="18" charset="0"/>
              </a:rPr>
              <a:t>Một</a:t>
            </a:r>
            <a:r>
              <a:rPr lang="en-US" sz="3200" b="1" i="1" u="sng" dirty="0">
                <a:solidFill>
                  <a:srgbClr val="00B0F0"/>
                </a:solidFill>
                <a:latin typeface="Times New Roman" panose="02020603050405020304" pitchFamily="18" charset="0"/>
                <a:cs typeface="Times New Roman" panose="02020603050405020304" pitchFamily="18" charset="0"/>
              </a:rPr>
              <a:t> </a:t>
            </a:r>
            <a:r>
              <a:rPr lang="en-US" sz="3200" b="1" i="1" u="sng" dirty="0" err="1">
                <a:solidFill>
                  <a:srgbClr val="00B0F0"/>
                </a:solidFill>
                <a:latin typeface="Times New Roman" panose="02020603050405020304" pitchFamily="18" charset="0"/>
                <a:cs typeface="Times New Roman" panose="02020603050405020304" pitchFamily="18" charset="0"/>
              </a:rPr>
              <a:t>số</a:t>
            </a:r>
            <a:r>
              <a:rPr lang="en-US" sz="3200" b="1" i="1" u="sng" dirty="0">
                <a:solidFill>
                  <a:srgbClr val="00B0F0"/>
                </a:solidFill>
                <a:latin typeface="Times New Roman" panose="02020603050405020304" pitchFamily="18" charset="0"/>
                <a:cs typeface="Times New Roman" panose="02020603050405020304" pitchFamily="18" charset="0"/>
              </a:rPr>
              <a:t> </a:t>
            </a:r>
            <a:r>
              <a:rPr lang="en-US" sz="3200" b="1" i="1" u="sng" dirty="0" err="1">
                <a:solidFill>
                  <a:srgbClr val="00B0F0"/>
                </a:solidFill>
                <a:latin typeface="Times New Roman" panose="02020603050405020304" pitchFamily="18" charset="0"/>
                <a:cs typeface="Times New Roman" panose="02020603050405020304" pitchFamily="18" charset="0"/>
              </a:rPr>
              <a:t>cuộc</a:t>
            </a:r>
            <a:r>
              <a:rPr lang="en-US" sz="3200" b="1" i="1" u="sng" dirty="0">
                <a:solidFill>
                  <a:srgbClr val="00B0F0"/>
                </a:solidFill>
                <a:latin typeface="Times New Roman" panose="02020603050405020304" pitchFamily="18" charset="0"/>
                <a:cs typeface="Times New Roman" panose="02020603050405020304" pitchFamily="18" charset="0"/>
              </a:rPr>
              <a:t> </a:t>
            </a:r>
            <a:r>
              <a:rPr lang="en-US" sz="3200" b="1" i="1" u="sng" dirty="0" err="1">
                <a:solidFill>
                  <a:srgbClr val="00B0F0"/>
                </a:solidFill>
                <a:latin typeface="Times New Roman" panose="02020603050405020304" pitchFamily="18" charset="0"/>
                <a:cs typeface="Times New Roman" panose="02020603050405020304" pitchFamily="18" charset="0"/>
              </a:rPr>
              <a:t>đại</a:t>
            </a:r>
            <a:r>
              <a:rPr lang="en-US" sz="3200" b="1" i="1" u="sng" dirty="0">
                <a:solidFill>
                  <a:srgbClr val="00B0F0"/>
                </a:solidFill>
                <a:latin typeface="Times New Roman" panose="02020603050405020304" pitchFamily="18" charset="0"/>
                <a:cs typeface="Times New Roman" panose="02020603050405020304" pitchFamily="18" charset="0"/>
              </a:rPr>
              <a:t> </a:t>
            </a:r>
            <a:r>
              <a:rPr lang="en-US" sz="3200" b="1" i="1" u="sng" dirty="0" err="1">
                <a:solidFill>
                  <a:srgbClr val="00B0F0"/>
                </a:solidFill>
                <a:latin typeface="Times New Roman" panose="02020603050405020304" pitchFamily="18" charset="0"/>
                <a:cs typeface="Times New Roman" panose="02020603050405020304" pitchFamily="18" charset="0"/>
              </a:rPr>
              <a:t>phát</a:t>
            </a:r>
            <a:r>
              <a:rPr lang="en-US" sz="3200" b="1" i="1" u="sng" dirty="0">
                <a:solidFill>
                  <a:srgbClr val="00B0F0"/>
                </a:solidFill>
                <a:latin typeface="Times New Roman" panose="02020603050405020304" pitchFamily="18" charset="0"/>
                <a:cs typeface="Times New Roman" panose="02020603050405020304" pitchFamily="18" charset="0"/>
              </a:rPr>
              <a:t> </a:t>
            </a:r>
            <a:r>
              <a:rPr lang="en-US" sz="3200" b="1" i="1" u="sng" dirty="0" err="1">
                <a:solidFill>
                  <a:srgbClr val="00B0F0"/>
                </a:solidFill>
                <a:latin typeface="Times New Roman" panose="02020603050405020304" pitchFamily="18" charset="0"/>
                <a:cs typeface="Times New Roman" panose="02020603050405020304" pitchFamily="18" charset="0"/>
              </a:rPr>
              <a:t>kiến</a:t>
            </a:r>
            <a:r>
              <a:rPr lang="en-US" sz="3200" b="1" i="1" u="sng" dirty="0">
                <a:solidFill>
                  <a:srgbClr val="00B0F0"/>
                </a:solidFill>
                <a:latin typeface="Times New Roman" panose="02020603050405020304" pitchFamily="18" charset="0"/>
                <a:cs typeface="Times New Roman" panose="02020603050405020304" pitchFamily="18" charset="0"/>
              </a:rPr>
              <a:t> </a:t>
            </a:r>
            <a:r>
              <a:rPr lang="en-US" sz="3200" b="1" i="1" u="sng" dirty="0" err="1">
                <a:solidFill>
                  <a:srgbClr val="00B0F0"/>
                </a:solidFill>
                <a:latin typeface="Times New Roman" panose="02020603050405020304" pitchFamily="18" charset="0"/>
                <a:cs typeface="Times New Roman" panose="02020603050405020304" pitchFamily="18" charset="0"/>
              </a:rPr>
              <a:t>địa</a:t>
            </a:r>
            <a:r>
              <a:rPr lang="en-US" sz="3200" b="1" i="1" u="sng" dirty="0">
                <a:solidFill>
                  <a:srgbClr val="00B0F0"/>
                </a:solidFill>
                <a:latin typeface="Times New Roman" panose="02020603050405020304" pitchFamily="18" charset="0"/>
                <a:cs typeface="Times New Roman" panose="02020603050405020304" pitchFamily="18" charset="0"/>
              </a:rPr>
              <a:t> </a:t>
            </a:r>
            <a:r>
              <a:rPr lang="en-US" sz="3200" b="1" i="1" u="sng" dirty="0" err="1">
                <a:solidFill>
                  <a:srgbClr val="00B0F0"/>
                </a:solidFill>
                <a:latin typeface="Times New Roman" panose="02020603050405020304" pitchFamily="18" charset="0"/>
                <a:cs typeface="Times New Roman" panose="02020603050405020304" pitchFamily="18" charset="0"/>
              </a:rPr>
              <a:t>lí</a:t>
            </a:r>
            <a:endParaRPr lang="en-US" sz="3200" b="1" i="1" u="sng" dirty="0">
              <a:solidFill>
                <a:srgbClr val="00B0F0"/>
              </a:solidFill>
              <a:latin typeface="Times New Roman" panose="02020603050405020304" pitchFamily="18" charset="0"/>
              <a:cs typeface="Times New Roman" panose="02020603050405020304" pitchFamily="18" charset="0"/>
            </a:endParaRPr>
          </a:p>
        </p:txBody>
      </p:sp>
      <p:pic>
        <p:nvPicPr>
          <p:cNvPr id="3" name="Picture 2" descr="magellan.jpg"/>
          <p:cNvPicPr>
            <a:picLocks noChangeAspect="1"/>
          </p:cNvPicPr>
          <p:nvPr/>
        </p:nvPicPr>
        <p:blipFill>
          <a:blip r:embed="rId2"/>
          <a:stretch>
            <a:fillRect/>
          </a:stretch>
        </p:blipFill>
        <p:spPr>
          <a:xfrm>
            <a:off x="4680604" y="3357562"/>
            <a:ext cx="4071934" cy="2500330"/>
          </a:xfrm>
          <a:prstGeom prst="rect">
            <a:avLst/>
          </a:prstGeom>
        </p:spPr>
      </p:pic>
      <p:pic>
        <p:nvPicPr>
          <p:cNvPr id="5" name="Picture 4" descr="Gama.png"/>
          <p:cNvPicPr>
            <a:picLocks noChangeAspect="1"/>
          </p:cNvPicPr>
          <p:nvPr/>
        </p:nvPicPr>
        <p:blipFill>
          <a:blip r:embed="rId3" cstate="print"/>
          <a:stretch>
            <a:fillRect/>
          </a:stretch>
        </p:blipFill>
        <p:spPr>
          <a:xfrm>
            <a:off x="4680604" y="537824"/>
            <a:ext cx="4000496" cy="2571744"/>
          </a:xfrm>
          <a:prstGeom prst="rect">
            <a:avLst/>
          </a:prstGeom>
        </p:spPr>
      </p:pic>
      <p:pic>
        <p:nvPicPr>
          <p:cNvPr id="6" name="Picture 5" descr="Colombus.jpg"/>
          <p:cNvPicPr>
            <a:picLocks noChangeAspect="1"/>
          </p:cNvPicPr>
          <p:nvPr/>
        </p:nvPicPr>
        <p:blipFill>
          <a:blip r:embed="rId4"/>
          <a:stretch>
            <a:fillRect/>
          </a:stretch>
        </p:blipFill>
        <p:spPr>
          <a:xfrm>
            <a:off x="0" y="3357562"/>
            <a:ext cx="4000496" cy="2500306"/>
          </a:xfrm>
          <a:prstGeom prst="rect">
            <a:avLst/>
          </a:prstGeom>
        </p:spPr>
      </p:pic>
      <p:pic>
        <p:nvPicPr>
          <p:cNvPr id="7" name="Picture 6" descr="dias.jpeg"/>
          <p:cNvPicPr>
            <a:picLocks noChangeAspect="1"/>
          </p:cNvPicPr>
          <p:nvPr/>
        </p:nvPicPr>
        <p:blipFill>
          <a:blip r:embed="rId5"/>
          <a:stretch>
            <a:fillRect/>
          </a:stretch>
        </p:blipFill>
        <p:spPr>
          <a:xfrm>
            <a:off x="74288" y="539511"/>
            <a:ext cx="4071934" cy="2571744"/>
          </a:xfrm>
          <a:prstGeom prst="rect">
            <a:avLst/>
          </a:prstGeom>
        </p:spPr>
      </p:pic>
      <p:sp>
        <p:nvSpPr>
          <p:cNvPr id="8" name="TextBox 7"/>
          <p:cNvSpPr txBox="1"/>
          <p:nvPr/>
        </p:nvSpPr>
        <p:spPr>
          <a:xfrm>
            <a:off x="0" y="2571744"/>
            <a:ext cx="4071934" cy="646331"/>
          </a:xfrm>
          <a:prstGeom prst="rect">
            <a:avLst/>
          </a:prstGeom>
          <a:noFill/>
        </p:spPr>
        <p:txBody>
          <a:bodyPr wrap="square" rtlCol="0">
            <a:spAutoFit/>
          </a:bodyPr>
          <a:lstStyle/>
          <a:p>
            <a:pPr algn="ctr"/>
            <a:r>
              <a:rPr lang="en-US" sz="3600" dirty="0" err="1">
                <a:latin typeface="Times New Roman" pitchFamily="18" charset="0"/>
                <a:cs typeface="Times New Roman" pitchFamily="18" charset="0"/>
              </a:rPr>
              <a:t>Bartolomeu</a:t>
            </a:r>
            <a:r>
              <a:rPr lang="en-US" sz="3600" dirty="0">
                <a:latin typeface="Times New Roman" pitchFamily="18" charset="0"/>
                <a:cs typeface="Times New Roman" pitchFamily="18" charset="0"/>
              </a:rPr>
              <a:t> Dias</a:t>
            </a:r>
          </a:p>
        </p:txBody>
      </p:sp>
      <p:sp>
        <p:nvSpPr>
          <p:cNvPr id="9" name="TextBox 8"/>
          <p:cNvSpPr txBox="1"/>
          <p:nvPr/>
        </p:nvSpPr>
        <p:spPr>
          <a:xfrm>
            <a:off x="5143504" y="2571744"/>
            <a:ext cx="4000496" cy="646331"/>
          </a:xfrm>
          <a:prstGeom prst="rect">
            <a:avLst/>
          </a:prstGeom>
          <a:noFill/>
        </p:spPr>
        <p:txBody>
          <a:bodyPr wrap="square" rtlCol="0">
            <a:spAutoFit/>
          </a:bodyPr>
          <a:lstStyle/>
          <a:p>
            <a:pPr algn="ctr"/>
            <a:r>
              <a:rPr lang="en-US" sz="3600" dirty="0">
                <a:latin typeface="Times New Roman" pitchFamily="18" charset="0"/>
                <a:cs typeface="Times New Roman" pitchFamily="18" charset="0"/>
              </a:rPr>
              <a:t>Vasco </a:t>
            </a:r>
            <a:r>
              <a:rPr lang="en-US" sz="3600" dirty="0" err="1">
                <a:latin typeface="Times New Roman" pitchFamily="18" charset="0"/>
                <a:cs typeface="Times New Roman" pitchFamily="18" charset="0"/>
              </a:rPr>
              <a:t>da</a:t>
            </a:r>
            <a:r>
              <a:rPr lang="en-US" sz="3600" dirty="0">
                <a:latin typeface="Times New Roman" pitchFamily="18" charset="0"/>
                <a:cs typeface="Times New Roman" pitchFamily="18" charset="0"/>
              </a:rPr>
              <a:t> Gama</a:t>
            </a:r>
          </a:p>
        </p:txBody>
      </p:sp>
      <p:sp>
        <p:nvSpPr>
          <p:cNvPr id="10" name="TextBox 9"/>
          <p:cNvSpPr txBox="1"/>
          <p:nvPr/>
        </p:nvSpPr>
        <p:spPr>
          <a:xfrm>
            <a:off x="0" y="5857892"/>
            <a:ext cx="4000496" cy="646331"/>
          </a:xfrm>
          <a:prstGeom prst="rect">
            <a:avLst/>
          </a:prstGeom>
          <a:noFill/>
        </p:spPr>
        <p:txBody>
          <a:bodyPr wrap="square" rtlCol="0">
            <a:spAutoFit/>
          </a:bodyPr>
          <a:lstStyle/>
          <a:p>
            <a:pPr algn="ctr"/>
            <a:r>
              <a:rPr lang="en-US" sz="3600" dirty="0" err="1">
                <a:latin typeface="Times New Roman" pitchFamily="18" charset="0"/>
                <a:cs typeface="Times New Roman" pitchFamily="18" charset="0"/>
              </a:rPr>
              <a:t>Cristoforo</a:t>
            </a:r>
            <a:r>
              <a:rPr lang="en-US" sz="3600" dirty="0">
                <a:latin typeface="Times New Roman" pitchFamily="18" charset="0"/>
                <a:cs typeface="Times New Roman" pitchFamily="18" charset="0"/>
              </a:rPr>
              <a:t> Colombo</a:t>
            </a:r>
          </a:p>
        </p:txBody>
      </p:sp>
      <p:sp>
        <p:nvSpPr>
          <p:cNvPr id="11" name="TextBox 10"/>
          <p:cNvSpPr txBox="1"/>
          <p:nvPr/>
        </p:nvSpPr>
        <p:spPr>
          <a:xfrm>
            <a:off x="5072066" y="5857892"/>
            <a:ext cx="4071934" cy="646331"/>
          </a:xfrm>
          <a:prstGeom prst="rect">
            <a:avLst/>
          </a:prstGeom>
          <a:noFill/>
        </p:spPr>
        <p:txBody>
          <a:bodyPr wrap="square" rtlCol="0">
            <a:spAutoFit/>
          </a:bodyPr>
          <a:lstStyle/>
          <a:p>
            <a:pPr algn="ctr"/>
            <a:r>
              <a:rPr lang="en-US" sz="3600" dirty="0">
                <a:latin typeface="Times New Roman" pitchFamily="18" charset="0"/>
                <a:cs typeface="Times New Roman" pitchFamily="18" charset="0"/>
              </a:rPr>
              <a:t>Ferdinand Magellan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vertical)">
                                      <p:cBhvr>
                                        <p:cTn id="16" dur="500"/>
                                        <p:tgtEl>
                                          <p:spTgt spid="8"/>
                                        </p:tgtEl>
                                      </p:cBhvr>
                                    </p:animEffect>
                                  </p:childTnLst>
                                </p:cTn>
                              </p:par>
                              <p:par>
                                <p:cTn id="17" presetID="53"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14" presetClass="entr" presetSubtype="5"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vertical)">
                                      <p:cBhvr>
                                        <p:cTn id="24" dur="500"/>
                                        <p:tgtEl>
                                          <p:spTgt spid="9"/>
                                        </p:tgtEl>
                                      </p:cBhvr>
                                    </p:animEffect>
                                  </p:childTnLst>
                                </p:cTn>
                              </p:par>
                              <p:par>
                                <p:cTn id="25" presetID="53"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14" presetClass="entr" presetSubtype="5"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vertical)">
                                      <p:cBhvr>
                                        <p:cTn id="32" dur="500"/>
                                        <p:tgtEl>
                                          <p:spTgt spid="10"/>
                                        </p:tgtEl>
                                      </p:cBhvr>
                                    </p:animEffect>
                                  </p:childTnLst>
                                </p:cTn>
                              </p:par>
                              <p:par>
                                <p:cTn id="33" presetID="53"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par>
                                <p:cTn id="38" presetID="14" presetClass="entr" presetSubtype="5"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vertic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5000"/>
          </a:stretch>
        </a:blipFill>
        <a:effectLst/>
      </p:bgPr>
    </p:bg>
    <p:spTree>
      <p:nvGrpSpPr>
        <p:cNvPr id="1" name=""/>
        <p:cNvGrpSpPr/>
        <p:nvPr/>
      </p:nvGrpSpPr>
      <p:grpSpPr>
        <a:xfrm>
          <a:off x="0" y="0"/>
          <a:ext cx="0" cy="0"/>
          <a:chOff x="0" y="0"/>
          <a:chExt cx="0" cy="0"/>
        </a:xfrm>
      </p:grpSpPr>
      <p:pic>
        <p:nvPicPr>
          <p:cNvPr id="13" name="Picture 12" descr="2017-04-10-16-50-14.png"/>
          <p:cNvPicPr>
            <a:picLocks noChangeAspect="1"/>
          </p:cNvPicPr>
          <p:nvPr/>
        </p:nvPicPr>
        <p:blipFill>
          <a:blip r:embed="rId4" cstate="print"/>
          <a:stretch>
            <a:fillRect/>
          </a:stretch>
        </p:blipFill>
        <p:spPr>
          <a:xfrm>
            <a:off x="3786182" y="1571612"/>
            <a:ext cx="1000132" cy="813137"/>
          </a:xfrm>
          <a:prstGeom prst="rect">
            <a:avLst/>
          </a:prstGeom>
        </p:spPr>
      </p:pic>
      <p:sp>
        <p:nvSpPr>
          <p:cNvPr id="21" name="TextBox 20"/>
          <p:cNvSpPr txBox="1"/>
          <p:nvPr/>
        </p:nvSpPr>
        <p:spPr>
          <a:xfrm>
            <a:off x="0" y="0"/>
            <a:ext cx="9144000" cy="646331"/>
          </a:xfrm>
          <a:prstGeom prst="rect">
            <a:avLst/>
          </a:prstGeom>
          <a:noFill/>
        </p:spPr>
        <p:txBody>
          <a:bodyPr wrap="square" rtlCol="0">
            <a:spAutoFit/>
          </a:bodyPr>
          <a:lstStyle/>
          <a:p>
            <a:pPr algn="ctr"/>
            <a:r>
              <a:rPr lang="vi-VN" sz="3600" dirty="0">
                <a:latin typeface="Times New Roman" pitchFamily="18" charset="0"/>
                <a:cs typeface="Times New Roman" pitchFamily="18" charset="0"/>
              </a:rPr>
              <a:t>Lược đồ các cuộc phát kiến địa lí</a:t>
            </a:r>
            <a:endParaRPr lang="en-US" sz="3600" dirty="0">
              <a:latin typeface="Times New Roman" pitchFamily="18" charset="0"/>
              <a:cs typeface="Times New Roman" pitchFamily="18" charset="0"/>
            </a:endParaRPr>
          </a:p>
        </p:txBody>
      </p:sp>
      <p:sp>
        <p:nvSpPr>
          <p:cNvPr id="22" name="Freeform 21"/>
          <p:cNvSpPr/>
          <p:nvPr/>
        </p:nvSpPr>
        <p:spPr>
          <a:xfrm>
            <a:off x="4043218" y="2479964"/>
            <a:ext cx="916709" cy="2466109"/>
          </a:xfrm>
          <a:custGeom>
            <a:avLst/>
            <a:gdLst>
              <a:gd name="connsiteX0" fmla="*/ 362527 w 916709"/>
              <a:gd name="connsiteY0" fmla="*/ 0 h 2466109"/>
              <a:gd name="connsiteX1" fmla="*/ 71582 w 916709"/>
              <a:gd name="connsiteY1" fmla="*/ 429491 h 2466109"/>
              <a:gd name="connsiteX2" fmla="*/ 16164 w 916709"/>
              <a:gd name="connsiteY2" fmla="*/ 900545 h 2466109"/>
              <a:gd name="connsiteX3" fmla="*/ 168564 w 916709"/>
              <a:gd name="connsiteY3" fmla="*/ 1246909 h 2466109"/>
              <a:gd name="connsiteX4" fmla="*/ 528782 w 916709"/>
              <a:gd name="connsiteY4" fmla="*/ 1288472 h 2466109"/>
              <a:gd name="connsiteX5" fmla="*/ 695037 w 916709"/>
              <a:gd name="connsiteY5" fmla="*/ 1288472 h 2466109"/>
              <a:gd name="connsiteX6" fmla="*/ 764309 w 916709"/>
              <a:gd name="connsiteY6" fmla="*/ 1676400 h 2466109"/>
              <a:gd name="connsiteX7" fmla="*/ 764309 w 916709"/>
              <a:gd name="connsiteY7" fmla="*/ 2092036 h 2466109"/>
              <a:gd name="connsiteX8" fmla="*/ 833582 w 916709"/>
              <a:gd name="connsiteY8" fmla="*/ 2341418 h 2466109"/>
              <a:gd name="connsiteX9" fmla="*/ 916709 w 916709"/>
              <a:gd name="connsiteY9" fmla="*/ 2466109 h 2466109"/>
              <a:gd name="connsiteX10" fmla="*/ 916709 w 916709"/>
              <a:gd name="connsiteY10" fmla="*/ 2466109 h 24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709" h="2466109">
                <a:moveTo>
                  <a:pt x="362527" y="0"/>
                </a:moveTo>
                <a:cubicBezTo>
                  <a:pt x="245918" y="139700"/>
                  <a:pt x="129309" y="279400"/>
                  <a:pt x="71582" y="429491"/>
                </a:cubicBezTo>
                <a:cubicBezTo>
                  <a:pt x="13855" y="579582"/>
                  <a:pt x="0" y="764309"/>
                  <a:pt x="16164" y="900545"/>
                </a:cubicBezTo>
                <a:cubicBezTo>
                  <a:pt x="32328" y="1036781"/>
                  <a:pt x="83128" y="1182255"/>
                  <a:pt x="168564" y="1246909"/>
                </a:cubicBezTo>
                <a:cubicBezTo>
                  <a:pt x="254000" y="1311563"/>
                  <a:pt x="441037" y="1281545"/>
                  <a:pt x="528782" y="1288472"/>
                </a:cubicBezTo>
                <a:cubicBezTo>
                  <a:pt x="616527" y="1295399"/>
                  <a:pt x="655783" y="1223817"/>
                  <a:pt x="695037" y="1288472"/>
                </a:cubicBezTo>
                <a:cubicBezTo>
                  <a:pt x="734291" y="1353127"/>
                  <a:pt x="752764" y="1542473"/>
                  <a:pt x="764309" y="1676400"/>
                </a:cubicBezTo>
                <a:cubicBezTo>
                  <a:pt x="775854" y="1810327"/>
                  <a:pt x="752764" y="1981200"/>
                  <a:pt x="764309" y="2092036"/>
                </a:cubicBezTo>
                <a:cubicBezTo>
                  <a:pt x="775854" y="2202872"/>
                  <a:pt x="808182" y="2279073"/>
                  <a:pt x="833582" y="2341418"/>
                </a:cubicBezTo>
                <a:cubicBezTo>
                  <a:pt x="858982" y="2403763"/>
                  <a:pt x="916709" y="2466109"/>
                  <a:pt x="916709" y="2466109"/>
                </a:cubicBezTo>
                <a:lnTo>
                  <a:pt x="916709" y="2466109"/>
                </a:lnTo>
              </a:path>
            </a:pathLst>
          </a:custGeom>
          <a:ln w="57150">
            <a:solidFill>
              <a:schemeClr val="bg1"/>
            </a:solidFill>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2660073" y="2493818"/>
            <a:ext cx="1662545" cy="568037"/>
          </a:xfrm>
          <a:custGeom>
            <a:avLst/>
            <a:gdLst>
              <a:gd name="connsiteX0" fmla="*/ 1662545 w 1662545"/>
              <a:gd name="connsiteY0" fmla="*/ 0 h 568037"/>
              <a:gd name="connsiteX1" fmla="*/ 1274618 w 1662545"/>
              <a:gd name="connsiteY1" fmla="*/ 443346 h 568037"/>
              <a:gd name="connsiteX2" fmla="*/ 748145 w 1662545"/>
              <a:gd name="connsiteY2" fmla="*/ 512618 h 568037"/>
              <a:gd name="connsiteX3" fmla="*/ 249382 w 1662545"/>
              <a:gd name="connsiteY3" fmla="*/ 429491 h 568037"/>
              <a:gd name="connsiteX4" fmla="*/ 0 w 1662545"/>
              <a:gd name="connsiteY4" fmla="*/ 568037 h 568037"/>
              <a:gd name="connsiteX5" fmla="*/ 0 w 1662545"/>
              <a:gd name="connsiteY5" fmla="*/ 568037 h 56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2545" h="568037">
                <a:moveTo>
                  <a:pt x="1662545" y="0"/>
                </a:moveTo>
                <a:cubicBezTo>
                  <a:pt x="1544781" y="178955"/>
                  <a:pt x="1427018" y="357910"/>
                  <a:pt x="1274618" y="443346"/>
                </a:cubicBezTo>
                <a:cubicBezTo>
                  <a:pt x="1122218" y="528782"/>
                  <a:pt x="919018" y="514927"/>
                  <a:pt x="748145" y="512618"/>
                </a:cubicBezTo>
                <a:cubicBezTo>
                  <a:pt x="577272" y="510309"/>
                  <a:pt x="374073" y="420254"/>
                  <a:pt x="249382" y="429491"/>
                </a:cubicBezTo>
                <a:cubicBezTo>
                  <a:pt x="124691" y="438728"/>
                  <a:pt x="0" y="568037"/>
                  <a:pt x="0" y="568037"/>
                </a:cubicBezTo>
                <a:lnTo>
                  <a:pt x="0" y="568037"/>
                </a:lnTo>
              </a:path>
            </a:pathLst>
          </a:custGeom>
          <a:ln w="57150">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6" name="Freeform 25"/>
          <p:cNvSpPr/>
          <p:nvPr/>
        </p:nvSpPr>
        <p:spPr>
          <a:xfrm>
            <a:off x="3770746" y="2424545"/>
            <a:ext cx="2768599" cy="2819401"/>
          </a:xfrm>
          <a:custGeom>
            <a:avLst/>
            <a:gdLst>
              <a:gd name="connsiteX0" fmla="*/ 579581 w 2768599"/>
              <a:gd name="connsiteY0" fmla="*/ 0 h 2819401"/>
              <a:gd name="connsiteX1" fmla="*/ 302490 w 2768599"/>
              <a:gd name="connsiteY1" fmla="*/ 96982 h 2819401"/>
              <a:gd name="connsiteX2" fmla="*/ 205509 w 2768599"/>
              <a:gd name="connsiteY2" fmla="*/ 387928 h 2819401"/>
              <a:gd name="connsiteX3" fmla="*/ 274781 w 2768599"/>
              <a:gd name="connsiteY3" fmla="*/ 651164 h 2819401"/>
              <a:gd name="connsiteX4" fmla="*/ 177799 w 2768599"/>
              <a:gd name="connsiteY4" fmla="*/ 1052946 h 2819401"/>
              <a:gd name="connsiteX5" fmla="*/ 330199 w 2768599"/>
              <a:gd name="connsiteY5" fmla="*/ 1302328 h 2819401"/>
              <a:gd name="connsiteX6" fmla="*/ 371763 w 2768599"/>
              <a:gd name="connsiteY6" fmla="*/ 1482437 h 2819401"/>
              <a:gd name="connsiteX7" fmla="*/ 53109 w 2768599"/>
              <a:gd name="connsiteY7" fmla="*/ 1620982 h 2819401"/>
              <a:gd name="connsiteX8" fmla="*/ 53109 w 2768599"/>
              <a:gd name="connsiteY8" fmla="*/ 2105891 h 2819401"/>
              <a:gd name="connsiteX9" fmla="*/ 344054 w 2768599"/>
              <a:gd name="connsiteY9" fmla="*/ 2507673 h 2819401"/>
              <a:gd name="connsiteX10" fmla="*/ 842818 w 2768599"/>
              <a:gd name="connsiteY10" fmla="*/ 2549237 h 2819401"/>
              <a:gd name="connsiteX11" fmla="*/ 1078345 w 2768599"/>
              <a:gd name="connsiteY11" fmla="*/ 2590800 h 2819401"/>
              <a:gd name="connsiteX12" fmla="*/ 1189181 w 2768599"/>
              <a:gd name="connsiteY12" fmla="*/ 2784764 h 2819401"/>
              <a:gd name="connsiteX13" fmla="*/ 1549399 w 2768599"/>
              <a:gd name="connsiteY13" fmla="*/ 2757055 h 2819401"/>
              <a:gd name="connsiteX14" fmla="*/ 1729509 w 2768599"/>
              <a:gd name="connsiteY14" fmla="*/ 2410691 h 2819401"/>
              <a:gd name="connsiteX15" fmla="*/ 1826490 w 2768599"/>
              <a:gd name="connsiteY15" fmla="*/ 2189019 h 2819401"/>
              <a:gd name="connsiteX16" fmla="*/ 1951181 w 2768599"/>
              <a:gd name="connsiteY16" fmla="*/ 2008910 h 2819401"/>
              <a:gd name="connsiteX17" fmla="*/ 1909618 w 2768599"/>
              <a:gd name="connsiteY17" fmla="*/ 1690255 h 2819401"/>
              <a:gd name="connsiteX18" fmla="*/ 2006599 w 2768599"/>
              <a:gd name="connsiteY18" fmla="*/ 1482437 h 2819401"/>
              <a:gd name="connsiteX19" fmla="*/ 2200563 w 2768599"/>
              <a:gd name="connsiteY19" fmla="*/ 1330037 h 2819401"/>
              <a:gd name="connsiteX20" fmla="*/ 2436090 w 2768599"/>
              <a:gd name="connsiteY20" fmla="*/ 1233055 h 2819401"/>
              <a:gd name="connsiteX21" fmla="*/ 2657763 w 2768599"/>
              <a:gd name="connsiteY21" fmla="*/ 1191491 h 2819401"/>
              <a:gd name="connsiteX22" fmla="*/ 2768599 w 2768599"/>
              <a:gd name="connsiteY22" fmla="*/ 997528 h 2819401"/>
              <a:gd name="connsiteX23" fmla="*/ 2768599 w 2768599"/>
              <a:gd name="connsiteY23" fmla="*/ 997528 h 281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68599" h="2819401">
                <a:moveTo>
                  <a:pt x="579581" y="0"/>
                </a:moveTo>
                <a:cubicBezTo>
                  <a:pt x="472208" y="16163"/>
                  <a:pt x="364835" y="32327"/>
                  <a:pt x="302490" y="96982"/>
                </a:cubicBezTo>
                <a:cubicBezTo>
                  <a:pt x="240145" y="161637"/>
                  <a:pt x="210127" y="295564"/>
                  <a:pt x="205509" y="387928"/>
                </a:cubicBezTo>
                <a:cubicBezTo>
                  <a:pt x="200891" y="480292"/>
                  <a:pt x="279399" y="540328"/>
                  <a:pt x="274781" y="651164"/>
                </a:cubicBezTo>
                <a:cubicBezTo>
                  <a:pt x="270163" y="762000"/>
                  <a:pt x="168563" y="944419"/>
                  <a:pt x="177799" y="1052946"/>
                </a:cubicBezTo>
                <a:cubicBezTo>
                  <a:pt x="187035" y="1161473"/>
                  <a:pt x="297872" y="1230746"/>
                  <a:pt x="330199" y="1302328"/>
                </a:cubicBezTo>
                <a:cubicBezTo>
                  <a:pt x="362526" y="1373910"/>
                  <a:pt x="417945" y="1429328"/>
                  <a:pt x="371763" y="1482437"/>
                </a:cubicBezTo>
                <a:cubicBezTo>
                  <a:pt x="325581" y="1535546"/>
                  <a:pt x="106218" y="1517073"/>
                  <a:pt x="53109" y="1620982"/>
                </a:cubicBezTo>
                <a:cubicBezTo>
                  <a:pt x="0" y="1724891"/>
                  <a:pt x="4618" y="1958109"/>
                  <a:pt x="53109" y="2105891"/>
                </a:cubicBezTo>
                <a:cubicBezTo>
                  <a:pt x="101600" y="2253673"/>
                  <a:pt x="212436" y="2433782"/>
                  <a:pt x="344054" y="2507673"/>
                </a:cubicBezTo>
                <a:cubicBezTo>
                  <a:pt x="475672" y="2581564"/>
                  <a:pt x="720436" y="2535383"/>
                  <a:pt x="842818" y="2549237"/>
                </a:cubicBezTo>
                <a:cubicBezTo>
                  <a:pt x="965200" y="2563091"/>
                  <a:pt x="1020618" y="2551546"/>
                  <a:pt x="1078345" y="2590800"/>
                </a:cubicBezTo>
                <a:cubicBezTo>
                  <a:pt x="1136072" y="2630055"/>
                  <a:pt x="1110672" y="2757055"/>
                  <a:pt x="1189181" y="2784764"/>
                </a:cubicBezTo>
                <a:cubicBezTo>
                  <a:pt x="1267690" y="2812473"/>
                  <a:pt x="1459344" y="2819401"/>
                  <a:pt x="1549399" y="2757055"/>
                </a:cubicBezTo>
                <a:cubicBezTo>
                  <a:pt x="1639454" y="2694709"/>
                  <a:pt x="1683327" y="2505364"/>
                  <a:pt x="1729509" y="2410691"/>
                </a:cubicBezTo>
                <a:cubicBezTo>
                  <a:pt x="1775691" y="2316018"/>
                  <a:pt x="1789545" y="2255982"/>
                  <a:pt x="1826490" y="2189019"/>
                </a:cubicBezTo>
                <a:cubicBezTo>
                  <a:pt x="1863435" y="2122056"/>
                  <a:pt x="1937326" y="2092037"/>
                  <a:pt x="1951181" y="2008910"/>
                </a:cubicBezTo>
                <a:cubicBezTo>
                  <a:pt x="1965036" y="1925783"/>
                  <a:pt x="1900382" y="1778001"/>
                  <a:pt x="1909618" y="1690255"/>
                </a:cubicBezTo>
                <a:cubicBezTo>
                  <a:pt x="1918854" y="1602510"/>
                  <a:pt x="1958108" y="1542473"/>
                  <a:pt x="2006599" y="1482437"/>
                </a:cubicBezTo>
                <a:cubicBezTo>
                  <a:pt x="2055090" y="1422401"/>
                  <a:pt x="2128981" y="1371601"/>
                  <a:pt x="2200563" y="1330037"/>
                </a:cubicBezTo>
                <a:cubicBezTo>
                  <a:pt x="2272145" y="1288473"/>
                  <a:pt x="2359890" y="1256146"/>
                  <a:pt x="2436090" y="1233055"/>
                </a:cubicBezTo>
                <a:cubicBezTo>
                  <a:pt x="2512290" y="1209964"/>
                  <a:pt x="2602345" y="1230745"/>
                  <a:pt x="2657763" y="1191491"/>
                </a:cubicBezTo>
                <a:cubicBezTo>
                  <a:pt x="2713181" y="1152237"/>
                  <a:pt x="2768599" y="997528"/>
                  <a:pt x="2768599" y="997528"/>
                </a:cubicBezTo>
                <a:lnTo>
                  <a:pt x="2768599" y="997528"/>
                </a:lnTo>
              </a:path>
            </a:pathLst>
          </a:custGeom>
          <a:ln w="57150">
            <a:solidFill>
              <a:srgbClr val="FFFF00"/>
            </a:solidFill>
            <a:prstDash val="sysDot"/>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7" name="Freeform 26"/>
          <p:cNvSpPr/>
          <p:nvPr/>
        </p:nvSpPr>
        <p:spPr>
          <a:xfrm>
            <a:off x="5872018" y="3373582"/>
            <a:ext cx="611909" cy="244763"/>
          </a:xfrm>
          <a:custGeom>
            <a:avLst/>
            <a:gdLst>
              <a:gd name="connsiteX0" fmla="*/ 611909 w 611909"/>
              <a:gd name="connsiteY0" fmla="*/ 20782 h 244763"/>
              <a:gd name="connsiteX1" fmla="*/ 376382 w 611909"/>
              <a:gd name="connsiteY1" fmla="*/ 6927 h 244763"/>
              <a:gd name="connsiteX2" fmla="*/ 223982 w 611909"/>
              <a:gd name="connsiteY2" fmla="*/ 34636 h 244763"/>
              <a:gd name="connsiteX3" fmla="*/ 30018 w 611909"/>
              <a:gd name="connsiteY3" fmla="*/ 214745 h 244763"/>
              <a:gd name="connsiteX4" fmla="*/ 43873 w 611909"/>
              <a:gd name="connsiteY4" fmla="*/ 214745 h 244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909" h="244763">
                <a:moveTo>
                  <a:pt x="611909" y="20782"/>
                </a:moveTo>
                <a:cubicBezTo>
                  <a:pt x="526472" y="12700"/>
                  <a:pt x="441036" y="4618"/>
                  <a:pt x="376382" y="6927"/>
                </a:cubicBezTo>
                <a:cubicBezTo>
                  <a:pt x="311728" y="9236"/>
                  <a:pt x="281709" y="0"/>
                  <a:pt x="223982" y="34636"/>
                </a:cubicBezTo>
                <a:cubicBezTo>
                  <a:pt x="166255" y="69272"/>
                  <a:pt x="60036" y="184727"/>
                  <a:pt x="30018" y="214745"/>
                </a:cubicBezTo>
                <a:cubicBezTo>
                  <a:pt x="0" y="244763"/>
                  <a:pt x="21936" y="229754"/>
                  <a:pt x="43873" y="214745"/>
                </a:cubicBezTo>
              </a:path>
            </a:pathLst>
          </a:custGeom>
          <a:ln w="57150">
            <a:solidFill>
              <a:srgbClr val="FFFF00"/>
            </a:solidFill>
            <a:prstDash val="sysDot"/>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8" name="Freeform 27"/>
          <p:cNvSpPr/>
          <p:nvPr/>
        </p:nvSpPr>
        <p:spPr>
          <a:xfrm>
            <a:off x="1" y="2549236"/>
            <a:ext cx="4419600" cy="3539836"/>
          </a:xfrm>
          <a:custGeom>
            <a:avLst/>
            <a:gdLst>
              <a:gd name="connsiteX0" fmla="*/ 4560455 w 4560455"/>
              <a:gd name="connsiteY0" fmla="*/ 0 h 3539836"/>
              <a:gd name="connsiteX1" fmla="*/ 3937000 w 4560455"/>
              <a:gd name="connsiteY1" fmla="*/ 595746 h 3539836"/>
              <a:gd name="connsiteX2" fmla="*/ 3895437 w 4560455"/>
              <a:gd name="connsiteY2" fmla="*/ 1413164 h 3539836"/>
              <a:gd name="connsiteX3" fmla="*/ 3840019 w 4560455"/>
              <a:gd name="connsiteY3" fmla="*/ 1814946 h 3539836"/>
              <a:gd name="connsiteX4" fmla="*/ 3701473 w 4560455"/>
              <a:gd name="connsiteY4" fmla="*/ 2286000 h 3539836"/>
              <a:gd name="connsiteX5" fmla="*/ 3493655 w 4560455"/>
              <a:gd name="connsiteY5" fmla="*/ 2646219 h 3539836"/>
              <a:gd name="connsiteX6" fmla="*/ 3327400 w 4560455"/>
              <a:gd name="connsiteY6" fmla="*/ 3103419 h 3539836"/>
              <a:gd name="connsiteX7" fmla="*/ 3285837 w 4560455"/>
              <a:gd name="connsiteY7" fmla="*/ 3394364 h 3539836"/>
              <a:gd name="connsiteX8" fmla="*/ 2967182 w 4560455"/>
              <a:gd name="connsiteY8" fmla="*/ 3352800 h 3539836"/>
              <a:gd name="connsiteX9" fmla="*/ 2551546 w 4560455"/>
              <a:gd name="connsiteY9" fmla="*/ 2272146 h 3539836"/>
              <a:gd name="connsiteX10" fmla="*/ 2038928 w 4560455"/>
              <a:gd name="connsiteY10" fmla="*/ 1731819 h 3539836"/>
              <a:gd name="connsiteX11" fmla="*/ 819728 w 4560455"/>
              <a:gd name="connsiteY11" fmla="*/ 1524000 h 3539836"/>
              <a:gd name="connsiteX12" fmla="*/ 113146 w 4560455"/>
              <a:gd name="connsiteY12" fmla="*/ 1468582 h 3539836"/>
              <a:gd name="connsiteX13" fmla="*/ 140855 w 4560455"/>
              <a:gd name="connsiteY13" fmla="*/ 1468582 h 35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0455" h="3539836">
                <a:moveTo>
                  <a:pt x="4560455" y="0"/>
                </a:moveTo>
                <a:cubicBezTo>
                  <a:pt x="4304145" y="180109"/>
                  <a:pt x="4047836" y="360219"/>
                  <a:pt x="3937000" y="595746"/>
                </a:cubicBezTo>
                <a:cubicBezTo>
                  <a:pt x="3826164" y="831273"/>
                  <a:pt x="3911600" y="1209964"/>
                  <a:pt x="3895437" y="1413164"/>
                </a:cubicBezTo>
                <a:cubicBezTo>
                  <a:pt x="3879274" y="1616364"/>
                  <a:pt x="3872346" y="1669473"/>
                  <a:pt x="3840019" y="1814946"/>
                </a:cubicBezTo>
                <a:cubicBezTo>
                  <a:pt x="3807692" y="1960419"/>
                  <a:pt x="3759200" y="2147455"/>
                  <a:pt x="3701473" y="2286000"/>
                </a:cubicBezTo>
                <a:cubicBezTo>
                  <a:pt x="3643746" y="2424546"/>
                  <a:pt x="3556000" y="2509983"/>
                  <a:pt x="3493655" y="2646219"/>
                </a:cubicBezTo>
                <a:cubicBezTo>
                  <a:pt x="3431310" y="2782455"/>
                  <a:pt x="3362036" y="2978728"/>
                  <a:pt x="3327400" y="3103419"/>
                </a:cubicBezTo>
                <a:cubicBezTo>
                  <a:pt x="3292764" y="3228110"/>
                  <a:pt x="3345873" y="3352801"/>
                  <a:pt x="3285837" y="3394364"/>
                </a:cubicBezTo>
                <a:cubicBezTo>
                  <a:pt x="3225801" y="3435928"/>
                  <a:pt x="3089564" y="3539836"/>
                  <a:pt x="2967182" y="3352800"/>
                </a:cubicBezTo>
                <a:cubicBezTo>
                  <a:pt x="2844800" y="3165764"/>
                  <a:pt x="2706255" y="2542310"/>
                  <a:pt x="2551546" y="2272146"/>
                </a:cubicBezTo>
                <a:cubicBezTo>
                  <a:pt x="2396837" y="2001983"/>
                  <a:pt x="2327564" y="1856510"/>
                  <a:pt x="2038928" y="1731819"/>
                </a:cubicBezTo>
                <a:cubicBezTo>
                  <a:pt x="1750292" y="1607128"/>
                  <a:pt x="1140692" y="1567873"/>
                  <a:pt x="819728" y="1524000"/>
                </a:cubicBezTo>
                <a:cubicBezTo>
                  <a:pt x="498764" y="1480127"/>
                  <a:pt x="226292" y="1477818"/>
                  <a:pt x="113146" y="1468582"/>
                </a:cubicBezTo>
                <a:cubicBezTo>
                  <a:pt x="0" y="1459346"/>
                  <a:pt x="70427" y="1463964"/>
                  <a:pt x="140855" y="1468582"/>
                </a:cubicBezTo>
              </a:path>
            </a:pathLst>
          </a:custGeom>
          <a:ln w="57150">
            <a:solidFill>
              <a:srgbClr val="FF0000"/>
            </a:solidFill>
            <a:prstDash val="dashDot"/>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9" name="Freeform 28"/>
          <p:cNvSpPr/>
          <p:nvPr/>
        </p:nvSpPr>
        <p:spPr>
          <a:xfrm>
            <a:off x="3918527" y="2535382"/>
            <a:ext cx="5183909" cy="2999508"/>
          </a:xfrm>
          <a:custGeom>
            <a:avLst/>
            <a:gdLst>
              <a:gd name="connsiteX0" fmla="*/ 5183909 w 5183909"/>
              <a:gd name="connsiteY0" fmla="*/ 1496291 h 2999508"/>
              <a:gd name="connsiteX1" fmla="*/ 4546600 w 5183909"/>
              <a:gd name="connsiteY1" fmla="*/ 1246909 h 2999508"/>
              <a:gd name="connsiteX2" fmla="*/ 4103255 w 5183909"/>
              <a:gd name="connsiteY2" fmla="*/ 1136073 h 2999508"/>
              <a:gd name="connsiteX3" fmla="*/ 3867728 w 5183909"/>
              <a:gd name="connsiteY3" fmla="*/ 1136073 h 2999508"/>
              <a:gd name="connsiteX4" fmla="*/ 3853873 w 5183909"/>
              <a:gd name="connsiteY4" fmla="*/ 1302327 h 2999508"/>
              <a:gd name="connsiteX5" fmla="*/ 3964709 w 5183909"/>
              <a:gd name="connsiteY5" fmla="*/ 1399309 h 2999508"/>
              <a:gd name="connsiteX6" fmla="*/ 3853873 w 5183909"/>
              <a:gd name="connsiteY6" fmla="*/ 1676400 h 2999508"/>
              <a:gd name="connsiteX7" fmla="*/ 3341255 w 5183909"/>
              <a:gd name="connsiteY7" fmla="*/ 2175163 h 2999508"/>
              <a:gd name="connsiteX8" fmla="*/ 2676237 w 5183909"/>
              <a:gd name="connsiteY8" fmla="*/ 2521527 h 2999508"/>
              <a:gd name="connsiteX9" fmla="*/ 1928091 w 5183909"/>
              <a:gd name="connsiteY9" fmla="*/ 2701636 h 2999508"/>
              <a:gd name="connsiteX10" fmla="*/ 1401618 w 5183909"/>
              <a:gd name="connsiteY10" fmla="*/ 2646218 h 2999508"/>
              <a:gd name="connsiteX11" fmla="*/ 1235364 w 5183909"/>
              <a:gd name="connsiteY11" fmla="*/ 2923309 h 2999508"/>
              <a:gd name="connsiteX12" fmla="*/ 972128 w 5183909"/>
              <a:gd name="connsiteY12" fmla="*/ 2937163 h 2999508"/>
              <a:gd name="connsiteX13" fmla="*/ 736600 w 5183909"/>
              <a:gd name="connsiteY13" fmla="*/ 2549236 h 2999508"/>
              <a:gd name="connsiteX14" fmla="*/ 598055 w 5183909"/>
              <a:gd name="connsiteY14" fmla="*/ 1911927 h 2999508"/>
              <a:gd name="connsiteX15" fmla="*/ 168564 w 5183909"/>
              <a:gd name="connsiteY15" fmla="*/ 1274618 h 2999508"/>
              <a:gd name="connsiteX16" fmla="*/ 2309 w 5183909"/>
              <a:gd name="connsiteY16" fmla="*/ 817418 h 2999508"/>
              <a:gd name="connsiteX17" fmla="*/ 154709 w 5183909"/>
              <a:gd name="connsiteY17" fmla="*/ 360218 h 2999508"/>
              <a:gd name="connsiteX18" fmla="*/ 514928 w 5183909"/>
              <a:gd name="connsiteY18" fmla="*/ 0 h 2999508"/>
              <a:gd name="connsiteX19" fmla="*/ 514928 w 5183909"/>
              <a:gd name="connsiteY19" fmla="*/ 0 h 299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83909" h="2999508">
                <a:moveTo>
                  <a:pt x="5183909" y="1496291"/>
                </a:moveTo>
                <a:cubicBezTo>
                  <a:pt x="4955309" y="1401618"/>
                  <a:pt x="4726709" y="1306945"/>
                  <a:pt x="4546600" y="1246909"/>
                </a:cubicBezTo>
                <a:cubicBezTo>
                  <a:pt x="4366491" y="1186873"/>
                  <a:pt x="4216400" y="1154546"/>
                  <a:pt x="4103255" y="1136073"/>
                </a:cubicBezTo>
                <a:cubicBezTo>
                  <a:pt x="3990110" y="1117600"/>
                  <a:pt x="3909292" y="1108364"/>
                  <a:pt x="3867728" y="1136073"/>
                </a:cubicBezTo>
                <a:cubicBezTo>
                  <a:pt x="3826164" y="1163782"/>
                  <a:pt x="3837710" y="1258454"/>
                  <a:pt x="3853873" y="1302327"/>
                </a:cubicBezTo>
                <a:cubicBezTo>
                  <a:pt x="3870036" y="1346200"/>
                  <a:pt x="3964709" y="1336964"/>
                  <a:pt x="3964709" y="1399309"/>
                </a:cubicBezTo>
                <a:cubicBezTo>
                  <a:pt x="3964709" y="1461654"/>
                  <a:pt x="3957782" y="1547091"/>
                  <a:pt x="3853873" y="1676400"/>
                </a:cubicBezTo>
                <a:cubicBezTo>
                  <a:pt x="3749964" y="1805709"/>
                  <a:pt x="3537528" y="2034309"/>
                  <a:pt x="3341255" y="2175163"/>
                </a:cubicBezTo>
                <a:cubicBezTo>
                  <a:pt x="3144982" y="2316017"/>
                  <a:pt x="2911764" y="2433782"/>
                  <a:pt x="2676237" y="2521527"/>
                </a:cubicBezTo>
                <a:cubicBezTo>
                  <a:pt x="2440710" y="2609273"/>
                  <a:pt x="2140527" y="2680854"/>
                  <a:pt x="1928091" y="2701636"/>
                </a:cubicBezTo>
                <a:cubicBezTo>
                  <a:pt x="1715655" y="2722418"/>
                  <a:pt x="1517072" y="2609273"/>
                  <a:pt x="1401618" y="2646218"/>
                </a:cubicBezTo>
                <a:cubicBezTo>
                  <a:pt x="1286164" y="2683163"/>
                  <a:pt x="1306946" y="2874818"/>
                  <a:pt x="1235364" y="2923309"/>
                </a:cubicBezTo>
                <a:cubicBezTo>
                  <a:pt x="1163782" y="2971800"/>
                  <a:pt x="1055255" y="2999508"/>
                  <a:pt x="972128" y="2937163"/>
                </a:cubicBezTo>
                <a:cubicBezTo>
                  <a:pt x="889001" y="2874818"/>
                  <a:pt x="798945" y="2720109"/>
                  <a:pt x="736600" y="2549236"/>
                </a:cubicBezTo>
                <a:cubicBezTo>
                  <a:pt x="674255" y="2378363"/>
                  <a:pt x="692728" y="2124363"/>
                  <a:pt x="598055" y="1911927"/>
                </a:cubicBezTo>
                <a:cubicBezTo>
                  <a:pt x="503382" y="1699491"/>
                  <a:pt x="267855" y="1457036"/>
                  <a:pt x="168564" y="1274618"/>
                </a:cubicBezTo>
                <a:cubicBezTo>
                  <a:pt x="69273" y="1092200"/>
                  <a:pt x="4618" y="969818"/>
                  <a:pt x="2309" y="817418"/>
                </a:cubicBezTo>
                <a:cubicBezTo>
                  <a:pt x="0" y="665018"/>
                  <a:pt x="69273" y="496454"/>
                  <a:pt x="154709" y="360218"/>
                </a:cubicBezTo>
                <a:cubicBezTo>
                  <a:pt x="240145" y="223982"/>
                  <a:pt x="514928" y="0"/>
                  <a:pt x="514928" y="0"/>
                </a:cubicBezTo>
                <a:lnTo>
                  <a:pt x="514928" y="0"/>
                </a:lnTo>
              </a:path>
            </a:pathLst>
          </a:custGeom>
          <a:ln w="57150">
            <a:solidFill>
              <a:srgbClr val="FF0000"/>
            </a:solidFill>
            <a:prstDash val="dashDot"/>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pic>
        <p:nvPicPr>
          <p:cNvPr id="30" name="Picture 29" descr="2017-04-10-16-50-14.png"/>
          <p:cNvPicPr>
            <a:picLocks noChangeAspect="1"/>
          </p:cNvPicPr>
          <p:nvPr/>
        </p:nvPicPr>
        <p:blipFill>
          <a:blip r:embed="rId4" cstate="print"/>
          <a:stretch>
            <a:fillRect/>
          </a:stretch>
        </p:blipFill>
        <p:spPr>
          <a:xfrm>
            <a:off x="3786182" y="1571612"/>
            <a:ext cx="1000132" cy="813137"/>
          </a:xfrm>
          <a:prstGeom prst="rect">
            <a:avLst/>
          </a:prstGeom>
        </p:spPr>
      </p:pic>
      <p:pic>
        <p:nvPicPr>
          <p:cNvPr id="31" name="Picture 30" descr="2017-04-10-16-50-14.png"/>
          <p:cNvPicPr>
            <a:picLocks noChangeAspect="1"/>
          </p:cNvPicPr>
          <p:nvPr/>
        </p:nvPicPr>
        <p:blipFill>
          <a:blip r:embed="rId4" cstate="print"/>
          <a:stretch>
            <a:fillRect/>
          </a:stretch>
        </p:blipFill>
        <p:spPr>
          <a:xfrm>
            <a:off x="3786182" y="1571612"/>
            <a:ext cx="1000132" cy="813137"/>
          </a:xfrm>
          <a:prstGeom prst="rect">
            <a:avLst/>
          </a:prstGeom>
        </p:spPr>
      </p:pic>
      <p:pic>
        <p:nvPicPr>
          <p:cNvPr id="32" name="Picture 31" descr="2017-04-10-16-50-14.png"/>
          <p:cNvPicPr>
            <a:picLocks noChangeAspect="1"/>
          </p:cNvPicPr>
          <p:nvPr/>
        </p:nvPicPr>
        <p:blipFill>
          <a:blip r:embed="rId4" cstate="print"/>
          <a:stretch>
            <a:fillRect/>
          </a:stretch>
        </p:blipFill>
        <p:spPr>
          <a:xfrm>
            <a:off x="3786182" y="1571612"/>
            <a:ext cx="1000132" cy="813137"/>
          </a:xfrm>
          <a:prstGeom prst="rect">
            <a:avLst/>
          </a:prstGeom>
        </p:spPr>
      </p:pic>
      <p:pic>
        <p:nvPicPr>
          <p:cNvPr id="33" name="Picture 32" descr="2017-04-10-16-50-14.png"/>
          <p:cNvPicPr>
            <a:picLocks noChangeAspect="1"/>
          </p:cNvPicPr>
          <p:nvPr/>
        </p:nvPicPr>
        <p:blipFill>
          <a:blip r:embed="rId4" cstate="print"/>
          <a:stretch>
            <a:fillRect/>
          </a:stretch>
        </p:blipFill>
        <p:spPr>
          <a:xfrm>
            <a:off x="3786182" y="1571612"/>
            <a:ext cx="1000132" cy="813137"/>
          </a:xfrm>
          <a:prstGeom prst="rect">
            <a:avLst/>
          </a:prstGeom>
        </p:spPr>
      </p:pic>
      <p:sp>
        <p:nvSpPr>
          <p:cNvPr id="14" name="Line Callout 1 13"/>
          <p:cNvSpPr/>
          <p:nvPr/>
        </p:nvSpPr>
        <p:spPr>
          <a:xfrm>
            <a:off x="6858016" y="1500174"/>
            <a:ext cx="1143008" cy="857256"/>
          </a:xfrm>
          <a:prstGeom prst="borderCallout1">
            <a:avLst>
              <a:gd name="adj1" fmla="val 99558"/>
              <a:gd name="adj2" fmla="val -1222"/>
              <a:gd name="adj3" fmla="val 214317"/>
              <a:gd name="adj4" fmla="val -2869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Callout 1 14"/>
          <p:cNvSpPr/>
          <p:nvPr/>
        </p:nvSpPr>
        <p:spPr>
          <a:xfrm>
            <a:off x="500034" y="1714488"/>
            <a:ext cx="1285884" cy="1000132"/>
          </a:xfrm>
          <a:prstGeom prst="borderCallout1">
            <a:avLst>
              <a:gd name="adj1" fmla="val 47330"/>
              <a:gd name="adj2" fmla="val 100272"/>
              <a:gd name="adj3" fmla="val 144143"/>
              <a:gd name="adj4" fmla="val 1633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pic>
        <p:nvPicPr>
          <p:cNvPr id="16" name="Picture 15" descr="tìm ra mĩ.jpg"/>
          <p:cNvPicPr>
            <a:picLocks noChangeAspect="1"/>
          </p:cNvPicPr>
          <p:nvPr/>
        </p:nvPicPr>
        <p:blipFill>
          <a:blip r:embed="rId5" cstate="print"/>
          <a:stretch>
            <a:fillRect/>
          </a:stretch>
        </p:blipFill>
        <p:spPr>
          <a:xfrm>
            <a:off x="500035" y="1714488"/>
            <a:ext cx="1285883" cy="1000132"/>
          </a:xfrm>
          <a:prstGeom prst="rect">
            <a:avLst/>
          </a:prstGeom>
        </p:spPr>
      </p:pic>
      <p:pic>
        <p:nvPicPr>
          <p:cNvPr id="17" name="Picture 16" descr="0913_vasco_crop-500x375.jpg"/>
          <p:cNvPicPr>
            <a:picLocks noChangeAspect="1"/>
          </p:cNvPicPr>
          <p:nvPr/>
        </p:nvPicPr>
        <p:blipFill>
          <a:blip r:embed="rId6" cstate="print"/>
          <a:stretch>
            <a:fillRect/>
          </a:stretch>
        </p:blipFill>
        <p:spPr>
          <a:xfrm>
            <a:off x="6858016" y="1500174"/>
            <a:ext cx="1143008" cy="857256"/>
          </a:xfrm>
          <a:prstGeom prst="rect">
            <a:avLst/>
          </a:prstGeom>
        </p:spPr>
      </p:pic>
      <p:sp>
        <p:nvSpPr>
          <p:cNvPr id="18" name="Line Callout 1 17"/>
          <p:cNvSpPr/>
          <p:nvPr/>
        </p:nvSpPr>
        <p:spPr>
          <a:xfrm>
            <a:off x="5429256" y="5500702"/>
            <a:ext cx="1285884" cy="928694"/>
          </a:xfrm>
          <a:prstGeom prst="borderCallout1">
            <a:avLst>
              <a:gd name="adj1" fmla="val 48587"/>
              <a:gd name="adj2" fmla="val -791"/>
              <a:gd name="adj3" fmla="val -62044"/>
              <a:gd name="adj4" fmla="val -3510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Mui Hao vong.jpg"/>
          <p:cNvPicPr>
            <a:picLocks noChangeAspect="1"/>
          </p:cNvPicPr>
          <p:nvPr/>
        </p:nvPicPr>
        <p:blipFill>
          <a:blip r:embed="rId7" cstate="print"/>
          <a:stretch>
            <a:fillRect/>
          </a:stretch>
        </p:blipFill>
        <p:spPr>
          <a:xfrm>
            <a:off x="5429257" y="5500702"/>
            <a:ext cx="1285884" cy="928694"/>
          </a:xfrm>
          <a:prstGeom prst="rect">
            <a:avLst/>
          </a:prstGeom>
        </p:spPr>
      </p:pic>
      <p:pic>
        <p:nvPicPr>
          <p:cNvPr id="20" name="Picture 19" descr="dias.jpeg"/>
          <p:cNvPicPr>
            <a:picLocks noChangeAspect="1"/>
          </p:cNvPicPr>
          <p:nvPr/>
        </p:nvPicPr>
        <p:blipFill>
          <a:blip r:embed="rId8"/>
          <a:stretch>
            <a:fillRect/>
          </a:stretch>
        </p:blipFill>
        <p:spPr>
          <a:xfrm>
            <a:off x="0" y="5357826"/>
            <a:ext cx="1428728" cy="1500174"/>
          </a:xfrm>
          <a:prstGeom prst="rect">
            <a:avLst/>
          </a:prstGeom>
        </p:spPr>
      </p:pic>
      <p:pic>
        <p:nvPicPr>
          <p:cNvPr id="24" name="Picture 23" descr="Gama.png"/>
          <p:cNvPicPr>
            <a:picLocks noChangeAspect="1"/>
          </p:cNvPicPr>
          <p:nvPr/>
        </p:nvPicPr>
        <p:blipFill>
          <a:blip r:embed="rId9" cstate="print"/>
          <a:stretch>
            <a:fillRect/>
          </a:stretch>
        </p:blipFill>
        <p:spPr>
          <a:xfrm>
            <a:off x="0" y="5357826"/>
            <a:ext cx="1428728" cy="1500174"/>
          </a:xfrm>
          <a:prstGeom prst="rect">
            <a:avLst/>
          </a:prstGeom>
        </p:spPr>
      </p:pic>
      <p:pic>
        <p:nvPicPr>
          <p:cNvPr id="25" name="Picture 24" descr="Colombus.jpg"/>
          <p:cNvPicPr>
            <a:picLocks noChangeAspect="1"/>
          </p:cNvPicPr>
          <p:nvPr/>
        </p:nvPicPr>
        <p:blipFill>
          <a:blip r:embed="rId10"/>
          <a:stretch>
            <a:fillRect/>
          </a:stretch>
        </p:blipFill>
        <p:spPr>
          <a:xfrm>
            <a:off x="0" y="5357826"/>
            <a:ext cx="1428728" cy="1500174"/>
          </a:xfrm>
          <a:prstGeom prst="rect">
            <a:avLst/>
          </a:prstGeom>
        </p:spPr>
      </p:pic>
      <p:pic>
        <p:nvPicPr>
          <p:cNvPr id="34" name="Picture 33" descr="magellan.jpg"/>
          <p:cNvPicPr>
            <a:picLocks noChangeAspect="1"/>
          </p:cNvPicPr>
          <p:nvPr/>
        </p:nvPicPr>
        <p:blipFill>
          <a:blip r:embed="rId11"/>
          <a:stretch>
            <a:fillRect/>
          </a:stretch>
        </p:blipFill>
        <p:spPr>
          <a:xfrm>
            <a:off x="0" y="5357826"/>
            <a:ext cx="1428728" cy="1500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1163 0.08564 C 0.00243 0.09861 -0.00677 0.1118 -0.01198 0.12754 C -0.01719 0.14328 -0.01858 0.1625 -0.01997 0.18009 C -0.02135 0.19768 -0.02396 0.21851 -0.01997 0.23263 C -0.01597 0.24676 -0.00538 0.25879 0.00382 0.26412 C 0.01302 0.26944 0.02743 0.26412 0.03524 0.26412 C 0.04306 0.26412 0.04705 0.25879 0.05104 0.26412 C 0.05503 0.26944 0.05764 0.28333 0.05885 0.2956 C 0.06007 0.30787 0.05885 0.32361 0.05885 0.3375 C 0.05885 0.35138 0.05747 0.36574 0.05885 0.37963 C 0.06024 0.39351 0.06406 0.41273 0.06667 0.42152 C 0.06927 0.43032 0.07326 0.43032 0.07465 0.43217 " pathEditMode="relative" rAng="0" ptsTypes="aaaaaaaaaaaA">
                                      <p:cBhvr>
                                        <p:cTn id="8" dur="2000" fill="hold"/>
                                        <p:tgtEl>
                                          <p:spTgt spid="13"/>
                                        </p:tgtEl>
                                        <p:attrNameLst>
                                          <p:attrName>ppt_x</p:attrName>
                                          <p:attrName>ppt_y</p:attrName>
                                        </p:attrNameLst>
                                      </p:cBhvr>
                                      <p:rCtr x="1400" y="17300"/>
                                    </p:animMotion>
                                  </p:childTnLst>
                                  <p:subTnLst>
                                    <p:set>
                                      <p:cBhvr override="childStyle">
                                        <p:cTn dur="1" fill="hold" display="0" masterRel="sameClick" afterEffect="1">
                                          <p:stCondLst>
                                            <p:cond evt="end" delay="0">
                                              <p:tn val="7"/>
                                            </p:cond>
                                          </p:stCondLst>
                                        </p:cTn>
                                        <p:tgtEl>
                                          <p:spTgt spid="13"/>
                                        </p:tgtEl>
                                        <p:attrNameLst>
                                          <p:attrName>style.visibility</p:attrName>
                                        </p:attrNameLst>
                                      </p:cBhvr>
                                      <p:to>
                                        <p:strVal val="hidden"/>
                                      </p:to>
                                    </p:set>
                                  </p:subTnLst>
                                </p:cTn>
                              </p:par>
                            </p:childTnLst>
                          </p:cTn>
                        </p:par>
                        <p:par>
                          <p:cTn id="9" fill="hold">
                            <p:stCondLst>
                              <p:cond delay="2000"/>
                            </p:stCondLst>
                            <p:childTnLst>
                              <p:par>
                                <p:cTn id="10" presetID="18" presetClass="entr" presetSubtype="12"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downLeft)">
                                      <p:cBhvr>
                                        <p:cTn id="12" dur="2000"/>
                                        <p:tgtEl>
                                          <p:spTgt spid="22"/>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trips(downLeft)">
                                      <p:cBhvr>
                                        <p:cTn id="15" dur="500"/>
                                        <p:tgtEl>
                                          <p:spTgt spid="18"/>
                                        </p:tgtEl>
                                      </p:cBhvr>
                                    </p:animEffect>
                                  </p:childTnLst>
                                </p:cTn>
                              </p:par>
                              <p:par>
                                <p:cTn id="16" presetID="3"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par>
                          <p:cTn id="26" fill="hold">
                            <p:stCondLst>
                              <p:cond delay="500"/>
                            </p:stCondLst>
                            <p:childTnLst>
                              <p:par>
                                <p:cTn id="27" presetID="0" presetClass="path" presetSubtype="0" accel="50000" decel="50000" fill="hold" nodeType="afterEffect">
                                  <p:stCondLst>
                                    <p:cond delay="0"/>
                                  </p:stCondLst>
                                  <p:childTnLst>
                                    <p:animMotion origin="layout" path="M 0.00764 0.06458 C -0.00486 0.06527 -0.01736 0.0662 -0.02396 0.075 C -0.03056 0.08379 -0.03316 0.10671 -0.03177 0.11713 C -0.03038 0.12754 -0.01597 0.12569 -0.01597 0.13796 C -0.01597 0.15023 -0.02917 0.17824 -0.03177 0.19051 C -0.03437 0.20277 -0.03177 0.20277 -0.03177 0.21157 C -0.03177 0.22037 -0.03437 0.23263 -0.03177 0.24305 C -0.02917 0.25347 -0.01476 0.26759 -0.01597 0.27453 C -0.01719 0.28148 -0.03299 0.27638 -0.03958 0.28518 C -0.04618 0.29398 -0.05538 0.30787 -0.05538 0.32708 C -0.05538 0.34629 -0.04878 0.38125 -0.03958 0.40046 C -0.03038 0.41967 -0.01597 0.43564 -0.00017 0.44259 C 0.01563 0.44953 0.04184 0.43912 0.05486 0.44259 C 0.06788 0.44606 0.06927 0.45833 0.07847 0.46365 C 0.08767 0.46898 0.10087 0.48101 0.11007 0.47407 C 0.11927 0.46713 0.12708 0.43912 0.13368 0.42152 C 0.14028 0.40393 0.14531 0.37939 0.14931 0.36898 C 0.1533 0.35856 0.15729 0.36898 0.15729 0.35856 C 0.15729 0.34814 0.1467 0.32176 0.14931 0.30601 C 0.15191 0.29027 0.1625 0.27453 0.17292 0.26412 C 0.18333 0.2537 0.20191 0.24652 0.21233 0.24305 C 0.22274 0.23958 0.22934 0.24652 0.23594 0.24305 C 0.24253 0.23958 0.25035 0.22731 0.25174 0.22199 C 0.25313 0.21666 0.24792 0.21504 0.24392 0.21157 C 0.23993 0.2081 0.23733 0.20115 0.22813 0.20115 C 0.21892 0.20115 0.19653 0.20625 0.18872 0.21157 C 0.1809 0.21689 0.18212 0.22916 0.1809 0.23263 " pathEditMode="relative" rAng="0" ptsTypes="aaaaaaaaaaaaaaaaaaaaaaaaaaA">
                                      <p:cBhvr>
                                        <p:cTn id="28" dur="5000" fill="hold"/>
                                        <p:tgtEl>
                                          <p:spTgt spid="30"/>
                                        </p:tgtEl>
                                        <p:attrNameLst>
                                          <p:attrName>ppt_x</p:attrName>
                                          <p:attrName>ppt_y</p:attrName>
                                        </p:attrNameLst>
                                      </p:cBhvr>
                                      <p:rCtr x="9100" y="20800"/>
                                    </p:animMotion>
                                  </p:childTnLst>
                                  <p:subTnLst>
                                    <p:set>
                                      <p:cBhvr override="childStyle">
                                        <p:cTn dur="1" fill="hold" display="0" masterRel="sameClick" afterEffect="1">
                                          <p:stCondLst>
                                            <p:cond evt="end" delay="0">
                                              <p:tn val="27"/>
                                            </p:cond>
                                          </p:stCondLst>
                                        </p:cTn>
                                        <p:tgtEl>
                                          <p:spTgt spid="30"/>
                                        </p:tgtEl>
                                        <p:attrNameLst>
                                          <p:attrName>style.visibility</p:attrName>
                                        </p:attrNameLst>
                                      </p:cBhvr>
                                      <p:to>
                                        <p:strVal val="hidden"/>
                                      </p:to>
                                    </p:set>
                                  </p:subTnLst>
                                </p:cTn>
                              </p:par>
                            </p:childTnLst>
                          </p:cTn>
                        </p:par>
                        <p:par>
                          <p:cTn id="29" fill="hold">
                            <p:stCondLst>
                              <p:cond delay="5500"/>
                            </p:stCondLst>
                            <p:childTnLst>
                              <p:par>
                                <p:cTn id="30" presetID="18" presetClass="entr" presetSubtype="1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strips(downLeft)">
                                      <p:cBhvr>
                                        <p:cTn id="32" dur="500"/>
                                        <p:tgtEl>
                                          <p:spTgt spid="26"/>
                                        </p:tgtEl>
                                      </p:cBhvr>
                                    </p:animEffect>
                                  </p:childTnLst>
                                </p:cTn>
                              </p:par>
                            </p:childTnLst>
                          </p:cTn>
                        </p:par>
                        <p:par>
                          <p:cTn id="33" fill="hold">
                            <p:stCondLst>
                              <p:cond delay="6000"/>
                            </p:stCondLst>
                            <p:childTnLst>
                              <p:par>
                                <p:cTn id="34" presetID="18" presetClass="entr" presetSubtype="12"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strips(downLeft)">
                                      <p:cBhvr>
                                        <p:cTn id="36" dur="500"/>
                                        <p:tgtEl>
                                          <p:spTgt spid="27"/>
                                        </p:tgtEl>
                                      </p:cBhvr>
                                    </p:animEffect>
                                  </p:childTnLst>
                                </p:cTn>
                              </p:par>
                              <p:par>
                                <p:cTn id="37" presetID="18" presetClass="entr" presetSubtype="3"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trips(upRight)">
                                      <p:cBhvr>
                                        <p:cTn id="39" dur="500"/>
                                        <p:tgtEl>
                                          <p:spTgt spid="14"/>
                                        </p:tgtEl>
                                      </p:cBhvr>
                                    </p:animEffect>
                                  </p:childTnLst>
                                </p:cTn>
                              </p:par>
                              <p:par>
                                <p:cTn id="40" presetID="3" presetClass="entr" presetSubtype="1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par>
                                <p:cTn id="50" presetID="0" presetClass="path" presetSubtype="0" accel="50000" decel="50000" fill="hold" nodeType="withEffect">
                                  <p:stCondLst>
                                    <p:cond delay="0"/>
                                  </p:stCondLst>
                                  <p:childTnLst>
                                    <p:animMotion origin="layout" path="M 0.00764 0.08564 C -0.00295 0.10138 -0.01354 0.11713 -0.02396 0.12754 C -0.03437 0.13796 -0.04358 0.14513 -0.05538 0.14861 C -0.06719 0.15208 -0.0816 0.15046 -0.09479 0.14861 C -0.10799 0.14676 -0.12378 0.13981 -0.1342 0.13796 C -0.14462 0.13611 -0.15122 0.13449 -0.15781 0.13796 C -0.16441 0.14143 -0.17083 0.15555 -0.17344 0.15902 " pathEditMode="relative" rAng="0" ptsTypes="aaaaaaA">
                                      <p:cBhvr>
                                        <p:cTn id="51" dur="2000" fill="hold"/>
                                        <p:tgtEl>
                                          <p:spTgt spid="31"/>
                                        </p:tgtEl>
                                        <p:attrNameLst>
                                          <p:attrName>ppt_x</p:attrName>
                                          <p:attrName>ppt_y</p:attrName>
                                        </p:attrNameLst>
                                      </p:cBhvr>
                                      <p:rCtr x="-9100" y="3700"/>
                                    </p:animMotion>
                                  </p:childTnLst>
                                  <p:subTnLst>
                                    <p:set>
                                      <p:cBhvr override="childStyle">
                                        <p:cTn dur="1" fill="hold" display="0" masterRel="sameClick" afterEffect="1">
                                          <p:stCondLst>
                                            <p:cond evt="end" delay="0">
                                              <p:tn val="50"/>
                                            </p:cond>
                                          </p:stCondLst>
                                        </p:cTn>
                                        <p:tgtEl>
                                          <p:spTgt spid="31"/>
                                        </p:tgtEl>
                                        <p:attrNameLst>
                                          <p:attrName>style.visibility</p:attrName>
                                        </p:attrNameLst>
                                      </p:cBhvr>
                                      <p:to>
                                        <p:strVal val="hidden"/>
                                      </p:to>
                                    </p:set>
                                  </p:subTnLst>
                                </p:cTn>
                              </p:par>
                            </p:childTnLst>
                          </p:cTn>
                        </p:par>
                        <p:par>
                          <p:cTn id="52" fill="hold">
                            <p:stCondLst>
                              <p:cond delay="2000"/>
                            </p:stCondLst>
                            <p:childTnLst>
                              <p:par>
                                <p:cTn id="53" presetID="18" presetClass="entr" presetSubtype="12"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strips(downLeft)">
                                      <p:cBhvr>
                                        <p:cTn id="55" dur="500"/>
                                        <p:tgtEl>
                                          <p:spTgt spid="23"/>
                                        </p:tgtEl>
                                      </p:cBhvr>
                                    </p:animEffect>
                                  </p:childTnLst>
                                </p:cTn>
                              </p:par>
                              <p:par>
                                <p:cTn id="56" presetID="18" presetClass="entr" presetSubtype="9"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strips(upLeft)">
                                      <p:cBhvr>
                                        <p:cTn id="58" dur="500"/>
                                        <p:tgtEl>
                                          <p:spTgt spid="15"/>
                                        </p:tgtEl>
                                      </p:cBhvr>
                                    </p:animEffect>
                                  </p:childTnLst>
                                </p:cTn>
                              </p:par>
                              <p:par>
                                <p:cTn id="59" presetID="3" presetClass="entr" presetSubtype="5"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linds(vertical)">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nodeType="clickEffect">
                                  <p:stCondLst>
                                    <p:cond delay="0"/>
                                  </p:stCondLst>
                                  <p:childTnLst>
                                    <p:animEffect transition="out" filter="blinds(horizontal)">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childTnLst>
                          </p:cTn>
                        </p:par>
                        <p:par>
                          <p:cTn id="69" fill="hold">
                            <p:stCondLst>
                              <p:cond delay="500"/>
                            </p:stCondLst>
                            <p:childTnLst>
                              <p:par>
                                <p:cTn id="70" presetID="0" presetClass="path" presetSubtype="0" accel="50000" decel="50000" fill="hold" nodeType="afterEffect">
                                  <p:stCondLst>
                                    <p:cond delay="0"/>
                                  </p:stCondLst>
                                  <p:childTnLst>
                                    <p:animMotion origin="layout" path="M 0.00764 0.075 C -0.00747 0.09861 -0.02257 0.12222 -0.03177 0.13796 C -0.04097 0.1537 -0.04358 0.15046 -0.04757 0.16967 C -0.05156 0.18888 -0.05417 0.22546 -0.05538 0.25347 C -0.0566 0.28148 -0.05278 0.31296 -0.05538 0.3375 C -0.05799 0.36203 -0.06458 0.38125 -0.07118 0.40046 C -0.07778 0.41967 -0.08819 0.43541 -0.09479 0.45301 C -0.10139 0.4706 -0.10642 0.48634 -0.11042 0.50555 C -0.11441 0.52476 -0.11441 0.55439 -0.1184 0.56851 C -0.1224 0.58263 -0.1276 0.58958 -0.1342 0.58958 C -0.1408 0.58958 -0.15122 0.58426 -0.15781 0.56851 C -0.16441 0.55277 -0.16562 0.52314 -0.17344 0.49513 C -0.18125 0.46713 -0.19323 0.42685 -0.20503 0.40046 C -0.21684 0.37407 -0.22483 0.35138 -0.24444 0.3375 C -0.26406 0.32361 -0.29167 0.32199 -0.32309 0.31666 C -0.35451 0.31134 -0.40833 0.31134 -0.43333 0.30601 C -0.45833 0.30069 -0.46562 0.29282 -0.47274 0.28518 " pathEditMode="relative" rAng="0" ptsTypes="aaaaaaaaaaaaaaaaA">
                                      <p:cBhvr>
                                        <p:cTn id="71" dur="5000" fill="hold"/>
                                        <p:tgtEl>
                                          <p:spTgt spid="32"/>
                                        </p:tgtEl>
                                        <p:attrNameLst>
                                          <p:attrName>ppt_x</p:attrName>
                                          <p:attrName>ppt_y</p:attrName>
                                        </p:attrNameLst>
                                      </p:cBhvr>
                                      <p:rCtr x="-24000" y="25700"/>
                                    </p:animMotion>
                                  </p:childTnLst>
                                  <p:subTnLst>
                                    <p:set>
                                      <p:cBhvr override="childStyle">
                                        <p:cTn dur="1" fill="hold" display="0" masterRel="sameClick" afterEffect="1">
                                          <p:stCondLst>
                                            <p:cond evt="end" delay="0">
                                              <p:tn val="70"/>
                                            </p:cond>
                                          </p:stCondLst>
                                        </p:cTn>
                                        <p:tgtEl>
                                          <p:spTgt spid="32"/>
                                        </p:tgtEl>
                                        <p:attrNameLst>
                                          <p:attrName>style.visibility</p:attrName>
                                        </p:attrNameLst>
                                      </p:cBhvr>
                                      <p:to>
                                        <p:strVal val="hidden"/>
                                      </p:to>
                                    </p:set>
                                  </p:subTnLst>
                                </p:cTn>
                              </p:par>
                            </p:childTnLst>
                          </p:cTn>
                        </p:par>
                        <p:par>
                          <p:cTn id="72" fill="hold">
                            <p:stCondLst>
                              <p:cond delay="5500"/>
                            </p:stCondLst>
                            <p:childTnLst>
                              <p:par>
                                <p:cTn id="73" presetID="0" presetClass="path" presetSubtype="0" accel="50000" decel="50000" fill="hold" nodeType="afterEffect">
                                  <p:stCondLst>
                                    <p:cond delay="0"/>
                                  </p:stCondLst>
                                  <p:childTnLst>
                                    <p:animMotion origin="layout" path="M 0.53142 0.31666 C 0.50243 0.2956 0.47361 0.27453 0.4526 0.26412 C 0.43159 0.2537 0.41718 0.2537 0.40538 0.2537 C 0.39357 0.2537 0.38298 0.25717 0.38177 0.26412 C 0.38055 0.27106 0.39635 0.28356 0.39757 0.29583 C 0.39878 0.3081 0.40399 0.31666 0.38958 0.33773 C 0.37517 0.35879 0.33975 0.39722 0.31093 0.42176 C 0.28211 0.44629 0.24652 0.47592 0.21632 0.48472 C 0.18611 0.49351 0.1467 0.4743 0.12968 0.4743 C 0.11267 0.4743 0.11927 0.47777 0.11406 0.48472 C 0.10885 0.49166 0.10347 0.50926 0.09826 0.5162 C 0.09305 0.52314 0.09027 0.52824 0.08246 0.52662 C 0.07465 0.525 0.05763 0.52314 0.05104 0.50578 C 0.04444 0.48842 0.04826 0.44791 0.04305 0.42176 C 0.03784 0.3956 0.02864 0.37083 0.01944 0.34814 C 0.01024 0.32546 -0.00278 0.30439 -0.01198 0.28518 C -0.02118 0.26597 -0.03421 0.25532 -0.03559 0.23263 C -0.03698 0.20995 -0.02657 0.16967 -0.01997 0.14861 C -0.01337 0.12754 -0.00139 0.11713 0.00382 0.10671 C 0.00902 0.09629 0.01041 0.08912 0.01163 0.08564 " pathEditMode="relative" rAng="0" ptsTypes="aaaaaaaaaaaaaaaaaaaA">
                                      <p:cBhvr>
                                        <p:cTn id="74" dur="5000" fill="hold"/>
                                        <p:tgtEl>
                                          <p:spTgt spid="33"/>
                                        </p:tgtEl>
                                        <p:attrNameLst>
                                          <p:attrName>ppt_x</p:attrName>
                                          <p:attrName>ppt_y</p:attrName>
                                        </p:attrNameLst>
                                      </p:cBhvr>
                                      <p:rCtr x="-28400" y="-1000"/>
                                    </p:animMotion>
                                  </p:childTnLst>
                                  <p:subTnLst>
                                    <p:set>
                                      <p:cBhvr override="childStyle">
                                        <p:cTn dur="1" fill="hold" display="0" masterRel="sameClick" afterEffect="1">
                                          <p:stCondLst>
                                            <p:cond evt="end" delay="0">
                                              <p:tn val="73"/>
                                            </p:cond>
                                          </p:stCondLst>
                                        </p:cTn>
                                        <p:tgtEl>
                                          <p:spTgt spid="33"/>
                                        </p:tgtEl>
                                        <p:attrNameLst>
                                          <p:attrName>style.visibility</p:attrName>
                                        </p:attrNameLst>
                                      </p:cBhvr>
                                      <p:to>
                                        <p:strVal val="hidden"/>
                                      </p:to>
                                    </p:set>
                                  </p:subTnLst>
                                </p:cTn>
                              </p:par>
                            </p:childTnLst>
                          </p:cTn>
                        </p:par>
                        <p:par>
                          <p:cTn id="75" fill="hold">
                            <p:stCondLst>
                              <p:cond delay="10500"/>
                            </p:stCondLst>
                            <p:childTnLst>
                              <p:par>
                                <p:cTn id="76" presetID="18" presetClass="entr" presetSubtype="12"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strips(downLeft)">
                                      <p:cBhvr>
                                        <p:cTn id="78" dur="1000"/>
                                        <p:tgtEl>
                                          <p:spTgt spid="28"/>
                                        </p:tgtEl>
                                      </p:cBhvr>
                                    </p:animEffect>
                                  </p:childTnLst>
                                </p:cTn>
                              </p:par>
                            </p:childTnLst>
                          </p:cTn>
                        </p:par>
                        <p:par>
                          <p:cTn id="79" fill="hold">
                            <p:stCondLst>
                              <p:cond delay="11500"/>
                            </p:stCondLst>
                            <p:childTnLst>
                              <p:par>
                                <p:cTn id="80" presetID="18" presetClass="entr" presetSubtype="12"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strips(downLeft)">
                                      <p:cBhvr>
                                        <p:cTn id="82" dur="1000"/>
                                        <p:tgtEl>
                                          <p:spTgt spid="29"/>
                                        </p:tgtEl>
                                      </p:cBhvr>
                                    </p:animEffect>
                                  </p:childTnLst>
                                </p:cTn>
                              </p:par>
                            </p:childTnLst>
                          </p:cTn>
                        </p:par>
                        <p:par>
                          <p:cTn id="83" fill="hold">
                            <p:stCondLst>
                              <p:cond delay="12500"/>
                            </p:stCondLst>
                            <p:childTnLst>
                              <p:par>
                                <p:cTn id="84" presetID="53" presetClass="entr" presetSubtype="0" fill="hold" nodeType="after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500" fill="hold"/>
                                        <p:tgtEl>
                                          <p:spTgt spid="20"/>
                                        </p:tgtEl>
                                        <p:attrNameLst>
                                          <p:attrName>ppt_w</p:attrName>
                                        </p:attrNameLst>
                                      </p:cBhvr>
                                      <p:tavLst>
                                        <p:tav tm="0">
                                          <p:val>
                                            <p:fltVal val="0"/>
                                          </p:val>
                                        </p:tav>
                                        <p:tav tm="100000">
                                          <p:val>
                                            <p:strVal val="#ppt_w"/>
                                          </p:val>
                                        </p:tav>
                                      </p:tavLst>
                                    </p:anim>
                                    <p:anim calcmode="lin" valueType="num">
                                      <p:cBhvr>
                                        <p:cTn id="87" dur="500" fill="hold"/>
                                        <p:tgtEl>
                                          <p:spTgt spid="20"/>
                                        </p:tgtEl>
                                        <p:attrNameLst>
                                          <p:attrName>ppt_h</p:attrName>
                                        </p:attrNameLst>
                                      </p:cBhvr>
                                      <p:tavLst>
                                        <p:tav tm="0">
                                          <p:val>
                                            <p:fltVal val="0"/>
                                          </p:val>
                                        </p:tav>
                                        <p:tav tm="100000">
                                          <p:val>
                                            <p:strVal val="#ppt_h"/>
                                          </p:val>
                                        </p:tav>
                                      </p:tavLst>
                                    </p:anim>
                                    <p:animEffect transition="in" filter="fade">
                                      <p:cBhvr>
                                        <p:cTn id="88" dur="500"/>
                                        <p:tgtEl>
                                          <p:spTgt spid="20"/>
                                        </p:tgtEl>
                                      </p:cBhvr>
                                    </p:animEffect>
                                  </p:childTnLst>
                                </p:cTn>
                              </p:par>
                              <p:par>
                                <p:cTn id="89" presetID="53" presetClass="entr" presetSubtype="0" fill="hold"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par>
                                <p:cTn id="94" presetID="53" presetClass="entr" presetSubtype="0"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p:cTn id="96" dur="500" fill="hold"/>
                                        <p:tgtEl>
                                          <p:spTgt spid="25"/>
                                        </p:tgtEl>
                                        <p:attrNameLst>
                                          <p:attrName>ppt_w</p:attrName>
                                        </p:attrNameLst>
                                      </p:cBhvr>
                                      <p:tavLst>
                                        <p:tav tm="0">
                                          <p:val>
                                            <p:fltVal val="0"/>
                                          </p:val>
                                        </p:tav>
                                        <p:tav tm="100000">
                                          <p:val>
                                            <p:strVal val="#ppt_w"/>
                                          </p:val>
                                        </p:tav>
                                      </p:tavLst>
                                    </p:anim>
                                    <p:anim calcmode="lin" valueType="num">
                                      <p:cBhvr>
                                        <p:cTn id="97" dur="500" fill="hold"/>
                                        <p:tgtEl>
                                          <p:spTgt spid="25"/>
                                        </p:tgtEl>
                                        <p:attrNameLst>
                                          <p:attrName>ppt_h</p:attrName>
                                        </p:attrNameLst>
                                      </p:cBhvr>
                                      <p:tavLst>
                                        <p:tav tm="0">
                                          <p:val>
                                            <p:fltVal val="0"/>
                                          </p:val>
                                        </p:tav>
                                        <p:tav tm="100000">
                                          <p:val>
                                            <p:strVal val="#ppt_h"/>
                                          </p:val>
                                        </p:tav>
                                      </p:tavLst>
                                    </p:anim>
                                    <p:animEffect transition="in" filter="fade">
                                      <p:cBhvr>
                                        <p:cTn id="9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animBg="1"/>
      <p:bldP spid="27" grpId="0" animBg="1"/>
      <p:bldP spid="28" grpId="0" animBg="1"/>
      <p:bldP spid="29" grpId="0" animBg="1"/>
      <p:bldP spid="14"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20EC72-6654-186E-018A-00597CD7B294}"/>
              </a:ext>
            </a:extLst>
          </p:cNvPr>
          <p:cNvPicPr>
            <a:picLocks noChangeAspect="1"/>
          </p:cNvPicPr>
          <p:nvPr/>
        </p:nvPicPr>
        <p:blipFill>
          <a:blip r:embed="rId2"/>
          <a:stretch>
            <a:fillRect/>
          </a:stretch>
        </p:blipFill>
        <p:spPr>
          <a:xfrm>
            <a:off x="454742" y="188709"/>
            <a:ext cx="3443583" cy="3384376"/>
          </a:xfrm>
          <a:prstGeom prst="rect">
            <a:avLst/>
          </a:prstGeom>
        </p:spPr>
      </p:pic>
      <p:sp>
        <p:nvSpPr>
          <p:cNvPr id="3" name="TextBox 2">
            <a:extLst>
              <a:ext uri="{FF2B5EF4-FFF2-40B4-BE49-F238E27FC236}">
                <a16:creationId xmlns:a16="http://schemas.microsoft.com/office/drawing/2014/main" id="{8CB67888-700C-2CD1-5AEB-52620B872ECA}"/>
              </a:ext>
            </a:extLst>
          </p:cNvPr>
          <p:cNvSpPr txBox="1"/>
          <p:nvPr/>
        </p:nvSpPr>
        <p:spPr>
          <a:xfrm>
            <a:off x="439389" y="3590771"/>
            <a:ext cx="3443582"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C.CÔ-LÔM-BÔ (1451-1506</a:t>
            </a:r>
          </a:p>
        </p:txBody>
      </p:sp>
      <p:sp>
        <p:nvSpPr>
          <p:cNvPr id="5" name="TextBox 4">
            <a:extLst>
              <a:ext uri="{FF2B5EF4-FFF2-40B4-BE49-F238E27FC236}">
                <a16:creationId xmlns:a16="http://schemas.microsoft.com/office/drawing/2014/main" id="{C71DCEF1-8E08-A665-2DAF-04C0708ED30C}"/>
              </a:ext>
            </a:extLst>
          </p:cNvPr>
          <p:cNvSpPr txBox="1"/>
          <p:nvPr/>
        </p:nvSpPr>
        <p:spPr>
          <a:xfrm>
            <a:off x="63652" y="20563"/>
            <a:ext cx="8640959" cy="7140416"/>
          </a:xfrm>
          <a:prstGeom prst="rect">
            <a:avLst/>
          </a:prstGeom>
          <a:noFill/>
        </p:spPr>
        <p:txBody>
          <a:bodyPr wrap="square">
            <a:spAutoFit/>
          </a:bodyPr>
          <a:lstStyle/>
          <a:p>
            <a:r>
              <a:rPr lang="vi-VN" sz="2000" b="0" i="0" dirty="0">
                <a:solidFill>
                  <a:srgbClr val="C00000"/>
                </a:solidFill>
                <a:effectLst/>
                <a:latin typeface="+mj-lt"/>
              </a:rPr>
              <a:t>Ông sinh năm 1451 tại thành phố Genoa của Italy nhưng năm 1476 ông lại đến sống ở Bồ Đào Nha. </a:t>
            </a:r>
            <a:br>
              <a:rPr lang="vi-VN" sz="2000" dirty="0">
                <a:solidFill>
                  <a:srgbClr val="C00000"/>
                </a:solidFill>
                <a:latin typeface="+mj-lt"/>
              </a:rPr>
            </a:br>
            <a:r>
              <a:rPr lang="vi-VN" sz="2000" b="0" i="0" dirty="0">
                <a:solidFill>
                  <a:srgbClr val="C00000"/>
                </a:solidFill>
                <a:effectLst/>
                <a:latin typeface="+mj-lt"/>
              </a:rPr>
              <a:t>Christopher Columbus với niềm tin chắc chắn rằng trái đất có hình tròn, đã quyết tâm đi tìm phương Đông từ một phương hướng khác - từ phía Tây. </a:t>
            </a:r>
            <a:br>
              <a:rPr lang="vi-VN" sz="2000" dirty="0">
                <a:solidFill>
                  <a:srgbClr val="C00000"/>
                </a:solidFill>
                <a:latin typeface="+mj-lt"/>
              </a:rPr>
            </a:br>
            <a:r>
              <a:rPr lang="vi-VN" sz="2000" b="0" i="0" dirty="0">
                <a:solidFill>
                  <a:srgbClr val="C00000"/>
                </a:solidFill>
                <a:effectLst/>
                <a:latin typeface="+mj-lt"/>
              </a:rPr>
              <a:t>Christopher Columbus đã kêu gọi mọi người ủng hộ, tài trợ cho chuyến thám hiểm này. Dù rất nhiều người muốn có được con đường mới ấy nhưng họ đều ngần ngại không dám tin Christopher Columbus. Không từ bỏ ý định, Christopher Columbus đã sang sống ở Tây Ban Nha và cố gắng vận động sự tài trợ của quốc gia này. Sau nhiều lần bị từ chối, cuối cùng Hoàng hậu Isabella I đã chấp thuận tài trợ cho</a:t>
            </a:r>
            <a:r>
              <a:rPr lang="en-US" sz="2000" b="0" i="0" dirty="0">
                <a:solidFill>
                  <a:srgbClr val="C00000"/>
                </a:solidFill>
                <a:effectLst/>
                <a:latin typeface="+mj-lt"/>
              </a:rPr>
              <a:t> </a:t>
            </a:r>
            <a:r>
              <a:rPr lang="en-US" sz="2000" b="0" i="0" dirty="0" err="1">
                <a:solidFill>
                  <a:srgbClr val="C00000"/>
                </a:solidFill>
                <a:effectLst/>
                <a:latin typeface="+mj-lt"/>
              </a:rPr>
              <a:t>ông</a:t>
            </a:r>
            <a:r>
              <a:rPr lang="en-US" sz="2000" b="0" i="0" dirty="0">
                <a:solidFill>
                  <a:srgbClr val="C00000"/>
                </a:solidFill>
                <a:effectLst/>
                <a:latin typeface="+mj-lt"/>
              </a:rPr>
              <a:t>.</a:t>
            </a:r>
            <a:br>
              <a:rPr lang="vi-VN" sz="2000" dirty="0">
                <a:solidFill>
                  <a:srgbClr val="C00000"/>
                </a:solidFill>
                <a:latin typeface="+mj-lt"/>
              </a:rPr>
            </a:br>
            <a:r>
              <a:rPr lang="vi-VN" sz="2000" b="0" i="0" dirty="0">
                <a:solidFill>
                  <a:srgbClr val="C00000"/>
                </a:solidFill>
                <a:effectLst/>
                <a:latin typeface="+mj-lt"/>
              </a:rPr>
              <a:t>Columbus được giao phó chỉ huy ba chiếc tàu thám hiểm có tên: Nina, Pinta và Santa Maria. Thủy thủ đoàn của ông gồm có 88 người. Vào ngày 3/8/1492, Columbus dẫn đầu đoàn thám hiểm rời cảng xứ Tây Ban Nha để tiến về phía tây. Mục đích cuộc thám hiểm của Columbus là châu Á, </a:t>
            </a:r>
            <a:r>
              <a:rPr lang="en-US" sz="2000" b="0" i="0" dirty="0">
                <a:solidFill>
                  <a:srgbClr val="C00000"/>
                </a:solidFill>
                <a:effectLst/>
                <a:latin typeface="+mj-lt"/>
              </a:rPr>
              <a:t>AĐ </a:t>
            </a:r>
            <a:r>
              <a:rPr lang="en-US" sz="2000" b="0" i="0" dirty="0" err="1">
                <a:solidFill>
                  <a:srgbClr val="C00000"/>
                </a:solidFill>
                <a:effectLst/>
                <a:latin typeface="+mj-lt"/>
              </a:rPr>
              <a:t>và</a:t>
            </a:r>
            <a:r>
              <a:rPr lang="en-US" sz="2000" b="0" i="0" dirty="0">
                <a:solidFill>
                  <a:srgbClr val="C00000"/>
                </a:solidFill>
                <a:effectLst/>
                <a:latin typeface="+mj-lt"/>
              </a:rPr>
              <a:t> TQ</a:t>
            </a:r>
            <a:br>
              <a:rPr lang="vi-VN" sz="2000" dirty="0">
                <a:solidFill>
                  <a:srgbClr val="C00000"/>
                </a:solidFill>
                <a:latin typeface="+mj-lt"/>
              </a:rPr>
            </a:br>
            <a:r>
              <a:rPr lang="en-US" sz="2000" dirty="0">
                <a:solidFill>
                  <a:srgbClr val="C00000"/>
                </a:solidFill>
                <a:latin typeface="+mj-lt"/>
              </a:rPr>
              <a:t>V</a:t>
            </a:r>
            <a:r>
              <a:rPr lang="vi-VN" sz="2000" b="0" i="0" dirty="0">
                <a:solidFill>
                  <a:srgbClr val="C00000"/>
                </a:solidFill>
                <a:effectLst/>
                <a:latin typeface="+mj-lt"/>
              </a:rPr>
              <a:t>ào ngày 12/10/1492, một thủy thủ trên tàu đã thấy các chỉ dấu của đất liền. Sau khi nhìn thấy đất liền, Columbus đã đặt tên dãy đất này là San Salvador. Đó chính là vùng Bahamas nổi tiếng ngày hôm nay. Những thổ dân đầu tiên trên đảo được Columbus gọi là người Indian vì lúc đầu ông lầm tưởng mình đã đến được Ấn Ðộ. Sau đó, hòn đảo lớn hơn mà Christopher Columbus khám phá ra là đảo Cuba và đảo Haiti.</a:t>
            </a:r>
            <a:br>
              <a:rPr lang="vi-VN" sz="2000" dirty="0">
                <a:solidFill>
                  <a:srgbClr val="C00000"/>
                </a:solidFill>
                <a:latin typeface="+mj-lt"/>
              </a:rPr>
            </a:br>
            <a:r>
              <a:rPr lang="vi-VN" sz="2000" b="0" i="0" dirty="0">
                <a:solidFill>
                  <a:srgbClr val="C00000"/>
                </a:solidFill>
                <a:effectLst/>
                <a:latin typeface="+mj-lt"/>
              </a:rPr>
              <a:t>Tháng 3/1493, đoàn thuyền Columbus trở về Tây Ban Nha, ông được triều đình và nhân dân đón tiếp trọng thể, được vua phong làm Phó vương và Toàn quyền các thuộc địa ở Tân Lục Địa.</a:t>
            </a:r>
            <a:br>
              <a:rPr lang="vi-VN" dirty="0"/>
            </a:br>
            <a:endParaRPr lang="en-US" dirty="0"/>
          </a:p>
        </p:txBody>
      </p:sp>
    </p:spTree>
    <p:extLst>
      <p:ext uri="{BB962C8B-B14F-4D97-AF65-F5344CB8AC3E}">
        <p14:creationId xmlns:p14="http://schemas.microsoft.com/office/powerpoint/2010/main" val="194185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xit" presetSubtype="0" fill="hold" nodeType="clickEffect">
                                  <p:stCondLst>
                                    <p:cond delay="0"/>
                                  </p:stCondLst>
                                  <p:childTnLst>
                                    <p:animEffect transition="out" filter="fade">
                                      <p:cBhvr>
                                        <p:cTn id="22" dur="1000"/>
                                        <p:tgtEl>
                                          <p:spTgt spid="2"/>
                                        </p:tgtEl>
                                      </p:cBhvr>
                                    </p:animEffect>
                                    <p:anim calcmode="lin" valueType="num">
                                      <p:cBhvr>
                                        <p:cTn id="23" dur="1000"/>
                                        <p:tgtEl>
                                          <p:spTgt spid="2"/>
                                        </p:tgtEl>
                                        <p:attrNameLst>
                                          <p:attrName>ppt_x</p:attrName>
                                        </p:attrNameLst>
                                      </p:cBhvr>
                                      <p:tavLst>
                                        <p:tav tm="0">
                                          <p:val>
                                            <p:strVal val="ppt_x"/>
                                          </p:val>
                                        </p:tav>
                                        <p:tav tm="100000">
                                          <p:val>
                                            <p:strVal val="ppt_x"/>
                                          </p:val>
                                        </p:tav>
                                      </p:tavLst>
                                    </p:anim>
                                    <p:anim calcmode="lin" valueType="num">
                                      <p:cBhvr>
                                        <p:cTn id="24" dur="1000"/>
                                        <p:tgtEl>
                                          <p:spTgt spid="2"/>
                                        </p:tgtEl>
                                        <p:attrNameLst>
                                          <p:attrName>ppt_y</p:attrName>
                                        </p:attrNameLst>
                                      </p:cBhvr>
                                      <p:tavLst>
                                        <p:tav tm="0">
                                          <p:val>
                                            <p:strVal val="ppt_y"/>
                                          </p:val>
                                        </p:tav>
                                        <p:tav tm="100000">
                                          <p:val>
                                            <p:strVal val="ppt_y+.1"/>
                                          </p:val>
                                        </p:tav>
                                      </p:tavLst>
                                    </p:anim>
                                    <p:set>
                                      <p:cBhvr>
                                        <p:cTn id="25" dur="1" fill="hold">
                                          <p:stCondLst>
                                            <p:cond delay="999"/>
                                          </p:stCondLst>
                                        </p:cTn>
                                        <p:tgtEl>
                                          <p:spTgt spid="2"/>
                                        </p:tgtEl>
                                        <p:attrNameLst>
                                          <p:attrName>style.visibility</p:attrName>
                                        </p:attrNameLst>
                                      </p:cBhvr>
                                      <p:to>
                                        <p:strVal val="hidden"/>
                                      </p:to>
                                    </p:set>
                                  </p:childTnLst>
                                </p:cTn>
                              </p:par>
                              <p:par>
                                <p:cTn id="26" presetID="42" presetClass="exit" presetSubtype="0" fill="hold" grpId="1" nodeType="withEffect">
                                  <p:stCondLst>
                                    <p:cond delay="0"/>
                                  </p:stCondLst>
                                  <p:childTnLst>
                                    <p:animEffect transition="out" filter="fade">
                                      <p:cBhvr>
                                        <p:cTn id="27" dur="1000"/>
                                        <p:tgtEl>
                                          <p:spTgt spid="3"/>
                                        </p:tgtEl>
                                      </p:cBhvr>
                                    </p:animEffect>
                                    <p:anim calcmode="lin" valueType="num">
                                      <p:cBhvr>
                                        <p:cTn id="28" dur="1000"/>
                                        <p:tgtEl>
                                          <p:spTgt spid="3"/>
                                        </p:tgtEl>
                                        <p:attrNameLst>
                                          <p:attrName>ppt_x</p:attrName>
                                        </p:attrNameLst>
                                      </p:cBhvr>
                                      <p:tavLst>
                                        <p:tav tm="0">
                                          <p:val>
                                            <p:strVal val="ppt_x"/>
                                          </p:val>
                                        </p:tav>
                                        <p:tav tm="100000">
                                          <p:val>
                                            <p:strVal val="ppt_x"/>
                                          </p:val>
                                        </p:tav>
                                      </p:tavLst>
                                    </p:anim>
                                    <p:anim calcmode="lin" valueType="num">
                                      <p:cBhvr>
                                        <p:cTn id="29" dur="1000"/>
                                        <p:tgtEl>
                                          <p:spTgt spid="3"/>
                                        </p:tgtEl>
                                        <p:attrNameLst>
                                          <p:attrName>ppt_y</p:attrName>
                                        </p:attrNameLst>
                                      </p:cBhvr>
                                      <p:tavLst>
                                        <p:tav tm="0">
                                          <p:val>
                                            <p:strVal val="ppt_y"/>
                                          </p:val>
                                        </p:tav>
                                        <p:tav tm="100000">
                                          <p:val>
                                            <p:strVal val="ppt_y+.1"/>
                                          </p:val>
                                        </p:tav>
                                      </p:tavLst>
                                    </p:anim>
                                    <p:set>
                                      <p:cBhvr>
                                        <p:cTn id="3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308E84-E70A-48AE-0FE9-B4E1404AD87D}"/>
              </a:ext>
            </a:extLst>
          </p:cNvPr>
          <p:cNvPicPr>
            <a:picLocks noChangeAspect="1"/>
          </p:cNvPicPr>
          <p:nvPr/>
        </p:nvPicPr>
        <p:blipFill>
          <a:blip r:embed="rId2"/>
          <a:stretch>
            <a:fillRect/>
          </a:stretch>
        </p:blipFill>
        <p:spPr>
          <a:xfrm>
            <a:off x="827584" y="188640"/>
            <a:ext cx="5256584" cy="5848350"/>
          </a:xfrm>
          <a:prstGeom prst="rect">
            <a:avLst/>
          </a:prstGeom>
        </p:spPr>
      </p:pic>
      <p:sp>
        <p:nvSpPr>
          <p:cNvPr id="3" name="TextBox 2">
            <a:extLst>
              <a:ext uri="{FF2B5EF4-FFF2-40B4-BE49-F238E27FC236}">
                <a16:creationId xmlns:a16="http://schemas.microsoft.com/office/drawing/2014/main" id="{37CD55C9-2AD6-6393-151B-776A7E0F63E6}"/>
              </a:ext>
            </a:extLst>
          </p:cNvPr>
          <p:cNvSpPr txBox="1"/>
          <p:nvPr/>
        </p:nvSpPr>
        <p:spPr>
          <a:xfrm>
            <a:off x="1145493" y="6036990"/>
            <a:ext cx="4620766"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Ph.MA-GIEN-LĂNG</a:t>
            </a:r>
          </a:p>
          <a:p>
            <a:pPr algn="ctr"/>
            <a:r>
              <a:rPr lang="en-US" sz="2400" dirty="0">
                <a:latin typeface="Times New Roman" panose="02020603050405020304" pitchFamily="18" charset="0"/>
                <a:cs typeface="Times New Roman" panose="02020603050405020304" pitchFamily="18" charset="0"/>
              </a:rPr>
              <a:t>(1480-1521)</a:t>
            </a:r>
          </a:p>
        </p:txBody>
      </p:sp>
    </p:spTree>
    <p:extLst>
      <p:ext uri="{BB962C8B-B14F-4D97-AF65-F5344CB8AC3E}">
        <p14:creationId xmlns:p14="http://schemas.microsoft.com/office/powerpoint/2010/main" val="2394128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BF64FF-2708-54A5-DAA2-EDD20071E89E}"/>
              </a:ext>
            </a:extLst>
          </p:cNvPr>
          <p:cNvSpPr txBox="1"/>
          <p:nvPr/>
        </p:nvSpPr>
        <p:spPr>
          <a:xfrm>
            <a:off x="467544" y="0"/>
            <a:ext cx="8424936" cy="6740307"/>
          </a:xfrm>
          <a:prstGeom prst="rect">
            <a:avLst/>
          </a:prstGeom>
          <a:noFill/>
        </p:spPr>
        <p:txBody>
          <a:bodyPr wrap="square">
            <a:spAutoFit/>
          </a:bodyPr>
          <a:lstStyle/>
          <a:p>
            <a:pPr algn="l"/>
            <a:r>
              <a:rPr lang="vi-VN" sz="2400" b="0" i="0" dirty="0">
                <a:solidFill>
                  <a:srgbClr val="C00000"/>
                </a:solidFill>
                <a:effectLst/>
                <a:latin typeface="Times New Roman" panose="02020603050405020304" pitchFamily="18" charset="0"/>
                <a:cs typeface="Times New Roman" panose="02020603050405020304" pitchFamily="18" charset="0"/>
              </a:rPr>
              <a:t>Nhà thám hiểm người Bồ Đào Nha Ferdinand Magellan (Ma-gien-lăng) thường được cho là người đầu tiên đi vòng quanh thế giới qua đường biển. Magellan khởi hành vào tháng 9 năm 1519 với nỗ lực lớn nhằm tìm ra một tuyến đường biển đi từ phương Tây tới vùng Đông Ấn giàu hương liệu, mà ngày nay là vùng Indonesia. Mặc dù đã đưa thành công thủy thủ đoàn của mình vượt qua Đại Tây Dương, đi qua eo biển phía nam Nam Mỹ và vượt qua vùng biển Thái Bình Dương rộng lớn, song ông đã chết khi mới đi được nửa hành trình. Vào tháng 9 năm 1522, một con tàu trong đoàn đã trở về Tây Ban Nha an toàn sau khi đi trọn vẹn một vòng quanh thế giới. Trong số 260 thủy thủ ban đầu của đoàn thám hiểm, chỉ có 18 người còn sống sót sau chuyến hành trình gian khổ kéo dài ba năm.</a:t>
            </a:r>
          </a:p>
          <a:p>
            <a:pPr algn="l"/>
            <a:r>
              <a:rPr lang="vi-VN" sz="2400" b="0" i="0" dirty="0">
                <a:solidFill>
                  <a:srgbClr val="C00000"/>
                </a:solidFill>
                <a:effectLst/>
                <a:latin typeface="Times New Roman" panose="02020603050405020304" pitchFamily="18" charset="0"/>
                <a:cs typeface="Times New Roman" panose="02020603050405020304" pitchFamily="18" charset="0"/>
              </a:rPr>
              <a:t>Nếu người đầu tiên đi vòng quanh thế giới không phải là Magellan, thì đó là ai? Câu trả lời hiển nhiên nhất là Juan Sebastian Elcano, nhà hàng hải xứ Basque đã tiếp tục chỉ huy đoàn thám hiểm sau khi Magellan qua đời vào năm 1521 và trở thành thuyền trưởng của con tàu duy nhất còn lại của đoàn, tàu “Victoria”, trên đường trở về Tây Ban Nha.</a:t>
            </a:r>
          </a:p>
        </p:txBody>
      </p:sp>
    </p:spTree>
    <p:extLst>
      <p:ext uri="{BB962C8B-B14F-4D97-AF65-F5344CB8AC3E}">
        <p14:creationId xmlns:p14="http://schemas.microsoft.com/office/powerpoint/2010/main" val="3659487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TotalTime>
  <Words>1131</Words>
  <Application>Microsoft Office PowerPoint</Application>
  <PresentationFormat>On-screen Show (4:3)</PresentationFormat>
  <Paragraphs>51</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Office Theme</vt:lpstr>
      <vt:lpstr>Tiết 4,5 CHỦ ĐỀ: CÁC CUỘC ĐẠI PHÁT KIẾN ĐỊA LÍ</vt:lpstr>
      <vt:lpstr>1. Nguyên nhân và những yếu tố tác động đến các cuộc đại phát kiến địa lí</vt:lpstr>
      <vt:lpstr>PowerPoint Presentation</vt:lpstr>
      <vt:lpstr>PowerPoint Presentation</vt:lpstr>
      <vt:lpstr>2. Một số cuộc đại phát kiến địa lí</vt:lpstr>
      <vt:lpstr>PowerPoint Presentation</vt:lpstr>
      <vt:lpstr>PowerPoint Presentation</vt:lpstr>
      <vt:lpstr>PowerPoint Presentation</vt:lpstr>
      <vt:lpstr>PowerPoint Presentation</vt:lpstr>
      <vt:lpstr>3. Tác động của các cuộc đại phát kiến địa lí đối với tiến trình lịch sử</vt:lpstr>
      <vt:lpstr>PowerPoint Presentation</vt:lpstr>
      <vt:lpstr>PowerPoint Presentation</vt:lpstr>
      <vt:lpstr>PowerPoint Presentation</vt:lpstr>
      <vt:lpstr>PowerPoint Presentation</vt:lpstr>
      <vt:lpstr>PowerPoint Presentation</vt:lpstr>
      <vt:lpstr>PowerPoint Presentation</vt:lpstr>
      <vt:lpstr>Tài liệu tham khảo</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Nguyễn Thị Thuý Hoà</cp:lastModifiedBy>
  <cp:revision>119</cp:revision>
  <dcterms:created xsi:type="dcterms:W3CDTF">2017-10-04T05:28:17Z</dcterms:created>
  <dcterms:modified xsi:type="dcterms:W3CDTF">2022-10-03T06:51:04Z</dcterms:modified>
</cp:coreProperties>
</file>