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156"/>
  </p:notesMasterIdLst>
  <p:sldIdLst>
    <p:sldId id="259" r:id="rId5"/>
    <p:sldId id="261" r:id="rId6"/>
    <p:sldId id="262" r:id="rId7"/>
    <p:sldId id="263" r:id="rId8"/>
    <p:sldId id="289" r:id="rId9"/>
    <p:sldId id="290" r:id="rId10"/>
    <p:sldId id="291" r:id="rId11"/>
    <p:sldId id="298" r:id="rId12"/>
    <p:sldId id="299" r:id="rId13"/>
    <p:sldId id="300" r:id="rId14"/>
    <p:sldId id="301" r:id="rId15"/>
    <p:sldId id="302" r:id="rId16"/>
    <p:sldId id="292" r:id="rId17"/>
    <p:sldId id="303" r:id="rId18"/>
    <p:sldId id="274" r:id="rId19"/>
    <p:sldId id="293" r:id="rId20"/>
    <p:sldId id="295" r:id="rId21"/>
    <p:sldId id="304" r:id="rId22"/>
    <p:sldId id="305" r:id="rId23"/>
    <p:sldId id="296" r:id="rId24"/>
    <p:sldId id="294" r:id="rId25"/>
    <p:sldId id="288" r:id="rId26"/>
    <p:sldId id="297"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1" r:id="rId52"/>
    <p:sldId id="332" r:id="rId53"/>
    <p:sldId id="333" r:id="rId54"/>
    <p:sldId id="334" r:id="rId55"/>
    <p:sldId id="335" r:id="rId56"/>
    <p:sldId id="336" r:id="rId57"/>
    <p:sldId id="337" r:id="rId58"/>
    <p:sldId id="338" r:id="rId59"/>
    <p:sldId id="339" r:id="rId60"/>
    <p:sldId id="340" r:id="rId61"/>
    <p:sldId id="341" r:id="rId62"/>
    <p:sldId id="342" r:id="rId63"/>
    <p:sldId id="343" r:id="rId64"/>
    <p:sldId id="344" r:id="rId65"/>
    <p:sldId id="279" r:id="rId66"/>
    <p:sldId id="280" r:id="rId67"/>
    <p:sldId id="281"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1" r:id="rId105"/>
    <p:sldId id="382" r:id="rId106"/>
    <p:sldId id="383" r:id="rId107"/>
    <p:sldId id="384" r:id="rId108"/>
    <p:sldId id="385" r:id="rId109"/>
    <p:sldId id="386" r:id="rId110"/>
    <p:sldId id="387" r:id="rId111"/>
    <p:sldId id="388" r:id="rId112"/>
    <p:sldId id="389"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408" r:id="rId132"/>
    <p:sldId id="409" r:id="rId133"/>
    <p:sldId id="410" r:id="rId134"/>
    <p:sldId id="411" r:id="rId135"/>
    <p:sldId id="412" r:id="rId136"/>
    <p:sldId id="413" r:id="rId137"/>
    <p:sldId id="414" r:id="rId138"/>
    <p:sldId id="415" r:id="rId139"/>
    <p:sldId id="416" r:id="rId140"/>
    <p:sldId id="417" r:id="rId141"/>
    <p:sldId id="418" r:id="rId142"/>
    <p:sldId id="419" r:id="rId143"/>
    <p:sldId id="420" r:id="rId144"/>
    <p:sldId id="421" r:id="rId145"/>
    <p:sldId id="422" r:id="rId146"/>
    <p:sldId id="423" r:id="rId147"/>
    <p:sldId id="424" r:id="rId148"/>
    <p:sldId id="425" r:id="rId149"/>
    <p:sldId id="426" r:id="rId150"/>
    <p:sldId id="427" r:id="rId151"/>
    <p:sldId id="428" r:id="rId152"/>
    <p:sldId id="429" r:id="rId153"/>
    <p:sldId id="430" r:id="rId154"/>
    <p:sldId id="431" r:id="rId1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slide" Target="slides/slide149.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C4A7A-89D0-44DC-A774-DE1EB28C0991}" type="datetimeFigureOut">
              <a:rPr lang="en-US" smtClean="0"/>
              <a:t>27/04/2023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26C12-7476-4040-AB0B-BC90E249E30A}" type="slidenum">
              <a:rPr lang="en-US" smtClean="0"/>
              <a:t>‹#›</a:t>
            </a:fld>
            <a:endParaRPr lang="en-US"/>
          </a:p>
        </p:txBody>
      </p:sp>
    </p:spTree>
    <p:extLst>
      <p:ext uri="{BB962C8B-B14F-4D97-AF65-F5344CB8AC3E}">
        <p14:creationId xmlns:p14="http://schemas.microsoft.com/office/powerpoint/2010/main" val="394501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42706297-F6D3-4370-B9E4-12664152A187}" type="slidenum">
              <a:rPr lang="en-US" altLang="en-US">
                <a:latin typeface="Arial" panose="020B0604020202020204" pitchFamily="34" charset="0"/>
                <a:ea typeface="Microsoft YaHei" panose="020B0503020204020204" pitchFamily="34" charset="-122"/>
              </a:rPr>
              <a:pPr/>
              <a:t>8</a:t>
            </a:fld>
            <a:endParaRPr lang="en-US" altLang="en-U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757193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408E-40DF-A99B-68BA-8A47306FF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28407F2D-4508-26D1-E85C-9F7B9239D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28A2C45B-1E49-8128-98BE-B2F3904A5FC1}"/>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5" name="Footer Placeholder 4">
            <a:extLst>
              <a:ext uri="{FF2B5EF4-FFF2-40B4-BE49-F238E27FC236}">
                <a16:creationId xmlns:a16="http://schemas.microsoft.com/office/drawing/2014/main" id="{CE85803B-1B19-4994-7221-84317463156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CF35E16-EF32-6215-1413-0E8E1D93C4FE}"/>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25561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68BB-5249-1573-D0D1-6FA0B6AF9B4D}"/>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9A1D90-0A8B-6C28-D2DB-5F8137506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AB76D7C-23DC-28C8-81D0-69B892C6FA00}"/>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5" name="Footer Placeholder 4">
            <a:extLst>
              <a:ext uri="{FF2B5EF4-FFF2-40B4-BE49-F238E27FC236}">
                <a16:creationId xmlns:a16="http://schemas.microsoft.com/office/drawing/2014/main" id="{22C59C75-6D16-D8E2-311F-DA0AAFD5B82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54152A6-9A1C-5963-508C-EF08432417E9}"/>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7522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CD55A-0393-9561-E02C-C6440DE274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69858F-C998-2941-4BF2-72277DA69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4B18CC8-097A-2F4D-2195-F1A08F209D1D}"/>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5" name="Footer Placeholder 4">
            <a:extLst>
              <a:ext uri="{FF2B5EF4-FFF2-40B4-BE49-F238E27FC236}">
                <a16:creationId xmlns:a16="http://schemas.microsoft.com/office/drawing/2014/main" id="{738DB263-FFC6-577F-9A18-336A5BA310F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44E30DD-C09C-1987-D16F-DAB2B1B2F6E3}"/>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951874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vi-VN" sz="1800"/>
            </a:p>
          </p:txBody>
        </p:sp>
      </p:grpSp>
      <p:sp>
        <p:nvSpPr>
          <p:cNvPr id="58380" name="Rectangle 12"/>
          <p:cNvSpPr>
            <a:spLocks noGrp="1" noChangeArrowheads="1"/>
          </p:cNvSpPr>
          <p:nvPr>
            <p:ph type="ctrTitle"/>
          </p:nvPr>
        </p:nvSpPr>
        <p:spPr>
          <a:xfrm>
            <a:off x="1320800" y="1676400"/>
            <a:ext cx="10363200" cy="1462088"/>
          </a:xfrm>
        </p:spPr>
        <p:txBody>
          <a:bodyPr/>
          <a:lstStyle>
            <a:lvl1pPr>
              <a:defRPr/>
            </a:lvl1pPr>
          </a:lstStyle>
          <a:p>
            <a:pPr lvl="0"/>
            <a:r>
              <a:rPr lang="en-GB" noProof="0"/>
              <a:t>Click to edit Master title style</a:t>
            </a:r>
          </a:p>
        </p:txBody>
      </p:sp>
      <p:sp>
        <p:nvSpPr>
          <p:cNvPr id="58381"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GB" noProof="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GB"/>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GB"/>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8B82AA80-EEC8-4DE3-AD11-8D75AC3B1EF0}" type="slidenum">
              <a:rPr lang="en-GB" altLang="en-US"/>
              <a:pPr/>
              <a:t>‹#›</a:t>
            </a:fld>
            <a:endParaRPr lang="en-GB" altLang="en-US"/>
          </a:p>
        </p:txBody>
      </p:sp>
    </p:spTree>
    <p:extLst>
      <p:ext uri="{BB962C8B-B14F-4D97-AF65-F5344CB8AC3E}">
        <p14:creationId xmlns:p14="http://schemas.microsoft.com/office/powerpoint/2010/main" val="1744218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45E6479-C703-439B-A433-7C81813A3815}" type="slidenum">
              <a:rPr lang="en-GB" altLang="en-US"/>
              <a:pPr/>
              <a:t>‹#›</a:t>
            </a:fld>
            <a:endParaRPr lang="en-GB" altLang="en-US"/>
          </a:p>
        </p:txBody>
      </p:sp>
    </p:spTree>
    <p:extLst>
      <p:ext uri="{BB962C8B-B14F-4D97-AF65-F5344CB8AC3E}">
        <p14:creationId xmlns:p14="http://schemas.microsoft.com/office/powerpoint/2010/main" val="224124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23A164D7-43F2-4B55-AE24-4C70CFF3B768}" type="slidenum">
              <a:rPr lang="en-GB" altLang="en-US"/>
              <a:pPr/>
              <a:t>‹#›</a:t>
            </a:fld>
            <a:endParaRPr lang="en-GB" altLang="en-US"/>
          </a:p>
        </p:txBody>
      </p:sp>
    </p:spTree>
    <p:extLst>
      <p:ext uri="{BB962C8B-B14F-4D97-AF65-F5344CB8AC3E}">
        <p14:creationId xmlns:p14="http://schemas.microsoft.com/office/powerpoint/2010/main" val="3208688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1CCA94E9-7748-4F6A-97EA-3EE8C3607EC9}" type="slidenum">
              <a:rPr lang="en-GB" altLang="en-US"/>
              <a:pPr/>
              <a:t>‹#›</a:t>
            </a:fld>
            <a:endParaRPr lang="en-GB" altLang="en-US"/>
          </a:p>
        </p:txBody>
      </p:sp>
    </p:spTree>
    <p:extLst>
      <p:ext uri="{BB962C8B-B14F-4D97-AF65-F5344CB8AC3E}">
        <p14:creationId xmlns:p14="http://schemas.microsoft.com/office/powerpoint/2010/main" val="4062992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pPr>
              <a:defRPr/>
            </a:pPr>
            <a:endParaRPr lang="en-GB"/>
          </a:p>
        </p:txBody>
      </p:sp>
      <p:sp>
        <p:nvSpPr>
          <p:cNvPr id="8" name="Footer Placeholder 7"/>
          <p:cNvSpPr>
            <a:spLocks noGrp="1"/>
          </p:cNvSpPr>
          <p:nvPr>
            <p:ph type="ftr" sz="quarter" idx="11"/>
          </p:nvPr>
        </p:nvSpPr>
        <p:spPr/>
        <p:txBody>
          <a:bodyPr/>
          <a:lstStyle>
            <a:lvl1pPr>
              <a:defRPr/>
            </a:lvl1pPr>
          </a:lstStyle>
          <a:p>
            <a:pPr>
              <a:defRPr/>
            </a:pPr>
            <a:endParaRPr lang="en-GB"/>
          </a:p>
        </p:txBody>
      </p:sp>
      <p:sp>
        <p:nvSpPr>
          <p:cNvPr id="9" name="Slide Number Placeholder 8"/>
          <p:cNvSpPr>
            <a:spLocks noGrp="1"/>
          </p:cNvSpPr>
          <p:nvPr>
            <p:ph type="sldNum" sz="quarter" idx="12"/>
          </p:nvPr>
        </p:nvSpPr>
        <p:spPr/>
        <p:txBody>
          <a:bodyPr/>
          <a:lstStyle>
            <a:lvl1pPr>
              <a:defRPr/>
            </a:lvl1pPr>
          </a:lstStyle>
          <a:p>
            <a:fld id="{E9D0D4E2-93EF-4358-9C00-859EC7D98D20}" type="slidenum">
              <a:rPr lang="en-GB" altLang="en-US"/>
              <a:pPr/>
              <a:t>‹#›</a:t>
            </a:fld>
            <a:endParaRPr lang="en-GB" altLang="en-US"/>
          </a:p>
        </p:txBody>
      </p:sp>
    </p:spTree>
    <p:extLst>
      <p:ext uri="{BB962C8B-B14F-4D97-AF65-F5344CB8AC3E}">
        <p14:creationId xmlns:p14="http://schemas.microsoft.com/office/powerpoint/2010/main" val="1830424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pPr>
              <a:defRPr/>
            </a:pPr>
            <a:endParaRPr lang="en-GB"/>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fld id="{8E017FDB-C361-40A5-B8F6-3D46A0B58CD5}" type="slidenum">
              <a:rPr lang="en-GB" altLang="en-US"/>
              <a:pPr/>
              <a:t>‹#›</a:t>
            </a:fld>
            <a:endParaRPr lang="en-GB" altLang="en-US"/>
          </a:p>
        </p:txBody>
      </p:sp>
    </p:spTree>
    <p:extLst>
      <p:ext uri="{BB962C8B-B14F-4D97-AF65-F5344CB8AC3E}">
        <p14:creationId xmlns:p14="http://schemas.microsoft.com/office/powerpoint/2010/main" val="378097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fld id="{4C53997B-7932-419F-91A6-B1A1C5EEFE09}" type="slidenum">
              <a:rPr lang="en-GB" altLang="en-US"/>
              <a:pPr/>
              <a:t>‹#›</a:t>
            </a:fld>
            <a:endParaRPr lang="en-GB" altLang="en-US"/>
          </a:p>
        </p:txBody>
      </p:sp>
    </p:spTree>
    <p:extLst>
      <p:ext uri="{BB962C8B-B14F-4D97-AF65-F5344CB8AC3E}">
        <p14:creationId xmlns:p14="http://schemas.microsoft.com/office/powerpoint/2010/main" val="2917454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F0F4D8BC-8EE5-4D88-9E84-9DEA2051E299}" type="slidenum">
              <a:rPr lang="en-GB" altLang="en-US"/>
              <a:pPr/>
              <a:t>‹#›</a:t>
            </a:fld>
            <a:endParaRPr lang="en-GB" altLang="en-US"/>
          </a:p>
        </p:txBody>
      </p:sp>
    </p:spTree>
    <p:extLst>
      <p:ext uri="{BB962C8B-B14F-4D97-AF65-F5344CB8AC3E}">
        <p14:creationId xmlns:p14="http://schemas.microsoft.com/office/powerpoint/2010/main" val="341799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D49C-7A42-381F-8464-F2A30B30F28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57E69E9-9935-3224-2ECE-0542CE9F1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7F86594-840B-8155-BFDD-6EBED9D27E38}"/>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5" name="Footer Placeholder 4">
            <a:extLst>
              <a:ext uri="{FF2B5EF4-FFF2-40B4-BE49-F238E27FC236}">
                <a16:creationId xmlns:a16="http://schemas.microsoft.com/office/drawing/2014/main" id="{2E6B1A49-3C63-4C77-C8A0-41CEE4396FC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DBCC64A-5E0F-C491-4A10-BF512DBAB31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3773898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8189E1E4-F19D-4EA5-B0A6-1677C42ED408}" type="slidenum">
              <a:rPr lang="en-GB" altLang="en-US"/>
              <a:pPr/>
              <a:t>‹#›</a:t>
            </a:fld>
            <a:endParaRPr lang="en-GB" altLang="en-US"/>
          </a:p>
        </p:txBody>
      </p:sp>
    </p:spTree>
    <p:extLst>
      <p:ext uri="{BB962C8B-B14F-4D97-AF65-F5344CB8AC3E}">
        <p14:creationId xmlns:p14="http://schemas.microsoft.com/office/powerpoint/2010/main" val="4023287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58CA1BC-3EDF-4215-A6BA-8A7E5A57248B}" type="slidenum">
              <a:rPr lang="en-GB" altLang="en-US"/>
              <a:pPr/>
              <a:t>‹#›</a:t>
            </a:fld>
            <a:endParaRPr lang="en-GB" altLang="en-US"/>
          </a:p>
        </p:txBody>
      </p:sp>
    </p:spTree>
    <p:extLst>
      <p:ext uri="{BB962C8B-B14F-4D97-AF65-F5344CB8AC3E}">
        <p14:creationId xmlns:p14="http://schemas.microsoft.com/office/powerpoint/2010/main" val="3290790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BA65613-3041-4049-B67F-8134D1A1DA16}" type="slidenum">
              <a:rPr lang="en-GB" altLang="en-US"/>
              <a:pPr/>
              <a:t>‹#›</a:t>
            </a:fld>
            <a:endParaRPr lang="en-GB" altLang="en-US"/>
          </a:p>
        </p:txBody>
      </p:sp>
    </p:spTree>
    <p:extLst>
      <p:ext uri="{BB962C8B-B14F-4D97-AF65-F5344CB8AC3E}">
        <p14:creationId xmlns:p14="http://schemas.microsoft.com/office/powerpoint/2010/main" val="3571150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endParaRPr lang="vi-VN"/>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0218DF04-B9A7-4DEE-9E03-0B8786EA6245}" type="slidenum">
              <a:rPr lang="en-GB" altLang="en-US"/>
              <a:pPr/>
              <a:t>‹#›</a:t>
            </a:fld>
            <a:endParaRPr lang="en-GB" altLang="en-US"/>
          </a:p>
        </p:txBody>
      </p:sp>
    </p:spTree>
    <p:extLst>
      <p:ext uri="{BB962C8B-B14F-4D97-AF65-F5344CB8AC3E}">
        <p14:creationId xmlns:p14="http://schemas.microsoft.com/office/powerpoint/2010/main" val="314208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1E5D37-970F-489F-B002-40E49D0422CF}" type="slidenum">
              <a:rPr lang="en-US" altLang="en-US"/>
              <a:pPr/>
              <a:t>‹#›</a:t>
            </a:fld>
            <a:endParaRPr lang="en-US" altLang="en-US"/>
          </a:p>
        </p:txBody>
      </p:sp>
    </p:spTree>
    <p:extLst>
      <p:ext uri="{BB962C8B-B14F-4D97-AF65-F5344CB8AC3E}">
        <p14:creationId xmlns:p14="http://schemas.microsoft.com/office/powerpoint/2010/main" val="2468004193"/>
      </p:ext>
    </p:extLst>
  </p:cSld>
  <p:clrMapOvr>
    <a:masterClrMapping/>
  </p:clrMapOvr>
  <p:transition>
    <p:cover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E19E9C0-1D30-4533-8875-CBA6E0070202}" type="slidenum">
              <a:rPr lang="en-US" altLang="en-US"/>
              <a:pPr/>
              <a:t>‹#›</a:t>
            </a:fld>
            <a:endParaRPr lang="en-US" altLang="en-US"/>
          </a:p>
        </p:txBody>
      </p:sp>
    </p:spTree>
    <p:extLst>
      <p:ext uri="{BB962C8B-B14F-4D97-AF65-F5344CB8AC3E}">
        <p14:creationId xmlns:p14="http://schemas.microsoft.com/office/powerpoint/2010/main" val="185869031"/>
      </p:ext>
    </p:extLst>
  </p:cSld>
  <p:clrMapOvr>
    <a:masterClrMapping/>
  </p:clrMapOvr>
  <p:transition>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3F4B0C-08FB-4162-8AD4-CE7DBBEEC187}" type="slidenum">
              <a:rPr lang="en-US" altLang="en-US"/>
              <a:pPr/>
              <a:t>‹#›</a:t>
            </a:fld>
            <a:endParaRPr lang="en-US" altLang="en-US"/>
          </a:p>
        </p:txBody>
      </p:sp>
    </p:spTree>
    <p:extLst>
      <p:ext uri="{BB962C8B-B14F-4D97-AF65-F5344CB8AC3E}">
        <p14:creationId xmlns:p14="http://schemas.microsoft.com/office/powerpoint/2010/main" val="3223040395"/>
      </p:ext>
    </p:extLst>
  </p:cSld>
  <p:clrMapOvr>
    <a:masterClrMapping/>
  </p:clrMapOvr>
  <p:transition>
    <p:cover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C268AA-2B7D-4059-9E55-D2DB1E856476}" type="slidenum">
              <a:rPr lang="en-US" altLang="en-US"/>
              <a:pPr/>
              <a:t>‹#›</a:t>
            </a:fld>
            <a:endParaRPr lang="en-US" altLang="en-US"/>
          </a:p>
        </p:txBody>
      </p:sp>
    </p:spTree>
    <p:extLst>
      <p:ext uri="{BB962C8B-B14F-4D97-AF65-F5344CB8AC3E}">
        <p14:creationId xmlns:p14="http://schemas.microsoft.com/office/powerpoint/2010/main" val="2260129144"/>
      </p:ext>
    </p:extLst>
  </p:cSld>
  <p:clrMapOvr>
    <a:masterClrMapping/>
  </p:clrMapOvr>
  <p:transition>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292155-CDC1-4B5F-BBC7-C39BA848033E}" type="slidenum">
              <a:rPr lang="en-US" altLang="en-US"/>
              <a:pPr/>
              <a:t>‹#›</a:t>
            </a:fld>
            <a:endParaRPr lang="en-US" altLang="en-US"/>
          </a:p>
        </p:txBody>
      </p:sp>
    </p:spTree>
    <p:extLst>
      <p:ext uri="{BB962C8B-B14F-4D97-AF65-F5344CB8AC3E}">
        <p14:creationId xmlns:p14="http://schemas.microsoft.com/office/powerpoint/2010/main" val="2280380788"/>
      </p:ext>
    </p:extLst>
  </p:cSld>
  <p:clrMapOvr>
    <a:masterClrMapping/>
  </p:clrMapOvr>
  <p:transition>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DFA0478-2DB3-4CC6-91E5-21C45C3B4963}" type="slidenum">
              <a:rPr lang="en-US" altLang="en-US"/>
              <a:pPr/>
              <a:t>‹#›</a:t>
            </a:fld>
            <a:endParaRPr lang="en-US" altLang="en-US"/>
          </a:p>
        </p:txBody>
      </p:sp>
    </p:spTree>
    <p:extLst>
      <p:ext uri="{BB962C8B-B14F-4D97-AF65-F5344CB8AC3E}">
        <p14:creationId xmlns:p14="http://schemas.microsoft.com/office/powerpoint/2010/main" val="241104106"/>
      </p:ext>
    </p:extLst>
  </p:cSld>
  <p:clrMapOvr>
    <a:masterClrMapping/>
  </p:clrMapOvr>
  <p:transition>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D055-0563-2C49-A4E5-94E8040EEC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E57DAB83-0341-AF12-679C-D31C8A250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442588-4FE9-F60C-5EEF-64E719D4EA0F}"/>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5" name="Footer Placeholder 4">
            <a:extLst>
              <a:ext uri="{FF2B5EF4-FFF2-40B4-BE49-F238E27FC236}">
                <a16:creationId xmlns:a16="http://schemas.microsoft.com/office/drawing/2014/main" id="{F22970D5-C718-DB8A-2667-8DD1641EF85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B1CA91C-764E-8CD5-4CBA-7751FC0AD18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888647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2C391E6-9DD7-4ED3-ACE0-5408F285CC85}" type="slidenum">
              <a:rPr lang="en-US" altLang="en-US"/>
              <a:pPr/>
              <a:t>‹#›</a:t>
            </a:fld>
            <a:endParaRPr lang="en-US" altLang="en-US"/>
          </a:p>
        </p:txBody>
      </p:sp>
    </p:spTree>
    <p:extLst>
      <p:ext uri="{BB962C8B-B14F-4D97-AF65-F5344CB8AC3E}">
        <p14:creationId xmlns:p14="http://schemas.microsoft.com/office/powerpoint/2010/main" val="3812127062"/>
      </p:ext>
    </p:extLst>
  </p:cSld>
  <p:clrMapOvr>
    <a:masterClrMapping/>
  </p:clrMapOvr>
  <p:transition>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517D801-7C4A-477E-B591-DCDC9DA001ED}" type="slidenum">
              <a:rPr lang="en-US" altLang="en-US"/>
              <a:pPr/>
              <a:t>‹#›</a:t>
            </a:fld>
            <a:endParaRPr lang="en-US" altLang="en-US"/>
          </a:p>
        </p:txBody>
      </p:sp>
    </p:spTree>
    <p:extLst>
      <p:ext uri="{BB962C8B-B14F-4D97-AF65-F5344CB8AC3E}">
        <p14:creationId xmlns:p14="http://schemas.microsoft.com/office/powerpoint/2010/main" val="1778648246"/>
      </p:ext>
    </p:extLst>
  </p:cSld>
  <p:clrMapOvr>
    <a:masterClrMapping/>
  </p:clrMapOvr>
  <p:transition>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F364E81-E7EE-465F-9824-029EF7AF79CD}" type="slidenum">
              <a:rPr lang="en-US" altLang="en-US"/>
              <a:pPr/>
              <a:t>‹#›</a:t>
            </a:fld>
            <a:endParaRPr lang="en-US" altLang="en-US"/>
          </a:p>
        </p:txBody>
      </p:sp>
    </p:spTree>
    <p:extLst>
      <p:ext uri="{BB962C8B-B14F-4D97-AF65-F5344CB8AC3E}">
        <p14:creationId xmlns:p14="http://schemas.microsoft.com/office/powerpoint/2010/main" val="726658448"/>
      </p:ext>
    </p:extLst>
  </p:cSld>
  <p:clrMapOvr>
    <a:masterClrMapping/>
  </p:clrMapOvr>
  <p:transition>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F2916A-C72A-4BE8-A0C7-1BB0FFB6D779}" type="slidenum">
              <a:rPr lang="en-US" altLang="en-US"/>
              <a:pPr/>
              <a:t>‹#›</a:t>
            </a:fld>
            <a:endParaRPr lang="en-US" altLang="en-US"/>
          </a:p>
        </p:txBody>
      </p:sp>
    </p:spTree>
    <p:extLst>
      <p:ext uri="{BB962C8B-B14F-4D97-AF65-F5344CB8AC3E}">
        <p14:creationId xmlns:p14="http://schemas.microsoft.com/office/powerpoint/2010/main" val="2920057864"/>
      </p:ext>
    </p:extLst>
  </p:cSld>
  <p:clrMapOvr>
    <a:masterClrMapping/>
  </p:clrMapOvr>
  <p:transition>
    <p:cover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A66442-26D4-4188-88DE-4B71DA7E54B1}" type="slidenum">
              <a:rPr lang="en-US" altLang="en-US"/>
              <a:pPr/>
              <a:t>‹#›</a:t>
            </a:fld>
            <a:endParaRPr lang="en-US" altLang="en-US"/>
          </a:p>
        </p:txBody>
      </p:sp>
    </p:spTree>
    <p:extLst>
      <p:ext uri="{BB962C8B-B14F-4D97-AF65-F5344CB8AC3E}">
        <p14:creationId xmlns:p14="http://schemas.microsoft.com/office/powerpoint/2010/main" val="2023053912"/>
      </p:ext>
    </p:extLst>
  </p:cSld>
  <p:clrMapOvr>
    <a:masterClrMapping/>
  </p:clrMapOvr>
  <p:transition>
    <p:cover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39"/>
            <a:ext cx="5384800" cy="4352925"/>
          </a:xfrm>
        </p:spPr>
        <p:txBody>
          <a:bodyPr/>
          <a:lstStyle/>
          <a:p>
            <a:pPr lvl="0"/>
            <a:endParaRPr lang="en-US" noProof="0"/>
          </a:p>
        </p:txBody>
      </p:sp>
      <p:sp>
        <p:nvSpPr>
          <p:cNvPr id="4" name="Text Placeholder 3"/>
          <p:cNvSpPr>
            <a:spLocks noGrp="1"/>
          </p:cNvSpPr>
          <p:nvPr>
            <p:ph type="body" sz="half" idx="2"/>
          </p:nvPr>
        </p:nvSpPr>
        <p:spPr>
          <a:xfrm>
            <a:off x="6197600" y="1773239"/>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DE604B-F072-40F2-BBE9-B4A585E360C0}" type="slidenum">
              <a:rPr lang="en-US" altLang="en-US"/>
              <a:pPr/>
              <a:t>‹#›</a:t>
            </a:fld>
            <a:endParaRPr lang="en-US" altLang="en-US"/>
          </a:p>
        </p:txBody>
      </p:sp>
    </p:spTree>
    <p:extLst>
      <p:ext uri="{BB962C8B-B14F-4D97-AF65-F5344CB8AC3E}">
        <p14:creationId xmlns:p14="http://schemas.microsoft.com/office/powerpoint/2010/main" val="2845902920"/>
      </p:ext>
    </p:extLst>
  </p:cSld>
  <p:clrMapOvr>
    <a:masterClrMapping/>
  </p:clrMapOvr>
  <p:transition>
    <p:cover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DF655217-8324-4664-B6CE-9B018CC7F1F6}" type="slidenum">
              <a:rPr lang="en-US" altLang="en-US"/>
              <a:pPr/>
              <a:t>‹#›</a:t>
            </a:fld>
            <a:endParaRPr lang="en-US" altLang="en-US"/>
          </a:p>
        </p:txBody>
      </p:sp>
    </p:spTree>
    <p:extLst>
      <p:ext uri="{BB962C8B-B14F-4D97-AF65-F5344CB8AC3E}">
        <p14:creationId xmlns:p14="http://schemas.microsoft.com/office/powerpoint/2010/main" val="2859659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C5242113-994A-465A-AE19-550097E1DC3E}" type="slidenum">
              <a:rPr lang="en-US" altLang="en-US"/>
              <a:pPr/>
              <a:t>‹#›</a:t>
            </a:fld>
            <a:endParaRPr lang="en-US" altLang="en-US"/>
          </a:p>
        </p:txBody>
      </p:sp>
    </p:spTree>
    <p:extLst>
      <p:ext uri="{BB962C8B-B14F-4D97-AF65-F5344CB8AC3E}">
        <p14:creationId xmlns:p14="http://schemas.microsoft.com/office/powerpoint/2010/main" val="933792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389B689B-96B6-42A8-864D-0EDAA3FB8FA5}" type="slidenum">
              <a:rPr lang="en-US" altLang="en-US"/>
              <a:pPr/>
              <a:t>‹#›</a:t>
            </a:fld>
            <a:endParaRPr lang="en-US" altLang="en-US"/>
          </a:p>
        </p:txBody>
      </p:sp>
    </p:spTree>
    <p:extLst>
      <p:ext uri="{BB962C8B-B14F-4D97-AF65-F5344CB8AC3E}">
        <p14:creationId xmlns:p14="http://schemas.microsoft.com/office/powerpoint/2010/main" val="210366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18AC8260-4FE5-42E2-AA1B-BA1E9A544451}" type="slidenum">
              <a:rPr lang="en-US" altLang="en-US"/>
              <a:pPr/>
              <a:t>‹#›</a:t>
            </a:fld>
            <a:endParaRPr lang="en-US" altLang="en-US"/>
          </a:p>
        </p:txBody>
      </p:sp>
    </p:spTree>
    <p:extLst>
      <p:ext uri="{BB962C8B-B14F-4D97-AF65-F5344CB8AC3E}">
        <p14:creationId xmlns:p14="http://schemas.microsoft.com/office/powerpoint/2010/main" val="33335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75DD-C5C1-AF1A-3958-5BA69EFF609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717CA52-4B35-CA5D-7078-E066E618C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CBCE1DF-11E0-BC9C-A9BE-94CD92A44D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5FC3006C-C91B-D7A5-0110-618FD7EADBDB}"/>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6" name="Footer Placeholder 5">
            <a:extLst>
              <a:ext uri="{FF2B5EF4-FFF2-40B4-BE49-F238E27FC236}">
                <a16:creationId xmlns:a16="http://schemas.microsoft.com/office/drawing/2014/main" id="{EF89AB73-2BF8-99ED-9E94-3D1FDD96170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FFE2559-28EB-CA89-D8AF-B936BE15E068}"/>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394510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37431B4D-79A4-40C8-895E-E0DAC468DB35}" type="slidenum">
              <a:rPr lang="en-US" altLang="en-US"/>
              <a:pPr/>
              <a:t>‹#›</a:t>
            </a:fld>
            <a:endParaRPr lang="en-US" altLang="en-US"/>
          </a:p>
        </p:txBody>
      </p:sp>
    </p:spTree>
    <p:extLst>
      <p:ext uri="{BB962C8B-B14F-4D97-AF65-F5344CB8AC3E}">
        <p14:creationId xmlns:p14="http://schemas.microsoft.com/office/powerpoint/2010/main" val="136089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90E2F9AD-A08B-4754-B183-578F8CEFFDC3}" type="slidenum">
              <a:rPr lang="en-US" altLang="en-US"/>
              <a:pPr/>
              <a:t>‹#›</a:t>
            </a:fld>
            <a:endParaRPr lang="en-US" altLang="en-US"/>
          </a:p>
        </p:txBody>
      </p:sp>
    </p:spTree>
    <p:extLst>
      <p:ext uri="{BB962C8B-B14F-4D97-AF65-F5344CB8AC3E}">
        <p14:creationId xmlns:p14="http://schemas.microsoft.com/office/powerpoint/2010/main" val="608866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C4284341-114D-45CA-A7A0-591BD02D21CF}" type="slidenum">
              <a:rPr lang="en-US" altLang="en-US"/>
              <a:pPr/>
              <a:t>‹#›</a:t>
            </a:fld>
            <a:endParaRPr lang="en-US" altLang="en-US"/>
          </a:p>
        </p:txBody>
      </p:sp>
    </p:spTree>
    <p:extLst>
      <p:ext uri="{BB962C8B-B14F-4D97-AF65-F5344CB8AC3E}">
        <p14:creationId xmlns:p14="http://schemas.microsoft.com/office/powerpoint/2010/main" val="1974755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FE7A096B-F7BF-4499-8623-E4B1F5ECBC9D}" type="slidenum">
              <a:rPr lang="en-US" altLang="en-US"/>
              <a:pPr/>
              <a:t>‹#›</a:t>
            </a:fld>
            <a:endParaRPr lang="en-US" altLang="en-US"/>
          </a:p>
        </p:txBody>
      </p:sp>
    </p:spTree>
    <p:extLst>
      <p:ext uri="{BB962C8B-B14F-4D97-AF65-F5344CB8AC3E}">
        <p14:creationId xmlns:p14="http://schemas.microsoft.com/office/powerpoint/2010/main" val="3574010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6AF13DEC-3B2B-41CF-8882-A7C031C95C5B}" type="slidenum">
              <a:rPr lang="en-US" altLang="en-US"/>
              <a:pPr/>
              <a:t>‹#›</a:t>
            </a:fld>
            <a:endParaRPr lang="en-US" altLang="en-US"/>
          </a:p>
        </p:txBody>
      </p:sp>
    </p:spTree>
    <p:extLst>
      <p:ext uri="{BB962C8B-B14F-4D97-AF65-F5344CB8AC3E}">
        <p14:creationId xmlns:p14="http://schemas.microsoft.com/office/powerpoint/2010/main" val="3721434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C2E91D71-3682-47E4-B115-1509481C9C64}" type="slidenum">
              <a:rPr lang="en-US" altLang="en-US"/>
              <a:pPr/>
              <a:t>‹#›</a:t>
            </a:fld>
            <a:endParaRPr lang="en-US" altLang="en-US"/>
          </a:p>
        </p:txBody>
      </p:sp>
    </p:spTree>
    <p:extLst>
      <p:ext uri="{BB962C8B-B14F-4D97-AF65-F5344CB8AC3E}">
        <p14:creationId xmlns:p14="http://schemas.microsoft.com/office/powerpoint/2010/main" val="2408843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5DC9C730-5E60-48AA-AC2E-F42F8887367F}" type="slidenum">
              <a:rPr lang="en-US" altLang="en-US"/>
              <a:pPr/>
              <a:t>‹#›</a:t>
            </a:fld>
            <a:endParaRPr lang="en-US" altLang="en-US"/>
          </a:p>
        </p:txBody>
      </p:sp>
    </p:spTree>
    <p:extLst>
      <p:ext uri="{BB962C8B-B14F-4D97-AF65-F5344CB8AC3E}">
        <p14:creationId xmlns:p14="http://schemas.microsoft.com/office/powerpoint/2010/main" val="1583899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4372985-9728-4038-A633-C9F650722A43}" type="slidenum">
              <a:rPr lang="en-US" altLang="en-US"/>
              <a:pPr>
                <a:defRPr/>
              </a:pPr>
              <a:t>‹#›</a:t>
            </a:fld>
            <a:endParaRPr lang="en-US" altLang="en-US"/>
          </a:p>
        </p:txBody>
      </p:sp>
    </p:spTree>
    <p:extLst>
      <p:ext uri="{BB962C8B-B14F-4D97-AF65-F5344CB8AC3E}">
        <p14:creationId xmlns:p14="http://schemas.microsoft.com/office/powerpoint/2010/main" val="361841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33DA-E03C-8E7A-081A-3BABC5CEE87F}"/>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8CB527B-2511-6C0B-82AA-4A8A36CBA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24CEA9-C8EA-01DA-7753-2A42E4C1B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28FD5127-1C42-E7F4-4D1A-40A526086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1E720-5D78-FC7F-E150-67FFDA5AB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FF4150F-76BF-C1B7-3021-DB576FA9FC09}"/>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8" name="Footer Placeholder 7">
            <a:extLst>
              <a:ext uri="{FF2B5EF4-FFF2-40B4-BE49-F238E27FC236}">
                <a16:creationId xmlns:a16="http://schemas.microsoft.com/office/drawing/2014/main" id="{01007A55-171B-06C0-3F25-74A9D538F2E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28D49CD-9B63-F08D-A5E0-BD48E06150D6}"/>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84631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0922-4722-F135-01D3-33E1E42BFA7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8C1CAF5F-8D64-C813-EB07-0D47863B5FEA}"/>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4" name="Footer Placeholder 3">
            <a:extLst>
              <a:ext uri="{FF2B5EF4-FFF2-40B4-BE49-F238E27FC236}">
                <a16:creationId xmlns:a16="http://schemas.microsoft.com/office/drawing/2014/main" id="{A891B692-7CD2-725D-587A-97E72B373B6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FA08FD7-4928-52A9-9A48-E9FE0C67A08D}"/>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93430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52E6B6-99C6-6821-ECBB-3DA0BA323C49}"/>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3" name="Footer Placeholder 2">
            <a:extLst>
              <a:ext uri="{FF2B5EF4-FFF2-40B4-BE49-F238E27FC236}">
                <a16:creationId xmlns:a16="http://schemas.microsoft.com/office/drawing/2014/main" id="{8BE9F9F3-F9D7-707F-1E1C-1B523BEC272D}"/>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9D26C9C-7169-BD7C-4D7F-ED0CCD4047F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0899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885A-F6B0-10BD-11F8-1E00BA1C16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85D1335-B216-1625-53F4-7313605E6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D6A71242-0095-AC73-29F0-3439E4C9C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BDA93-65FE-202D-8F36-883D5EFF904D}"/>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6" name="Footer Placeholder 5">
            <a:extLst>
              <a:ext uri="{FF2B5EF4-FFF2-40B4-BE49-F238E27FC236}">
                <a16:creationId xmlns:a16="http://schemas.microsoft.com/office/drawing/2014/main" id="{6FD36DCE-1800-576B-8D07-54E4B87FF22E}"/>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81F1EC0-D8A4-D7D9-7516-5A5FBEAEF5D5}"/>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20547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6859-882D-AA8F-B503-6C56CE3F9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989C29C-AA5D-D804-B6C0-667323BED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707E7B6-A4CD-875C-383F-132BF332C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94B0F-B6F9-47EF-00C1-0C33CC525B79}"/>
              </a:ext>
            </a:extLst>
          </p:cNvPr>
          <p:cNvSpPr>
            <a:spLocks noGrp="1"/>
          </p:cNvSpPr>
          <p:nvPr>
            <p:ph type="dt" sz="half" idx="10"/>
          </p:nvPr>
        </p:nvSpPr>
        <p:spPr/>
        <p:txBody>
          <a:bodyPr/>
          <a:lstStyle/>
          <a:p>
            <a:fld id="{B7F29844-22DD-4B40-BC67-705FAF5708EC}" type="datetimeFigureOut">
              <a:rPr lang="en-SG" smtClean="0"/>
              <a:t>27/4/2023</a:t>
            </a:fld>
            <a:endParaRPr lang="en-SG"/>
          </a:p>
        </p:txBody>
      </p:sp>
      <p:sp>
        <p:nvSpPr>
          <p:cNvPr id="6" name="Footer Placeholder 5">
            <a:extLst>
              <a:ext uri="{FF2B5EF4-FFF2-40B4-BE49-F238E27FC236}">
                <a16:creationId xmlns:a16="http://schemas.microsoft.com/office/drawing/2014/main" id="{5D36483F-E1D3-3E7D-19CB-7DFF6E0E980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24D1B5D-6B58-F360-FC44-AD8A9A6E2298}"/>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344720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78B08-5264-7AE5-E58D-B3ACC8EB9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6A2C72F-2FA1-9356-462B-292AE0211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C1EEB26-F860-80E7-5719-F6C2530C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29844-22DD-4B40-BC67-705FAF5708EC}" type="datetimeFigureOut">
              <a:rPr lang="en-SG" smtClean="0"/>
              <a:t>27/4/2023</a:t>
            </a:fld>
            <a:endParaRPr lang="en-SG"/>
          </a:p>
        </p:txBody>
      </p:sp>
      <p:sp>
        <p:nvSpPr>
          <p:cNvPr id="5" name="Footer Placeholder 4">
            <a:extLst>
              <a:ext uri="{FF2B5EF4-FFF2-40B4-BE49-F238E27FC236}">
                <a16:creationId xmlns:a16="http://schemas.microsoft.com/office/drawing/2014/main" id="{3CD6CB49-0DC8-C5D2-81BF-2FE07CE98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753E326-E0FB-C1CD-D488-B6EEE159D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2D1F6-D7F5-4C8E-B730-B56E07AEA7D3}" type="slidenum">
              <a:rPr lang="en-SG" smtClean="0"/>
              <a:t>‹#›</a:t>
            </a:fld>
            <a:endParaRPr lang="en-SG"/>
          </a:p>
        </p:txBody>
      </p:sp>
    </p:spTree>
    <p:extLst>
      <p:ext uri="{BB962C8B-B14F-4D97-AF65-F5344CB8AC3E}">
        <p14:creationId xmlns:p14="http://schemas.microsoft.com/office/powerpoint/2010/main" val="1637349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sz="2400"/>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34"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57355" name="Rectangle 11"/>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GB"/>
          </a:p>
        </p:txBody>
      </p:sp>
      <p:sp>
        <p:nvSpPr>
          <p:cNvPr id="57356" name="Rectangle 12"/>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GB"/>
          </a:p>
        </p:txBody>
      </p:sp>
      <p:sp>
        <p:nvSpPr>
          <p:cNvPr id="57357" name="Rectangle 13"/>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63ADBC05-A329-40CB-8579-DAE3E32C6719}" type="slidenum">
              <a:rPr lang="en-GB" altLang="en-US"/>
              <a:pPr/>
              <a:t>‹#›</a:t>
            </a:fld>
            <a:endParaRPr lang="en-GB" altLang="en-US"/>
          </a:p>
        </p:txBody>
      </p:sp>
    </p:spTree>
    <p:extLst>
      <p:ext uri="{BB962C8B-B14F-4D97-AF65-F5344CB8AC3E}">
        <p14:creationId xmlns:p14="http://schemas.microsoft.com/office/powerpoint/2010/main" val="3175833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单击此处编辑母版文本样式</a:t>
            </a:r>
          </a:p>
          <a:p>
            <a:pPr lvl="1"/>
            <a:r>
              <a:rPr lang="en-US" altLang="en-US"/>
              <a:t>第二级</a:t>
            </a:r>
          </a:p>
          <a:p>
            <a:pPr lvl="2"/>
            <a:r>
              <a:rPr lang="en-US" altLang="en-US"/>
              <a:t>第三级</a:t>
            </a:r>
          </a:p>
          <a:p>
            <a:pPr lvl="3"/>
            <a:r>
              <a:rPr lang="en-US" altLang="en-US"/>
              <a:t>第四级</a:t>
            </a:r>
          </a:p>
          <a:p>
            <a:pPr lvl="4"/>
            <a:r>
              <a:rPr lang="en-US" altLang="en-US"/>
              <a:t>第五级</a:t>
            </a:r>
          </a:p>
        </p:txBody>
      </p:sp>
      <p:sp>
        <p:nvSpPr>
          <p:cNvPr id="3076"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Arial" pitchFamily="34" charset="0"/>
              <a:buNone/>
              <a:defRPr sz="1400">
                <a:latin typeface="Arial" pitchFamily="34" charset="0"/>
                <a:ea typeface="+mn-ea"/>
                <a:cs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Arial" pitchFamily="34" charset="0"/>
              <a:buNone/>
              <a:defRPr sz="1400">
                <a:latin typeface="Arial" pitchFamily="34" charset="0"/>
                <a:ea typeface="+mn-ea"/>
                <a:cs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SimSun" panose="02010600030101010101" pitchFamily="2" charset="-122"/>
              </a:defRPr>
            </a:lvl1pPr>
          </a:lstStyle>
          <a:p>
            <a:fld id="{EBFDB5D1-1EF3-4EB7-89E5-C3B6C1C53FC8}" type="slidenum">
              <a:rPr lang="en-US" altLang="en-US"/>
              <a:pPr/>
              <a:t>‹#›</a:t>
            </a:fld>
            <a:endParaRPr lang="en-US" altLang="en-US"/>
          </a:p>
        </p:txBody>
      </p:sp>
    </p:spTree>
    <p:extLst>
      <p:ext uri="{BB962C8B-B14F-4D97-AF65-F5344CB8AC3E}">
        <p14:creationId xmlns:p14="http://schemas.microsoft.com/office/powerpoint/2010/main" val="2580735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cover dir="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SimSun" pitchFamily="2" charset="-122"/>
        </a:defRPr>
      </a:lvl2pPr>
      <a:lvl3pPr algn="ctr" rtl="0" eaLnBrk="0" fontAlgn="base" hangingPunct="0">
        <a:spcBef>
          <a:spcPct val="0"/>
        </a:spcBef>
        <a:spcAft>
          <a:spcPct val="0"/>
        </a:spcAft>
        <a:defRPr sz="4400">
          <a:solidFill>
            <a:schemeClr val="tx2"/>
          </a:solidFill>
          <a:latin typeface="Arial" pitchFamily="34" charset="0"/>
          <a:ea typeface="SimSun" pitchFamily="2" charset="-122"/>
        </a:defRPr>
      </a:lvl3pPr>
      <a:lvl4pPr algn="ctr" rtl="0" eaLnBrk="0" fontAlgn="base" hangingPunct="0">
        <a:spcBef>
          <a:spcPct val="0"/>
        </a:spcBef>
        <a:spcAft>
          <a:spcPct val="0"/>
        </a:spcAft>
        <a:defRPr sz="4400">
          <a:solidFill>
            <a:schemeClr val="tx2"/>
          </a:solidFill>
          <a:latin typeface="Arial" pitchFamily="34" charset="0"/>
          <a:ea typeface="SimSun" pitchFamily="2" charset="-122"/>
        </a:defRPr>
      </a:lvl4pPr>
      <a:lvl5pPr algn="ctr" rtl="0" eaLnBrk="0" fontAlgn="base" hangingPunct="0">
        <a:spcBef>
          <a:spcPct val="0"/>
        </a:spcBef>
        <a:spcAft>
          <a:spcPct val="0"/>
        </a:spcAft>
        <a:defRPr sz="4400">
          <a:solidFill>
            <a:schemeClr val="tx2"/>
          </a:solidFill>
          <a:latin typeface="Arial" pitchFamily="34" charset="0"/>
          <a:ea typeface="SimSun" pitchFamily="2" charset="-122"/>
        </a:defRPr>
      </a:lvl5pPr>
      <a:lvl6pPr marL="457200" algn="ctr" rtl="0" fontAlgn="base">
        <a:spcBef>
          <a:spcPct val="0"/>
        </a:spcBef>
        <a:spcAft>
          <a:spcPct val="0"/>
        </a:spcAft>
        <a:defRPr sz="4400">
          <a:solidFill>
            <a:schemeClr val="tx2"/>
          </a:solidFill>
          <a:latin typeface="Arial" pitchFamily="34" charset="0"/>
          <a:ea typeface="SimSun" pitchFamily="2" charset="-122"/>
        </a:defRPr>
      </a:lvl6pPr>
      <a:lvl7pPr marL="914400" algn="ctr" rtl="0" fontAlgn="base">
        <a:spcBef>
          <a:spcPct val="0"/>
        </a:spcBef>
        <a:spcAft>
          <a:spcPct val="0"/>
        </a:spcAft>
        <a:defRPr sz="4400">
          <a:solidFill>
            <a:schemeClr val="tx2"/>
          </a:solidFill>
          <a:latin typeface="Arial" pitchFamily="34" charset="0"/>
          <a:ea typeface="SimSun" pitchFamily="2" charset="-122"/>
        </a:defRPr>
      </a:lvl7pPr>
      <a:lvl8pPr marL="1371600" algn="ctr" rtl="0" fontAlgn="base">
        <a:spcBef>
          <a:spcPct val="0"/>
        </a:spcBef>
        <a:spcAft>
          <a:spcPct val="0"/>
        </a:spcAft>
        <a:defRPr sz="4400">
          <a:solidFill>
            <a:schemeClr val="tx2"/>
          </a:solidFill>
          <a:latin typeface="Arial" pitchFamily="34" charset="0"/>
          <a:ea typeface="SimSun" pitchFamily="2" charset="-122"/>
        </a:defRPr>
      </a:lvl8pPr>
      <a:lvl9pPr marL="1828800" algn="ctr" rtl="0" fontAlgn="base">
        <a:spcBef>
          <a:spcPct val="0"/>
        </a:spcBef>
        <a:spcAft>
          <a:spcPct val="0"/>
        </a:spcAft>
        <a:defRPr sz="4400">
          <a:solidFill>
            <a:schemeClr val="tx2"/>
          </a:solidFill>
          <a:latin typeface="Arial" pitchFamily="34"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Tx/>
              <a:buNone/>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Tx/>
              <a:buNone/>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buFontTx/>
              <a:buNone/>
              <a:defRPr sz="1400">
                <a:solidFill>
                  <a:srgbClr val="000000"/>
                </a:solidFill>
              </a:defRPr>
            </a:lvl1pPr>
          </a:lstStyle>
          <a:p>
            <a:fld id="{101B2542-0608-4492-816F-254B3C4CF4C7}" type="slidenum">
              <a:rPr lang="en-US" altLang="en-US"/>
              <a:pPr/>
              <a:t>‹#›</a:t>
            </a:fld>
            <a:endParaRPr lang="en-US" altLang="en-US"/>
          </a:p>
        </p:txBody>
      </p:sp>
    </p:spTree>
    <p:extLst>
      <p:ext uri="{BB962C8B-B14F-4D97-AF65-F5344CB8AC3E}">
        <p14:creationId xmlns:p14="http://schemas.microsoft.com/office/powerpoint/2010/main" val="16366759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wapedia.mobi/vi/N%C3%B4ng_nghi%E1%BB%87p" TargetMode="External"/><Relationship Id="rId7" Type="http://schemas.openxmlformats.org/officeDocument/2006/relationships/hyperlink" Target="http://wapedia.mobi/vi/Chi%E1%BA%BFu_%C4%91%E1%BB%8Bnh_quan_ch%E1%BA%BF" TargetMode="External"/><Relationship Id="rId2" Type="http://schemas.openxmlformats.org/officeDocument/2006/relationships/hyperlink" Target="http://wapedia.mobi/vi/Kinh_t%E1%BA%BF" TargetMode="External"/><Relationship Id="rId1" Type="http://schemas.openxmlformats.org/officeDocument/2006/relationships/slideLayout" Target="../slideLayouts/slideLayout7.xml"/><Relationship Id="rId6" Type="http://schemas.openxmlformats.org/officeDocument/2006/relationships/hyperlink" Target="http://wapedia.mobi/vi/Chi%E1%BA%BFu_l%E1%BA%ADp_%C4%91%E1%BB%93n_%C4%91i%E1%BB%81n" TargetMode="External"/><Relationship Id="rId5" Type="http://schemas.openxmlformats.org/officeDocument/2006/relationships/hyperlink" Target="http://wapedia.mobi/vi/Chi%E1%BA%BFu_khuy%E1%BA%BFn_n%C3%B4ng" TargetMode="External"/><Relationship Id="rId4" Type="http://schemas.openxmlformats.org/officeDocument/2006/relationships/hyperlink" Target="http://wapedia.mobi/vi/%C4%90%E1%BB%93n_%C4%91i%E1%BB%81n"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apedia.mobi/vi/Lu%E1%BA%ADt_H%E1%BB%93ng_%C4%90%E1%BB%A9c" TargetMode="External"/><Relationship Id="rId2" Type="http://schemas.openxmlformats.org/officeDocument/2006/relationships/hyperlink" Target="http://wapedia.mobi/vi/43_%C4%91i%E1%BB%81u_qu%C3%A2n_ch%C3%ADnh"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wapedia.mobi/vi/V%C4%83n_Mi%E1%BA%BFu-Qu%E1%BB%91c_T%E1%BB%AD_Gi%C3%A1m" TargetMode="External"/><Relationship Id="rId2" Type="http://schemas.openxmlformats.org/officeDocument/2006/relationships/hyperlink" Target="http://wapedia.mobi/vi/Bia_ti%E1%BA%BFn_s%E1%BB%B9" TargetMode="Externa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hyperlink" Target="http://wapedia.mobi/vi/T%E1%BA%ADp_tin:Biarua.jp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vi.wikipedia.org/wiki/V%E1%BB%A5_B%E1%BA%A3n" TargetMode="External"/><Relationship Id="rId7" Type="http://schemas.openxmlformats.org/officeDocument/2006/relationships/hyperlink" Target="http://vi.wikipedia.org/w/index.php?title=Tao_%C4%90%C3%A0n&amp;action=edit&amp;redlink=1" TargetMode="External"/><Relationship Id="rId2" Type="http://schemas.openxmlformats.org/officeDocument/2006/relationships/hyperlink" Target="http://vi.wikipedia.org/w/index.php?title=Li%C3%AAn_B%E1%BA%A3o&amp;action=edit&amp;redlink=1" TargetMode="External"/><Relationship Id="rId1" Type="http://schemas.openxmlformats.org/officeDocument/2006/relationships/slideLayout" Target="../slideLayouts/slideLayout7.xml"/><Relationship Id="rId6" Type="http://schemas.openxmlformats.org/officeDocument/2006/relationships/hyperlink" Target="http://vi.wikipedia.org/wiki/Tr%E1%BA%A1ng_nguy%C3%AAn" TargetMode="External"/><Relationship Id="rId5" Type="http://schemas.openxmlformats.org/officeDocument/2006/relationships/hyperlink" Target="http://vi.wikipedia.org/w/index.php?title=1463&amp;action=edit&amp;redlink=1" TargetMode="External"/><Relationship Id="rId4" Type="http://schemas.openxmlformats.org/officeDocument/2006/relationships/hyperlink" Target="http://vi.wikipedia.org/wiki/Nam_%C4%90%E1%BB%8Bnh"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hyperlink" Target="https://vi.wikipedia.org/wiki/Tr%E1%BA%A1ng_nguy%C3%AAn" TargetMode="External"/><Relationship Id="rId13" Type="http://schemas.openxmlformats.org/officeDocument/2006/relationships/hyperlink" Target="https://vi.wikipedia.org/wiki/T%C3%A0o_Xung" TargetMode="External"/><Relationship Id="rId3" Type="http://schemas.openxmlformats.org/officeDocument/2006/relationships/hyperlink" Target="https://vi.wikipedia.org/wiki/Qu%C3%A1ch_%C4%90%C3%ACnh_B%E1%BA%A3o" TargetMode="External"/><Relationship Id="rId7" Type="http://schemas.openxmlformats.org/officeDocument/2006/relationships/hyperlink" Target="https://vi.wikipedia.org/wiki/Thi_%C4%90%C3%ACnh" TargetMode="External"/><Relationship Id="rId12" Type="http://schemas.openxmlformats.org/officeDocument/2006/relationships/hyperlink" Target="https://vi.wikipedia.org/wiki/%C3%82m_nh%E1%BA%A1c" TargetMode="External"/><Relationship Id="rId2" Type="http://schemas.openxmlformats.org/officeDocument/2006/relationships/hyperlink" Target="https://vi.wikipedia.org/wiki/L%E1%BB%B1c_%C4%91%E1%BA%A9y_Archimedes" TargetMode="External"/><Relationship Id="rId1" Type="http://schemas.openxmlformats.org/officeDocument/2006/relationships/slideLayout" Target="../slideLayouts/slideLayout2.xml"/><Relationship Id="rId6" Type="http://schemas.openxmlformats.org/officeDocument/2006/relationships/hyperlink" Target="https://vi.wikipedia.org/wiki/Nam_%C4%90%E1%BB%8Bnh" TargetMode="External"/><Relationship Id="rId11" Type="http://schemas.openxmlformats.org/officeDocument/2006/relationships/hyperlink" Target="https://vi.wikipedia.org/wiki/V%C4%83n_ch%C6%B0%C6%A1ng" TargetMode="External"/><Relationship Id="rId5" Type="http://schemas.openxmlformats.org/officeDocument/2006/relationships/hyperlink" Target="https://vi.wikipedia.org/wiki/Th%C3%A1i_B%C3%ACnh" TargetMode="External"/><Relationship Id="rId10" Type="http://schemas.openxmlformats.org/officeDocument/2006/relationships/hyperlink" Target="https://vi.wikipedia.org/wiki/Nh%C3%A0_Minh" TargetMode="External"/><Relationship Id="rId4" Type="http://schemas.openxmlformats.org/officeDocument/2006/relationships/hyperlink" Target="https://vi.wikipedia.org/wiki/S%C6%A1n_Nam_(%C4%91%E1%BB%8Bnh_h%C6%B0%E1%BB%9Bng)" TargetMode="External"/><Relationship Id="rId9" Type="http://schemas.openxmlformats.org/officeDocument/2006/relationships/hyperlink" Target="https://vi.wikipedia.org/wiki/Th%C3%A1m_hoa" TargetMode="External"/><Relationship Id="rId14" Type="http://schemas.openxmlformats.org/officeDocument/2006/relationships/hyperlink" Target="https://vi.wikipedia.org/wiki/T%C3%A0o_Th%C3%A1o"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vi.wikipedia.org/w/index.php?title=Thi%E1%BB%81n_m%C3%B4n_Khoa_gi%C3%A1o&amp;action=edit&amp;redlink=1" TargetMode="External"/><Relationship Id="rId3" Type="http://schemas.openxmlformats.org/officeDocument/2006/relationships/hyperlink" Target="http://vi.wikipedia.org/w/index.php?title=%C4%90%E1%BA%A1i_th%C3%A0nh_To%C3%A1n_ph%C3%A1p&amp;action=edit&amp;redlink=1" TargetMode="External"/><Relationship Id="rId7" Type="http://schemas.openxmlformats.org/officeDocument/2006/relationships/hyperlink" Target="http://vi.wikipedia.org/wiki/Ph%E1%BA%ADt_h%E1%BB%8Dc" TargetMode="External"/><Relationship Id="rId2" Type="http://schemas.openxmlformats.org/officeDocument/2006/relationships/hyperlink" Target="http://vi.wikipedia.org/wiki/To%C3%A1n_h%E1%BB%8Dc" TargetMode="External"/><Relationship Id="rId1" Type="http://schemas.openxmlformats.org/officeDocument/2006/relationships/slideLayout" Target="../slideLayouts/slideLayout7.xml"/><Relationship Id="rId6" Type="http://schemas.openxmlformats.org/officeDocument/2006/relationships/hyperlink" Target="http://vi.wikipedia.org/w/index.php?title=H%E1%BB%B7_ph%C6%B0%E1%BB%9Dng_Ph%E1%BB%95_l%E1%BB%A5c&amp;action=edit&amp;redlink=1" TargetMode="External"/><Relationship Id="rId5" Type="http://schemas.openxmlformats.org/officeDocument/2006/relationships/hyperlink" Target="http://vi.wikipedia.org/wiki/H%C3%A1t_ch%C3%A8o" TargetMode="External"/><Relationship Id="rId4" Type="http://schemas.openxmlformats.org/officeDocument/2006/relationships/hyperlink" Target="http://vi.wikipedia.org/w/index.php?title=Kh%E1%BA%A3i_minh_To%C3%A1n_h%E1%BB%8Dc&amp;action=edit&amp;redlink=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vn/url?sa=i&amp;rct=j&amp;q=&amp;esrc=s&amp;source=images&amp;cd=&amp;docid=CbF_U_3F7_5l2M&amp;tbnid=cclT_BELc7VBiM:&amp;ved=0CAUQjRw&amp;url=http://vi.wikipedia.org/wiki/S%C3%BAng_c%E1%BB%95&amp;ei=9gi-Ut_iDsagkQWZ64HoAw&amp;bvm=bv.58187178,d.dGI&amp;psig=AFQjCNHtGzVOZFH_bQ69CnFgBaK20J_0wg&amp;ust=1388272244125425"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audio" Target="file:///C:\Documents%20and%20Settings\Hoang_Long\Desktop\GA%20Lich%20Su%207%20-%20Tran%20Phu\04_TinhQue_TranQueSon_MyTam_artist%20(2).mp3" TargetMode="Externa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272;&#7891;%20g&#7889;m%20trong%20Ho&#224;ng%20th&#224;nh%20Th&#259;ng%20Long%20-%20G&#7889;m%20th&#7901;i%20L&#234;%20-%20Do%20gom%20trong%20Hoang%20thanh%20Thang%20Long%20-%20Gom%20thoi%20Le_files/le5(1).jpg"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272;&#7891;%20g&#7889;m%20trong%20Ho&#224;ng%20th&#224;nh%20Th&#259;ng%20Long%20-%20G&#7889;m%20th&#7901;i%20L&#234;%20-%20Do%20gom%20trong%20Hoang%20thanh%20Thang%20Long%20-%20Gom%20thoi%20Le_files/le6.jpg"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0.jpeg"/><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6D0BD-1195-F008-D430-496D44188CB4}"/>
              </a:ext>
            </a:extLst>
          </p:cNvPr>
          <p:cNvGrpSpPr/>
          <p:nvPr/>
        </p:nvGrpSpPr>
        <p:grpSpPr>
          <a:xfrm>
            <a:off x="1532747" y="629920"/>
            <a:ext cx="8993014" cy="5745480"/>
            <a:chOff x="1532747" y="-38904"/>
            <a:chExt cx="8993014" cy="6414304"/>
          </a:xfrm>
        </p:grpSpPr>
        <p:pic>
          <p:nvPicPr>
            <p:cNvPr id="2" name="Picture 1">
              <a:extLst>
                <a:ext uri="{FF2B5EF4-FFF2-40B4-BE49-F238E27FC236}">
                  <a16:creationId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C4A764F-2998-49F0-E5B1-EFDE3FEBB42B}"/>
              </a:ext>
            </a:extLst>
          </p:cNvPr>
          <p:cNvSpPr txBox="1"/>
          <p:nvPr/>
        </p:nvSpPr>
        <p:spPr>
          <a:xfrm>
            <a:off x="3907145" y="217360"/>
            <a:ext cx="5120640" cy="369332"/>
          </a:xfrm>
          <a:prstGeom prst="rect">
            <a:avLst/>
          </a:prstGeom>
          <a:noFill/>
        </p:spPr>
        <p:txBody>
          <a:bodyPr wrap="square" rtlCol="0">
            <a:spAutoFit/>
          </a:bodyPr>
          <a:lstStyle/>
          <a:p>
            <a:pPr algn="ctr"/>
            <a:r>
              <a:rPr lang="vi-VN">
                <a:latin typeface="Times New Roman" panose="02020603050405020304" pitchFamily="18" charset="0"/>
                <a:cs typeface="Times New Roman" panose="02020603050405020304" pitchFamily="18" charset="0"/>
              </a:rPr>
              <a:t>RỒNG ĐÁ Ở ĐIỆN KÍNH THIÊN</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07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êu đề 1"/>
          <p:cNvSpPr>
            <a:spLocks noGrp="1" noChangeArrowheads="1"/>
          </p:cNvSpPr>
          <p:nvPr>
            <p:ph type="title"/>
          </p:nvPr>
        </p:nvSpPr>
        <p:spPr/>
        <p:txBody>
          <a:bodyPr/>
          <a:lstStyle/>
          <a:p>
            <a:pPr eaLnBrk="1" hangingPunct="1"/>
            <a:endParaRPr lang="en-US" altLang="en-US"/>
          </a:p>
        </p:txBody>
      </p:sp>
      <p:sp>
        <p:nvSpPr>
          <p:cNvPr id="15363" name="Chỗ dành sẵn cho Nội dung 2"/>
          <p:cNvSpPr>
            <a:spLocks noGrp="1" noChangeArrowheads="1"/>
          </p:cNvSpPr>
          <p:nvPr>
            <p:ph idx="1"/>
          </p:nvPr>
        </p:nvSpPr>
        <p:spPr>
          <a:xfrm>
            <a:off x="2146301" y="6053139"/>
            <a:ext cx="6348413" cy="452437"/>
          </a:xfrm>
        </p:spPr>
        <p:txBody>
          <a:bodyPr/>
          <a:lstStyle/>
          <a:p>
            <a:pPr eaLnBrk="1" hangingPunct="1"/>
            <a:r>
              <a:rPr lang="en-US" altLang="en-US">
                <a:solidFill>
                  <a:schemeClr val="tx1"/>
                </a:solidFill>
                <a:latin typeface="Calibri" panose="020F0502020204030204" pitchFamily="34" charset="0"/>
                <a:cs typeface="Calibri" panose="020F0502020204030204" pitchFamily="34" charset="0"/>
              </a:rPr>
              <a:t>Các Thượng thư của Lục bộ thời Lê sơ</a:t>
            </a:r>
          </a:p>
        </p:txBody>
      </p:sp>
      <p:pic>
        <p:nvPicPr>
          <p:cNvPr id="153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88914"/>
            <a:ext cx="79248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736317"/>
      </p:ext>
    </p:extLst>
  </p:cSld>
  <p:clrMapOvr>
    <a:masterClrMapping/>
  </p:clrMapOvr>
  <p:transition>
    <p:cover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1) Nguyễn Trãi ( 1380 – 1442 ) :</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pic>
        <p:nvPicPr>
          <p:cNvPr id="820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6" y="2565401"/>
            <a:ext cx="3529013"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00542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8202">
                                            <p:txEl>
                                              <p:pRg st="0" end="0"/>
                                            </p:txEl>
                                          </p:spTgt>
                                        </p:tgtEl>
                                        <p:attrNameLst>
                                          <p:attrName>style.visibility</p:attrName>
                                        </p:attrNameLst>
                                      </p:cBhvr>
                                      <p:to>
                                        <p:strVal val="visible"/>
                                      </p:to>
                                    </p:set>
                                    <p:anim calcmode="discrete" valueType="clr">
                                      <p:cBhvr override="childStyle">
                                        <p:cTn id="7" dur="80"/>
                                        <p:tgtEl>
                                          <p:spTgt spid="820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20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8202">
                                            <p:txEl>
                                              <p:pRg st="1" end="1"/>
                                            </p:txEl>
                                          </p:spTgt>
                                        </p:tgtEl>
                                        <p:attrNameLst>
                                          <p:attrName>style.visibility</p:attrName>
                                        </p:attrNameLst>
                                      </p:cBhvr>
                                      <p:to>
                                        <p:strVal val="visible"/>
                                      </p:to>
                                    </p:set>
                                    <p:anim calcmode="discrete" valueType="clr">
                                      <p:cBhvr override="childStyle">
                                        <p:cTn id="12" dur="80"/>
                                        <p:tgtEl>
                                          <p:spTgt spid="820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20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8202">
                                            <p:txEl>
                                              <p:pRg st="1" end="1"/>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206"/>
                                        </p:tgtEl>
                                        <p:attrNameLst>
                                          <p:attrName>style.visibility</p:attrName>
                                        </p:attrNameLst>
                                      </p:cBhvr>
                                      <p:to>
                                        <p:strVal val="visible"/>
                                      </p:to>
                                    </p:set>
                                    <p:anim calcmode="lin" valueType="num">
                                      <p:cBhvr>
                                        <p:cTn id="19" dur="500" fill="hold"/>
                                        <p:tgtEl>
                                          <p:spTgt spid="8206"/>
                                        </p:tgtEl>
                                        <p:attrNameLst>
                                          <p:attrName>ppt_w</p:attrName>
                                        </p:attrNameLst>
                                      </p:cBhvr>
                                      <p:tavLst>
                                        <p:tav tm="0">
                                          <p:val>
                                            <p:fltVal val="0"/>
                                          </p:val>
                                        </p:tav>
                                        <p:tav tm="100000">
                                          <p:val>
                                            <p:strVal val="#ppt_w"/>
                                          </p:val>
                                        </p:tav>
                                      </p:tavLst>
                                    </p:anim>
                                    <p:anim calcmode="lin" valueType="num">
                                      <p:cBhvr>
                                        <p:cTn id="20" dur="500" fill="hold"/>
                                        <p:tgtEl>
                                          <p:spTgt spid="8206"/>
                                        </p:tgtEl>
                                        <p:attrNameLst>
                                          <p:attrName>ppt_h</p:attrName>
                                        </p:attrNameLst>
                                      </p:cBhvr>
                                      <p:tavLst>
                                        <p:tav tm="0">
                                          <p:val>
                                            <p:fltVal val="0"/>
                                          </p:val>
                                        </p:tav>
                                        <p:tav tm="100000">
                                          <p:val>
                                            <p:strVal val="#ppt_h"/>
                                          </p:val>
                                        </p:tav>
                                      </p:tavLst>
                                    </p:anim>
                                    <p:animEffect transition="in" filter="fade">
                                      <p:cBhvr>
                                        <p:cTn id="21" dur="500"/>
                                        <p:tgtEl>
                                          <p:spTgt spid="8206"/>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B85D680-0C34-4898-8F5C-3CB7E6DB2B80}"/>
              </a:ext>
            </a:extLst>
          </p:cNvPr>
          <p:cNvSpPr>
            <a:spLocks noGrp="1" noChangeArrowheads="1"/>
          </p:cNvSpPr>
          <p:nvPr>
            <p:ph type="title"/>
          </p:nvPr>
        </p:nvSpPr>
        <p:spPr>
          <a:xfrm>
            <a:off x="1524000" y="0"/>
            <a:ext cx="9144000" cy="1143000"/>
          </a:xfrm>
        </p:spPr>
        <p:txBody>
          <a:bodyPr/>
          <a:lstStyle/>
          <a:p>
            <a:pPr algn="ctr" eaLnBrk="1" hangingPunct="1">
              <a:defRPr/>
            </a:pPr>
            <a:r>
              <a:rPr lang="en-US" sz="30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20: NƯỚC ĐẠI VIỆT THỜI LÊ SƠ (1428-1527)</a:t>
            </a:r>
            <a:b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b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n-US" sz="30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4)</a:t>
            </a:r>
          </a:p>
        </p:txBody>
      </p:sp>
      <p:sp>
        <p:nvSpPr>
          <p:cNvPr id="9219" name="Rectangle 3">
            <a:extLst>
              <a:ext uri="{FF2B5EF4-FFF2-40B4-BE49-F238E27FC236}">
                <a16:creationId xmlns:a16="http://schemas.microsoft.com/office/drawing/2014/main" id="{A018BF1C-17D4-40CF-822B-B0DF2A27D0F1}"/>
              </a:ext>
            </a:extLst>
          </p:cNvPr>
          <p:cNvSpPr>
            <a:spLocks noGrp="1" noChangeArrowheads="1"/>
          </p:cNvSpPr>
          <p:nvPr>
            <p:ph type="body" idx="1"/>
          </p:nvPr>
        </p:nvSpPr>
        <p:spPr>
          <a:xfrm>
            <a:off x="1752600" y="1066800"/>
            <a:ext cx="8534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b, Khoa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kỹ</a:t>
            </a: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7284"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1430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1476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xEl>
                                              <p:pRg st="4" end="4"/>
                                            </p:txEl>
                                          </p:spTgt>
                                        </p:tgtEl>
                                        <p:attrNameLst>
                                          <p:attrName>style.visibility</p:attrName>
                                        </p:attrNameLst>
                                      </p:cBhvr>
                                      <p:to>
                                        <p:strVal val="visible"/>
                                      </p:to>
                                    </p:set>
                                    <p:animEffect transition="in" filter="wipe(down)">
                                      <p:cBhvr>
                                        <p:cTn id="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at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1076"/>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C7F50707-F049-4261-9270-CE301DA3570A}"/>
              </a:ext>
            </a:extLst>
          </p:cNvPr>
          <p:cNvSpPr>
            <a:spLocks noGrp="1" noChangeArrowheads="1"/>
          </p:cNvSpPr>
          <p:nvPr>
            <p:ph type="title"/>
          </p:nvPr>
        </p:nvSpPr>
        <p:spPr>
          <a:xfrm>
            <a:off x="2640014" y="0"/>
            <a:ext cx="7793037" cy="852488"/>
          </a:xfrm>
        </p:spPr>
        <p:txBody>
          <a:bodyPr/>
          <a:lstStyle/>
          <a:p>
            <a:pPr eaLnBrk="1" hangingPunct="1">
              <a:defRPr/>
            </a:pPr>
            <a:r>
              <a:rPr lang="en-US" dirty="0"/>
              <a:t>             </a:t>
            </a:r>
            <a:r>
              <a:rPr lang="en-US" dirty="0" err="1">
                <a:solidFill>
                  <a:schemeClr val="accent3"/>
                </a:solidFill>
              </a:rPr>
              <a:t>Hát</a:t>
            </a:r>
            <a:r>
              <a:rPr lang="en-US" dirty="0">
                <a:solidFill>
                  <a:schemeClr val="accent3"/>
                </a:solidFill>
              </a:rPr>
              <a:t> </a:t>
            </a:r>
            <a:r>
              <a:rPr lang="en-US" dirty="0" err="1">
                <a:solidFill>
                  <a:schemeClr val="accent3"/>
                </a:solidFill>
              </a:rPr>
              <a:t>chèo</a:t>
            </a:r>
            <a:r>
              <a:rPr lang="en-US" dirty="0">
                <a:solidFill>
                  <a:schemeClr val="accent3"/>
                </a:solidFill>
              </a:rPr>
              <a:t> </a:t>
            </a:r>
          </a:p>
        </p:txBody>
      </p:sp>
    </p:spTree>
    <p:extLst>
      <p:ext uri="{BB962C8B-B14F-4D97-AF65-F5344CB8AC3E}">
        <p14:creationId xmlns:p14="http://schemas.microsoft.com/office/powerpoint/2010/main" val="56294585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ox(in)">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524000" y="62166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a:solidFill>
                  <a:schemeClr val="tx1"/>
                </a:solidFill>
                <a:latin typeface="Arial" panose="020B0604020202020204" pitchFamily="34" charset="0"/>
              </a:rPr>
              <a:t>Diễn viên tuồng còn gọi là hát bộ</a:t>
            </a:r>
          </a:p>
        </p:txBody>
      </p:sp>
      <p:pic>
        <p:nvPicPr>
          <p:cNvPr id="105475" name="Picture 3" descr="Troupe+theatrale+de+Nam-D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88913"/>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438267"/>
      </p:ext>
    </p:extLst>
  </p:cSld>
  <p:clrMapOvr>
    <a:masterClrMapping/>
  </p:clrMapOvr>
  <p:transition advClick="0" advTm="4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590800" y="5667376"/>
            <a:ext cx="7162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a:solidFill>
                  <a:schemeClr val="tx1"/>
                </a:solidFill>
                <a:latin typeface="Arial" panose="020B0604020202020204" pitchFamily="34" charset="0"/>
                <a:cs typeface="Arial" panose="020B0604020202020204" pitchFamily="34" charset="0"/>
              </a:rPr>
              <a:t>Cảnh vở Ngọc Hân công chúa của Nhà hát chèo Hà Nội</a:t>
            </a:r>
            <a:r>
              <a:rPr lang="en-US" altLang="en-US" sz="3600">
                <a:solidFill>
                  <a:schemeClr val="tx1"/>
                </a:solidFill>
                <a:latin typeface="Arial" panose="020B0604020202020204" pitchFamily="34" charset="0"/>
                <a:cs typeface="Arial" panose="020B0604020202020204" pitchFamily="34" charset="0"/>
              </a:rPr>
              <a:t> </a:t>
            </a:r>
          </a:p>
        </p:txBody>
      </p:sp>
      <p:pic>
        <p:nvPicPr>
          <p:cNvPr id="106499" name="Picture 3" descr="200912260829232_26_12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11215"/>
      </p:ext>
    </p:extLst>
  </p:cSld>
  <p:clrMapOvr>
    <a:masterClrMapping/>
  </p:clrMapOvr>
  <p:transition advClick="0" advTm="4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524000" y="5667376"/>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a:solidFill>
                  <a:schemeClr val="tx1"/>
                </a:solidFill>
                <a:latin typeface="Arial" panose="020B0604020202020204" pitchFamily="34" charset="0"/>
              </a:rPr>
              <a:t>Múa rối nước là một loại hình nghệ thuật đặc sắc, phát triển từ thời Lý.</a:t>
            </a:r>
            <a:r>
              <a:rPr lang="en-US" altLang="en-US" sz="3600">
                <a:solidFill>
                  <a:schemeClr val="tx1"/>
                </a:solidFill>
                <a:latin typeface="Arial" panose="020B0604020202020204" pitchFamily="34" charset="0"/>
              </a:rPr>
              <a:t> </a:t>
            </a:r>
          </a:p>
        </p:txBody>
      </p:sp>
      <p:pic>
        <p:nvPicPr>
          <p:cNvPr id="107523" name="Picture 3" descr="Muaroinu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474993"/>
      </p:ext>
    </p:extLst>
  </p:cSld>
  <p:clrMapOvr>
    <a:masterClrMapping/>
  </p:clrMapOvr>
  <p:transition advClick="0" advTm="4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524000" y="5546726"/>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a:solidFill>
                  <a:schemeClr val="tx1"/>
                </a:solidFill>
                <a:latin typeface="Arial" panose="020B0604020202020204" pitchFamily="34" charset="0"/>
              </a:rPr>
              <a:t>Hát quan họ Bắc Ninh di sản văn hoá phi vật thể</a:t>
            </a:r>
          </a:p>
        </p:txBody>
      </p:sp>
      <p:pic>
        <p:nvPicPr>
          <p:cNvPr id="108547" name="Picture 3" descr="HatQuanHo%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715380"/>
      </p:ext>
    </p:extLst>
  </p:cSld>
  <p:clrMapOvr>
    <a:masterClrMapping/>
  </p:clrMapOvr>
  <p:transition>
    <p:zo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524000" y="5791200"/>
            <a:ext cx="882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200" b="1">
                <a:solidFill>
                  <a:schemeClr val="tx1"/>
                </a:solidFill>
                <a:latin typeface="Arial" panose="020B0604020202020204" pitchFamily="34" charset="0"/>
              </a:rPr>
              <a:t>Ca trù – hát ả đào di sản văn hoá phi vật thể</a:t>
            </a:r>
          </a:p>
        </p:txBody>
      </p:sp>
      <p:pic>
        <p:nvPicPr>
          <p:cNvPr id="109571" name="Picture 3" descr="Y11T77_catru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029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C4%90%C3%A0o%20n%C6%B0%C6%A1ng%20Nguy%E1%BB%85n%20Nh%C6%B0%20Mai,%20m%E1%BB%99t%20%C4%91%C3%A0o%20n%C6%B0%C6%A1ng%20tr%E1%BA%BB%20c%E1%BB%A7a%20CLB%20Ca%20tr%C3%B9%20Th%C4%83ng%20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14" y="0"/>
            <a:ext cx="41036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397826"/>
      </p:ext>
    </p:extLst>
  </p:cSld>
  <p:clrMapOvr>
    <a:masterClrMapping/>
  </p:clrMapOvr>
  <p:transition>
    <p:zo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524000" y="5667376"/>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600" b="1" i="1">
                <a:solidFill>
                  <a:schemeClr val="tx1"/>
                </a:solidFill>
                <a:latin typeface="Arial" panose="020B0604020202020204" pitchFamily="34" charset="0"/>
              </a:rPr>
              <a:t>Hát xẩm</a:t>
            </a:r>
            <a:r>
              <a:rPr lang="en-US" altLang="en-US" sz="3600" b="1">
                <a:solidFill>
                  <a:schemeClr val="tx1"/>
                </a:solidFill>
                <a:latin typeface="Arial" panose="020B0604020202020204" pitchFamily="34" charset="0"/>
              </a:rPr>
              <a:t> được nhiều người khiếm thị sử dụng làm nghề kiếm sống nơi bến đò</a:t>
            </a:r>
          </a:p>
        </p:txBody>
      </p:sp>
      <p:pic>
        <p:nvPicPr>
          <p:cNvPr id="110595" name="Picture 3" descr="1hat_x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272625"/>
      </p:ext>
    </p:extLst>
  </p:cSld>
  <p:clrMapOvr>
    <a:masterClrMapping/>
  </p:clrMapOvr>
  <p:transition>
    <p:zo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1905000"/>
            <a:ext cx="8229600" cy="1143000"/>
          </a:xfrm>
          <a:solidFill>
            <a:srgbClr val="800080"/>
          </a:solidFill>
        </p:spPr>
        <p:txBody>
          <a:bodyPr/>
          <a:lstStyle/>
          <a:p>
            <a:pPr eaLnBrk="1" hangingPunct="1"/>
            <a:r>
              <a:rPr lang="en-US" altLang="en-US" sz="3200">
                <a:solidFill>
                  <a:srgbClr val="00FFFF"/>
                </a:solidFill>
                <a:latin typeface="Times New Roman" panose="02020603050405020304" pitchFamily="18" charset="0"/>
                <a:cs typeface="Times New Roman" panose="02020603050405020304" pitchFamily="18" charset="0"/>
              </a:rPr>
              <a:t>Nghệ thuật kiến trúc và điêu khắc thời Lê sơ có gì nổi bật?</a:t>
            </a:r>
          </a:p>
        </p:txBody>
      </p:sp>
    </p:spTree>
    <p:extLst>
      <p:ext uri="{BB962C8B-B14F-4D97-AF65-F5344CB8AC3E}">
        <p14:creationId xmlns:p14="http://schemas.microsoft.com/office/powerpoint/2010/main" val="322765064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heckerboard(across)">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êu đề 1"/>
          <p:cNvSpPr>
            <a:spLocks noGrp="1" noChangeArrowheads="1"/>
          </p:cNvSpPr>
          <p:nvPr>
            <p:ph type="title"/>
          </p:nvPr>
        </p:nvSpPr>
        <p:spPr/>
        <p:txBody>
          <a:bodyPr/>
          <a:lstStyle/>
          <a:p>
            <a:pPr eaLnBrk="1" hangingPunct="1"/>
            <a:endParaRPr lang="en-US" altLang="en-US"/>
          </a:p>
        </p:txBody>
      </p:sp>
      <p:sp>
        <p:nvSpPr>
          <p:cNvPr id="16387" name="Chỗ dành sẵn cho Nội dung 2"/>
          <p:cNvSpPr>
            <a:spLocks noGrp="1" noChangeArrowheads="1"/>
          </p:cNvSpPr>
          <p:nvPr>
            <p:ph idx="1"/>
          </p:nvPr>
        </p:nvSpPr>
        <p:spPr>
          <a:xfrm>
            <a:off x="2166939" y="6042025"/>
            <a:ext cx="6346825" cy="450850"/>
          </a:xfrm>
        </p:spPr>
        <p:txBody>
          <a:bodyPr/>
          <a:lstStyle/>
          <a:p>
            <a:pPr eaLnBrk="1" hangingPunct="1"/>
            <a:r>
              <a:rPr lang="en-US" altLang="en-US"/>
              <a:t>Quan lại thời Lê sơ</a:t>
            </a:r>
          </a:p>
        </p:txBody>
      </p:sp>
      <p:pic>
        <p:nvPicPr>
          <p:cNvPr id="16388"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65126"/>
            <a:ext cx="7777162"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34562"/>
      </p:ext>
    </p:extLst>
  </p:cSld>
  <p:clrMapOvr>
    <a:masterClrMapping/>
  </p:clrMapOvr>
  <p:transition>
    <p:cover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100E6E0-B56F-4012-9F8D-6C010F1AF16E}"/>
              </a:ext>
            </a:extLst>
          </p:cNvPr>
          <p:cNvSpPr>
            <a:spLocks noGrp="1" noChangeArrowheads="1"/>
          </p:cNvSpPr>
          <p:nvPr>
            <p:ph type="title"/>
          </p:nvPr>
        </p:nvSpPr>
        <p:spPr>
          <a:xfrm>
            <a:off x="1524000" y="0"/>
            <a:ext cx="9144000" cy="1143000"/>
          </a:xfrm>
        </p:spPr>
        <p:txBody>
          <a:bodyPr/>
          <a:lstStyle/>
          <a:p>
            <a:pPr eaLnBrk="1" hangingPunct="1">
              <a:defRPr/>
            </a:pPr>
            <a:r>
              <a:rPr lang="en-US" sz="300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 20: NƯỚC ĐẠI VIỆT THỜI LÊ SƠ (1428-1527)</a:t>
            </a:r>
          </a:p>
        </p:txBody>
      </p:sp>
      <p:sp>
        <p:nvSpPr>
          <p:cNvPr id="9219" name="Rectangle 3">
            <a:extLst>
              <a:ext uri="{FF2B5EF4-FFF2-40B4-BE49-F238E27FC236}">
                <a16:creationId xmlns:a16="http://schemas.microsoft.com/office/drawing/2014/main" id="{1B673BC4-320A-489F-81E4-506C40720081}"/>
              </a:ext>
            </a:extLst>
          </p:cNvPr>
          <p:cNvSpPr>
            <a:spLocks noGrp="1" noChangeArrowheads="1"/>
          </p:cNvSpPr>
          <p:nvPr>
            <p:ph type="body" idx="1"/>
          </p:nvPr>
        </p:nvSpPr>
        <p:spPr>
          <a:xfrm>
            <a:off x="1752600" y="1066800"/>
            <a:ext cx="8915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c,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thuật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sân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khấu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ca,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múa</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nhạc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chèo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tuồng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đều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phát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triển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a:p>
            <a:pPr marL="0" indent="0" algn="just">
              <a:buNone/>
              <a:defRPr/>
            </a:pP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thuật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kiến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trúc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điêu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khắc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phong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cách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khối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đồ</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sộ</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kỹ</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thuật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điêu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luyện</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112644"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858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87608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5" end="5"/>
                                            </p:txEl>
                                          </p:spTgt>
                                        </p:tgtEl>
                                        <p:attrNameLst>
                                          <p:attrName>style.visibility</p:attrName>
                                        </p:attrNameLst>
                                      </p:cBhvr>
                                      <p:to>
                                        <p:strVal val="visible"/>
                                      </p:to>
                                    </p:set>
                                    <p:animEffect transition="in" filter="barn(inVertical)">
                                      <p:cBhvr>
                                        <p:cTn id="7"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620714"/>
            <a:ext cx="7920038"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552624"/>
      </p:ext>
    </p:extLst>
  </p:cSld>
  <p:clrMapOvr>
    <a:masterClrMapping/>
  </p:clrMapOvr>
  <p:transition>
    <p:split orient="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052514"/>
            <a:ext cx="75612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766382"/>
      </p:ext>
    </p:extLst>
  </p:cSld>
  <p:clrMapOvr>
    <a:masterClrMapping/>
  </p:clrMapOvr>
  <p:transition>
    <p:check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2D745044-548E-444C-BE2A-FDB5E6469329}"/>
              </a:ext>
            </a:extLst>
          </p:cNvPr>
          <p:cNvSpPr>
            <a:spLocks noChangeArrowheads="1"/>
          </p:cNvSpPr>
          <p:nvPr/>
        </p:nvSpPr>
        <p:spPr bwMode="auto">
          <a:xfrm>
            <a:off x="4572000" y="6235700"/>
            <a:ext cx="2590800" cy="579438"/>
          </a:xfrm>
          <a:prstGeom prst="rect">
            <a:avLst/>
          </a:prstGeom>
          <a:solidFill>
            <a:srgbClr val="008000"/>
          </a:solidFill>
          <a:ln>
            <a:noFill/>
          </a:ln>
          <a:effectLst/>
        </p:spPr>
        <p:txBody>
          <a:bodyPr>
            <a:spAutoFit/>
          </a:bodyPr>
          <a:lstStyle/>
          <a:p>
            <a:pPr algn="ctr" eaLnBrk="1" hangingPunct="1">
              <a:defRPr/>
            </a:pPr>
            <a:r>
              <a:rPr lang="en-US" sz="320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Rồng thời Lê</a:t>
            </a:r>
          </a:p>
        </p:txBody>
      </p:sp>
    </p:spTree>
    <p:extLst>
      <p:ext uri="{BB962C8B-B14F-4D97-AF65-F5344CB8AC3E}">
        <p14:creationId xmlns:p14="http://schemas.microsoft.com/office/powerpoint/2010/main" val="199066946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box(in)">
                                      <p:cBhvr>
                                        <p:cTn id="11"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250px-Tuong_gom_nghe_thoi_Canh_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33375"/>
            <a:ext cx="432435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250px-Tuong_gom_ho_thoi_Canh_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333376"/>
            <a:ext cx="375126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995961"/>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diamond(in)">
                                      <p:cBhvr>
                                        <p:cTn id="7" dur="2000"/>
                                        <p:tgtEl>
                                          <p:spTgt spid="59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9397"/>
                                        </p:tgtEl>
                                        <p:attrNameLst>
                                          <p:attrName>style.visibility</p:attrName>
                                        </p:attrNameLst>
                                      </p:cBhvr>
                                      <p:to>
                                        <p:strVal val="visible"/>
                                      </p:to>
                                    </p:set>
                                    <p:anim calcmode="lin" valueType="num">
                                      <p:cBhvr additive="base">
                                        <p:cTn id="12" dur="500" fill="hold"/>
                                        <p:tgtEl>
                                          <p:spTgt spid="59397"/>
                                        </p:tgtEl>
                                        <p:attrNameLst>
                                          <p:attrName>ppt_x</p:attrName>
                                        </p:attrNameLst>
                                      </p:cBhvr>
                                      <p:tavLst>
                                        <p:tav tm="0">
                                          <p:val>
                                            <p:strVal val="#ppt_x"/>
                                          </p:val>
                                        </p:tav>
                                        <p:tav tm="100000">
                                          <p:val>
                                            <p:strVal val="#ppt_x"/>
                                          </p:val>
                                        </p:tav>
                                      </p:tavLst>
                                    </p:anim>
                                    <p:anim calcmode="lin" valueType="num">
                                      <p:cBhvr additive="base">
                                        <p:cTn id="13" dur="500" fill="hold"/>
                                        <p:tgtEl>
                                          <p:spTgt spid="593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0" y="188913"/>
            <a:ext cx="9144000" cy="476250"/>
          </a:xfrm>
        </p:spPr>
        <p:txBody>
          <a:bodyPr>
            <a:normAutofit fontScale="90000"/>
          </a:bodyPr>
          <a:lstStyle/>
          <a:p>
            <a:pPr algn="ctr" eaLnBrk="1" hangingPunct="1"/>
            <a:r>
              <a:rPr lang="en-US" altLang="en-US" b="1">
                <a:solidFill>
                  <a:schemeClr val="tx1"/>
                </a:solidFill>
              </a:rPr>
              <a:t>BỆ CHÂN CỘT HÌNH HOA SEN NỞ</a:t>
            </a:r>
          </a:p>
        </p:txBody>
      </p:sp>
      <p:pic>
        <p:nvPicPr>
          <p:cNvPr id="117763" name="Picture 3" descr="images53154_DecothoasenthoiLy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685800"/>
            <a:ext cx="4343400" cy="6172200"/>
          </a:xfrm>
        </p:spPr>
      </p:pic>
      <p:pic>
        <p:nvPicPr>
          <p:cNvPr id="117764" name="Picture 4" descr="images53136_cotlycodautichmotvucha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7400" y="692150"/>
            <a:ext cx="4800600" cy="6165850"/>
          </a:xfrm>
        </p:spPr>
      </p:pic>
    </p:spTree>
    <p:extLst>
      <p:ext uri="{BB962C8B-B14F-4D97-AF65-F5344CB8AC3E}">
        <p14:creationId xmlns:p14="http://schemas.microsoft.com/office/powerpoint/2010/main" val="2505137057"/>
      </p:ext>
    </p:extLst>
  </p:cSld>
  <p:clrMapOvr>
    <a:masterClrMapping/>
  </p:clrMapOvr>
  <p:transition>
    <p:cover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209800" y="0"/>
            <a:ext cx="8001000" cy="1143000"/>
          </a:xfrm>
        </p:spPr>
        <p:txBody>
          <a:bodyPr/>
          <a:lstStyle/>
          <a:p>
            <a:pPr algn="just" eaLnBrk="1" hangingPunct="1"/>
            <a:r>
              <a:rPr lang="en-US" altLang="en-US" sz="3200">
                <a:solidFill>
                  <a:srgbClr val="FF3300"/>
                </a:solidFill>
                <a:latin typeface="Times New Roman" panose="02020603050405020304" pitchFamily="18" charset="0"/>
                <a:cs typeface="Times New Roman" panose="02020603050405020304" pitchFamily="18" charset="0"/>
              </a:rPr>
              <a:t>2. Văn học, khoa học, nghệ thuật</a:t>
            </a:r>
          </a:p>
        </p:txBody>
      </p:sp>
      <p:sp>
        <p:nvSpPr>
          <p:cNvPr id="36867" name="Rectangle 3">
            <a:extLst>
              <a:ext uri="{FF2B5EF4-FFF2-40B4-BE49-F238E27FC236}">
                <a16:creationId xmlns:a16="http://schemas.microsoft.com/office/drawing/2014/main" id="{CB849088-4186-48FF-8295-BB8D180EEB31}"/>
              </a:ext>
            </a:extLst>
          </p:cNvPr>
          <p:cNvSpPr>
            <a:spLocks noGrp="1" noChangeArrowheads="1"/>
          </p:cNvSpPr>
          <p:nvPr>
            <p:ph type="body" idx="1"/>
          </p:nvPr>
        </p:nvSpPr>
        <p:spPr>
          <a:xfrm>
            <a:off x="2555875" y="3933826"/>
            <a:ext cx="8077200" cy="2200275"/>
          </a:xfrm>
        </p:spPr>
        <p:txBody>
          <a:bodyPr/>
          <a:lstStyle/>
          <a:p>
            <a:pPr marL="0" indent="0" algn="just">
              <a:buNone/>
              <a:defRPr/>
            </a:pPr>
            <a:endPar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lao</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đóng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góp</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xây</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dựng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đất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triều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phong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thịnh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trị</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có</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cách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trị</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đúng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đắn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đóng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góp</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vật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tài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Lê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lợi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Nguyễn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Trãi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Lê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Thánh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Tông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endParaRPr>
          </a:p>
        </p:txBody>
      </p:sp>
      <p:sp>
        <p:nvSpPr>
          <p:cNvPr id="36871" name="AutoShape 7">
            <a:extLst>
              <a:ext uri="{FF2B5EF4-FFF2-40B4-BE49-F238E27FC236}">
                <a16:creationId xmlns:a16="http://schemas.microsoft.com/office/drawing/2014/main" id="{DF998487-4737-4C5C-9915-6AF79D295F6D}"/>
              </a:ext>
            </a:extLst>
          </p:cNvPr>
          <p:cNvSpPr>
            <a:spLocks noChangeArrowheads="1"/>
          </p:cNvSpPr>
          <p:nvPr/>
        </p:nvSpPr>
        <p:spPr bwMode="auto">
          <a:xfrm>
            <a:off x="3308350" y="1066800"/>
            <a:ext cx="5638800" cy="3124200"/>
          </a:xfrm>
          <a:prstGeom prst="cloudCallout">
            <a:avLst>
              <a:gd name="adj1" fmla="val -72889"/>
              <a:gd name="adj2" fmla="val 24491"/>
            </a:avLst>
          </a:prstGeom>
          <a:solidFill>
            <a:srgbClr val="FFCC00"/>
          </a:solidFill>
          <a:ln w="9525">
            <a:solidFill>
              <a:schemeClr val="tx1"/>
            </a:solidFill>
            <a:round/>
            <a:headEnd/>
            <a:tailEnd/>
          </a:ln>
          <a:effectLst/>
        </p:spPr>
        <p:txBody>
          <a:bodyPr/>
          <a:lstStyle/>
          <a:p>
            <a:pPr algn="ctr">
              <a:defRPr/>
            </a:pP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Vì</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sao</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quốc</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gia</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Lê</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sơ</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đạt</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tựu</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nói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p>
        </p:txBody>
      </p:sp>
      <p:pic>
        <p:nvPicPr>
          <p:cNvPr id="36872" name="Picture 8"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92647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ox(in)">
                                      <p:cBhvr>
                                        <p:cTn id="7" dur="500"/>
                                        <p:tgtEl>
                                          <p:spTgt spid="36871"/>
                                        </p:tgtEl>
                                      </p:cBhvr>
                                    </p:animEffect>
                                  </p:childTnLst>
                                </p:cTn>
                              </p:par>
                              <p:par>
                                <p:cTn id="8" presetID="3" presetClass="entr" presetSubtype="10" fill="hold"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blinds(horizontal)">
                                      <p:cBhvr>
                                        <p:cTn id="10" dur="5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grpId="1" nodeType="clickEffect">
                                  <p:stCondLst>
                                    <p:cond delay="0"/>
                                  </p:stCondLst>
                                  <p:childTnLst>
                                    <p:animEffect transition="out" filter="box(in)">
                                      <p:cBhvr>
                                        <p:cTn id="14" dur="500"/>
                                        <p:tgtEl>
                                          <p:spTgt spid="36871"/>
                                        </p:tgtEl>
                                      </p:cBhvr>
                                    </p:animEffect>
                                    <p:set>
                                      <p:cBhvr>
                                        <p:cTn id="15" dur="1" fill="hold">
                                          <p:stCondLst>
                                            <p:cond delay="499"/>
                                          </p:stCondLst>
                                        </p:cTn>
                                        <p:tgtEl>
                                          <p:spTgt spid="36871"/>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36872"/>
                                        </p:tgtEl>
                                      </p:cBhvr>
                                    </p:animEffect>
                                    <p:set>
                                      <p:cBhvr>
                                        <p:cTn id="18" dur="1" fill="hold">
                                          <p:stCondLst>
                                            <p:cond delay="499"/>
                                          </p:stCondLst>
                                        </p:cTn>
                                        <p:tgtEl>
                                          <p:spTgt spid="36872"/>
                                        </p:tgtEl>
                                        <p:attrNameLst>
                                          <p:attrName>style.visibility</p:attrName>
                                        </p:attrNameLst>
                                      </p:cBhvr>
                                      <p:to>
                                        <p:strVal val="hidden"/>
                                      </p:to>
                                    </p:set>
                                  </p:childTnLst>
                                </p:cTn>
                              </p:par>
                              <p:par>
                                <p:cTn id="19" presetID="18" presetClass="entr" presetSubtype="12" fill="hold" nodeType="withEffect">
                                  <p:stCondLst>
                                    <p:cond delay="0"/>
                                  </p:stCondLst>
                                  <p:childTnLst>
                                    <p:set>
                                      <p:cBhvr>
                                        <p:cTn id="20" dur="1" fill="hold">
                                          <p:stCondLst>
                                            <p:cond delay="0"/>
                                          </p:stCondLst>
                                        </p:cTn>
                                        <p:tgtEl>
                                          <p:spTgt spid="36867">
                                            <p:txEl>
                                              <p:pRg st="1" end="1"/>
                                            </p:txEl>
                                          </p:spTgt>
                                        </p:tgtEl>
                                        <p:attrNameLst>
                                          <p:attrName>style.visibility</p:attrName>
                                        </p:attrNameLst>
                                      </p:cBhvr>
                                      <p:to>
                                        <p:strVal val="visible"/>
                                      </p:to>
                                    </p:set>
                                    <p:animEffect transition="in" filter="strips(downLeft)">
                                      <p:cBhvr>
                                        <p:cTn id="21" dur="5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p:bldP spid="36871"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nchor="ctr"/>
          <a:lstStyle/>
          <a:p>
            <a:pPr eaLnBrk="1" hangingPunct="1"/>
            <a:endParaRPr lang="en-US" altLang="en-US"/>
          </a:p>
        </p:txBody>
      </p:sp>
      <p:sp>
        <p:nvSpPr>
          <p:cNvPr id="6150" name="Text Box 6"/>
          <p:cNvSpPr txBox="1">
            <a:spLocks noChangeArrowheads="1"/>
          </p:cNvSpPr>
          <p:nvPr/>
        </p:nvSpPr>
        <p:spPr bwMode="auto">
          <a:xfrm>
            <a:off x="1744664" y="476250"/>
            <a:ext cx="87026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1) Nguyễn Trãi (1380 – 1442) </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2) Lê Thánh Tông (1442 – 1497) </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3) Ngô Sĩ Liên (khoảng 1400 - 1498) </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4) Lương Thế Vinh (1442 - ?)               </a:t>
            </a:r>
          </a:p>
        </p:txBody>
      </p:sp>
    </p:spTree>
    <p:extLst>
      <p:ext uri="{BB962C8B-B14F-4D97-AF65-F5344CB8AC3E}">
        <p14:creationId xmlns:p14="http://schemas.microsoft.com/office/powerpoint/2010/main" val="360064458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150">
                                            <p:txEl>
                                              <p:pRg st="0" end="0"/>
                                            </p:txEl>
                                          </p:spTgt>
                                        </p:tgtEl>
                                        <p:attrNameLst>
                                          <p:attrName>style.visibility</p:attrName>
                                        </p:attrNameLst>
                                      </p:cBhvr>
                                      <p:to>
                                        <p:strVal val="visible"/>
                                      </p:to>
                                    </p:set>
                                    <p:anim calcmode="discrete" valueType="clr">
                                      <p:cBhvr override="childStyle">
                                        <p:cTn id="7" dur="80"/>
                                        <p:tgtEl>
                                          <p:spTgt spid="615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5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15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150">
                                            <p:txEl>
                                              <p:pRg st="1" end="1"/>
                                            </p:txEl>
                                          </p:spTgt>
                                        </p:tgtEl>
                                        <p:attrNameLst>
                                          <p:attrName>style.visibility</p:attrName>
                                        </p:attrNameLst>
                                      </p:cBhvr>
                                      <p:to>
                                        <p:strVal val="visible"/>
                                      </p:to>
                                    </p:set>
                                    <p:anim calcmode="discrete" valueType="clr">
                                      <p:cBhvr override="childStyle">
                                        <p:cTn id="14" dur="80"/>
                                        <p:tgtEl>
                                          <p:spTgt spid="615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15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6150">
                                            <p:txEl>
                                              <p:pRg st="1" end="1"/>
                                            </p:txEl>
                                          </p:spTgt>
                                        </p:tgtEl>
                                        <p:attrNameLst>
                                          <p:attrName>fill.type</p:attrName>
                                        </p:attrNameLst>
                                      </p:cBhvr>
                                      <p:to>
                                        <p:strVal val="solid"/>
                                      </p:to>
                                    </p:set>
                                  </p:childTnLst>
                                </p:cTn>
                              </p:par>
                            </p:childTnLst>
                          </p:cTn>
                        </p:par>
                        <p:par>
                          <p:cTn id="17" fill="hold" nodeType="afterGroup">
                            <p:stCondLst>
                              <p:cond delay="96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6150">
                                            <p:txEl>
                                              <p:pRg st="2" end="2"/>
                                            </p:txEl>
                                          </p:spTgt>
                                        </p:tgtEl>
                                        <p:attrNameLst>
                                          <p:attrName>style.visibility</p:attrName>
                                        </p:attrNameLst>
                                      </p:cBhvr>
                                      <p:to>
                                        <p:strVal val="visible"/>
                                      </p:to>
                                    </p:set>
                                    <p:anim calcmode="discrete" valueType="clr">
                                      <p:cBhvr override="childStyle">
                                        <p:cTn id="20" dur="80"/>
                                        <p:tgtEl>
                                          <p:spTgt spid="615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6150">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6150">
                                            <p:txEl>
                                              <p:pRg st="2" end="2"/>
                                            </p:txEl>
                                          </p:spTgt>
                                        </p:tgtEl>
                                        <p:attrNameLst>
                                          <p:attrName>fill.type</p:attrName>
                                        </p:attrNameLst>
                                      </p:cBhvr>
                                      <p:to>
                                        <p:strVal val="solid"/>
                                      </p:to>
                                    </p:set>
                                  </p:childTnLst>
                                </p:cTn>
                              </p:par>
                            </p:childTnLst>
                          </p:cTn>
                        </p:par>
                        <p:par>
                          <p:cTn id="23" fill="hold" nodeType="afterGroup">
                            <p:stCondLst>
                              <p:cond delay="1960"/>
                            </p:stCondLst>
                            <p:childTnLst>
                              <p:par>
                                <p:cTn id="24" presetID="27" presetClass="entr" presetSubtype="0" fill="hold" nodeType="afterEffect">
                                  <p:stCondLst>
                                    <p:cond delay="0"/>
                                  </p:stCondLst>
                                  <p:iterate type="lt">
                                    <p:tmPct val="50000"/>
                                  </p:iterate>
                                  <p:childTnLst>
                                    <p:set>
                                      <p:cBhvr>
                                        <p:cTn id="25" dur="1" fill="hold">
                                          <p:stCondLst>
                                            <p:cond delay="0"/>
                                          </p:stCondLst>
                                        </p:cTn>
                                        <p:tgtEl>
                                          <p:spTgt spid="6150">
                                            <p:txEl>
                                              <p:pRg st="3" end="3"/>
                                            </p:txEl>
                                          </p:spTgt>
                                        </p:tgtEl>
                                        <p:attrNameLst>
                                          <p:attrName>style.visibility</p:attrName>
                                        </p:attrNameLst>
                                      </p:cBhvr>
                                      <p:to>
                                        <p:strVal val="visible"/>
                                      </p:to>
                                    </p:set>
                                    <p:anim calcmode="discrete" valueType="clr">
                                      <p:cBhvr override="childStyle">
                                        <p:cTn id="26" dur="80"/>
                                        <p:tgtEl>
                                          <p:spTgt spid="615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150">
                                            <p:txEl>
                                              <p:pRg st="3" end="3"/>
                                            </p:txEl>
                                          </p:spTgt>
                                        </p:tgtEl>
                                        <p:attrNameLst>
                                          <p:attrName>fillcolor</p:attrName>
                                        </p:attrNameLst>
                                      </p:cBhvr>
                                      <p:tavLst>
                                        <p:tav tm="0">
                                          <p:val>
                                            <p:clrVal>
                                              <a:schemeClr val="accent2"/>
                                            </p:clrVal>
                                          </p:val>
                                        </p:tav>
                                        <p:tav tm="50000">
                                          <p:val>
                                            <p:clrVal>
                                              <a:schemeClr val="hlink"/>
                                            </p:clrVal>
                                          </p:val>
                                        </p:tav>
                                      </p:tavLst>
                                    </p:anim>
                                    <p:set>
                                      <p:cBhvr>
                                        <p:cTn id="28" dur="80"/>
                                        <p:tgtEl>
                                          <p:spTgt spid="6150">
                                            <p:txEl>
                                              <p:pRg st="3" end="3"/>
                                            </p:txEl>
                                          </p:spTgt>
                                        </p:tgtEl>
                                        <p:attrNameLst>
                                          <p:attrName>fill.type</p:attrName>
                                        </p:attrNameLst>
                                      </p:cBhvr>
                                      <p:to>
                                        <p:strVal val="solid"/>
                                      </p:to>
                                    </p:set>
                                  </p:childTnLst>
                                </p:cTn>
                              </p:par>
                            </p:childTnLst>
                          </p:cTn>
                        </p:par>
                        <p:par>
                          <p:cTn id="29" fill="hold" nodeType="afterGroup">
                            <p:stCondLst>
                              <p:cond delay="3120"/>
                            </p:stCondLst>
                            <p:childTnLst>
                              <p:par>
                                <p:cTn id="30" presetID="27" presetClass="entr" presetSubtype="0" fill="hold" nodeType="afterEffect">
                                  <p:stCondLst>
                                    <p:cond delay="0"/>
                                  </p:stCondLst>
                                  <p:iterate type="lt">
                                    <p:tmPct val="50000"/>
                                  </p:iterate>
                                  <p:childTnLst>
                                    <p:set>
                                      <p:cBhvr>
                                        <p:cTn id="31" dur="1" fill="hold">
                                          <p:stCondLst>
                                            <p:cond delay="0"/>
                                          </p:stCondLst>
                                        </p:cTn>
                                        <p:tgtEl>
                                          <p:spTgt spid="6150">
                                            <p:txEl>
                                              <p:pRg st="4" end="4"/>
                                            </p:txEl>
                                          </p:spTgt>
                                        </p:tgtEl>
                                        <p:attrNameLst>
                                          <p:attrName>style.visibility</p:attrName>
                                        </p:attrNameLst>
                                      </p:cBhvr>
                                      <p:to>
                                        <p:strVal val="visible"/>
                                      </p:to>
                                    </p:set>
                                    <p:anim calcmode="discrete" valueType="clr">
                                      <p:cBhvr override="childStyle">
                                        <p:cTn id="32" dur="80"/>
                                        <p:tgtEl>
                                          <p:spTgt spid="615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150">
                                            <p:txEl>
                                              <p:pRg st="4" end="4"/>
                                            </p:txEl>
                                          </p:spTgt>
                                        </p:tgtEl>
                                        <p:attrNameLst>
                                          <p:attrName>fillcolor</p:attrName>
                                        </p:attrNameLst>
                                      </p:cBhvr>
                                      <p:tavLst>
                                        <p:tav tm="0">
                                          <p:val>
                                            <p:clrVal>
                                              <a:schemeClr val="accent2"/>
                                            </p:clrVal>
                                          </p:val>
                                        </p:tav>
                                        <p:tav tm="50000">
                                          <p:val>
                                            <p:clrVal>
                                              <a:schemeClr val="hlink"/>
                                            </p:clrVal>
                                          </p:val>
                                        </p:tav>
                                      </p:tavLst>
                                    </p:anim>
                                    <p:set>
                                      <p:cBhvr>
                                        <p:cTn id="34" dur="80"/>
                                        <p:tgtEl>
                                          <p:spTgt spid="6150">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1) Nguyễn Trãi ( 1380 – 1442 ) :</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pic>
        <p:nvPicPr>
          <p:cNvPr id="820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6" y="2565401"/>
            <a:ext cx="3529013"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889641"/>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8202">
                                            <p:txEl>
                                              <p:pRg st="0" end="0"/>
                                            </p:txEl>
                                          </p:spTgt>
                                        </p:tgtEl>
                                        <p:attrNameLst>
                                          <p:attrName>style.visibility</p:attrName>
                                        </p:attrNameLst>
                                      </p:cBhvr>
                                      <p:to>
                                        <p:strVal val="visible"/>
                                      </p:to>
                                    </p:set>
                                    <p:anim calcmode="discrete" valueType="clr">
                                      <p:cBhvr override="childStyle">
                                        <p:cTn id="7" dur="80"/>
                                        <p:tgtEl>
                                          <p:spTgt spid="820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20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8202">
                                            <p:txEl>
                                              <p:pRg st="1" end="1"/>
                                            </p:txEl>
                                          </p:spTgt>
                                        </p:tgtEl>
                                        <p:attrNameLst>
                                          <p:attrName>style.visibility</p:attrName>
                                        </p:attrNameLst>
                                      </p:cBhvr>
                                      <p:to>
                                        <p:strVal val="visible"/>
                                      </p:to>
                                    </p:set>
                                    <p:anim calcmode="discrete" valueType="clr">
                                      <p:cBhvr override="childStyle">
                                        <p:cTn id="12" dur="80"/>
                                        <p:tgtEl>
                                          <p:spTgt spid="820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20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8202">
                                            <p:txEl>
                                              <p:pRg st="1" end="1"/>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206"/>
                                        </p:tgtEl>
                                        <p:attrNameLst>
                                          <p:attrName>style.visibility</p:attrName>
                                        </p:attrNameLst>
                                      </p:cBhvr>
                                      <p:to>
                                        <p:strVal val="visible"/>
                                      </p:to>
                                    </p:set>
                                    <p:anim calcmode="lin" valueType="num">
                                      <p:cBhvr>
                                        <p:cTn id="19" dur="500" fill="hold"/>
                                        <p:tgtEl>
                                          <p:spTgt spid="8206"/>
                                        </p:tgtEl>
                                        <p:attrNameLst>
                                          <p:attrName>ppt_w</p:attrName>
                                        </p:attrNameLst>
                                      </p:cBhvr>
                                      <p:tavLst>
                                        <p:tav tm="0">
                                          <p:val>
                                            <p:fltVal val="0"/>
                                          </p:val>
                                        </p:tav>
                                        <p:tav tm="100000">
                                          <p:val>
                                            <p:strVal val="#ppt_w"/>
                                          </p:val>
                                        </p:tav>
                                      </p:tavLst>
                                    </p:anim>
                                    <p:anim calcmode="lin" valueType="num">
                                      <p:cBhvr>
                                        <p:cTn id="20" dur="500" fill="hold"/>
                                        <p:tgtEl>
                                          <p:spTgt spid="8206"/>
                                        </p:tgtEl>
                                        <p:attrNameLst>
                                          <p:attrName>ppt_h</p:attrName>
                                        </p:attrNameLst>
                                      </p:cBhvr>
                                      <p:tavLst>
                                        <p:tav tm="0">
                                          <p:val>
                                            <p:fltVal val="0"/>
                                          </p:val>
                                        </p:tav>
                                        <p:tav tm="100000">
                                          <p:val>
                                            <p:strVal val="#ppt_h"/>
                                          </p:val>
                                        </p:tav>
                                      </p:tavLst>
                                    </p:anim>
                                    <p:animEffect transition="in" filter="fade">
                                      <p:cBhvr>
                                        <p:cTn id="21" dur="500"/>
                                        <p:tgtEl>
                                          <p:spTgt spid="8206"/>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Hộp Văn bản 2"/>
          <p:cNvSpPr txBox="1">
            <a:spLocks noChangeArrowheads="1"/>
          </p:cNvSpPr>
          <p:nvPr/>
        </p:nvSpPr>
        <p:spPr bwMode="auto">
          <a:xfrm>
            <a:off x="1490662" y="-4763"/>
            <a:ext cx="9177338" cy="655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Char char="-"/>
            </a:pPr>
            <a:r>
              <a:rPr lang="vi-VN" altLang="en-US" sz="2800">
                <a:solidFill>
                  <a:schemeClr val="tx1"/>
                </a:solidFill>
                <a:latin typeface="Arial" panose="020B0604020202020204" pitchFamily="34" charset="0"/>
              </a:rPr>
              <a:t>Nguyễn Trãi(1380- 1442) hiệu là </a:t>
            </a:r>
            <a:r>
              <a:rPr lang="en-US" altLang="en-US" sz="2800">
                <a:solidFill>
                  <a:schemeClr val="tx1"/>
                </a:solidFill>
                <a:latin typeface="Arial" panose="020B0604020202020204" pitchFamily="34" charset="0"/>
              </a:rPr>
              <a:t>Ứ</a:t>
            </a:r>
            <a:r>
              <a:rPr lang="vi-VN" altLang="en-US" sz="2800">
                <a:solidFill>
                  <a:schemeClr val="tx1"/>
                </a:solidFill>
                <a:latin typeface="Arial" panose="020B0604020202020204" pitchFamily="34" charset="0"/>
              </a:rPr>
              <a:t>c Trai, quê làng Nhị Khê - Thường Tín - Hà </a:t>
            </a:r>
            <a:r>
              <a:rPr lang="en-US" altLang="en-US" sz="2800">
                <a:solidFill>
                  <a:schemeClr val="tx1"/>
                </a:solidFill>
                <a:latin typeface="Arial" panose="020B0604020202020204" pitchFamily="34" charset="0"/>
              </a:rPr>
              <a:t>Nội</a:t>
            </a:r>
            <a:r>
              <a:rPr lang="vi-VN" altLang="en-US" sz="2800">
                <a:solidFill>
                  <a:schemeClr val="tx1"/>
                </a:solidFill>
                <a:latin typeface="Arial" panose="020B0604020202020204" pitchFamily="34" charset="0"/>
              </a:rPr>
              <a:t>, tính </a:t>
            </a:r>
            <a:r>
              <a:rPr lang="en-US" altLang="en-US" sz="2800">
                <a:solidFill>
                  <a:schemeClr val="tx1"/>
                </a:solidFill>
                <a:latin typeface="Arial" panose="020B0604020202020204" pitchFamily="34" charset="0"/>
              </a:rPr>
              <a:t>tình </a:t>
            </a:r>
            <a:r>
              <a:rPr lang="vi-VN" altLang="en-US" sz="2800">
                <a:solidFill>
                  <a:schemeClr val="tx1"/>
                </a:solidFill>
                <a:latin typeface="Arial" panose="020B0604020202020204" pitchFamily="34" charset="0"/>
              </a:rPr>
              <a:t>c</a:t>
            </a:r>
            <a:r>
              <a:rPr lang="en-US" altLang="en-US" sz="2800">
                <a:solidFill>
                  <a:schemeClr val="tx1"/>
                </a:solidFill>
                <a:latin typeface="Arial" panose="020B0604020202020204" pitchFamily="34" charset="0"/>
              </a:rPr>
              <a:t>ư</a:t>
            </a:r>
            <a:r>
              <a:rPr lang="vi-VN" altLang="en-US" sz="2800">
                <a:solidFill>
                  <a:schemeClr val="tx1"/>
                </a:solidFill>
                <a:latin typeface="Arial" panose="020B0604020202020204" pitchFamily="34" charset="0"/>
              </a:rPr>
              <a:t>ơng trực, nhân ái, hết mực yêu nước thương dân. </a:t>
            </a:r>
            <a:r>
              <a:rPr lang="en-US" altLang="en-US" sz="2800">
                <a:solidFill>
                  <a:schemeClr val="tx1"/>
                </a:solidFill>
                <a:latin typeface="Arial" panose="020B0604020202020204" pitchFamily="34" charset="0"/>
              </a:rPr>
              <a:t>Đ</a:t>
            </a:r>
            <a:r>
              <a:rPr lang="vi-VN" altLang="en-US" sz="2800">
                <a:solidFill>
                  <a:schemeClr val="tx1"/>
                </a:solidFill>
                <a:latin typeface="Arial" panose="020B0604020202020204" pitchFamily="34" charset="0"/>
              </a:rPr>
              <a:t>ỗ Tiến sĩ n</a:t>
            </a:r>
            <a:r>
              <a:rPr lang="en-US" altLang="en-US" sz="2800">
                <a:solidFill>
                  <a:schemeClr val="tx1"/>
                </a:solidFill>
                <a:latin typeface="Arial" panose="020B0604020202020204" pitchFamily="34" charset="0"/>
              </a:rPr>
              <a:t>ă</a:t>
            </a:r>
            <a:r>
              <a:rPr lang="vi-VN" altLang="en-US" sz="2800">
                <a:solidFill>
                  <a:schemeClr val="tx1"/>
                </a:solidFill>
                <a:latin typeface="Arial" panose="020B0604020202020204" pitchFamily="34" charset="0"/>
              </a:rPr>
              <a:t>m 1400, Ông và cha là Nguyễn Phi Khanh cùng làm quan cho nhà Hồ. </a:t>
            </a:r>
            <a:r>
              <a:rPr lang="en-US" altLang="en-US" sz="2800">
                <a:solidFill>
                  <a:schemeClr val="tx1"/>
                </a:solidFill>
                <a:latin typeface="Arial" panose="020B0604020202020204" pitchFamily="34" charset="0"/>
              </a:rPr>
              <a:t>Năm </a:t>
            </a:r>
            <a:r>
              <a:rPr lang="vi-VN" altLang="en-US" sz="2800">
                <a:solidFill>
                  <a:schemeClr val="tx1"/>
                </a:solidFill>
                <a:latin typeface="Arial" panose="020B0604020202020204" pitchFamily="34" charset="0"/>
              </a:rPr>
              <a:t>1407</a:t>
            </a:r>
            <a:r>
              <a:rPr lang="en-US" altLang="en-US" sz="2800">
                <a:solidFill>
                  <a:schemeClr val="tx1"/>
                </a:solidFill>
                <a:latin typeface="Arial" panose="020B0604020202020204" pitchFamily="34" charset="0"/>
              </a:rPr>
              <a:t>,</a:t>
            </a:r>
            <a:r>
              <a:rPr lang="vi-VN" altLang="en-US" sz="2800">
                <a:solidFill>
                  <a:schemeClr val="tx1"/>
                </a:solidFill>
                <a:latin typeface="Arial" panose="020B0604020202020204" pitchFamily="34" charset="0"/>
              </a:rPr>
              <a:t> quân Minh xâm lược, cha ông bị nhà Minh bắt, nghe lời cha</a:t>
            </a:r>
            <a:r>
              <a:rPr lang="en-US" altLang="en-US" sz="2800">
                <a:solidFill>
                  <a:schemeClr val="tx1"/>
                </a:solidFill>
                <a:latin typeface="Arial" panose="020B0604020202020204" pitchFamily="34" charset="0"/>
              </a:rPr>
              <a:t>,</a:t>
            </a:r>
            <a:r>
              <a:rPr lang="vi-VN" altLang="en-US" sz="2800">
                <a:solidFill>
                  <a:schemeClr val="tx1"/>
                </a:solidFill>
                <a:latin typeface="Arial" panose="020B0604020202020204" pitchFamily="34" charset="0"/>
              </a:rPr>
              <a:t> ông đã quay về t</a:t>
            </a:r>
            <a:r>
              <a:rPr lang="en-US" altLang="en-US" sz="2800">
                <a:solidFill>
                  <a:schemeClr val="tx1"/>
                </a:solidFill>
                <a:latin typeface="Arial" panose="020B0604020202020204" pitchFamily="34" charset="0"/>
              </a:rPr>
              <a:t>ì</a:t>
            </a:r>
            <a:r>
              <a:rPr lang="vi-VN" altLang="en-US" sz="2800">
                <a:solidFill>
                  <a:schemeClr val="tx1"/>
                </a:solidFill>
                <a:latin typeface="Arial" panose="020B0604020202020204" pitchFamily="34" charset="0"/>
              </a:rPr>
              <a:t>m minh chủ để chống lại quân Minh. </a:t>
            </a:r>
            <a:endParaRPr lang="en-US" altLang="en-US" sz="2800">
              <a:solidFill>
                <a:schemeClr val="tx1"/>
              </a:solidFill>
              <a:latin typeface="Arial" panose="020B0604020202020204" pitchFamily="34" charset="0"/>
            </a:endParaRPr>
          </a:p>
          <a:p>
            <a:pPr>
              <a:spcBef>
                <a:spcPct val="0"/>
              </a:spcBef>
              <a:buClrTx/>
              <a:buSzTx/>
              <a:buFontTx/>
              <a:buChar char="-"/>
            </a:pPr>
            <a:r>
              <a:rPr lang="vi-VN" altLang="en-US" sz="2800">
                <a:solidFill>
                  <a:schemeClr val="tx1"/>
                </a:solidFill>
                <a:latin typeface="Arial" panose="020B0604020202020204" pitchFamily="34" charset="0"/>
              </a:rPr>
              <a:t>Ông là người đầu tiên t</a:t>
            </a:r>
            <a:r>
              <a:rPr lang="en-US" altLang="en-US" sz="2800">
                <a:solidFill>
                  <a:schemeClr val="tx1"/>
                </a:solidFill>
                <a:latin typeface="Arial" panose="020B0604020202020204" pitchFamily="34" charset="0"/>
              </a:rPr>
              <a:t>ì</a:t>
            </a:r>
            <a:r>
              <a:rPr lang="vi-VN" altLang="en-US" sz="2800">
                <a:solidFill>
                  <a:schemeClr val="tx1"/>
                </a:solidFill>
                <a:latin typeface="Arial" panose="020B0604020202020204" pitchFamily="34" charset="0"/>
              </a:rPr>
              <a:t>m đến Lam Sơn và trở thành quân sư phò tá đắc lực cho Lê Lợi, là người không thể thiếu trong cuộc khởi nghĩa Lam Sơn. Nam 1442, gia đ</a:t>
            </a:r>
            <a:r>
              <a:rPr lang="en-US" altLang="en-US" sz="2800">
                <a:solidFill>
                  <a:schemeClr val="tx1"/>
                </a:solidFill>
                <a:latin typeface="Arial" panose="020B0604020202020204" pitchFamily="34" charset="0"/>
              </a:rPr>
              <a:t>ì</a:t>
            </a:r>
            <a:r>
              <a:rPr lang="vi-VN" altLang="en-US" sz="2800">
                <a:solidFill>
                  <a:schemeClr val="tx1"/>
                </a:solidFill>
                <a:latin typeface="Arial" panose="020B0604020202020204" pitchFamily="34" charset="0"/>
              </a:rPr>
              <a:t>nh ông bị vu oan tội giết vua và bị “</a:t>
            </a:r>
            <a:r>
              <a:rPr lang="en-US" altLang="en-US" sz="2800">
                <a:solidFill>
                  <a:schemeClr val="tx1"/>
                </a:solidFill>
                <a:latin typeface="Arial" panose="020B0604020202020204" pitchFamily="34" charset="0"/>
              </a:rPr>
              <a:t>Tr</a:t>
            </a:r>
            <a:r>
              <a:rPr lang="vi-VN" altLang="en-US" sz="2800">
                <a:solidFill>
                  <a:schemeClr val="tx1"/>
                </a:solidFill>
                <a:latin typeface="Arial" panose="020B0604020202020204" pitchFamily="34" charset="0"/>
              </a:rPr>
              <a:t>u di tam tộc" trong "vụ án Lệ Chi Viên" . </a:t>
            </a:r>
            <a:r>
              <a:rPr lang="en-US" altLang="en-US" sz="2800">
                <a:solidFill>
                  <a:schemeClr val="tx1"/>
                </a:solidFill>
                <a:latin typeface="Arial" panose="020B0604020202020204" pitchFamily="34" charset="0"/>
              </a:rPr>
              <a:t>Năm </a:t>
            </a:r>
            <a:r>
              <a:rPr lang="vi-VN" altLang="en-US" sz="2800">
                <a:solidFill>
                  <a:schemeClr val="tx1"/>
                </a:solidFill>
                <a:latin typeface="Arial" panose="020B0604020202020204" pitchFamily="34" charset="0"/>
              </a:rPr>
              <a:t>1464, vua Lê Thánh Tông mới minh oan cho Ông. N</a:t>
            </a:r>
            <a:r>
              <a:rPr lang="en-US" altLang="en-US" sz="2800">
                <a:solidFill>
                  <a:schemeClr val="tx1"/>
                </a:solidFill>
                <a:latin typeface="Arial" panose="020B0604020202020204" pitchFamily="34" charset="0"/>
              </a:rPr>
              <a:t>ă</a:t>
            </a:r>
            <a:r>
              <a:rPr lang="vi-VN" altLang="en-US" sz="2800">
                <a:solidFill>
                  <a:schemeClr val="tx1"/>
                </a:solidFill>
                <a:latin typeface="Arial" panose="020B0604020202020204" pitchFamily="34" charset="0"/>
              </a:rPr>
              <a:t>m 1980, Ông được UNESCO công nhận là danh nhân v</a:t>
            </a:r>
            <a:r>
              <a:rPr lang="en-US" altLang="en-US" sz="2800">
                <a:solidFill>
                  <a:schemeClr val="tx1"/>
                </a:solidFill>
                <a:latin typeface="Arial" panose="020B0604020202020204" pitchFamily="34" charset="0"/>
              </a:rPr>
              <a:t>ă</a:t>
            </a:r>
            <a:r>
              <a:rPr lang="vi-VN" altLang="en-US" sz="2800">
                <a:solidFill>
                  <a:schemeClr val="tx1"/>
                </a:solidFill>
                <a:latin typeface="Arial" panose="020B0604020202020204" pitchFamily="34" charset="0"/>
              </a:rPr>
              <a:t>n hoá thế giới .</a:t>
            </a:r>
            <a:endParaRPr lang="en-US" altLang="en-US" sz="2800">
              <a:solidFill>
                <a:schemeClr val="tx1"/>
              </a:solidFill>
            </a:endParaRPr>
          </a:p>
        </p:txBody>
      </p:sp>
    </p:spTree>
    <p:extLst>
      <p:ext uri="{BB962C8B-B14F-4D97-AF65-F5344CB8AC3E}">
        <p14:creationId xmlns:p14="http://schemas.microsoft.com/office/powerpoint/2010/main" val="2038743017"/>
      </p:ext>
    </p:extLst>
  </p:cSld>
  <p:clrMapOvr>
    <a:masterClrMapping/>
  </p:clrMapOvr>
  <p:transition>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êu đề 1"/>
          <p:cNvSpPr>
            <a:spLocks noGrp="1" noChangeArrowheads="1"/>
          </p:cNvSpPr>
          <p:nvPr>
            <p:ph type="title"/>
          </p:nvPr>
        </p:nvSpPr>
        <p:spPr/>
        <p:txBody>
          <a:bodyPr/>
          <a:lstStyle/>
          <a:p>
            <a:pPr eaLnBrk="1" hangingPunct="1"/>
            <a:endParaRPr lang="en-US" altLang="en-US"/>
          </a:p>
        </p:txBody>
      </p:sp>
      <p:sp>
        <p:nvSpPr>
          <p:cNvPr id="18435" name="Chỗ dành sẵn cho Nội dung 2"/>
          <p:cNvSpPr>
            <a:spLocks noGrp="1" noChangeArrowheads="1"/>
          </p:cNvSpPr>
          <p:nvPr>
            <p:ph idx="1"/>
          </p:nvPr>
        </p:nvSpPr>
        <p:spPr/>
        <p:txBody>
          <a:bodyPr/>
          <a:lstStyle/>
          <a:p>
            <a:pPr eaLnBrk="1" hangingPunct="1"/>
            <a:endParaRPr lang="en-US" altLang="en-US"/>
          </a:p>
        </p:txBody>
      </p:sp>
      <p:pic>
        <p:nvPicPr>
          <p:cNvPr id="18436"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88913"/>
            <a:ext cx="80645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630373"/>
      </p:ext>
    </p:extLst>
  </p:cSld>
  <p:clrMapOvr>
    <a:masterClrMapping/>
  </p:clrMapOvr>
  <p:transition>
    <p:cover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a:extLst>
              <a:ext uri="{FF2B5EF4-FFF2-40B4-BE49-F238E27FC236}">
                <a16:creationId xmlns:a16="http://schemas.microsoft.com/office/drawing/2014/main" id="{DC1A541B-600D-4AED-B854-C0A827E1FAB6}"/>
              </a:ext>
            </a:extLst>
          </p:cNvPr>
          <p:cNvSpPr txBox="1">
            <a:spLocks noChangeArrowheads="1"/>
          </p:cNvSpPr>
          <p:nvPr/>
        </p:nvSpPr>
        <p:spPr bwMode="auto">
          <a:xfrm>
            <a:off x="1992313" y="188913"/>
            <a:ext cx="8424862" cy="4462462"/>
          </a:xfrm>
          <a:prstGeom prst="rect">
            <a:avLst/>
          </a:prstGeom>
          <a:no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3600" b="1" i="1" dirty="0">
                <a:solidFill>
                  <a:schemeClr val="accent3"/>
                </a:solidFill>
                <a:latin typeface="Times New Roman" panose="02020603050405020304" pitchFamily="18" charset="0"/>
              </a:rPr>
              <a:t>	</a:t>
            </a:r>
          </a:p>
          <a:p>
            <a:pPr>
              <a:spcBef>
                <a:spcPct val="0"/>
              </a:spcBef>
              <a:buClrTx/>
              <a:buSzTx/>
              <a:buFontTx/>
              <a:buNone/>
              <a:defRPr/>
            </a:pPr>
            <a:r>
              <a:rPr lang="en-US" sz="3600" b="1" i="1" dirty="0">
                <a:solidFill>
                  <a:schemeClr val="accent3"/>
                </a:solidFill>
                <a:latin typeface="Times New Roman" panose="02020603050405020304" pitchFamily="18" charset="0"/>
              </a:rPr>
              <a:t>	</a:t>
            </a:r>
            <a:r>
              <a:rPr lang="en-US" sz="3600" b="1" i="1" dirty="0">
                <a:latin typeface="Times New Roman" panose="02020603050405020304" pitchFamily="18" charset="0"/>
              </a:rPr>
              <a:t>“</a:t>
            </a:r>
            <a:r>
              <a:rPr lang="en-US" sz="3600" b="1" i="1" dirty="0" err="1">
                <a:latin typeface="Times New Roman" panose="02020603050405020304" pitchFamily="18" charset="0"/>
              </a:rPr>
              <a:t>Ức</a:t>
            </a:r>
            <a:r>
              <a:rPr lang="en-US" sz="3600" b="1" i="1" dirty="0">
                <a:latin typeface="Times New Roman" panose="02020603050405020304" pitchFamily="18" charset="0"/>
              </a:rPr>
              <a:t> </a:t>
            </a:r>
            <a:r>
              <a:rPr lang="en-US" sz="3600" b="1" i="1" dirty="0" err="1">
                <a:latin typeface="Times New Roman" panose="02020603050405020304" pitchFamily="18" charset="0"/>
              </a:rPr>
              <a:t>Trai</a:t>
            </a:r>
            <a:r>
              <a:rPr lang="en-US" sz="3600" b="1" i="1" dirty="0">
                <a:latin typeface="Times New Roman" panose="02020603050405020304" pitchFamily="18" charset="0"/>
              </a:rPr>
              <a:t> </a:t>
            </a:r>
            <a:r>
              <a:rPr lang="en-US" sz="3600" b="1" i="1" dirty="0" err="1">
                <a:latin typeface="Times New Roman" panose="02020603050405020304" pitchFamily="18" charset="0"/>
              </a:rPr>
              <a:t>đương</a:t>
            </a:r>
            <a:r>
              <a:rPr lang="en-US" sz="3600" b="1" i="1" dirty="0">
                <a:latin typeface="Times New Roman" panose="02020603050405020304" pitchFamily="18" charset="0"/>
              </a:rPr>
              <a:t> </a:t>
            </a:r>
            <a:r>
              <a:rPr lang="en-US" sz="3600" b="1" i="1" dirty="0" err="1">
                <a:latin typeface="Times New Roman" panose="02020603050405020304" pitchFamily="18" charset="0"/>
              </a:rPr>
              <a:t>lúc</a:t>
            </a:r>
            <a:r>
              <a:rPr lang="en-US" sz="3600" b="1" i="1" dirty="0">
                <a:latin typeface="Times New Roman" panose="02020603050405020304" pitchFamily="18" charset="0"/>
              </a:rPr>
              <a:t> </a:t>
            </a:r>
            <a:r>
              <a:rPr lang="en-US" sz="3600" b="1" i="1" dirty="0" err="1">
                <a:latin typeface="Times New Roman" panose="02020603050405020304" pitchFamily="18" charset="0"/>
              </a:rPr>
              <a:t>Thái</a:t>
            </a:r>
            <a:r>
              <a:rPr lang="en-US" sz="3600" b="1" i="1" dirty="0">
                <a:latin typeface="Times New Roman" panose="02020603050405020304" pitchFamily="18" charset="0"/>
              </a:rPr>
              <a:t> </a:t>
            </a:r>
            <a:r>
              <a:rPr lang="en-US" sz="3600" b="1" i="1" dirty="0" err="1">
                <a:latin typeface="Times New Roman" panose="02020603050405020304" pitchFamily="18" charset="0"/>
              </a:rPr>
              <a:t>Tổ</a:t>
            </a:r>
            <a:r>
              <a:rPr lang="en-US" sz="3600" b="1" i="1" dirty="0">
                <a:latin typeface="Times New Roman" panose="02020603050405020304" pitchFamily="18" charset="0"/>
              </a:rPr>
              <a:t> </a:t>
            </a:r>
            <a:r>
              <a:rPr lang="en-US" sz="3600" b="1" i="1" dirty="0" err="1">
                <a:latin typeface="Times New Roman" panose="02020603050405020304" pitchFamily="18" charset="0"/>
              </a:rPr>
              <a:t>mới</a:t>
            </a:r>
            <a:r>
              <a:rPr lang="en-US" sz="3600" b="1" i="1" dirty="0">
                <a:latin typeface="Times New Roman" panose="02020603050405020304" pitchFamily="18" charset="0"/>
              </a:rPr>
              <a:t> </a:t>
            </a:r>
            <a:r>
              <a:rPr lang="en-US" sz="3600" b="1" i="1" dirty="0" err="1">
                <a:latin typeface="Times New Roman" panose="02020603050405020304" pitchFamily="18" charset="0"/>
              </a:rPr>
              <a:t>sáng</a:t>
            </a:r>
            <a:r>
              <a:rPr lang="en-US" sz="3600" b="1" i="1" dirty="0">
                <a:latin typeface="Times New Roman" panose="02020603050405020304" pitchFamily="18" charset="0"/>
              </a:rPr>
              <a:t> </a:t>
            </a:r>
            <a:r>
              <a:rPr lang="en-US" sz="3600" b="1" i="1" dirty="0" err="1">
                <a:latin typeface="Times New Roman" panose="02020603050405020304" pitchFamily="18" charset="0"/>
              </a:rPr>
              <a:t>nghiệp</a:t>
            </a:r>
            <a:r>
              <a:rPr lang="en-US" sz="3600" b="1" i="1" dirty="0">
                <a:latin typeface="Times New Roman" panose="02020603050405020304" pitchFamily="18" charset="0"/>
              </a:rPr>
              <a:t> </a:t>
            </a:r>
            <a:r>
              <a:rPr lang="en-US" sz="3600" b="1" i="1" dirty="0" err="1">
                <a:latin typeface="Times New Roman" panose="02020603050405020304" pitchFamily="18" charset="0"/>
              </a:rPr>
              <a:t>theo</a:t>
            </a:r>
            <a:r>
              <a:rPr lang="en-US" sz="3600" b="1" i="1" dirty="0">
                <a:latin typeface="Times New Roman" panose="02020603050405020304" pitchFamily="18" charset="0"/>
              </a:rPr>
              <a:t> </a:t>
            </a:r>
            <a:r>
              <a:rPr lang="en-US" sz="3600" b="1" i="1" dirty="0" err="1">
                <a:latin typeface="Times New Roman" panose="02020603050405020304" pitchFamily="18" charset="0"/>
              </a:rPr>
              <a:t>về</a:t>
            </a:r>
            <a:r>
              <a:rPr lang="en-US" sz="3600" b="1" i="1" dirty="0">
                <a:latin typeface="Times New Roman" panose="02020603050405020304" pitchFamily="18" charset="0"/>
              </a:rPr>
              <a:t> </a:t>
            </a:r>
            <a:r>
              <a:rPr lang="en-US" sz="3600" b="1" i="1" dirty="0" err="1">
                <a:latin typeface="Times New Roman" panose="02020603050405020304" pitchFamily="18" charset="0"/>
              </a:rPr>
              <a:t>Lỗi</a:t>
            </a:r>
            <a:r>
              <a:rPr lang="en-US" sz="3600" b="1" i="1" dirty="0">
                <a:latin typeface="Times New Roman" panose="02020603050405020304" pitchFamily="18" charset="0"/>
              </a:rPr>
              <a:t> </a:t>
            </a:r>
            <a:r>
              <a:rPr lang="en-US" sz="3600" b="1" i="1" dirty="0" err="1">
                <a:latin typeface="Times New Roman" panose="02020603050405020304" pitchFamily="18" charset="0"/>
              </a:rPr>
              <a:t>Giang</a:t>
            </a:r>
            <a:r>
              <a:rPr lang="en-US" sz="3600" b="1" i="1" dirty="0">
                <a:latin typeface="Times New Roman" panose="02020603050405020304" pitchFamily="18" charset="0"/>
              </a:rPr>
              <a:t> </a:t>
            </a:r>
            <a:r>
              <a:rPr lang="en-US" sz="3600" b="1" i="1" dirty="0" err="1">
                <a:latin typeface="Times New Roman" panose="02020603050405020304" pitchFamily="18" charset="0"/>
              </a:rPr>
              <a:t>trong</a:t>
            </a:r>
            <a:r>
              <a:rPr lang="en-US" sz="3600" b="1" i="1" dirty="0">
                <a:latin typeface="Times New Roman" panose="02020603050405020304" pitchFamily="18" charset="0"/>
              </a:rPr>
              <a:t> </a:t>
            </a:r>
            <a:r>
              <a:rPr lang="en-US" sz="3600" b="1" i="1" dirty="0" err="1">
                <a:latin typeface="Times New Roman" panose="02020603050405020304" pitchFamily="18" charset="0"/>
              </a:rPr>
              <a:t>thì</a:t>
            </a:r>
            <a:r>
              <a:rPr lang="en-US" sz="3600" b="1" i="1" dirty="0">
                <a:latin typeface="Times New Roman" panose="02020603050405020304" pitchFamily="18" charset="0"/>
              </a:rPr>
              <a:t> </a:t>
            </a:r>
            <a:r>
              <a:rPr lang="en-US" sz="3600" b="1" i="1" dirty="0" err="1">
                <a:latin typeface="Times New Roman" panose="02020603050405020304" pitchFamily="18" charset="0"/>
              </a:rPr>
              <a:t>bàn</a:t>
            </a:r>
            <a:r>
              <a:rPr lang="en-US" sz="3600" b="1" i="1" dirty="0">
                <a:latin typeface="Times New Roman" panose="02020603050405020304" pitchFamily="18" charset="0"/>
              </a:rPr>
              <a:t> </a:t>
            </a:r>
            <a:r>
              <a:rPr lang="en-US" sz="3600" b="1" i="1" dirty="0" err="1">
                <a:latin typeface="Times New Roman" panose="02020603050405020304" pitchFamily="18" charset="0"/>
              </a:rPr>
              <a:t>kế</a:t>
            </a:r>
            <a:r>
              <a:rPr lang="en-US" sz="3600" b="1" i="1" dirty="0">
                <a:latin typeface="Times New Roman" panose="02020603050405020304" pitchFamily="18" charset="0"/>
              </a:rPr>
              <a:t> </a:t>
            </a:r>
            <a:r>
              <a:rPr lang="en-US" sz="3600" b="1" i="1" dirty="0" err="1">
                <a:latin typeface="Times New Roman" panose="02020603050405020304" pitchFamily="18" charset="0"/>
              </a:rPr>
              <a:t>hoạch</a:t>
            </a:r>
            <a:r>
              <a:rPr lang="en-US" sz="3600" b="1" i="1" dirty="0">
                <a:latin typeface="Times New Roman" panose="02020603050405020304" pitchFamily="18" charset="0"/>
              </a:rPr>
              <a:t> ở </a:t>
            </a:r>
            <a:r>
              <a:rPr lang="en-US" sz="3600" b="1" i="1" dirty="0" err="1">
                <a:latin typeface="Times New Roman" panose="02020603050405020304" pitchFamily="18" charset="0"/>
              </a:rPr>
              <a:t>nơi</a:t>
            </a:r>
            <a:r>
              <a:rPr lang="en-US" sz="3600" b="1" i="1" dirty="0">
                <a:latin typeface="Times New Roman" panose="02020603050405020304" pitchFamily="18" charset="0"/>
              </a:rPr>
              <a:t> </a:t>
            </a:r>
            <a:r>
              <a:rPr lang="en-US" sz="3600" b="1" i="1" dirty="0" err="1">
                <a:latin typeface="Times New Roman" panose="02020603050405020304" pitchFamily="18" charset="0"/>
              </a:rPr>
              <a:t>màn</a:t>
            </a:r>
            <a:r>
              <a:rPr lang="en-US" sz="3600" b="1" i="1" dirty="0">
                <a:latin typeface="Times New Roman" panose="02020603050405020304" pitchFamily="18" charset="0"/>
              </a:rPr>
              <a:t> </a:t>
            </a:r>
            <a:r>
              <a:rPr lang="en-US" sz="3600" b="1" i="1" dirty="0" err="1">
                <a:latin typeface="Times New Roman" panose="02020603050405020304" pitchFamily="18" charset="0"/>
              </a:rPr>
              <a:t>trướng</a:t>
            </a:r>
            <a:r>
              <a:rPr lang="en-US" sz="3600" b="1" i="1" dirty="0">
                <a:latin typeface="Times New Roman" panose="02020603050405020304" pitchFamily="18" charset="0"/>
              </a:rPr>
              <a:t>, </a:t>
            </a:r>
            <a:r>
              <a:rPr lang="en-US" sz="3600" b="1" i="1" dirty="0" err="1">
                <a:latin typeface="Times New Roman" panose="02020603050405020304" pitchFamily="18" charset="0"/>
              </a:rPr>
              <a:t>ngoài</a:t>
            </a:r>
            <a:r>
              <a:rPr lang="en-US" sz="3600" b="1" i="1" dirty="0">
                <a:latin typeface="Times New Roman" panose="02020603050405020304" pitchFamily="18" charset="0"/>
              </a:rPr>
              <a:t> </a:t>
            </a:r>
            <a:r>
              <a:rPr lang="en-US" sz="3600" b="1" i="1" dirty="0" err="1">
                <a:latin typeface="Times New Roman" panose="02020603050405020304" pitchFamily="18" charset="0"/>
              </a:rPr>
              <a:t>thì</a:t>
            </a:r>
            <a:r>
              <a:rPr lang="en-US" sz="3600" b="1" i="1" dirty="0">
                <a:latin typeface="Times New Roman" panose="02020603050405020304" pitchFamily="18" charset="0"/>
              </a:rPr>
              <a:t> </a:t>
            </a:r>
            <a:r>
              <a:rPr lang="en-US" sz="3600" b="1" i="1" dirty="0" err="1">
                <a:latin typeface="Times New Roman" panose="02020603050405020304" pitchFamily="18" charset="0"/>
              </a:rPr>
              <a:t>thảo</a:t>
            </a:r>
            <a:r>
              <a:rPr lang="en-US" sz="3600" b="1" i="1" dirty="0">
                <a:latin typeface="Times New Roman" panose="02020603050405020304" pitchFamily="18" charset="0"/>
              </a:rPr>
              <a:t> </a:t>
            </a:r>
            <a:r>
              <a:rPr lang="en-US" sz="3600" b="1" i="1" dirty="0" err="1">
                <a:latin typeface="Times New Roman" panose="02020603050405020304" pitchFamily="18" charset="0"/>
              </a:rPr>
              <a:t>các</a:t>
            </a:r>
            <a:r>
              <a:rPr lang="en-US" sz="3600" b="1" i="1" dirty="0">
                <a:latin typeface="Times New Roman" panose="02020603050405020304" pitchFamily="18" charset="0"/>
              </a:rPr>
              <a:t> </a:t>
            </a:r>
            <a:r>
              <a:rPr lang="en-US" sz="3600" b="1" i="1" dirty="0" err="1">
                <a:latin typeface="Times New Roman" panose="02020603050405020304" pitchFamily="18" charset="0"/>
              </a:rPr>
              <a:t>văn</a:t>
            </a:r>
            <a:r>
              <a:rPr lang="en-US" sz="3600" b="1" i="1" dirty="0">
                <a:latin typeface="Times New Roman" panose="02020603050405020304" pitchFamily="18" charset="0"/>
              </a:rPr>
              <a:t> </a:t>
            </a:r>
            <a:r>
              <a:rPr lang="en-US" sz="3600" b="1" i="1" dirty="0" err="1">
                <a:latin typeface="Times New Roman" panose="02020603050405020304" pitchFamily="18" charset="0"/>
              </a:rPr>
              <a:t>thư</a:t>
            </a:r>
            <a:r>
              <a:rPr lang="en-US" sz="3600" b="1" i="1" dirty="0">
                <a:latin typeface="Times New Roman" panose="02020603050405020304" pitchFamily="18" charset="0"/>
              </a:rPr>
              <a:t> </a:t>
            </a:r>
            <a:r>
              <a:rPr lang="en-US" sz="3600" b="1" i="1" dirty="0" err="1">
                <a:latin typeface="Times New Roman" panose="02020603050405020304" pitchFamily="18" charset="0"/>
              </a:rPr>
              <a:t>dụ</a:t>
            </a:r>
            <a:r>
              <a:rPr lang="en-US" sz="3600" b="1" i="1" dirty="0">
                <a:latin typeface="Times New Roman" panose="02020603050405020304" pitchFamily="18" charset="0"/>
              </a:rPr>
              <a:t> </a:t>
            </a:r>
            <a:r>
              <a:rPr lang="en-US" sz="3600" b="1" i="1" dirty="0" err="1">
                <a:latin typeface="Times New Roman" panose="02020603050405020304" pitchFamily="18" charset="0"/>
              </a:rPr>
              <a:t>hàng</a:t>
            </a:r>
            <a:r>
              <a:rPr lang="en-US" sz="3600" b="1" i="1" dirty="0">
                <a:latin typeface="Times New Roman" panose="02020603050405020304" pitchFamily="18" charset="0"/>
              </a:rPr>
              <a:t> </a:t>
            </a:r>
            <a:r>
              <a:rPr lang="en-US" sz="3600" b="1" i="1" dirty="0" err="1">
                <a:latin typeface="Times New Roman" panose="02020603050405020304" pitchFamily="18" charset="0"/>
              </a:rPr>
              <a:t>các</a:t>
            </a:r>
            <a:r>
              <a:rPr lang="en-US" sz="3600" b="1" i="1" dirty="0">
                <a:latin typeface="Times New Roman" panose="02020603050405020304" pitchFamily="18" charset="0"/>
              </a:rPr>
              <a:t> </a:t>
            </a:r>
            <a:r>
              <a:rPr lang="en-US" sz="3600" b="1" i="1" dirty="0" err="1">
                <a:latin typeface="Times New Roman" panose="02020603050405020304" pitchFamily="18" charset="0"/>
              </a:rPr>
              <a:t>thành</a:t>
            </a:r>
            <a:r>
              <a:rPr lang="en-US" sz="3600" b="1" i="1" dirty="0">
                <a:latin typeface="Times New Roman" panose="02020603050405020304" pitchFamily="18" charset="0"/>
              </a:rPr>
              <a:t> . </a:t>
            </a:r>
            <a:r>
              <a:rPr lang="en-US" sz="3600" b="1" i="1" dirty="0" err="1">
                <a:latin typeface="Times New Roman" panose="02020603050405020304" pitchFamily="18" charset="0"/>
              </a:rPr>
              <a:t>Văn</a:t>
            </a:r>
            <a:r>
              <a:rPr lang="en-US" sz="3600" b="1" i="1" dirty="0">
                <a:latin typeface="Times New Roman" panose="02020603050405020304" pitchFamily="18" charset="0"/>
              </a:rPr>
              <a:t> </a:t>
            </a:r>
            <a:r>
              <a:rPr lang="en-US" sz="3600" b="1" i="1" dirty="0" err="1">
                <a:latin typeface="Times New Roman" panose="02020603050405020304" pitchFamily="18" charset="0"/>
              </a:rPr>
              <a:t>chương</a:t>
            </a:r>
            <a:r>
              <a:rPr lang="en-US" sz="3600" b="1" i="1" dirty="0">
                <a:latin typeface="Times New Roman" panose="02020603050405020304" pitchFamily="18" charset="0"/>
              </a:rPr>
              <a:t> </a:t>
            </a:r>
            <a:r>
              <a:rPr lang="en-US" sz="3600" b="1" i="1" dirty="0" err="1">
                <a:latin typeface="Times New Roman" panose="02020603050405020304" pitchFamily="18" charset="0"/>
              </a:rPr>
              <a:t>tiên</a:t>
            </a:r>
            <a:r>
              <a:rPr lang="en-US" sz="3600" b="1" i="1" dirty="0">
                <a:latin typeface="Times New Roman" panose="02020603050405020304" pitchFamily="18" charset="0"/>
              </a:rPr>
              <a:t> </a:t>
            </a:r>
            <a:r>
              <a:rPr lang="en-US" sz="3600" b="1" i="1" dirty="0" err="1">
                <a:latin typeface="Times New Roman" panose="02020603050405020304" pitchFamily="18" charset="0"/>
              </a:rPr>
              <a:t>sinh</a:t>
            </a:r>
            <a:r>
              <a:rPr lang="en-US" sz="3600" b="1" i="1" dirty="0">
                <a:latin typeface="Times New Roman" panose="02020603050405020304" pitchFamily="18" charset="0"/>
              </a:rPr>
              <a:t> </a:t>
            </a:r>
            <a:r>
              <a:rPr lang="en-US" sz="3600" b="1" i="1" dirty="0" err="1">
                <a:latin typeface="Times New Roman" panose="02020603050405020304" pitchFamily="18" charset="0"/>
              </a:rPr>
              <a:t>làm</a:t>
            </a:r>
            <a:r>
              <a:rPr lang="en-US" sz="3600" b="1" i="1" dirty="0">
                <a:latin typeface="Times New Roman" panose="02020603050405020304" pitchFamily="18" charset="0"/>
              </a:rPr>
              <a:t> </a:t>
            </a:r>
            <a:r>
              <a:rPr lang="en-US" sz="3600" b="1" i="1" dirty="0" err="1">
                <a:latin typeface="Times New Roman" panose="02020603050405020304" pitchFamily="18" charset="0"/>
              </a:rPr>
              <a:t>vẻ</a:t>
            </a:r>
            <a:r>
              <a:rPr lang="en-US" sz="3600" b="1" i="1" dirty="0">
                <a:latin typeface="Times New Roman" panose="02020603050405020304" pitchFamily="18" charset="0"/>
              </a:rPr>
              <a:t> </a:t>
            </a:r>
            <a:r>
              <a:rPr lang="en-US" sz="3600" b="1" i="1" dirty="0" err="1">
                <a:latin typeface="Times New Roman" panose="02020603050405020304" pitchFamily="18" charset="0"/>
              </a:rPr>
              <a:t>vang</a:t>
            </a:r>
            <a:r>
              <a:rPr lang="en-US" sz="3600" b="1" i="1" dirty="0">
                <a:latin typeface="Times New Roman" panose="02020603050405020304" pitchFamily="18" charset="0"/>
              </a:rPr>
              <a:t> </a:t>
            </a:r>
            <a:r>
              <a:rPr lang="en-US" sz="3600" b="1" i="1" dirty="0" err="1">
                <a:latin typeface="Times New Roman" panose="02020603050405020304" pitchFamily="18" charset="0"/>
              </a:rPr>
              <a:t>cho</a:t>
            </a:r>
            <a:r>
              <a:rPr lang="en-US" sz="3600" b="1" i="1" dirty="0">
                <a:latin typeface="Times New Roman" panose="02020603050405020304" pitchFamily="18" charset="0"/>
              </a:rPr>
              <a:t> </a:t>
            </a:r>
            <a:r>
              <a:rPr lang="en-US" sz="3600" b="1" i="1" dirty="0" err="1">
                <a:latin typeface="Times New Roman" panose="02020603050405020304" pitchFamily="18" charset="0"/>
              </a:rPr>
              <a:t>nước</a:t>
            </a:r>
            <a:r>
              <a:rPr lang="en-US" sz="3600" b="1" i="1" dirty="0">
                <a:latin typeface="Times New Roman" panose="02020603050405020304" pitchFamily="18" charset="0"/>
              </a:rPr>
              <a:t>, </a:t>
            </a:r>
            <a:r>
              <a:rPr lang="en-US" sz="3600" b="1" i="1" dirty="0" err="1">
                <a:latin typeface="Times New Roman" panose="02020603050405020304" pitchFamily="18" charset="0"/>
              </a:rPr>
              <a:t>lại</a:t>
            </a:r>
            <a:r>
              <a:rPr lang="en-US" sz="3600" b="1" i="1" dirty="0">
                <a:latin typeface="Times New Roman" panose="02020603050405020304" pitchFamily="18" charset="0"/>
              </a:rPr>
              <a:t> </a:t>
            </a:r>
            <a:r>
              <a:rPr lang="en-US" sz="3600" b="1" i="1" dirty="0" err="1">
                <a:latin typeface="Times New Roman" panose="02020603050405020304" pitchFamily="18" charset="0"/>
              </a:rPr>
              <a:t>được</a:t>
            </a:r>
            <a:r>
              <a:rPr lang="en-US" sz="3600" b="1" i="1" dirty="0">
                <a:latin typeface="Times New Roman" panose="02020603050405020304" pitchFamily="18" charset="0"/>
              </a:rPr>
              <a:t> </a:t>
            </a:r>
            <a:r>
              <a:rPr lang="en-US" sz="3600" b="1" i="1" dirty="0" err="1">
                <a:latin typeface="Times New Roman" panose="02020603050405020304" pitchFamily="18" charset="0"/>
              </a:rPr>
              <a:t>vua</a:t>
            </a:r>
            <a:r>
              <a:rPr lang="en-US" sz="3600" b="1" i="1" dirty="0">
                <a:latin typeface="Times New Roman" panose="02020603050405020304" pitchFamily="18" charset="0"/>
              </a:rPr>
              <a:t> tin, </a:t>
            </a:r>
            <a:r>
              <a:rPr lang="en-US" sz="3600" b="1" i="1" dirty="0" err="1">
                <a:latin typeface="Times New Roman" panose="02020603050405020304" pitchFamily="18" charset="0"/>
              </a:rPr>
              <a:t>quý</a:t>
            </a:r>
            <a:r>
              <a:rPr lang="en-US" sz="3600" b="1" i="1" dirty="0">
                <a:latin typeface="Times New Roman" panose="02020603050405020304" pitchFamily="18" charset="0"/>
              </a:rPr>
              <a:t> </a:t>
            </a:r>
            <a:r>
              <a:rPr lang="en-US" sz="3600" b="1" i="1" dirty="0" err="1">
                <a:latin typeface="Times New Roman" panose="02020603050405020304" pitchFamily="18" charset="0"/>
              </a:rPr>
              <a:t>trọng</a:t>
            </a:r>
            <a:r>
              <a:rPr lang="en-US" sz="3600" b="1" i="1" dirty="0">
                <a:latin typeface="Times New Roman" panose="02020603050405020304" pitchFamily="18" charset="0"/>
              </a:rPr>
              <a:t>”.</a:t>
            </a:r>
            <a:endParaRPr lang="en-US" sz="3600" b="1" dirty="0">
              <a:latin typeface="Times New Roman" panose="02020603050405020304" pitchFamily="18" charset="0"/>
            </a:endParaRPr>
          </a:p>
          <a:p>
            <a:pPr>
              <a:spcBef>
                <a:spcPct val="0"/>
              </a:spcBef>
              <a:buClrTx/>
              <a:buSzTx/>
              <a:buFontTx/>
              <a:buNone/>
              <a:defRPr/>
            </a:pPr>
            <a:r>
              <a:rPr lang="en-US" b="1" dirty="0">
                <a:latin typeface="Times New Roman" panose="02020603050405020304" pitchFamily="18" charset="0"/>
              </a:rPr>
              <a:t>   	</a:t>
            </a:r>
            <a:r>
              <a:rPr lang="en-US" sz="2800" b="1" dirty="0">
                <a:latin typeface="Times New Roman" panose="02020603050405020304" pitchFamily="18" charset="0"/>
              </a:rPr>
              <a:t>(</a:t>
            </a:r>
            <a:r>
              <a:rPr lang="en-US" sz="2800" b="1" dirty="0" err="1">
                <a:latin typeface="Times New Roman" panose="02020603050405020304" pitchFamily="18" charset="0"/>
              </a:rPr>
              <a:t>Lê</a:t>
            </a:r>
            <a:r>
              <a:rPr lang="en-US" sz="2800" b="1" dirty="0">
                <a:latin typeface="Times New Roman" panose="02020603050405020304" pitchFamily="18" charset="0"/>
              </a:rPr>
              <a:t> </a:t>
            </a:r>
            <a:r>
              <a:rPr lang="en-US" sz="2800" b="1" dirty="0" err="1">
                <a:latin typeface="Times New Roman" panose="02020603050405020304" pitchFamily="18" charset="0"/>
              </a:rPr>
              <a:t>Thánh</a:t>
            </a:r>
            <a:r>
              <a:rPr lang="en-US" sz="2800" b="1" dirty="0">
                <a:latin typeface="Times New Roman" panose="02020603050405020304" pitchFamily="18" charset="0"/>
              </a:rPr>
              <a:t> </a:t>
            </a:r>
            <a:r>
              <a:rPr lang="en-US" sz="2800" b="1" dirty="0" err="1">
                <a:latin typeface="Times New Roman" panose="02020603050405020304" pitchFamily="18" charset="0"/>
              </a:rPr>
              <a:t>Tông</a:t>
            </a:r>
            <a:r>
              <a:rPr lang="en-US" sz="2800" b="1" dirty="0">
                <a:latin typeface="Times New Roman" panose="02020603050405020304" pitchFamily="18" charset="0"/>
              </a:rPr>
              <a:t> – </a:t>
            </a:r>
            <a:r>
              <a:rPr lang="en-US" sz="2800" b="1" i="1" dirty="0">
                <a:latin typeface="Times New Roman" panose="02020603050405020304" pitchFamily="18" charset="0"/>
              </a:rPr>
              <a:t>Con </a:t>
            </a:r>
            <a:r>
              <a:rPr lang="en-US" sz="2800" b="1" i="1" dirty="0" err="1">
                <a:latin typeface="Times New Roman" panose="02020603050405020304" pitchFamily="18" charset="0"/>
              </a:rPr>
              <a:t>người</a:t>
            </a:r>
            <a:r>
              <a:rPr lang="en-US" sz="2800" b="1" i="1" dirty="0">
                <a:latin typeface="Times New Roman" panose="02020603050405020304" pitchFamily="18" charset="0"/>
              </a:rPr>
              <a:t> </a:t>
            </a:r>
            <a:r>
              <a:rPr lang="en-US" sz="2800" b="1" i="1" dirty="0" err="1">
                <a:latin typeface="Times New Roman" panose="02020603050405020304" pitchFamily="18" charset="0"/>
              </a:rPr>
              <a:t>và</a:t>
            </a:r>
            <a:r>
              <a:rPr lang="en-US" sz="2800" b="1" i="1" dirty="0">
                <a:latin typeface="Times New Roman" panose="02020603050405020304" pitchFamily="18" charset="0"/>
              </a:rPr>
              <a:t> </a:t>
            </a:r>
            <a:r>
              <a:rPr lang="en-US" sz="2800" b="1" i="1" dirty="0" err="1">
                <a:latin typeface="Times New Roman" panose="02020603050405020304" pitchFamily="18" charset="0"/>
              </a:rPr>
              <a:t>sự</a:t>
            </a:r>
            <a:r>
              <a:rPr lang="en-US" sz="2800" b="1" i="1" dirty="0">
                <a:latin typeface="Times New Roman" panose="02020603050405020304" pitchFamily="18" charset="0"/>
              </a:rPr>
              <a:t> </a:t>
            </a:r>
            <a:r>
              <a:rPr lang="en-US" sz="2800" b="1" i="1" dirty="0" err="1">
                <a:latin typeface="Times New Roman" panose="02020603050405020304" pitchFamily="18" charset="0"/>
              </a:rPr>
              <a:t>nghiệp</a:t>
            </a:r>
            <a:r>
              <a:rPr lang="en-US" sz="2800" b="1" dirty="0">
                <a:latin typeface="Times New Roman" panose="02020603050405020304" pitchFamily="18" charset="0"/>
              </a:rPr>
              <a:t>)</a:t>
            </a:r>
            <a:endParaRPr lang="en-US" b="1" dirty="0">
              <a:latin typeface="Times New Roman" panose="02020603050405020304" pitchFamily="18" charset="0"/>
            </a:endParaRPr>
          </a:p>
        </p:txBody>
      </p:sp>
    </p:spTree>
    <p:extLst>
      <p:ext uri="{BB962C8B-B14F-4D97-AF65-F5344CB8AC3E}">
        <p14:creationId xmlns:p14="http://schemas.microsoft.com/office/powerpoint/2010/main" val="80894587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fltVal val="0"/>
                                          </p:val>
                                        </p:tav>
                                        <p:tav tm="100000">
                                          <p:val>
                                            <p:strVal val="#ppt_w"/>
                                          </p:val>
                                        </p:tav>
                                      </p:tavLst>
                                    </p:anim>
                                    <p:anim calcmode="lin" valueType="num">
                                      <p:cBhvr>
                                        <p:cTn id="8" dur="500" fill="hold"/>
                                        <p:tgtEl>
                                          <p:spTgt spid="21509"/>
                                        </p:tgtEl>
                                        <p:attrNameLst>
                                          <p:attrName>ppt_h</p:attrName>
                                        </p:attrNameLst>
                                      </p:cBhvr>
                                      <p:tavLst>
                                        <p:tav tm="0">
                                          <p:val>
                                            <p:fltVal val="0"/>
                                          </p:val>
                                        </p:tav>
                                        <p:tav tm="100000">
                                          <p:val>
                                            <p:strVal val="#ppt_h"/>
                                          </p:val>
                                        </p:tav>
                                      </p:tavLst>
                                    </p:anim>
                                    <p:anim calcmode="lin" valueType="num">
                                      <p:cBhvr>
                                        <p:cTn id="9" dur="500" fill="hold"/>
                                        <p:tgtEl>
                                          <p:spTgt spid="21509"/>
                                        </p:tgtEl>
                                        <p:attrNameLst>
                                          <p:attrName>style.rotation</p:attrName>
                                        </p:attrNameLst>
                                      </p:cBhvr>
                                      <p:tavLst>
                                        <p:tav tm="0">
                                          <p:val>
                                            <p:fltVal val="360"/>
                                          </p:val>
                                        </p:tav>
                                        <p:tav tm="100000">
                                          <p:val>
                                            <p:fltVal val="0"/>
                                          </p:val>
                                        </p:tav>
                                      </p:tavLst>
                                    </p:anim>
                                    <p:animEffect transition="in" filter="fade">
                                      <p:cBhvr>
                                        <p:cTn id="10"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4"/>
          <p:cNvSpPr txBox="1">
            <a:spLocks noChangeArrowheads="1"/>
          </p:cNvSpPr>
          <p:nvPr/>
        </p:nvSpPr>
        <p:spPr bwMode="auto">
          <a:xfrm>
            <a:off x="1905000" y="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endParaRPr lang="en-US" altLang="en-US">
              <a:solidFill>
                <a:srgbClr val="FFFF00"/>
              </a:solidFill>
              <a:latin typeface="Arial" panose="020B0604020202020204" pitchFamily="34" charset="0"/>
              <a:cs typeface="Arial" panose="020B0604020202020204" pitchFamily="34" charset="0"/>
            </a:endParaRPr>
          </a:p>
        </p:txBody>
      </p:sp>
      <p:sp>
        <p:nvSpPr>
          <p:cNvPr id="29701" name="Text Box 5"/>
          <p:cNvSpPr txBox="1">
            <a:spLocks noChangeArrowheads="1"/>
          </p:cNvSpPr>
          <p:nvPr/>
        </p:nvSpPr>
        <p:spPr bwMode="auto">
          <a:xfrm>
            <a:off x="1847850" y="260350"/>
            <a:ext cx="88201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Char char="-"/>
            </a:pPr>
            <a:r>
              <a:rPr lang="en-US" altLang="en-US" sz="4000" b="1">
                <a:solidFill>
                  <a:schemeClr val="tx1"/>
                </a:solidFill>
                <a:latin typeface="Times New Roman" panose="02020603050405020304" pitchFamily="18" charset="0"/>
                <a:cs typeface="Arial" panose="020B0604020202020204" pitchFamily="34" charset="0"/>
              </a:rPr>
              <a:t>Kế “Bình Ngô Sách”, với tư tưởng cốt lõi là đánh giặc không đánh thành mà đánh vào lòng người, bàn kế sách, thảo thư dụ hàng các tướng giặc làm cho quân Minh nản chí  =&gt; như Nguyễn Trãi khẳng định trong “Bình Ngô đại cáo”  ( “Không đánh mà người chịu khuất – Ta đây mưu phạt tâm công” ) </a:t>
            </a:r>
          </a:p>
        </p:txBody>
      </p:sp>
    </p:spTree>
    <p:extLst>
      <p:ext uri="{BB962C8B-B14F-4D97-AF65-F5344CB8AC3E}">
        <p14:creationId xmlns:p14="http://schemas.microsoft.com/office/powerpoint/2010/main" val="171718426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701">
                                            <p:txEl>
                                              <p:pRg st="0" end="0"/>
                                            </p:txEl>
                                          </p:spTgt>
                                        </p:tgtEl>
                                        <p:attrNameLst>
                                          <p:attrName>style.visibility</p:attrName>
                                        </p:attrNameLst>
                                      </p:cBhvr>
                                      <p:to>
                                        <p:strVal val="visible"/>
                                      </p:to>
                                    </p:set>
                                    <p:anim calcmode="discrete" valueType="clr">
                                      <p:cBhvr override="childStyle">
                                        <p:cTn id="7" dur="80"/>
                                        <p:tgtEl>
                                          <p:spTgt spid="297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70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4"/>
          <p:cNvSpPr txBox="1">
            <a:spLocks noChangeArrowheads="1"/>
          </p:cNvSpPr>
          <p:nvPr/>
        </p:nvSpPr>
        <p:spPr bwMode="auto">
          <a:xfrm>
            <a:off x="2038350" y="301625"/>
            <a:ext cx="7329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endParaRPr lang="en-US" altLang="en-US" sz="3200">
              <a:solidFill>
                <a:schemeClr val="tx1"/>
              </a:solidFill>
              <a:latin typeface="Arial" panose="020B0604020202020204" pitchFamily="34" charset="0"/>
              <a:cs typeface="Arial" panose="020B0604020202020204" pitchFamily="34" charset="0"/>
            </a:endParaRPr>
          </a:p>
        </p:txBody>
      </p:sp>
      <p:sp>
        <p:nvSpPr>
          <p:cNvPr id="29701" name="Text Box 5"/>
          <p:cNvSpPr txBox="1">
            <a:spLocks noChangeArrowheads="1"/>
          </p:cNvSpPr>
          <p:nvPr/>
        </p:nvSpPr>
        <p:spPr bwMode="auto">
          <a:xfrm>
            <a:off x="1524000" y="476251"/>
            <a:ext cx="90360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chemeClr val="tx1"/>
                </a:solidFill>
                <a:latin typeface="Times New Roman" panose="02020603050405020304" pitchFamily="18" charset="0"/>
                <a:cs typeface="Arial" panose="020B0604020202020204" pitchFamily="34" charset="0"/>
              </a:rPr>
              <a:t>-  Năm 1427, Vương Thông cố thủ trong thành Đông Quan. Vua Minh Tuyên Tông sai Liễu Thăng và Mộc Thạnh đem quân cứu viện. Các tướng lĩnh chủ trương hạ thành Đông Quan để hết lực lượng làm nội ứng cho Liễu Thăng và Mộc Thạnh. Riêng Nguyễn Trãi không đồng tình</a:t>
            </a:r>
            <a:r>
              <a:rPr lang="en-US" altLang="en-US" sz="3200">
                <a:solidFill>
                  <a:schemeClr val="tx1"/>
                </a:solidFill>
                <a:latin typeface="Times New Roman" panose="02020603050405020304" pitchFamily="18" charset="0"/>
                <a:cs typeface="Arial" panose="020B0604020202020204" pitchFamily="34" charset="0"/>
              </a:rPr>
              <a:t>, </a:t>
            </a:r>
            <a:r>
              <a:rPr lang="en-US" altLang="en-US" sz="3200" b="1">
                <a:solidFill>
                  <a:schemeClr val="tx1"/>
                </a:solidFill>
                <a:latin typeface="Times New Roman" panose="02020603050405020304" pitchFamily="18" charset="0"/>
                <a:cs typeface="Arial" panose="020B0604020202020204" pitchFamily="34" charset="0"/>
              </a:rPr>
              <a:t>và kiến nghị Lê Lợi cho đánh viện binh trước, vì nếu đánh Vương Thông trước thì mất đến vài tháng  sau đó lại tốn quân đánh viện binh, chi bằng tiêu diệt viện binh thì Vương Thông sẽ tự đầu hàng =&gt; “một mũi tên trúng hai đích” </a:t>
            </a:r>
            <a:endParaRPr lang="en-US" altLang="en-US" sz="320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4690514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701">
                                            <p:txEl>
                                              <p:pRg st="0" end="0"/>
                                            </p:txEl>
                                          </p:spTgt>
                                        </p:tgtEl>
                                        <p:attrNameLst>
                                          <p:attrName>style.visibility</p:attrName>
                                        </p:attrNameLst>
                                      </p:cBhvr>
                                      <p:to>
                                        <p:strVal val="visible"/>
                                      </p:to>
                                    </p:set>
                                    <p:anim calcmode="discrete" valueType="clr">
                                      <p:cBhvr override="childStyle">
                                        <p:cTn id="7" dur="80"/>
                                        <p:tgtEl>
                                          <p:spTgt spid="297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70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4" name="Rectangle 12">
            <a:extLst>
              <a:ext uri="{FF2B5EF4-FFF2-40B4-BE49-F238E27FC236}">
                <a16:creationId xmlns:a16="http://schemas.microsoft.com/office/drawing/2014/main" id="{62AC1853-9542-415A-877F-73BBF3D52450}"/>
              </a:ext>
            </a:extLst>
          </p:cNvPr>
          <p:cNvSpPr>
            <a:spLocks noChangeArrowheads="1"/>
          </p:cNvSpPr>
          <p:nvPr/>
        </p:nvSpPr>
        <p:spPr bwMode="auto">
          <a:xfrm>
            <a:off x="1774826" y="260351"/>
            <a:ext cx="8816975" cy="5078413"/>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3600" b="1" dirty="0">
                <a:solidFill>
                  <a:schemeClr val="accent3"/>
                </a:solidFill>
                <a:latin typeface="Times New Roman" panose="02020603050405020304" pitchFamily="18" charset="0"/>
              </a:rPr>
              <a:t>	</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Giúp</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Vua</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Lê</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Thái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Tổ</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viết</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các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bản</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Chiếu</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chấn</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chỉnh</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tình</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hình</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đất</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nước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giúp</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Vua</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Lê</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Thái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Tông</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ổn</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định</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đất</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nước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giữ</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vững</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nền</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độc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lập</a:t>
            </a:r>
            <a:r>
              <a:rPr lang="en-US" sz="3600" b="1" dirty="0">
                <a:latin typeface="Times New Roman" panose="02020603050405020304" pitchFamily="18" charset="0"/>
                <a:sym typeface="Wingdings" panose="05000000000000000000" pitchFamily="2" charset="2"/>
              </a:rPr>
              <a:t> =&gt; </a:t>
            </a:r>
            <a:r>
              <a:rPr lang="en-US" sz="3600" b="1" dirty="0" err="1">
                <a:latin typeface="Times New Roman" panose="02020603050405020304" pitchFamily="18" charset="0"/>
                <a:sym typeface="Wingdings" panose="05000000000000000000" pitchFamily="2" charset="2"/>
              </a:rPr>
              <a:t>là</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bậc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khai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quốc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công</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thần</a:t>
            </a:r>
            <a:r>
              <a:rPr lang="en-US" sz="3600" b="1" dirty="0">
                <a:latin typeface="Times New Roman" panose="02020603050405020304" pitchFamily="18" charset="0"/>
                <a:sym typeface="Wingdings" panose="05000000000000000000" pitchFamily="2" charset="2"/>
              </a:rPr>
              <a:t> . </a:t>
            </a:r>
          </a:p>
          <a:p>
            <a:pPr>
              <a:spcBef>
                <a:spcPct val="0"/>
              </a:spcBef>
              <a:buClrTx/>
              <a:buSzTx/>
              <a:buFontTx/>
              <a:buNone/>
              <a:defRPr/>
            </a:pP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Ông</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viết</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nhiều</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tác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phẩm</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có</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giá</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trị</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về</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văn</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học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sử</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học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địa</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lí</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học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như</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Quân</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trung</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từ</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mệnh</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tập</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Ức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Trai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Thi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Tập</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Bình</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Ngô</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Đại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Cáo</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Quốc</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Âm</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Thi</a:t>
            </a:r>
            <a:r>
              <a:rPr lang="en-US" sz="3600" b="1" dirty="0">
                <a:latin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sym typeface="Wingdings" panose="05000000000000000000" pitchFamily="2" charset="2"/>
              </a:rPr>
              <a:t>Tập</a:t>
            </a:r>
            <a:r>
              <a:rPr lang="en-US" sz="3600" b="1" dirty="0">
                <a:latin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10565512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to="" calcmode="lin" valueType="num">
                                      <p:cBhvr>
                                        <p:cTn id="7" dur="1" fill="hold"/>
                                        <p:tgtEl>
                                          <p:spTgt spid="11060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10604">
                                            <p:txEl>
                                              <p:pRg st="1" end="1"/>
                                            </p:txEl>
                                          </p:spTgt>
                                        </p:tgtEl>
                                        <p:attrNameLst>
                                          <p:attrName>style.visibility</p:attrName>
                                        </p:attrNameLst>
                                      </p:cBhvr>
                                      <p:to>
                                        <p:strVal val="visible"/>
                                      </p:to>
                                    </p:set>
                                    <p:anim calcmode="discrete" valueType="clr">
                                      <p:cBhvr override="childStyle">
                                        <p:cTn id="12" dur="80"/>
                                        <p:tgtEl>
                                          <p:spTgt spid="11060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0604">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11060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a:extLst>
              <a:ext uri="{FF2B5EF4-FFF2-40B4-BE49-F238E27FC236}">
                <a16:creationId xmlns:a16="http://schemas.microsoft.com/office/drawing/2014/main" id="{C6F56CBE-7D89-4712-A910-6BC15A57D730}"/>
              </a:ext>
            </a:extLst>
          </p:cNvPr>
          <p:cNvSpPr txBox="1">
            <a:spLocks noChangeArrowheads="1"/>
          </p:cNvSpPr>
          <p:nvPr/>
        </p:nvSpPr>
        <p:spPr bwMode="auto">
          <a:xfrm>
            <a:off x="2133600" y="152400"/>
            <a:ext cx="8077200" cy="457200"/>
          </a:xfrm>
          <a:prstGeom prst="rect">
            <a:avLst/>
          </a:prstGeom>
          <a:noFill/>
          <a:ln>
            <a:noFill/>
          </a:ln>
          <a:effec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defRPr/>
            </a:pPr>
            <a:r>
              <a:rPr lang="en-US" sz="2400" dirty="0">
                <a:latin typeface="Times New Roman" panose="02020603050405020304" pitchFamily="18" charset="0"/>
              </a:rPr>
              <a:t>         </a:t>
            </a:r>
            <a:r>
              <a:rPr lang="en-US" sz="2400" dirty="0">
                <a:solidFill>
                  <a:schemeClr val="accent3"/>
                </a:solidFill>
                <a:latin typeface="Times New Roman" panose="02020603050405020304" pitchFamily="18" charset="0"/>
              </a:rPr>
              <a:t>TÁC PHẨM CÓ GIÁ TRỊ CỦA NGUYỄN TR</a:t>
            </a:r>
            <a:r>
              <a:rPr lang="en-US" sz="2400" dirty="0">
                <a:latin typeface="Times New Roman" panose="02020603050405020304" pitchFamily="18" charset="0"/>
              </a:rPr>
              <a:t>ÃI</a:t>
            </a:r>
          </a:p>
        </p:txBody>
      </p:sp>
      <p:sp>
        <p:nvSpPr>
          <p:cNvPr id="190467" name="Text Box 3"/>
          <p:cNvSpPr txBox="1">
            <a:spLocks noChangeArrowheads="1"/>
          </p:cNvSpPr>
          <p:nvPr/>
        </p:nvSpPr>
        <p:spPr bwMode="auto">
          <a:xfrm>
            <a:off x="3048000" y="685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a:solidFill>
                  <a:schemeClr val="tx1"/>
                </a:solidFill>
                <a:latin typeface="Times New Roman" panose="02020603050405020304" pitchFamily="18" charset="0"/>
                <a:cs typeface="Arial" panose="020B0604020202020204" pitchFamily="34" charset="0"/>
              </a:rPr>
              <a:t>               BÌNH NGÔ ĐẠI CÁO</a:t>
            </a:r>
            <a:endParaRPr lang="en-US" altLang="en-US" sz="4000">
              <a:solidFill>
                <a:schemeClr val="tx1"/>
              </a:solidFill>
              <a:latin typeface="Times New Roman" panose="02020603050405020304" pitchFamily="18" charset="0"/>
              <a:cs typeface="Arial" panose="020B0604020202020204" pitchFamily="34" charset="0"/>
            </a:endParaRPr>
          </a:p>
        </p:txBody>
      </p:sp>
      <p:pic>
        <p:nvPicPr>
          <p:cNvPr id="190468" name="Picture 4" descr="Bình Ngô đại c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Bình Ngô đại c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6" descr="Bình Ngô đại c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05000"/>
            <a:ext cx="2133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7" descr="Bình Ngô đại c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2286000" y="6248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sz="2400">
              <a:solidFill>
                <a:schemeClr val="tx1"/>
              </a:solidFill>
              <a:latin typeface="Times New Roman" panose="02020603050405020304" pitchFamily="18" charset="0"/>
              <a:cs typeface="Arial" panose="020B0604020202020204" pitchFamily="34" charset="0"/>
            </a:endParaRPr>
          </a:p>
        </p:txBody>
      </p:sp>
      <p:sp>
        <p:nvSpPr>
          <p:cNvPr id="190473" name="Text Box 9"/>
          <p:cNvSpPr txBox="1">
            <a:spLocks noChangeArrowheads="1"/>
          </p:cNvSpPr>
          <p:nvPr/>
        </p:nvSpPr>
        <p:spPr bwMode="auto">
          <a:xfrm>
            <a:off x="2819400" y="55626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i="1">
                <a:solidFill>
                  <a:schemeClr val="tx1"/>
                </a:solidFill>
                <a:latin typeface="Times New Roman" panose="02020603050405020304" pitchFamily="18" charset="0"/>
                <a:cs typeface="Arial" panose="020B0604020202020204" pitchFamily="34" charset="0"/>
              </a:rPr>
              <a:t>Nguyên văn (Hán văn) "Bình Ngô đại cáo"</a:t>
            </a:r>
            <a:r>
              <a:rPr lang="en-US" altLang="en-US" sz="2400">
                <a:solidFill>
                  <a:schemeClr val="tx1"/>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63915362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box(in)">
                                      <p:cBhvr>
                                        <p:cTn id="7" dur="500"/>
                                        <p:tgtEl>
                                          <p:spTgt spid="19046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0467"/>
                                        </p:tgtEl>
                                        <p:attrNameLst>
                                          <p:attrName>style.visibility</p:attrName>
                                        </p:attrNameLst>
                                      </p:cBhvr>
                                      <p:to>
                                        <p:strVal val="visible"/>
                                      </p:to>
                                    </p:set>
                                    <p:animEffect transition="in" filter="box(in)">
                                      <p:cBhvr>
                                        <p:cTn id="10" dur="500"/>
                                        <p:tgtEl>
                                          <p:spTgt spid="190467"/>
                                        </p:tgtEl>
                                      </p:cBhvr>
                                    </p:animEffect>
                                  </p:childTnLst>
                                </p:cTn>
                              </p:par>
                              <p:par>
                                <p:cTn id="11" presetID="4" presetClass="entr" presetSubtype="16" fill="hold" nodeType="withEffect">
                                  <p:stCondLst>
                                    <p:cond delay="0"/>
                                  </p:stCondLst>
                                  <p:childTnLst>
                                    <p:set>
                                      <p:cBhvr>
                                        <p:cTn id="12" dur="1" fill="hold">
                                          <p:stCondLst>
                                            <p:cond delay="0"/>
                                          </p:stCondLst>
                                        </p:cTn>
                                        <p:tgtEl>
                                          <p:spTgt spid="190469"/>
                                        </p:tgtEl>
                                        <p:attrNameLst>
                                          <p:attrName>style.visibility</p:attrName>
                                        </p:attrNameLst>
                                      </p:cBhvr>
                                      <p:to>
                                        <p:strVal val="visible"/>
                                      </p:to>
                                    </p:set>
                                    <p:animEffect transition="in" filter="box(in)">
                                      <p:cBhvr>
                                        <p:cTn id="13" dur="500"/>
                                        <p:tgtEl>
                                          <p:spTgt spid="190469"/>
                                        </p:tgtEl>
                                      </p:cBhvr>
                                    </p:animEffect>
                                  </p:childTnLst>
                                </p:cTn>
                              </p:par>
                              <p:par>
                                <p:cTn id="14" presetID="4" presetClass="entr" presetSubtype="16" fill="hold"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box(in)">
                                      <p:cBhvr>
                                        <p:cTn id="16" dur="500"/>
                                        <p:tgtEl>
                                          <p:spTgt spid="190468"/>
                                        </p:tgtEl>
                                      </p:cBhvr>
                                    </p:animEffect>
                                  </p:childTnLst>
                                </p:cTn>
                              </p:par>
                              <p:par>
                                <p:cTn id="17" presetID="4" presetClass="entr" presetSubtype="16" fill="hold" nodeType="withEffect">
                                  <p:stCondLst>
                                    <p:cond delay="0"/>
                                  </p:stCondLst>
                                  <p:childTnLst>
                                    <p:set>
                                      <p:cBhvr>
                                        <p:cTn id="18" dur="1" fill="hold">
                                          <p:stCondLst>
                                            <p:cond delay="0"/>
                                          </p:stCondLst>
                                        </p:cTn>
                                        <p:tgtEl>
                                          <p:spTgt spid="190470"/>
                                        </p:tgtEl>
                                        <p:attrNameLst>
                                          <p:attrName>style.visibility</p:attrName>
                                        </p:attrNameLst>
                                      </p:cBhvr>
                                      <p:to>
                                        <p:strVal val="visible"/>
                                      </p:to>
                                    </p:set>
                                    <p:animEffect transition="in" filter="box(in)">
                                      <p:cBhvr>
                                        <p:cTn id="19" dur="500"/>
                                        <p:tgtEl>
                                          <p:spTgt spid="190470"/>
                                        </p:tgtEl>
                                      </p:cBhvr>
                                    </p:animEffect>
                                  </p:childTnLst>
                                </p:cTn>
                              </p:par>
                              <p:par>
                                <p:cTn id="20" presetID="4" presetClass="entr" presetSubtype="16" fill="hold" nodeType="withEffect">
                                  <p:stCondLst>
                                    <p:cond delay="0"/>
                                  </p:stCondLst>
                                  <p:childTnLst>
                                    <p:set>
                                      <p:cBhvr>
                                        <p:cTn id="21" dur="1" fill="hold">
                                          <p:stCondLst>
                                            <p:cond delay="0"/>
                                          </p:stCondLst>
                                        </p:cTn>
                                        <p:tgtEl>
                                          <p:spTgt spid="190471"/>
                                        </p:tgtEl>
                                        <p:attrNameLst>
                                          <p:attrName>style.visibility</p:attrName>
                                        </p:attrNameLst>
                                      </p:cBhvr>
                                      <p:to>
                                        <p:strVal val="visible"/>
                                      </p:to>
                                    </p:set>
                                    <p:animEffect transition="in" filter="box(in)">
                                      <p:cBhvr>
                                        <p:cTn id="22" dur="500"/>
                                        <p:tgtEl>
                                          <p:spTgt spid="190471"/>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90473"/>
                                        </p:tgtEl>
                                        <p:attrNameLst>
                                          <p:attrName>style.visibility</p:attrName>
                                        </p:attrNameLst>
                                      </p:cBhvr>
                                      <p:to>
                                        <p:strVal val="visible"/>
                                      </p:to>
                                    </p:set>
                                    <p:animEffect transition="in" filter="box(in)">
                                      <p:cBhvr>
                                        <p:cTn id="25" dur="500"/>
                                        <p:tgtEl>
                                          <p:spTgt spid="190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P spid="190467" grpId="0"/>
      <p:bldP spid="19047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8" name="Rectangle 12">
            <a:extLst>
              <a:ext uri="{FF2B5EF4-FFF2-40B4-BE49-F238E27FC236}">
                <a16:creationId xmlns:a16="http://schemas.microsoft.com/office/drawing/2014/main" id="{A83F7056-9BFD-4E95-A24C-9404C76CA990}"/>
              </a:ext>
            </a:extLst>
          </p:cNvPr>
          <p:cNvSpPr>
            <a:spLocks noChangeArrowheads="1"/>
          </p:cNvSpPr>
          <p:nvPr/>
        </p:nvSpPr>
        <p:spPr bwMode="auto">
          <a:xfrm>
            <a:off x="1752600" y="5791200"/>
            <a:ext cx="8915400" cy="1066800"/>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3200" b="1" i="1">
                <a:effectLst>
                  <a:outerShdw blurRad="38100" dist="38100" dir="2700000" algn="tl">
                    <a:srgbClr val="C0C0C0"/>
                  </a:outerShdw>
                </a:effectLst>
                <a:latin typeface="Times New Roman" panose="02020603050405020304" pitchFamily="18" charset="0"/>
              </a:rPr>
              <a:t>Bình Ngô đại cáo (1428) được xem là bản tuyên ngôn độc lập thứ hai </a:t>
            </a:r>
          </a:p>
        </p:txBody>
      </p:sp>
    </p:spTree>
    <p:extLst>
      <p:ext uri="{BB962C8B-B14F-4D97-AF65-F5344CB8AC3E}">
        <p14:creationId xmlns:p14="http://schemas.microsoft.com/office/powerpoint/2010/main" val="227578866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11627"/>
                                        </p:tgtEl>
                                        <p:attrNameLst>
                                          <p:attrName>style.visibility</p:attrName>
                                        </p:attrNameLst>
                                      </p:cBhvr>
                                      <p:to>
                                        <p:strVal val="visible"/>
                                      </p:to>
                                    </p:set>
                                    <p:anim to="" calcmode="lin" valueType="num">
                                      <p:cBhvr>
                                        <p:cTn id="7" dur="1" fill="hold"/>
                                        <p:tgtEl>
                                          <p:spTgt spid="11162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11628"/>
                                        </p:tgtEl>
                                        <p:attrNameLst>
                                          <p:attrName>style.visibility</p:attrName>
                                        </p:attrNameLst>
                                      </p:cBhvr>
                                      <p:to>
                                        <p:strVal val="visible"/>
                                      </p:to>
                                    </p:set>
                                    <p:anim to="" calcmode="lin" valueType="num">
                                      <p:cBhvr>
                                        <p:cTn id="10" dur="1" fill="hold"/>
                                        <p:tgtEl>
                                          <p:spTgt spid="1116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6" name="Rectangle 12">
            <a:extLst>
              <a:ext uri="{FF2B5EF4-FFF2-40B4-BE49-F238E27FC236}">
                <a16:creationId xmlns:a16="http://schemas.microsoft.com/office/drawing/2014/main" id="{50D35AAE-86EF-4527-9B55-39EE4CC77B80}"/>
              </a:ext>
            </a:extLst>
          </p:cNvPr>
          <p:cNvSpPr>
            <a:spLocks noChangeArrowheads="1"/>
          </p:cNvSpPr>
          <p:nvPr/>
        </p:nvSpPr>
        <p:spPr bwMode="auto">
          <a:xfrm>
            <a:off x="1524000" y="5876925"/>
            <a:ext cx="9144000" cy="103663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3200" b="1" i="1" dirty="0">
                <a:effectLst>
                  <a:outerShdw blurRad="38100" dist="38100" dir="2700000" algn="tl">
                    <a:srgbClr val="C0C0C0"/>
                  </a:outerShdw>
                </a:effectLst>
                <a:latin typeface="Times New Roman" panose="02020603050405020304" pitchFamily="18" charset="0"/>
              </a:rPr>
              <a:t>QUỐC ÂM THI TẬP</a:t>
            </a:r>
          </a:p>
          <a:p>
            <a:pPr algn="ctr">
              <a:defRPr/>
            </a:pPr>
            <a:r>
              <a:rPr lang="en-US" sz="3000" b="1" i="1" dirty="0" err="1">
                <a:effectLst>
                  <a:outerShdw blurRad="38100" dist="38100" dir="2700000" algn="tl">
                    <a:srgbClr val="C0C0C0"/>
                  </a:outerShdw>
                </a:effectLst>
                <a:latin typeface="Times New Roman" panose="02020603050405020304" pitchFamily="18" charset="0"/>
              </a:rPr>
              <a:t>Tập</a:t>
            </a:r>
            <a:r>
              <a:rPr lang="en-US" sz="3000" b="1" i="1" dirty="0">
                <a:effectLst>
                  <a:outerShdw blurRad="38100" dist="38100" dir="2700000" algn="tl">
                    <a:srgbClr val="C0C0C0"/>
                  </a:outerShdw>
                </a:effectLst>
                <a:latin typeface="Times New Roman" panose="02020603050405020304" pitchFamily="18" charset="0"/>
              </a:rPr>
              <a:t> </a:t>
            </a:r>
            <a:r>
              <a:rPr lang="en-US" sz="3000" b="1" i="1" dirty="0" err="1">
                <a:effectLst>
                  <a:outerShdw blurRad="38100" dist="38100" dir="2700000" algn="tl">
                    <a:srgbClr val="C0C0C0"/>
                  </a:outerShdw>
                </a:effectLst>
                <a:latin typeface="Times New Roman" panose="02020603050405020304" pitchFamily="18" charset="0"/>
              </a:rPr>
              <a:t>thơ</a:t>
            </a:r>
            <a:r>
              <a:rPr lang="en-US" sz="3000" b="1" i="1" dirty="0">
                <a:effectLst>
                  <a:outerShdw blurRad="38100" dist="38100" dir="2700000" algn="tl">
                    <a:srgbClr val="C0C0C0"/>
                  </a:outerShdw>
                </a:effectLst>
                <a:latin typeface="Times New Roman" panose="02020603050405020304" pitchFamily="18" charset="0"/>
              </a:rPr>
              <a:t> </a:t>
            </a:r>
            <a:r>
              <a:rPr lang="en-US" sz="3000" b="1" i="1" dirty="0" err="1">
                <a:effectLst>
                  <a:outerShdw blurRad="38100" dist="38100" dir="2700000" algn="tl">
                    <a:srgbClr val="C0C0C0"/>
                  </a:outerShdw>
                </a:effectLst>
                <a:latin typeface="Times New Roman" panose="02020603050405020304" pitchFamily="18" charset="0"/>
              </a:rPr>
              <a:t>Nôm</a:t>
            </a:r>
            <a:r>
              <a:rPr lang="en-US" sz="3000" b="1" i="1" dirty="0">
                <a:effectLst>
                  <a:outerShdw blurRad="38100" dist="38100" dir="2700000" algn="tl">
                    <a:srgbClr val="C0C0C0"/>
                  </a:outerShdw>
                </a:effectLst>
                <a:latin typeface="Times New Roman" panose="02020603050405020304" pitchFamily="18" charset="0"/>
              </a:rPr>
              <a:t>, </a:t>
            </a:r>
            <a:r>
              <a:rPr lang="en-US" sz="3000" b="1" i="1" dirty="0" err="1">
                <a:effectLst>
                  <a:outerShdw blurRad="38100" dist="38100" dir="2700000" algn="tl">
                    <a:srgbClr val="C0C0C0"/>
                  </a:outerShdw>
                </a:effectLst>
                <a:latin typeface="Times New Roman" panose="02020603050405020304" pitchFamily="18" charset="0"/>
              </a:rPr>
              <a:t>gồm</a:t>
            </a:r>
            <a:r>
              <a:rPr lang="en-US" sz="3000" b="1" i="1" dirty="0">
                <a:effectLst>
                  <a:outerShdw blurRad="38100" dist="38100" dir="2700000" algn="tl">
                    <a:srgbClr val="C0C0C0"/>
                  </a:outerShdw>
                </a:effectLst>
                <a:latin typeface="Times New Roman" panose="02020603050405020304" pitchFamily="18" charset="0"/>
              </a:rPr>
              <a:t> 254 </a:t>
            </a:r>
            <a:r>
              <a:rPr lang="en-US" sz="3000" b="1" i="1" dirty="0" err="1">
                <a:effectLst>
                  <a:outerShdw blurRad="38100" dist="38100" dir="2700000" algn="tl">
                    <a:srgbClr val="C0C0C0"/>
                  </a:outerShdw>
                </a:effectLst>
                <a:latin typeface="Times New Roman" panose="02020603050405020304" pitchFamily="18" charset="0"/>
              </a:rPr>
              <a:t>bài</a:t>
            </a:r>
            <a:endParaRPr lang="en-US" sz="3000" b="1" i="1" dirty="0">
              <a:effectLst>
                <a:outerShdw blurRad="38100" dist="38100" dir="2700000" algn="tl">
                  <a:srgbClr val="C0C0C0"/>
                </a:outerShdw>
              </a:effectLst>
              <a:latin typeface="Times New Roman" panose="02020603050405020304" pitchFamily="18" charset="0"/>
            </a:endParaRPr>
          </a:p>
        </p:txBody>
      </p:sp>
      <p:pic>
        <p:nvPicPr>
          <p:cNvPr id="11367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3281"/>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3677"/>
                                        </p:tgtEl>
                                        <p:attrNameLst>
                                          <p:attrName>style.visibility</p:attrName>
                                        </p:attrNameLst>
                                      </p:cBhvr>
                                      <p:to>
                                        <p:strVal val="visible"/>
                                      </p:to>
                                    </p:set>
                                    <p:anim calcmode="lin" valueType="num">
                                      <p:cBhvr>
                                        <p:cTn id="7" dur="1000" fill="hold"/>
                                        <p:tgtEl>
                                          <p:spTgt spid="113677"/>
                                        </p:tgtEl>
                                        <p:attrNameLst>
                                          <p:attrName>ppt_w</p:attrName>
                                        </p:attrNameLst>
                                      </p:cBhvr>
                                      <p:tavLst>
                                        <p:tav tm="0">
                                          <p:val>
                                            <p:fltVal val="0"/>
                                          </p:val>
                                        </p:tav>
                                        <p:tav tm="100000">
                                          <p:val>
                                            <p:strVal val="#ppt_w"/>
                                          </p:val>
                                        </p:tav>
                                      </p:tavLst>
                                    </p:anim>
                                    <p:anim calcmode="lin" valueType="num">
                                      <p:cBhvr>
                                        <p:cTn id="8" dur="1000" fill="hold"/>
                                        <p:tgtEl>
                                          <p:spTgt spid="113677"/>
                                        </p:tgtEl>
                                        <p:attrNameLst>
                                          <p:attrName>ppt_h</p:attrName>
                                        </p:attrNameLst>
                                      </p:cBhvr>
                                      <p:tavLst>
                                        <p:tav tm="0">
                                          <p:val>
                                            <p:fltVal val="0"/>
                                          </p:val>
                                        </p:tav>
                                        <p:tav tm="100000">
                                          <p:val>
                                            <p:strVal val="#ppt_h"/>
                                          </p:val>
                                        </p:tav>
                                      </p:tavLst>
                                    </p:anim>
                                    <p:anim calcmode="lin" valueType="num">
                                      <p:cBhvr>
                                        <p:cTn id="9" dur="1000" fill="hold"/>
                                        <p:tgtEl>
                                          <p:spTgt spid="113677"/>
                                        </p:tgtEl>
                                        <p:attrNameLst>
                                          <p:attrName>style.rotation</p:attrName>
                                        </p:attrNameLst>
                                      </p:cBhvr>
                                      <p:tavLst>
                                        <p:tav tm="0">
                                          <p:val>
                                            <p:fltVal val="90"/>
                                          </p:val>
                                        </p:tav>
                                        <p:tav tm="100000">
                                          <p:val>
                                            <p:fltVal val="0"/>
                                          </p:val>
                                        </p:tav>
                                      </p:tavLst>
                                    </p:anim>
                                    <p:animEffect transition="in" filter="fade">
                                      <p:cBhvr>
                                        <p:cTn id="10" dur="1000"/>
                                        <p:tgtEl>
                                          <p:spTgt spid="1136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13676"/>
                                        </p:tgtEl>
                                        <p:attrNameLst>
                                          <p:attrName>style.visibility</p:attrName>
                                        </p:attrNameLst>
                                      </p:cBhvr>
                                      <p:to>
                                        <p:strVal val="visible"/>
                                      </p:to>
                                    </p:set>
                                    <p:anim calcmode="lin" valueType="num">
                                      <p:cBhvr>
                                        <p:cTn id="13" dur="1000" fill="hold"/>
                                        <p:tgtEl>
                                          <p:spTgt spid="113676"/>
                                        </p:tgtEl>
                                        <p:attrNameLst>
                                          <p:attrName>ppt_w</p:attrName>
                                        </p:attrNameLst>
                                      </p:cBhvr>
                                      <p:tavLst>
                                        <p:tav tm="0">
                                          <p:val>
                                            <p:fltVal val="0"/>
                                          </p:val>
                                        </p:tav>
                                        <p:tav tm="100000">
                                          <p:val>
                                            <p:strVal val="#ppt_w"/>
                                          </p:val>
                                        </p:tav>
                                      </p:tavLst>
                                    </p:anim>
                                    <p:anim calcmode="lin" valueType="num">
                                      <p:cBhvr>
                                        <p:cTn id="14" dur="1000" fill="hold"/>
                                        <p:tgtEl>
                                          <p:spTgt spid="113676"/>
                                        </p:tgtEl>
                                        <p:attrNameLst>
                                          <p:attrName>ppt_h</p:attrName>
                                        </p:attrNameLst>
                                      </p:cBhvr>
                                      <p:tavLst>
                                        <p:tav tm="0">
                                          <p:val>
                                            <p:fltVal val="0"/>
                                          </p:val>
                                        </p:tav>
                                        <p:tav tm="100000">
                                          <p:val>
                                            <p:strVal val="#ppt_h"/>
                                          </p:val>
                                        </p:tav>
                                      </p:tavLst>
                                    </p:anim>
                                    <p:anim calcmode="lin" valueType="num">
                                      <p:cBhvr>
                                        <p:cTn id="15" dur="1000" fill="hold"/>
                                        <p:tgtEl>
                                          <p:spTgt spid="113676"/>
                                        </p:tgtEl>
                                        <p:attrNameLst>
                                          <p:attrName>style.rotation</p:attrName>
                                        </p:attrNameLst>
                                      </p:cBhvr>
                                      <p:tavLst>
                                        <p:tav tm="0">
                                          <p:val>
                                            <p:fltVal val="90"/>
                                          </p:val>
                                        </p:tav>
                                        <p:tav tm="100000">
                                          <p:val>
                                            <p:fltVal val="0"/>
                                          </p:val>
                                        </p:tav>
                                      </p:tavLst>
                                    </p:anim>
                                    <p:animEffect transition="in" filter="fade">
                                      <p:cBhvr>
                                        <p:cTn id="16" dur="1000"/>
                                        <p:tgtEl>
                                          <p:spTgt spid="113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2" name="Rectangle 12">
            <a:extLst>
              <a:ext uri="{FF2B5EF4-FFF2-40B4-BE49-F238E27FC236}">
                <a16:creationId xmlns:a16="http://schemas.microsoft.com/office/drawing/2014/main" id="{23063C3A-9C51-4504-915B-FC6C3C4DEB97}"/>
              </a:ext>
            </a:extLst>
          </p:cNvPr>
          <p:cNvSpPr>
            <a:spLocks noChangeArrowheads="1"/>
          </p:cNvSpPr>
          <p:nvPr/>
        </p:nvSpPr>
        <p:spPr bwMode="auto">
          <a:xfrm>
            <a:off x="1524000" y="5911850"/>
            <a:ext cx="9144000" cy="946150"/>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b="1" i="1" dirty="0">
                <a:effectLst>
                  <a:outerShdw blurRad="38100" dist="38100" dir="2700000" algn="tl">
                    <a:srgbClr val="C0C0C0"/>
                  </a:outerShdw>
                </a:effectLst>
                <a:latin typeface="Times New Roman" panose="02020603050405020304" pitchFamily="18" charset="0"/>
              </a:rPr>
              <a:t>ỨC TRAI THI TẬP (do </a:t>
            </a:r>
            <a:r>
              <a:rPr lang="en-US" sz="2800" b="1" i="1" dirty="0" err="1">
                <a:effectLst>
                  <a:outerShdw blurRad="38100" dist="38100" dir="2700000" algn="tl">
                    <a:srgbClr val="C0C0C0"/>
                  </a:outerShdw>
                </a:effectLst>
                <a:latin typeface="Times New Roman" panose="02020603050405020304" pitchFamily="18" charset="0"/>
              </a:rPr>
              <a:t>Dương</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Bá</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Cung</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sưu</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tầm</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biên</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soạn</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năm</a:t>
            </a:r>
            <a:r>
              <a:rPr lang="en-US" sz="2800" b="1" i="1" dirty="0">
                <a:effectLst>
                  <a:outerShdw blurRad="38100" dist="38100" dir="2700000" algn="tl">
                    <a:srgbClr val="C0C0C0"/>
                  </a:outerShdw>
                </a:effectLst>
                <a:latin typeface="Times New Roman" panose="02020603050405020304" pitchFamily="18" charset="0"/>
              </a:rPr>
              <a:t> 1480 ) </a:t>
            </a:r>
            <a:r>
              <a:rPr lang="en-US" sz="2800" b="1" i="1" dirty="0" err="1">
                <a:effectLst>
                  <a:outerShdw blurRad="38100" dist="38100" dir="2700000" algn="tl">
                    <a:srgbClr val="C0C0C0"/>
                  </a:outerShdw>
                </a:effectLst>
                <a:latin typeface="Times New Roman" panose="02020603050405020304" pitchFamily="18" charset="0"/>
              </a:rPr>
              <a:t>gồm</a:t>
            </a:r>
            <a:r>
              <a:rPr lang="en-US" sz="2800" b="1" i="1" dirty="0">
                <a:effectLst>
                  <a:outerShdw blurRad="38100" dist="38100" dir="2700000" algn="tl">
                    <a:srgbClr val="C0C0C0"/>
                  </a:outerShdw>
                </a:effectLst>
                <a:latin typeface="Times New Roman" panose="02020603050405020304" pitchFamily="18" charset="0"/>
              </a:rPr>
              <a:t> 105 </a:t>
            </a:r>
            <a:r>
              <a:rPr lang="en-US" sz="2800" b="1" i="1" dirty="0" err="1">
                <a:effectLst>
                  <a:outerShdw blurRad="38100" dist="38100" dir="2700000" algn="tl">
                    <a:srgbClr val="C0C0C0"/>
                  </a:outerShdw>
                </a:effectLst>
                <a:latin typeface="Times New Roman" panose="02020603050405020304" pitchFamily="18" charset="0"/>
              </a:rPr>
              <a:t>bài</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thơ</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bằng</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chữ</a:t>
            </a:r>
            <a:r>
              <a:rPr lang="en-US" sz="2800" b="1" i="1" dirty="0">
                <a:effectLst>
                  <a:outerShdw blurRad="38100" dist="38100" dir="2700000" algn="tl">
                    <a:srgbClr val="C0C0C0"/>
                  </a:outerShdw>
                </a:effectLst>
                <a:latin typeface="Times New Roman" panose="02020603050405020304" pitchFamily="18" charset="0"/>
              </a:rPr>
              <a:t> </a:t>
            </a:r>
            <a:r>
              <a:rPr lang="en-US" sz="2800" b="1" i="1" dirty="0" err="1">
                <a:effectLst>
                  <a:outerShdw blurRad="38100" dist="38100" dir="2700000" algn="tl">
                    <a:srgbClr val="C0C0C0"/>
                  </a:outerShdw>
                </a:effectLst>
                <a:latin typeface="Times New Roman" panose="02020603050405020304" pitchFamily="18" charset="0"/>
              </a:rPr>
              <a:t>Hán</a:t>
            </a:r>
            <a:endParaRPr lang="en-US" sz="2800" b="1" i="1" dirty="0">
              <a:effectLst>
                <a:outerShdw blurRad="38100" dist="38100" dir="2700000" algn="tl">
                  <a:srgbClr val="C0C0C0"/>
                </a:outerShdw>
              </a:effectLst>
              <a:latin typeface="Times New Roman" panose="02020603050405020304" pitchFamily="18" charset="0"/>
            </a:endParaRPr>
          </a:p>
        </p:txBody>
      </p:sp>
      <p:pic>
        <p:nvPicPr>
          <p:cNvPr id="1126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0"/>
            <a:ext cx="6551613"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62526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12653"/>
                                        </p:tgtEl>
                                        <p:attrNameLst>
                                          <p:attrName>style.visibility</p:attrName>
                                        </p:attrNameLst>
                                      </p:cBhvr>
                                      <p:to>
                                        <p:strVal val="visible"/>
                                      </p:to>
                                    </p:set>
                                    <p:animEffect transition="in" filter="wheel(4)">
                                      <p:cBhvr>
                                        <p:cTn id="7" dur="2000"/>
                                        <p:tgtEl>
                                          <p:spTgt spid="11265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12652"/>
                                        </p:tgtEl>
                                        <p:attrNameLst>
                                          <p:attrName>style.visibility</p:attrName>
                                        </p:attrNameLst>
                                      </p:cBhvr>
                                      <p:to>
                                        <p:strVal val="visible"/>
                                      </p:to>
                                    </p:set>
                                    <p:animEffect transition="in" filter="wheel(4)">
                                      <p:cBhvr>
                                        <p:cTn id="10" dur="2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10" name="Picture 14" descr="Scan0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1" name="Text Box 15"/>
          <p:cNvSpPr txBox="1">
            <a:spLocks noChangeArrowheads="1"/>
          </p:cNvSpPr>
          <p:nvPr/>
        </p:nvSpPr>
        <p:spPr bwMode="auto">
          <a:xfrm>
            <a:off x="1524000" y="6278564"/>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2800">
                <a:solidFill>
                  <a:schemeClr val="tx1"/>
                </a:solidFill>
                <a:latin typeface="Times New Roman" panose="02020603050405020304" pitchFamily="18" charset="0"/>
                <a:cs typeface="Arial" panose="020B0604020202020204" pitchFamily="34" charset="0"/>
              </a:rPr>
              <a:t>   </a:t>
            </a:r>
            <a:r>
              <a:rPr lang="en-US" altLang="en-US" sz="3200">
                <a:solidFill>
                  <a:schemeClr val="tx1"/>
                </a:solidFill>
                <a:latin typeface="Times New Roman" panose="02020603050405020304" pitchFamily="18" charset="0"/>
                <a:cs typeface="Arial" panose="020B0604020202020204" pitchFamily="34" charset="0"/>
              </a:rPr>
              <a:t>Tác phẩm “Dư địa chí”</a:t>
            </a:r>
            <a:r>
              <a:rPr lang="en-US" altLang="en-US" sz="2800">
                <a:solidFill>
                  <a:schemeClr val="tx1"/>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03097728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5310"/>
                                        </p:tgtEl>
                                        <p:attrNameLst>
                                          <p:attrName>style.visibility</p:attrName>
                                        </p:attrNameLst>
                                      </p:cBhvr>
                                      <p:to>
                                        <p:strVal val="visible"/>
                                      </p:to>
                                    </p:set>
                                    <p:anim calcmode="lin" valueType="num">
                                      <p:cBhvr>
                                        <p:cTn id="7" dur="500" fill="hold"/>
                                        <p:tgtEl>
                                          <p:spTgt spid="55310"/>
                                        </p:tgtEl>
                                        <p:attrNameLst>
                                          <p:attrName>ppt_w</p:attrName>
                                        </p:attrNameLst>
                                      </p:cBhvr>
                                      <p:tavLst>
                                        <p:tav tm="0">
                                          <p:val>
                                            <p:fltVal val="0"/>
                                          </p:val>
                                        </p:tav>
                                        <p:tav tm="100000">
                                          <p:val>
                                            <p:strVal val="#ppt_w"/>
                                          </p:val>
                                        </p:tav>
                                      </p:tavLst>
                                    </p:anim>
                                    <p:anim calcmode="lin" valueType="num">
                                      <p:cBhvr>
                                        <p:cTn id="8" dur="500" fill="hold"/>
                                        <p:tgtEl>
                                          <p:spTgt spid="55310"/>
                                        </p:tgtEl>
                                        <p:attrNameLst>
                                          <p:attrName>ppt_h</p:attrName>
                                        </p:attrNameLst>
                                      </p:cBhvr>
                                      <p:tavLst>
                                        <p:tav tm="0">
                                          <p:val>
                                            <p:fltVal val="0"/>
                                          </p:val>
                                        </p:tav>
                                        <p:tav tm="100000">
                                          <p:val>
                                            <p:strVal val="#ppt_h"/>
                                          </p:val>
                                        </p:tav>
                                      </p:tavLst>
                                    </p:anim>
                                    <p:animEffect transition="in" filter="fade">
                                      <p:cBhvr>
                                        <p:cTn id="9" dur="500"/>
                                        <p:tgtEl>
                                          <p:spTgt spid="553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5311"/>
                                        </p:tgtEl>
                                        <p:attrNameLst>
                                          <p:attrName>style.visibility</p:attrName>
                                        </p:attrNameLst>
                                      </p:cBhvr>
                                      <p:to>
                                        <p:strVal val="visible"/>
                                      </p:to>
                                    </p:set>
                                    <p:anim calcmode="lin" valueType="num">
                                      <p:cBhvr>
                                        <p:cTn id="12" dur="500" fill="hold"/>
                                        <p:tgtEl>
                                          <p:spTgt spid="55311"/>
                                        </p:tgtEl>
                                        <p:attrNameLst>
                                          <p:attrName>ppt_w</p:attrName>
                                        </p:attrNameLst>
                                      </p:cBhvr>
                                      <p:tavLst>
                                        <p:tav tm="0">
                                          <p:val>
                                            <p:fltVal val="0"/>
                                          </p:val>
                                        </p:tav>
                                        <p:tav tm="100000">
                                          <p:val>
                                            <p:strVal val="#ppt_w"/>
                                          </p:val>
                                        </p:tav>
                                      </p:tavLst>
                                    </p:anim>
                                    <p:anim calcmode="lin" valueType="num">
                                      <p:cBhvr>
                                        <p:cTn id="13" dur="500" fill="hold"/>
                                        <p:tgtEl>
                                          <p:spTgt spid="55311"/>
                                        </p:tgtEl>
                                        <p:attrNameLst>
                                          <p:attrName>ppt_h</p:attrName>
                                        </p:attrNameLst>
                                      </p:cBhvr>
                                      <p:tavLst>
                                        <p:tav tm="0">
                                          <p:val>
                                            <p:fltVal val="0"/>
                                          </p:val>
                                        </p:tav>
                                        <p:tav tm="100000">
                                          <p:val>
                                            <p:strVal val="#ppt_h"/>
                                          </p:val>
                                        </p:tav>
                                      </p:tavLst>
                                    </p:anim>
                                    <p:animEffect transition="in" filter="fade">
                                      <p:cBhvr>
                                        <p:cTn id="14" dur="500"/>
                                        <p:tgtEl>
                                          <p:spTgt spid="55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1" name="Text Box 13"/>
          <p:cNvSpPr txBox="1">
            <a:spLocks noChangeArrowheads="1"/>
          </p:cNvSpPr>
          <p:nvPr/>
        </p:nvSpPr>
        <p:spPr bwMode="auto">
          <a:xfrm>
            <a:off x="1524000" y="115889"/>
            <a:ext cx="914400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lvl="1">
              <a:spcBef>
                <a:spcPct val="50000"/>
              </a:spcBef>
              <a:buClrTx/>
              <a:buSzTx/>
              <a:buFontTx/>
              <a:buChar char="-"/>
            </a:pPr>
            <a:r>
              <a:rPr lang="en-US" altLang="en-US" sz="3600" b="1">
                <a:solidFill>
                  <a:schemeClr val="tx1"/>
                </a:solidFill>
                <a:latin typeface="Times New Roman" panose="02020603050405020304" pitchFamily="18" charset="0"/>
                <a:cs typeface="Arial" panose="020B0604020202020204" pitchFamily="34" charset="0"/>
              </a:rPr>
              <a:t>Tư tưởng : nêu cao lòng nhân nghĩa, yêu nước thương dân, lấy dân làm gốc . </a:t>
            </a:r>
          </a:p>
          <a:p>
            <a:pPr>
              <a:spcBef>
                <a:spcPct val="0"/>
              </a:spcBef>
              <a:buClrTx/>
              <a:buSzTx/>
              <a:buFontTx/>
              <a:buNone/>
            </a:pPr>
            <a:r>
              <a:rPr lang="en-US" altLang="en-US" sz="3600" b="1" i="1">
                <a:solidFill>
                  <a:schemeClr val="tx1"/>
                </a:solidFill>
                <a:latin typeface="Times New Roman" panose="02020603050405020304" pitchFamily="18" charset="0"/>
                <a:cs typeface="Arial" panose="020B0604020202020204" pitchFamily="34" charset="0"/>
              </a:rPr>
              <a:t>“Việc nhân nghĩa cốt ở yên dân Quân điếu phạt trước lo trừ bạo</a:t>
            </a:r>
          </a:p>
          <a:p>
            <a:pPr>
              <a:spcBef>
                <a:spcPct val="0"/>
              </a:spcBef>
              <a:buClrTx/>
              <a:buSzTx/>
              <a:buFontTx/>
              <a:buNone/>
            </a:pPr>
            <a:r>
              <a:rPr lang="en-US" altLang="en-US" sz="3600" b="1" i="1">
                <a:solidFill>
                  <a:schemeClr val="tx1"/>
                </a:solidFill>
                <a:latin typeface="Times New Roman" panose="02020603050405020304" pitchFamily="18" charset="0"/>
                <a:cs typeface="Arial" panose="020B0604020202020204" pitchFamily="34" charset="0"/>
              </a:rPr>
              <a:t>…Đem đại nghĩa để thắng hung tàn </a:t>
            </a:r>
          </a:p>
          <a:p>
            <a:pPr>
              <a:spcBef>
                <a:spcPct val="0"/>
              </a:spcBef>
              <a:buClrTx/>
              <a:buSzTx/>
              <a:buFontTx/>
              <a:buNone/>
            </a:pPr>
            <a:r>
              <a:rPr lang="en-US" altLang="en-US" sz="3600" b="1" i="1">
                <a:solidFill>
                  <a:schemeClr val="tx1"/>
                </a:solidFill>
                <a:latin typeface="Times New Roman" panose="02020603050405020304" pitchFamily="18" charset="0"/>
                <a:cs typeface="Arial" panose="020B0604020202020204" pitchFamily="34" charset="0"/>
              </a:rPr>
              <a:t>Lấy chí nhân để thay cường bạo”</a:t>
            </a:r>
            <a:r>
              <a:rPr lang="en-US" altLang="en-US" sz="3600" b="1">
                <a:solidFill>
                  <a:schemeClr val="tx1"/>
                </a:solidFill>
                <a:latin typeface="Times New Roman" panose="02020603050405020304" pitchFamily="18" charset="0"/>
                <a:cs typeface="Arial" panose="020B0604020202020204" pitchFamily="34" charset="0"/>
              </a:rPr>
              <a:t>	</a:t>
            </a:r>
            <a:endParaRPr lang="vi-VN" altLang="en-US" sz="3600" b="1">
              <a:solidFill>
                <a:schemeClr val="tx1"/>
              </a:solidFill>
              <a:latin typeface="Times New Roman" panose="02020603050405020304" pitchFamily="18" charset="0"/>
              <a:cs typeface="Arial" panose="020B0604020202020204" pitchFamily="34" charset="0"/>
            </a:endParaRPr>
          </a:p>
          <a:p>
            <a:pPr>
              <a:spcBef>
                <a:spcPct val="0"/>
              </a:spcBef>
              <a:buClrTx/>
              <a:buSzTx/>
              <a:buFontTx/>
              <a:buNone/>
            </a:pPr>
            <a:r>
              <a:rPr lang="vi-VN" altLang="en-US" sz="3600" b="1">
                <a:solidFill>
                  <a:schemeClr val="tx1"/>
                </a:solidFill>
                <a:latin typeface="Times New Roman" panose="02020603050405020304" pitchFamily="18" charset="0"/>
                <a:cs typeface="Arial" panose="020B0604020202020204" pitchFamily="34" charset="0"/>
              </a:rPr>
              <a:t>                           </a:t>
            </a:r>
            <a:r>
              <a:rPr lang="en-US" altLang="en-US" sz="3600" b="1">
                <a:solidFill>
                  <a:schemeClr val="tx1"/>
                </a:solidFill>
                <a:latin typeface="Times New Roman" panose="02020603050405020304" pitchFamily="18" charset="0"/>
                <a:cs typeface="Arial" panose="020B0604020202020204" pitchFamily="34" charset="0"/>
              </a:rPr>
              <a:t>( Bình Ngô đại cáo )          </a:t>
            </a:r>
          </a:p>
          <a:p>
            <a:pPr>
              <a:spcBef>
                <a:spcPct val="50000"/>
              </a:spcBef>
              <a:buClrTx/>
              <a:buSzTx/>
              <a:buFontTx/>
              <a:buNone/>
            </a:pPr>
            <a:r>
              <a:rPr lang="en-US" altLang="en-US" sz="3600" b="1">
                <a:solidFill>
                  <a:schemeClr val="tx1"/>
                </a:solidFill>
                <a:latin typeface="Times New Roman" panose="02020603050405020304" pitchFamily="18" charset="0"/>
                <a:cs typeface="Arial" panose="020B0604020202020204" pitchFamily="34" charset="0"/>
              </a:rPr>
              <a:t>	- Nhân đạo với kẻ thù  “</a:t>
            </a:r>
            <a:r>
              <a:rPr lang="en-US" altLang="en-US" sz="3600" b="1" i="1">
                <a:solidFill>
                  <a:schemeClr val="tx1"/>
                </a:solidFill>
                <a:latin typeface="Times New Roman" panose="02020603050405020304" pitchFamily="18" charset="0"/>
                <a:cs typeface="Arial" panose="020B0604020202020204" pitchFamily="34" charset="0"/>
              </a:rPr>
              <a:t>Họ đã tham sống sợ chết mà hòa hiếu thực lòng </a:t>
            </a:r>
            <a:br>
              <a:rPr lang="en-US" altLang="en-US" sz="3600" b="1" i="1">
                <a:solidFill>
                  <a:schemeClr val="tx1"/>
                </a:solidFill>
                <a:latin typeface="Times New Roman" panose="02020603050405020304" pitchFamily="18" charset="0"/>
                <a:cs typeface="Arial" panose="020B0604020202020204" pitchFamily="34" charset="0"/>
              </a:rPr>
            </a:br>
            <a:r>
              <a:rPr lang="en-US" altLang="en-US" sz="3600" b="1" i="1">
                <a:solidFill>
                  <a:schemeClr val="tx1"/>
                </a:solidFill>
                <a:latin typeface="Times New Roman" panose="02020603050405020304" pitchFamily="18" charset="0"/>
                <a:cs typeface="Arial" panose="020B0604020202020204" pitchFamily="34" charset="0"/>
              </a:rPr>
              <a:t>Ta lấy toàn quân là hơn, để nhân dân nghỉ sức”  </a:t>
            </a:r>
            <a:endParaRPr lang="en-US" altLang="en-US" sz="3600" b="1">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098978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4701">
                                            <p:txEl>
                                              <p:pRg st="0" end="0"/>
                                            </p:txEl>
                                          </p:spTgt>
                                        </p:tgtEl>
                                        <p:attrNameLst>
                                          <p:attrName>style.visibility</p:attrName>
                                        </p:attrNameLst>
                                      </p:cBhvr>
                                      <p:to>
                                        <p:strVal val="visible"/>
                                      </p:to>
                                    </p:set>
                                    <p:anim calcmode="discrete" valueType="clr">
                                      <p:cBhvr override="childStyle">
                                        <p:cTn id="7" dur="80"/>
                                        <p:tgtEl>
                                          <p:spTgt spid="1147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470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4701">
                                            <p:txEl>
                                              <p:pRg st="0" end="0"/>
                                            </p:txEl>
                                          </p:spTgt>
                                        </p:tgtEl>
                                        <p:attrNameLst>
                                          <p:attrName>fill.type</p:attrName>
                                        </p:attrNameLst>
                                      </p:cBhvr>
                                      <p:to>
                                        <p:strVal val="solid"/>
                                      </p:to>
                                    </p:set>
                                  </p:childTnLst>
                                </p:cTn>
                              </p:par>
                            </p:childTnLst>
                          </p:cTn>
                        </p:par>
                        <p:par>
                          <p:cTn id="10" fill="hold" nodeType="afterGroup">
                            <p:stCondLst>
                              <p:cond delay="236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14701">
                                            <p:txEl>
                                              <p:pRg st="1" end="1"/>
                                            </p:txEl>
                                          </p:spTgt>
                                        </p:tgtEl>
                                        <p:attrNameLst>
                                          <p:attrName>style.visibility</p:attrName>
                                        </p:attrNameLst>
                                      </p:cBhvr>
                                      <p:to>
                                        <p:strVal val="visible"/>
                                      </p:to>
                                    </p:set>
                                    <p:anim calcmode="discrete" valueType="clr">
                                      <p:cBhvr override="childStyle">
                                        <p:cTn id="13" dur="80"/>
                                        <p:tgtEl>
                                          <p:spTgt spid="11470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4701">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14701">
                                            <p:txEl>
                                              <p:pRg st="1" end="1"/>
                                            </p:txEl>
                                          </p:spTgt>
                                        </p:tgtEl>
                                        <p:attrNameLst>
                                          <p:attrName>fill.type</p:attrName>
                                        </p:attrNameLst>
                                      </p:cBhvr>
                                      <p:to>
                                        <p:strVal val="solid"/>
                                      </p:to>
                                    </p:set>
                                  </p:childTnLst>
                                </p:cTn>
                              </p:par>
                            </p:childTnLst>
                          </p:cTn>
                        </p:par>
                        <p:par>
                          <p:cTn id="16" fill="hold" nodeType="afterGroup">
                            <p:stCondLst>
                              <p:cond delay="436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114701">
                                            <p:txEl>
                                              <p:pRg st="2" end="2"/>
                                            </p:txEl>
                                          </p:spTgt>
                                        </p:tgtEl>
                                        <p:attrNameLst>
                                          <p:attrName>style.visibility</p:attrName>
                                        </p:attrNameLst>
                                      </p:cBhvr>
                                      <p:to>
                                        <p:strVal val="visible"/>
                                      </p:to>
                                    </p:set>
                                    <p:anim calcmode="discrete" valueType="clr">
                                      <p:cBhvr override="childStyle">
                                        <p:cTn id="19" dur="80"/>
                                        <p:tgtEl>
                                          <p:spTgt spid="11470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4701">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14701">
                                            <p:txEl>
                                              <p:pRg st="2" end="2"/>
                                            </p:txEl>
                                          </p:spTgt>
                                        </p:tgtEl>
                                        <p:attrNameLst>
                                          <p:attrName>fill.type</p:attrName>
                                        </p:attrNameLst>
                                      </p:cBhvr>
                                      <p:to>
                                        <p:strVal val="solid"/>
                                      </p:to>
                                    </p:set>
                                  </p:childTnLst>
                                </p:cTn>
                              </p:par>
                            </p:childTnLst>
                          </p:cTn>
                        </p:par>
                        <p:par>
                          <p:cTn id="22" fill="hold" nodeType="afterGroup">
                            <p:stCondLst>
                              <p:cond delay="544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114701">
                                            <p:txEl>
                                              <p:pRg st="3" end="3"/>
                                            </p:txEl>
                                          </p:spTgt>
                                        </p:tgtEl>
                                        <p:attrNameLst>
                                          <p:attrName>style.visibility</p:attrName>
                                        </p:attrNameLst>
                                      </p:cBhvr>
                                      <p:to>
                                        <p:strVal val="visible"/>
                                      </p:to>
                                    </p:set>
                                    <p:anim calcmode="discrete" valueType="clr">
                                      <p:cBhvr override="childStyle">
                                        <p:cTn id="25" dur="80"/>
                                        <p:tgtEl>
                                          <p:spTgt spid="11470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14701">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114701">
                                            <p:txEl>
                                              <p:pRg st="3" end="3"/>
                                            </p:txEl>
                                          </p:spTgt>
                                        </p:tgtEl>
                                        <p:attrNameLst>
                                          <p:attrName>fill.type</p:attrName>
                                        </p:attrNameLst>
                                      </p:cBhvr>
                                      <p:to>
                                        <p:strVal val="solid"/>
                                      </p:to>
                                    </p:set>
                                  </p:childTnLst>
                                </p:cTn>
                              </p:par>
                            </p:childTnLst>
                          </p:cTn>
                        </p:par>
                        <p:par>
                          <p:cTn id="28" fill="hold" nodeType="afterGroup">
                            <p:stCondLst>
                              <p:cond delay="648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114701">
                                            <p:txEl>
                                              <p:pRg st="4" end="4"/>
                                            </p:txEl>
                                          </p:spTgt>
                                        </p:tgtEl>
                                        <p:attrNameLst>
                                          <p:attrName>style.visibility</p:attrName>
                                        </p:attrNameLst>
                                      </p:cBhvr>
                                      <p:to>
                                        <p:strVal val="visible"/>
                                      </p:to>
                                    </p:set>
                                    <p:anim calcmode="discrete" valueType="clr">
                                      <p:cBhvr override="childStyle">
                                        <p:cTn id="31" dur="80"/>
                                        <p:tgtEl>
                                          <p:spTgt spid="11470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4701">
                                            <p:txEl>
                                              <p:pRg st="4" end="4"/>
                                            </p:txEl>
                                          </p:spTgt>
                                        </p:tgtEl>
                                        <p:attrNameLst>
                                          <p:attrName>fillcolor</p:attrName>
                                        </p:attrNameLst>
                                      </p:cBhvr>
                                      <p:tavLst>
                                        <p:tav tm="0">
                                          <p:val>
                                            <p:clrVal>
                                              <a:schemeClr val="accent2"/>
                                            </p:clrVal>
                                          </p:val>
                                        </p:tav>
                                        <p:tav tm="50000">
                                          <p:val>
                                            <p:clrVal>
                                              <a:schemeClr val="hlink"/>
                                            </p:clrVal>
                                          </p:val>
                                        </p:tav>
                                      </p:tavLst>
                                    </p:anim>
                                    <p:set>
                                      <p:cBhvr>
                                        <p:cTn id="33" dur="80"/>
                                        <p:tgtEl>
                                          <p:spTgt spid="114701">
                                            <p:txEl>
                                              <p:pRg st="4" end="4"/>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114701">
                                            <p:txEl>
                                              <p:pRg st="5" end="5"/>
                                            </p:txEl>
                                          </p:spTgt>
                                        </p:tgtEl>
                                        <p:attrNameLst>
                                          <p:attrName>style.visibility</p:attrName>
                                        </p:attrNameLst>
                                      </p:cBhvr>
                                      <p:to>
                                        <p:strVal val="visible"/>
                                      </p:to>
                                    </p:set>
                                    <p:anim calcmode="discrete" valueType="clr">
                                      <p:cBhvr override="childStyle">
                                        <p:cTn id="38" dur="80"/>
                                        <p:tgtEl>
                                          <p:spTgt spid="114701">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14701">
                                            <p:txEl>
                                              <p:pRg st="5" end="5"/>
                                            </p:txEl>
                                          </p:spTgt>
                                        </p:tgtEl>
                                        <p:attrNameLst>
                                          <p:attrName>fillcolor</p:attrName>
                                        </p:attrNameLst>
                                      </p:cBhvr>
                                      <p:tavLst>
                                        <p:tav tm="0">
                                          <p:val>
                                            <p:clrVal>
                                              <a:schemeClr val="accent2"/>
                                            </p:clrVal>
                                          </p:val>
                                        </p:tav>
                                        <p:tav tm="50000">
                                          <p:val>
                                            <p:clrVal>
                                              <a:schemeClr val="hlink"/>
                                            </p:clrVal>
                                          </p:val>
                                        </p:tav>
                                      </p:tavLst>
                                    </p:anim>
                                    <p:set>
                                      <p:cBhvr>
                                        <p:cTn id="40" dur="80"/>
                                        <p:tgtEl>
                                          <p:spTgt spid="11470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7-B20-H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3"/>
          <p:cNvSpPr txBox="1">
            <a:spLocks noChangeArrowheads="1"/>
          </p:cNvSpPr>
          <p:nvPr/>
        </p:nvSpPr>
        <p:spPr bwMode="auto">
          <a:xfrm>
            <a:off x="3505200" y="48688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endParaRPr lang="en-US" altLang="en-US">
              <a:solidFill>
                <a:srgbClr val="000000"/>
              </a:solidFill>
              <a:latin typeface="Times New Roman" panose="02020603050405020304" pitchFamily="18" charset="0"/>
            </a:endParaRPr>
          </a:p>
        </p:txBody>
      </p:sp>
      <p:sp>
        <p:nvSpPr>
          <p:cNvPr id="120836" name="Rectangle 4"/>
          <p:cNvSpPr>
            <a:spLocks noChangeArrowheads="1"/>
          </p:cNvSpPr>
          <p:nvPr/>
        </p:nvSpPr>
        <p:spPr bwMode="auto">
          <a:xfrm>
            <a:off x="6934200" y="38862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37" name="Rectangle 5"/>
          <p:cNvSpPr>
            <a:spLocks noChangeArrowheads="1"/>
          </p:cNvSpPr>
          <p:nvPr/>
        </p:nvSpPr>
        <p:spPr bwMode="auto">
          <a:xfrm>
            <a:off x="4724400" y="25146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38" name="Rectangle 6"/>
          <p:cNvSpPr>
            <a:spLocks noChangeArrowheads="1"/>
          </p:cNvSpPr>
          <p:nvPr/>
        </p:nvSpPr>
        <p:spPr bwMode="auto">
          <a:xfrm>
            <a:off x="4876800" y="21336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39" name="Rectangle 7"/>
          <p:cNvSpPr>
            <a:spLocks noChangeArrowheads="1"/>
          </p:cNvSpPr>
          <p:nvPr/>
        </p:nvSpPr>
        <p:spPr bwMode="auto">
          <a:xfrm>
            <a:off x="6172200" y="1828800"/>
            <a:ext cx="11430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0" name="Rectangle 8"/>
          <p:cNvSpPr>
            <a:spLocks noChangeArrowheads="1"/>
          </p:cNvSpPr>
          <p:nvPr/>
        </p:nvSpPr>
        <p:spPr bwMode="auto">
          <a:xfrm>
            <a:off x="6248400" y="15240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1" name="Rectangle 9"/>
          <p:cNvSpPr>
            <a:spLocks noChangeArrowheads="1"/>
          </p:cNvSpPr>
          <p:nvPr/>
        </p:nvSpPr>
        <p:spPr bwMode="auto">
          <a:xfrm>
            <a:off x="7086600" y="12192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2" name="Rectangle 10"/>
          <p:cNvSpPr>
            <a:spLocks noChangeArrowheads="1"/>
          </p:cNvSpPr>
          <p:nvPr/>
        </p:nvSpPr>
        <p:spPr bwMode="auto">
          <a:xfrm>
            <a:off x="6442075" y="9144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3" name="Rectangle 11"/>
          <p:cNvSpPr>
            <a:spLocks noChangeArrowheads="1"/>
          </p:cNvSpPr>
          <p:nvPr/>
        </p:nvSpPr>
        <p:spPr bwMode="auto">
          <a:xfrm>
            <a:off x="6026150" y="1239838"/>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4" name="Rectangle 12"/>
          <p:cNvSpPr>
            <a:spLocks noChangeArrowheads="1"/>
          </p:cNvSpPr>
          <p:nvPr/>
        </p:nvSpPr>
        <p:spPr bwMode="auto">
          <a:xfrm>
            <a:off x="3276600" y="9144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5" name="Rectangle 13"/>
          <p:cNvSpPr>
            <a:spLocks noChangeArrowheads="1"/>
          </p:cNvSpPr>
          <p:nvPr/>
        </p:nvSpPr>
        <p:spPr bwMode="auto">
          <a:xfrm>
            <a:off x="5105400" y="585788"/>
            <a:ext cx="762000" cy="366712"/>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6" name="Rectangle 14"/>
          <p:cNvSpPr>
            <a:spLocks noChangeArrowheads="1"/>
          </p:cNvSpPr>
          <p:nvPr/>
        </p:nvSpPr>
        <p:spPr bwMode="auto">
          <a:xfrm>
            <a:off x="4419600" y="1163638"/>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endParaRPr lang="en-US" altLang="en-US">
              <a:solidFill>
                <a:srgbClr val="000000"/>
              </a:solidFill>
            </a:endParaRPr>
          </a:p>
        </p:txBody>
      </p:sp>
      <p:sp>
        <p:nvSpPr>
          <p:cNvPr id="120847" name="Rectangle 15"/>
          <p:cNvSpPr>
            <a:spLocks noChangeArrowheads="1"/>
          </p:cNvSpPr>
          <p:nvPr/>
        </p:nvSpPr>
        <p:spPr bwMode="auto">
          <a:xfrm>
            <a:off x="4572000" y="1433514"/>
            <a:ext cx="1143000" cy="26352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r>
              <a:rPr lang="en-US" altLang="en-US">
                <a:solidFill>
                  <a:srgbClr val="000000"/>
                </a:solidFill>
                <a:latin typeface="Times New Roman" panose="02020603050405020304" pitchFamily="18" charset="0"/>
              </a:rPr>
              <a:t>(1)</a:t>
            </a:r>
          </a:p>
        </p:txBody>
      </p:sp>
      <p:sp>
        <p:nvSpPr>
          <p:cNvPr id="120848" name="Rectangle 16"/>
          <p:cNvSpPr>
            <a:spLocks noChangeArrowheads="1"/>
          </p:cNvSpPr>
          <p:nvPr/>
        </p:nvSpPr>
        <p:spPr bwMode="auto">
          <a:xfrm>
            <a:off x="5410200" y="9906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49" name="Text Box 17"/>
          <p:cNvSpPr txBox="1">
            <a:spLocks noChangeArrowheads="1"/>
          </p:cNvSpPr>
          <p:nvPr/>
        </p:nvSpPr>
        <p:spPr bwMode="auto">
          <a:xfrm>
            <a:off x="3276600" y="9144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HƯNG HOÁ</a:t>
            </a:r>
          </a:p>
        </p:txBody>
      </p:sp>
      <p:sp>
        <p:nvSpPr>
          <p:cNvPr id="120850" name="Text Box 18"/>
          <p:cNvSpPr txBox="1">
            <a:spLocks noChangeArrowheads="1"/>
          </p:cNvSpPr>
          <p:nvPr/>
        </p:nvSpPr>
        <p:spPr bwMode="auto">
          <a:xfrm>
            <a:off x="6248400" y="15240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NAM SÁCH</a:t>
            </a:r>
          </a:p>
        </p:txBody>
      </p:sp>
      <p:sp>
        <p:nvSpPr>
          <p:cNvPr id="120851" name="Text Box 19"/>
          <p:cNvSpPr txBox="1">
            <a:spLocks noChangeArrowheads="1"/>
          </p:cNvSpPr>
          <p:nvPr/>
        </p:nvSpPr>
        <p:spPr bwMode="auto">
          <a:xfrm>
            <a:off x="6096000" y="12192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BẮC GIANG</a:t>
            </a:r>
          </a:p>
        </p:txBody>
      </p:sp>
      <p:sp>
        <p:nvSpPr>
          <p:cNvPr id="120852" name="Text Box 20"/>
          <p:cNvSpPr txBox="1">
            <a:spLocks noChangeArrowheads="1"/>
          </p:cNvSpPr>
          <p:nvPr/>
        </p:nvSpPr>
        <p:spPr bwMode="auto">
          <a:xfrm>
            <a:off x="6934200" y="38862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THUẬN HOÁ</a:t>
            </a:r>
          </a:p>
        </p:txBody>
      </p:sp>
      <p:sp>
        <p:nvSpPr>
          <p:cNvPr id="120853" name="Text Box 21"/>
          <p:cNvSpPr txBox="1">
            <a:spLocks noChangeArrowheads="1"/>
          </p:cNvSpPr>
          <p:nvPr/>
        </p:nvSpPr>
        <p:spPr bwMode="auto">
          <a:xfrm>
            <a:off x="4876800" y="21336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THANH HOÁ</a:t>
            </a:r>
          </a:p>
        </p:txBody>
      </p:sp>
      <p:sp>
        <p:nvSpPr>
          <p:cNvPr id="120854" name="Text Box 22"/>
          <p:cNvSpPr txBox="1">
            <a:spLocks noChangeArrowheads="1"/>
          </p:cNvSpPr>
          <p:nvPr/>
        </p:nvSpPr>
        <p:spPr bwMode="auto">
          <a:xfrm>
            <a:off x="4724400" y="25146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NGHỆ AN</a:t>
            </a:r>
          </a:p>
        </p:txBody>
      </p:sp>
      <p:sp>
        <p:nvSpPr>
          <p:cNvPr id="120855" name="Text Box 23"/>
          <p:cNvSpPr txBox="1">
            <a:spLocks noChangeArrowheads="1"/>
          </p:cNvSpPr>
          <p:nvPr/>
        </p:nvSpPr>
        <p:spPr bwMode="auto">
          <a:xfrm>
            <a:off x="6172200" y="1828801"/>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THIÊN TRƯỜNG</a:t>
            </a:r>
          </a:p>
        </p:txBody>
      </p:sp>
      <p:sp>
        <p:nvSpPr>
          <p:cNvPr id="120856" name="Text Box 24"/>
          <p:cNvSpPr txBox="1">
            <a:spLocks noChangeArrowheads="1"/>
          </p:cNvSpPr>
          <p:nvPr/>
        </p:nvSpPr>
        <p:spPr bwMode="auto">
          <a:xfrm>
            <a:off x="6477000" y="9144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LẠNG SƠN</a:t>
            </a:r>
          </a:p>
        </p:txBody>
      </p:sp>
      <p:sp>
        <p:nvSpPr>
          <p:cNvPr id="120857" name="Text Box 25"/>
          <p:cNvSpPr txBox="1">
            <a:spLocks noChangeArrowheads="1"/>
          </p:cNvSpPr>
          <p:nvPr/>
        </p:nvSpPr>
        <p:spPr bwMode="auto">
          <a:xfrm>
            <a:off x="5410200" y="974726"/>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THÁI NGUYÊN</a:t>
            </a:r>
          </a:p>
        </p:txBody>
      </p:sp>
      <p:sp>
        <p:nvSpPr>
          <p:cNvPr id="120858" name="Text Box 26"/>
          <p:cNvSpPr txBox="1">
            <a:spLocks noChangeArrowheads="1"/>
          </p:cNvSpPr>
          <p:nvPr/>
        </p:nvSpPr>
        <p:spPr bwMode="auto">
          <a:xfrm>
            <a:off x="5124450" y="574676"/>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TUYÊN QUANG</a:t>
            </a:r>
          </a:p>
        </p:txBody>
      </p:sp>
      <p:sp>
        <p:nvSpPr>
          <p:cNvPr id="120859" name="Text Box 27"/>
          <p:cNvSpPr txBox="1">
            <a:spLocks noChangeArrowheads="1"/>
          </p:cNvSpPr>
          <p:nvPr/>
        </p:nvSpPr>
        <p:spPr bwMode="auto">
          <a:xfrm>
            <a:off x="7162800" y="12192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AN BANG</a:t>
            </a:r>
          </a:p>
        </p:txBody>
      </p:sp>
      <p:sp>
        <p:nvSpPr>
          <p:cNvPr id="120860" name="Rectangle 28"/>
          <p:cNvSpPr>
            <a:spLocks noChangeArrowheads="1"/>
          </p:cNvSpPr>
          <p:nvPr/>
        </p:nvSpPr>
        <p:spPr bwMode="auto">
          <a:xfrm>
            <a:off x="8229600" y="4800600"/>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61" name="Rectangle 29"/>
          <p:cNvSpPr>
            <a:spLocks noChangeArrowheads="1"/>
          </p:cNvSpPr>
          <p:nvPr/>
        </p:nvSpPr>
        <p:spPr bwMode="auto">
          <a:xfrm>
            <a:off x="4419600" y="1177925"/>
            <a:ext cx="990600" cy="2286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62" name="Rectangle 30"/>
          <p:cNvSpPr>
            <a:spLocks noChangeArrowheads="1"/>
          </p:cNvSpPr>
          <p:nvPr/>
        </p:nvSpPr>
        <p:spPr bwMode="auto">
          <a:xfrm>
            <a:off x="4572000" y="1447801"/>
            <a:ext cx="1143000" cy="26352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buFontTx/>
              <a:buNone/>
            </a:pPr>
            <a:endParaRPr lang="en-US" altLang="en-US">
              <a:solidFill>
                <a:srgbClr val="000000"/>
              </a:solidFill>
              <a:latin typeface="Times New Roman" panose="02020603050405020304" pitchFamily="18" charset="0"/>
            </a:endParaRPr>
          </a:p>
        </p:txBody>
      </p:sp>
      <p:sp>
        <p:nvSpPr>
          <p:cNvPr id="120863" name="Rectangle 31"/>
          <p:cNvSpPr>
            <a:spLocks noChangeArrowheads="1"/>
          </p:cNvSpPr>
          <p:nvPr/>
        </p:nvSpPr>
        <p:spPr bwMode="auto">
          <a:xfrm>
            <a:off x="7848601" y="4775200"/>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(1)</a:t>
            </a:r>
          </a:p>
        </p:txBody>
      </p:sp>
      <p:sp>
        <p:nvSpPr>
          <p:cNvPr id="120864" name="Rectangle 32"/>
          <p:cNvSpPr>
            <a:spLocks noChangeArrowheads="1"/>
          </p:cNvSpPr>
          <p:nvPr/>
        </p:nvSpPr>
        <p:spPr bwMode="auto">
          <a:xfrm>
            <a:off x="6553201" y="3860800"/>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(2)</a:t>
            </a:r>
          </a:p>
        </p:txBody>
      </p:sp>
      <p:sp>
        <p:nvSpPr>
          <p:cNvPr id="120865" name="Rectangle 33"/>
          <p:cNvSpPr>
            <a:spLocks noChangeArrowheads="1"/>
          </p:cNvSpPr>
          <p:nvPr/>
        </p:nvSpPr>
        <p:spPr bwMode="auto">
          <a:xfrm>
            <a:off x="4343401" y="2503488"/>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(3)</a:t>
            </a:r>
          </a:p>
        </p:txBody>
      </p:sp>
      <p:sp>
        <p:nvSpPr>
          <p:cNvPr id="120866" name="Rectangle 34"/>
          <p:cNvSpPr>
            <a:spLocks noChangeArrowheads="1"/>
          </p:cNvSpPr>
          <p:nvPr/>
        </p:nvSpPr>
        <p:spPr bwMode="auto">
          <a:xfrm>
            <a:off x="4489451" y="2122488"/>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(4)</a:t>
            </a:r>
          </a:p>
        </p:txBody>
      </p:sp>
      <p:sp>
        <p:nvSpPr>
          <p:cNvPr id="120867" name="Rectangle 35"/>
          <p:cNvSpPr>
            <a:spLocks noChangeArrowheads="1"/>
          </p:cNvSpPr>
          <p:nvPr/>
        </p:nvSpPr>
        <p:spPr bwMode="auto">
          <a:xfrm>
            <a:off x="5791201" y="1803400"/>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(5)</a:t>
            </a:r>
          </a:p>
        </p:txBody>
      </p:sp>
      <p:sp>
        <p:nvSpPr>
          <p:cNvPr id="120868" name="Rectangle 36"/>
          <p:cNvSpPr>
            <a:spLocks noChangeArrowheads="1"/>
          </p:cNvSpPr>
          <p:nvPr/>
        </p:nvSpPr>
        <p:spPr bwMode="auto">
          <a:xfrm>
            <a:off x="5937251" y="1498600"/>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(6)</a:t>
            </a:r>
          </a:p>
        </p:txBody>
      </p:sp>
      <p:sp>
        <p:nvSpPr>
          <p:cNvPr id="120869" name="Rectangle 37"/>
          <p:cNvSpPr>
            <a:spLocks noChangeArrowheads="1"/>
          </p:cNvSpPr>
          <p:nvPr/>
        </p:nvSpPr>
        <p:spPr bwMode="auto">
          <a:xfrm>
            <a:off x="4038601" y="1131888"/>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(7)</a:t>
            </a:r>
          </a:p>
        </p:txBody>
      </p:sp>
      <p:sp>
        <p:nvSpPr>
          <p:cNvPr id="120870" name="Rectangle 38"/>
          <p:cNvSpPr>
            <a:spLocks noChangeArrowheads="1"/>
          </p:cNvSpPr>
          <p:nvPr/>
        </p:nvSpPr>
        <p:spPr bwMode="auto">
          <a:xfrm>
            <a:off x="2895601" y="903288"/>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(8)</a:t>
            </a:r>
          </a:p>
        </p:txBody>
      </p:sp>
      <p:sp>
        <p:nvSpPr>
          <p:cNvPr id="120871" name="Rectangle 39"/>
          <p:cNvSpPr>
            <a:spLocks noChangeArrowheads="1"/>
          </p:cNvSpPr>
          <p:nvPr/>
        </p:nvSpPr>
        <p:spPr bwMode="auto">
          <a:xfrm>
            <a:off x="4724401" y="660400"/>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(9)</a:t>
            </a:r>
          </a:p>
        </p:txBody>
      </p:sp>
      <p:sp>
        <p:nvSpPr>
          <p:cNvPr id="120872" name="Rectangle 40"/>
          <p:cNvSpPr>
            <a:spLocks noChangeArrowheads="1"/>
          </p:cNvSpPr>
          <p:nvPr/>
        </p:nvSpPr>
        <p:spPr bwMode="auto">
          <a:xfrm>
            <a:off x="4895851" y="903288"/>
            <a:ext cx="47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(10)</a:t>
            </a:r>
          </a:p>
        </p:txBody>
      </p:sp>
      <p:sp>
        <p:nvSpPr>
          <p:cNvPr id="120873" name="Rectangle 41"/>
          <p:cNvSpPr>
            <a:spLocks noChangeArrowheads="1"/>
          </p:cNvSpPr>
          <p:nvPr/>
        </p:nvSpPr>
        <p:spPr bwMode="auto">
          <a:xfrm>
            <a:off x="6496051" y="660400"/>
            <a:ext cx="47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(11)</a:t>
            </a:r>
          </a:p>
        </p:txBody>
      </p:sp>
      <p:sp>
        <p:nvSpPr>
          <p:cNvPr id="120874" name="Rectangle 42"/>
          <p:cNvSpPr>
            <a:spLocks noChangeArrowheads="1"/>
          </p:cNvSpPr>
          <p:nvPr/>
        </p:nvSpPr>
        <p:spPr bwMode="auto">
          <a:xfrm>
            <a:off x="5562601" y="1208088"/>
            <a:ext cx="47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(12)</a:t>
            </a:r>
          </a:p>
        </p:txBody>
      </p:sp>
      <p:sp>
        <p:nvSpPr>
          <p:cNvPr id="120875" name="Rectangle 43"/>
          <p:cNvSpPr>
            <a:spLocks noChangeArrowheads="1"/>
          </p:cNvSpPr>
          <p:nvPr/>
        </p:nvSpPr>
        <p:spPr bwMode="auto">
          <a:xfrm>
            <a:off x="8020051" y="1193800"/>
            <a:ext cx="47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buFontTx/>
              <a:buNone/>
            </a:pPr>
            <a:r>
              <a:rPr lang="en-US" altLang="en-US" sz="1400">
                <a:solidFill>
                  <a:srgbClr val="000000"/>
                </a:solidFill>
                <a:latin typeface="Times New Roman" panose="02020603050405020304" pitchFamily="18" charset="0"/>
              </a:rPr>
              <a:t>(13)</a:t>
            </a:r>
          </a:p>
        </p:txBody>
      </p:sp>
      <p:sp>
        <p:nvSpPr>
          <p:cNvPr id="120876" name="Text Box 44"/>
          <p:cNvSpPr txBox="1">
            <a:spLocks noChangeArrowheads="1"/>
          </p:cNvSpPr>
          <p:nvPr/>
        </p:nvSpPr>
        <p:spPr bwMode="auto">
          <a:xfrm>
            <a:off x="8153400" y="4800601"/>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QUẢNG NAM</a:t>
            </a:r>
          </a:p>
        </p:txBody>
      </p:sp>
      <p:sp>
        <p:nvSpPr>
          <p:cNvPr id="120878" name="Text Box 46"/>
          <p:cNvSpPr txBox="1">
            <a:spLocks noChangeArrowheads="1"/>
          </p:cNvSpPr>
          <p:nvPr/>
        </p:nvSpPr>
        <p:spPr bwMode="auto">
          <a:xfrm>
            <a:off x="4419600" y="1219201"/>
            <a:ext cx="137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000" b="1">
                <a:solidFill>
                  <a:srgbClr val="FF0066"/>
                </a:solidFill>
                <a:latin typeface="Times New Roman" panose="02020603050405020304" pitchFamily="18" charset="0"/>
              </a:rPr>
              <a:t>QUỐC OAI</a:t>
            </a:r>
          </a:p>
        </p:txBody>
      </p:sp>
      <p:sp>
        <p:nvSpPr>
          <p:cNvPr id="120879" name="Text Box 47"/>
          <p:cNvSpPr txBox="1">
            <a:spLocks noChangeArrowheads="1"/>
          </p:cNvSpPr>
          <p:nvPr/>
        </p:nvSpPr>
        <p:spPr bwMode="auto">
          <a:xfrm>
            <a:off x="4572000" y="14478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eaLnBrk="1" hangingPunct="1">
              <a:spcBef>
                <a:spcPct val="50000"/>
              </a:spcBef>
              <a:buFontTx/>
              <a:buNone/>
            </a:pPr>
            <a:r>
              <a:rPr lang="en-US" altLang="en-US" sz="1200" b="1">
                <a:solidFill>
                  <a:srgbClr val="333399"/>
                </a:solidFill>
                <a:latin typeface="Times New Roman" panose="02020603050405020304" pitchFamily="18" charset="0"/>
              </a:rPr>
              <a:t>THĂNG LONG</a:t>
            </a:r>
          </a:p>
        </p:txBody>
      </p:sp>
      <p:sp>
        <p:nvSpPr>
          <p:cNvPr id="120880" name="Rectangle 48"/>
          <p:cNvSpPr>
            <a:spLocks noGrp="1" noChangeArrowheads="1"/>
          </p:cNvSpPr>
          <p:nvPr>
            <p:ph type="title"/>
          </p:nvPr>
        </p:nvSpPr>
        <p:spPr>
          <a:xfrm>
            <a:off x="1828800" y="6324600"/>
            <a:ext cx="8686800" cy="533400"/>
          </a:xfrm>
        </p:spPr>
        <p:txBody>
          <a:bodyPr/>
          <a:lstStyle/>
          <a:p>
            <a:pPr eaLnBrk="1" hangingPunct="1"/>
            <a:r>
              <a:rPr lang="en-US" altLang="en-US" sz="2000" b="1">
                <a:solidFill>
                  <a:srgbClr val="FF0000"/>
                </a:solidFill>
                <a:latin typeface="Times New Roman" panose="02020603050405020304" pitchFamily="18" charset="0"/>
              </a:rPr>
              <a:t>H.44- LƯỢC ĐỒ HÀNH CHÍNH NƯỚC ĐẠI VIỆT THỜI LÊ SƠ</a:t>
            </a:r>
          </a:p>
        </p:txBody>
      </p:sp>
    </p:spTree>
    <p:extLst>
      <p:ext uri="{BB962C8B-B14F-4D97-AF65-F5344CB8AC3E}">
        <p14:creationId xmlns:p14="http://schemas.microsoft.com/office/powerpoint/2010/main" val="420126838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box(in)">
                                      <p:cBhvr>
                                        <p:cTn id="7" dur="500"/>
                                        <p:tgtEl>
                                          <p:spTgt spid="120834"/>
                                        </p:tgtEl>
                                      </p:cBhvr>
                                    </p:animEffect>
                                  </p:childTnLst>
                                </p:cTn>
                              </p:par>
                              <p:par>
                                <p:cTn id="8" presetID="4" presetClass="entr" presetSubtype="16" fill="hold" grpId="0" nodeType="withEffect" nodePh="1">
                                  <p:stCondLst>
                                    <p:cond delay="0"/>
                                  </p:stCondLst>
                                  <p:endCondLst>
                                    <p:cond evt="begin" delay="0">
                                      <p:tn val="8"/>
                                    </p:cond>
                                  </p:endCondLst>
                                  <p:childTnLst>
                                    <p:set>
                                      <p:cBhvr>
                                        <p:cTn id="9" dur="1" fill="hold">
                                          <p:stCondLst>
                                            <p:cond delay="0"/>
                                          </p:stCondLst>
                                        </p:cTn>
                                        <p:tgtEl>
                                          <p:spTgt spid="120835"/>
                                        </p:tgtEl>
                                        <p:attrNameLst>
                                          <p:attrName>style.visibility</p:attrName>
                                        </p:attrNameLst>
                                      </p:cBhvr>
                                      <p:to>
                                        <p:strVal val="visible"/>
                                      </p:to>
                                    </p:set>
                                    <p:animEffect transition="in" filter="box(in)">
                                      <p:cBhvr>
                                        <p:cTn id="10" dur="500"/>
                                        <p:tgtEl>
                                          <p:spTgt spid="12083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0836"/>
                                        </p:tgtEl>
                                        <p:attrNameLst>
                                          <p:attrName>style.visibility</p:attrName>
                                        </p:attrNameLst>
                                      </p:cBhvr>
                                      <p:to>
                                        <p:strVal val="visible"/>
                                      </p:to>
                                    </p:set>
                                    <p:animEffect transition="in" filter="box(in)">
                                      <p:cBhvr>
                                        <p:cTn id="13" dur="500"/>
                                        <p:tgtEl>
                                          <p:spTgt spid="12083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0837"/>
                                        </p:tgtEl>
                                        <p:attrNameLst>
                                          <p:attrName>style.visibility</p:attrName>
                                        </p:attrNameLst>
                                      </p:cBhvr>
                                      <p:to>
                                        <p:strVal val="visible"/>
                                      </p:to>
                                    </p:set>
                                    <p:animEffect transition="in" filter="box(in)">
                                      <p:cBhvr>
                                        <p:cTn id="16" dur="500"/>
                                        <p:tgtEl>
                                          <p:spTgt spid="12083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20838"/>
                                        </p:tgtEl>
                                        <p:attrNameLst>
                                          <p:attrName>style.visibility</p:attrName>
                                        </p:attrNameLst>
                                      </p:cBhvr>
                                      <p:to>
                                        <p:strVal val="visible"/>
                                      </p:to>
                                    </p:set>
                                    <p:animEffect transition="in" filter="box(in)">
                                      <p:cBhvr>
                                        <p:cTn id="19" dur="500"/>
                                        <p:tgtEl>
                                          <p:spTgt spid="12083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0839"/>
                                        </p:tgtEl>
                                        <p:attrNameLst>
                                          <p:attrName>style.visibility</p:attrName>
                                        </p:attrNameLst>
                                      </p:cBhvr>
                                      <p:to>
                                        <p:strVal val="visible"/>
                                      </p:to>
                                    </p:set>
                                    <p:animEffect transition="in" filter="box(in)">
                                      <p:cBhvr>
                                        <p:cTn id="22" dur="500"/>
                                        <p:tgtEl>
                                          <p:spTgt spid="120839"/>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20840"/>
                                        </p:tgtEl>
                                        <p:attrNameLst>
                                          <p:attrName>style.visibility</p:attrName>
                                        </p:attrNameLst>
                                      </p:cBhvr>
                                      <p:to>
                                        <p:strVal val="visible"/>
                                      </p:to>
                                    </p:set>
                                    <p:animEffect transition="in" filter="box(in)">
                                      <p:cBhvr>
                                        <p:cTn id="25" dur="500"/>
                                        <p:tgtEl>
                                          <p:spTgt spid="12084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20841"/>
                                        </p:tgtEl>
                                        <p:attrNameLst>
                                          <p:attrName>style.visibility</p:attrName>
                                        </p:attrNameLst>
                                      </p:cBhvr>
                                      <p:to>
                                        <p:strVal val="visible"/>
                                      </p:to>
                                    </p:set>
                                    <p:animEffect transition="in" filter="box(in)">
                                      <p:cBhvr>
                                        <p:cTn id="28" dur="500"/>
                                        <p:tgtEl>
                                          <p:spTgt spid="12084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20842"/>
                                        </p:tgtEl>
                                        <p:attrNameLst>
                                          <p:attrName>style.visibility</p:attrName>
                                        </p:attrNameLst>
                                      </p:cBhvr>
                                      <p:to>
                                        <p:strVal val="visible"/>
                                      </p:to>
                                    </p:set>
                                    <p:animEffect transition="in" filter="box(in)">
                                      <p:cBhvr>
                                        <p:cTn id="31" dur="500"/>
                                        <p:tgtEl>
                                          <p:spTgt spid="12084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20843"/>
                                        </p:tgtEl>
                                        <p:attrNameLst>
                                          <p:attrName>style.visibility</p:attrName>
                                        </p:attrNameLst>
                                      </p:cBhvr>
                                      <p:to>
                                        <p:strVal val="visible"/>
                                      </p:to>
                                    </p:set>
                                    <p:animEffect transition="in" filter="box(in)">
                                      <p:cBhvr>
                                        <p:cTn id="34" dur="500"/>
                                        <p:tgtEl>
                                          <p:spTgt spid="120843"/>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20844"/>
                                        </p:tgtEl>
                                        <p:attrNameLst>
                                          <p:attrName>style.visibility</p:attrName>
                                        </p:attrNameLst>
                                      </p:cBhvr>
                                      <p:to>
                                        <p:strVal val="visible"/>
                                      </p:to>
                                    </p:set>
                                    <p:animEffect transition="in" filter="box(in)">
                                      <p:cBhvr>
                                        <p:cTn id="37" dur="500"/>
                                        <p:tgtEl>
                                          <p:spTgt spid="120844"/>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20845"/>
                                        </p:tgtEl>
                                        <p:attrNameLst>
                                          <p:attrName>style.visibility</p:attrName>
                                        </p:attrNameLst>
                                      </p:cBhvr>
                                      <p:to>
                                        <p:strVal val="visible"/>
                                      </p:to>
                                    </p:set>
                                    <p:animEffect transition="in" filter="box(in)">
                                      <p:cBhvr>
                                        <p:cTn id="40" dur="500"/>
                                        <p:tgtEl>
                                          <p:spTgt spid="120845"/>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20846"/>
                                        </p:tgtEl>
                                        <p:attrNameLst>
                                          <p:attrName>style.visibility</p:attrName>
                                        </p:attrNameLst>
                                      </p:cBhvr>
                                      <p:to>
                                        <p:strVal val="visible"/>
                                      </p:to>
                                    </p:set>
                                    <p:animEffect transition="in" filter="box(in)">
                                      <p:cBhvr>
                                        <p:cTn id="43" dur="500"/>
                                        <p:tgtEl>
                                          <p:spTgt spid="12084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0847"/>
                                        </p:tgtEl>
                                        <p:attrNameLst>
                                          <p:attrName>style.visibility</p:attrName>
                                        </p:attrNameLst>
                                      </p:cBhvr>
                                      <p:to>
                                        <p:strVal val="visible"/>
                                      </p:to>
                                    </p:set>
                                    <p:animEffect transition="in" filter="box(in)">
                                      <p:cBhvr>
                                        <p:cTn id="46" dur="500"/>
                                        <p:tgtEl>
                                          <p:spTgt spid="120847"/>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20848"/>
                                        </p:tgtEl>
                                        <p:attrNameLst>
                                          <p:attrName>style.visibility</p:attrName>
                                        </p:attrNameLst>
                                      </p:cBhvr>
                                      <p:to>
                                        <p:strVal val="visible"/>
                                      </p:to>
                                    </p:set>
                                    <p:animEffect transition="in" filter="box(in)">
                                      <p:cBhvr>
                                        <p:cTn id="49" dur="500"/>
                                        <p:tgtEl>
                                          <p:spTgt spid="12084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20849"/>
                                        </p:tgtEl>
                                        <p:attrNameLst>
                                          <p:attrName>style.visibility</p:attrName>
                                        </p:attrNameLst>
                                      </p:cBhvr>
                                      <p:to>
                                        <p:strVal val="visible"/>
                                      </p:to>
                                    </p:set>
                                    <p:animEffect transition="in" filter="box(in)">
                                      <p:cBhvr>
                                        <p:cTn id="52" dur="500"/>
                                        <p:tgtEl>
                                          <p:spTgt spid="120849"/>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20850"/>
                                        </p:tgtEl>
                                        <p:attrNameLst>
                                          <p:attrName>style.visibility</p:attrName>
                                        </p:attrNameLst>
                                      </p:cBhvr>
                                      <p:to>
                                        <p:strVal val="visible"/>
                                      </p:to>
                                    </p:set>
                                    <p:animEffect transition="in" filter="box(in)">
                                      <p:cBhvr>
                                        <p:cTn id="55" dur="500"/>
                                        <p:tgtEl>
                                          <p:spTgt spid="120850"/>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20851"/>
                                        </p:tgtEl>
                                        <p:attrNameLst>
                                          <p:attrName>style.visibility</p:attrName>
                                        </p:attrNameLst>
                                      </p:cBhvr>
                                      <p:to>
                                        <p:strVal val="visible"/>
                                      </p:to>
                                    </p:set>
                                    <p:animEffect transition="in" filter="box(in)">
                                      <p:cBhvr>
                                        <p:cTn id="58" dur="500"/>
                                        <p:tgtEl>
                                          <p:spTgt spid="120851"/>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20852"/>
                                        </p:tgtEl>
                                        <p:attrNameLst>
                                          <p:attrName>style.visibility</p:attrName>
                                        </p:attrNameLst>
                                      </p:cBhvr>
                                      <p:to>
                                        <p:strVal val="visible"/>
                                      </p:to>
                                    </p:set>
                                    <p:animEffect transition="in" filter="box(in)">
                                      <p:cBhvr>
                                        <p:cTn id="61" dur="500"/>
                                        <p:tgtEl>
                                          <p:spTgt spid="120852"/>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120853"/>
                                        </p:tgtEl>
                                        <p:attrNameLst>
                                          <p:attrName>style.visibility</p:attrName>
                                        </p:attrNameLst>
                                      </p:cBhvr>
                                      <p:to>
                                        <p:strVal val="visible"/>
                                      </p:to>
                                    </p:set>
                                    <p:animEffect transition="in" filter="box(in)">
                                      <p:cBhvr>
                                        <p:cTn id="64" dur="500"/>
                                        <p:tgtEl>
                                          <p:spTgt spid="120853"/>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120854"/>
                                        </p:tgtEl>
                                        <p:attrNameLst>
                                          <p:attrName>style.visibility</p:attrName>
                                        </p:attrNameLst>
                                      </p:cBhvr>
                                      <p:to>
                                        <p:strVal val="visible"/>
                                      </p:to>
                                    </p:set>
                                    <p:animEffect transition="in" filter="box(in)">
                                      <p:cBhvr>
                                        <p:cTn id="67" dur="500"/>
                                        <p:tgtEl>
                                          <p:spTgt spid="120854"/>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120855"/>
                                        </p:tgtEl>
                                        <p:attrNameLst>
                                          <p:attrName>style.visibility</p:attrName>
                                        </p:attrNameLst>
                                      </p:cBhvr>
                                      <p:to>
                                        <p:strVal val="visible"/>
                                      </p:to>
                                    </p:set>
                                    <p:animEffect transition="in" filter="box(in)">
                                      <p:cBhvr>
                                        <p:cTn id="70" dur="500"/>
                                        <p:tgtEl>
                                          <p:spTgt spid="120855"/>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120856"/>
                                        </p:tgtEl>
                                        <p:attrNameLst>
                                          <p:attrName>style.visibility</p:attrName>
                                        </p:attrNameLst>
                                      </p:cBhvr>
                                      <p:to>
                                        <p:strVal val="visible"/>
                                      </p:to>
                                    </p:set>
                                    <p:animEffect transition="in" filter="box(in)">
                                      <p:cBhvr>
                                        <p:cTn id="73" dur="500"/>
                                        <p:tgtEl>
                                          <p:spTgt spid="120856"/>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20857"/>
                                        </p:tgtEl>
                                        <p:attrNameLst>
                                          <p:attrName>style.visibility</p:attrName>
                                        </p:attrNameLst>
                                      </p:cBhvr>
                                      <p:to>
                                        <p:strVal val="visible"/>
                                      </p:to>
                                    </p:set>
                                    <p:animEffect transition="in" filter="box(in)">
                                      <p:cBhvr>
                                        <p:cTn id="76" dur="500"/>
                                        <p:tgtEl>
                                          <p:spTgt spid="120857"/>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120858"/>
                                        </p:tgtEl>
                                        <p:attrNameLst>
                                          <p:attrName>style.visibility</p:attrName>
                                        </p:attrNameLst>
                                      </p:cBhvr>
                                      <p:to>
                                        <p:strVal val="visible"/>
                                      </p:to>
                                    </p:set>
                                    <p:animEffect transition="in" filter="box(in)">
                                      <p:cBhvr>
                                        <p:cTn id="79" dur="500"/>
                                        <p:tgtEl>
                                          <p:spTgt spid="120858"/>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120859"/>
                                        </p:tgtEl>
                                        <p:attrNameLst>
                                          <p:attrName>style.visibility</p:attrName>
                                        </p:attrNameLst>
                                      </p:cBhvr>
                                      <p:to>
                                        <p:strVal val="visible"/>
                                      </p:to>
                                    </p:set>
                                    <p:animEffect transition="in" filter="box(in)">
                                      <p:cBhvr>
                                        <p:cTn id="82" dur="500"/>
                                        <p:tgtEl>
                                          <p:spTgt spid="120859"/>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120860"/>
                                        </p:tgtEl>
                                        <p:attrNameLst>
                                          <p:attrName>style.visibility</p:attrName>
                                        </p:attrNameLst>
                                      </p:cBhvr>
                                      <p:to>
                                        <p:strVal val="visible"/>
                                      </p:to>
                                    </p:set>
                                    <p:animEffect transition="in" filter="box(in)">
                                      <p:cBhvr>
                                        <p:cTn id="85" dur="500"/>
                                        <p:tgtEl>
                                          <p:spTgt spid="120860"/>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120861"/>
                                        </p:tgtEl>
                                        <p:attrNameLst>
                                          <p:attrName>style.visibility</p:attrName>
                                        </p:attrNameLst>
                                      </p:cBhvr>
                                      <p:to>
                                        <p:strVal val="visible"/>
                                      </p:to>
                                    </p:set>
                                    <p:animEffect transition="in" filter="box(in)">
                                      <p:cBhvr>
                                        <p:cTn id="88" dur="500"/>
                                        <p:tgtEl>
                                          <p:spTgt spid="120861"/>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120862"/>
                                        </p:tgtEl>
                                        <p:attrNameLst>
                                          <p:attrName>style.visibility</p:attrName>
                                        </p:attrNameLst>
                                      </p:cBhvr>
                                      <p:to>
                                        <p:strVal val="visible"/>
                                      </p:to>
                                    </p:set>
                                    <p:animEffect transition="in" filter="box(in)">
                                      <p:cBhvr>
                                        <p:cTn id="91" dur="500"/>
                                        <p:tgtEl>
                                          <p:spTgt spid="120862"/>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120863"/>
                                        </p:tgtEl>
                                        <p:attrNameLst>
                                          <p:attrName>style.visibility</p:attrName>
                                        </p:attrNameLst>
                                      </p:cBhvr>
                                      <p:to>
                                        <p:strVal val="visible"/>
                                      </p:to>
                                    </p:set>
                                    <p:animEffect transition="in" filter="box(in)">
                                      <p:cBhvr>
                                        <p:cTn id="94" dur="500"/>
                                        <p:tgtEl>
                                          <p:spTgt spid="120863"/>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120864"/>
                                        </p:tgtEl>
                                        <p:attrNameLst>
                                          <p:attrName>style.visibility</p:attrName>
                                        </p:attrNameLst>
                                      </p:cBhvr>
                                      <p:to>
                                        <p:strVal val="visible"/>
                                      </p:to>
                                    </p:set>
                                    <p:animEffect transition="in" filter="box(in)">
                                      <p:cBhvr>
                                        <p:cTn id="97" dur="500"/>
                                        <p:tgtEl>
                                          <p:spTgt spid="120864"/>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120865"/>
                                        </p:tgtEl>
                                        <p:attrNameLst>
                                          <p:attrName>style.visibility</p:attrName>
                                        </p:attrNameLst>
                                      </p:cBhvr>
                                      <p:to>
                                        <p:strVal val="visible"/>
                                      </p:to>
                                    </p:set>
                                    <p:animEffect transition="in" filter="box(in)">
                                      <p:cBhvr>
                                        <p:cTn id="100" dur="500"/>
                                        <p:tgtEl>
                                          <p:spTgt spid="120865"/>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120866"/>
                                        </p:tgtEl>
                                        <p:attrNameLst>
                                          <p:attrName>style.visibility</p:attrName>
                                        </p:attrNameLst>
                                      </p:cBhvr>
                                      <p:to>
                                        <p:strVal val="visible"/>
                                      </p:to>
                                    </p:set>
                                    <p:animEffect transition="in" filter="box(in)">
                                      <p:cBhvr>
                                        <p:cTn id="103" dur="500"/>
                                        <p:tgtEl>
                                          <p:spTgt spid="120866"/>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120867"/>
                                        </p:tgtEl>
                                        <p:attrNameLst>
                                          <p:attrName>style.visibility</p:attrName>
                                        </p:attrNameLst>
                                      </p:cBhvr>
                                      <p:to>
                                        <p:strVal val="visible"/>
                                      </p:to>
                                    </p:set>
                                    <p:animEffect transition="in" filter="box(in)">
                                      <p:cBhvr>
                                        <p:cTn id="106" dur="500"/>
                                        <p:tgtEl>
                                          <p:spTgt spid="120867"/>
                                        </p:tgtEl>
                                      </p:cBhvr>
                                    </p:animEffect>
                                  </p:childTnLst>
                                </p:cTn>
                              </p:par>
                              <p:par>
                                <p:cTn id="107" presetID="4" presetClass="entr" presetSubtype="16" fill="hold" grpId="0" nodeType="withEffect">
                                  <p:stCondLst>
                                    <p:cond delay="0"/>
                                  </p:stCondLst>
                                  <p:childTnLst>
                                    <p:set>
                                      <p:cBhvr>
                                        <p:cTn id="108" dur="1" fill="hold">
                                          <p:stCondLst>
                                            <p:cond delay="0"/>
                                          </p:stCondLst>
                                        </p:cTn>
                                        <p:tgtEl>
                                          <p:spTgt spid="120868"/>
                                        </p:tgtEl>
                                        <p:attrNameLst>
                                          <p:attrName>style.visibility</p:attrName>
                                        </p:attrNameLst>
                                      </p:cBhvr>
                                      <p:to>
                                        <p:strVal val="visible"/>
                                      </p:to>
                                    </p:set>
                                    <p:animEffect transition="in" filter="box(in)">
                                      <p:cBhvr>
                                        <p:cTn id="109" dur="500"/>
                                        <p:tgtEl>
                                          <p:spTgt spid="120868"/>
                                        </p:tgtEl>
                                      </p:cBhvr>
                                    </p:animEffect>
                                  </p:childTnLst>
                                </p:cTn>
                              </p:par>
                              <p:par>
                                <p:cTn id="110" presetID="4" presetClass="entr" presetSubtype="16" fill="hold" grpId="0" nodeType="withEffect">
                                  <p:stCondLst>
                                    <p:cond delay="0"/>
                                  </p:stCondLst>
                                  <p:childTnLst>
                                    <p:set>
                                      <p:cBhvr>
                                        <p:cTn id="111" dur="1" fill="hold">
                                          <p:stCondLst>
                                            <p:cond delay="0"/>
                                          </p:stCondLst>
                                        </p:cTn>
                                        <p:tgtEl>
                                          <p:spTgt spid="120869"/>
                                        </p:tgtEl>
                                        <p:attrNameLst>
                                          <p:attrName>style.visibility</p:attrName>
                                        </p:attrNameLst>
                                      </p:cBhvr>
                                      <p:to>
                                        <p:strVal val="visible"/>
                                      </p:to>
                                    </p:set>
                                    <p:animEffect transition="in" filter="box(in)">
                                      <p:cBhvr>
                                        <p:cTn id="112" dur="500"/>
                                        <p:tgtEl>
                                          <p:spTgt spid="120869"/>
                                        </p:tgtEl>
                                      </p:cBhvr>
                                    </p:animEffect>
                                  </p:childTnLst>
                                </p:cTn>
                              </p:par>
                              <p:par>
                                <p:cTn id="113" presetID="4" presetClass="entr" presetSubtype="16" fill="hold" grpId="0" nodeType="withEffect">
                                  <p:stCondLst>
                                    <p:cond delay="0"/>
                                  </p:stCondLst>
                                  <p:childTnLst>
                                    <p:set>
                                      <p:cBhvr>
                                        <p:cTn id="114" dur="1" fill="hold">
                                          <p:stCondLst>
                                            <p:cond delay="0"/>
                                          </p:stCondLst>
                                        </p:cTn>
                                        <p:tgtEl>
                                          <p:spTgt spid="120870"/>
                                        </p:tgtEl>
                                        <p:attrNameLst>
                                          <p:attrName>style.visibility</p:attrName>
                                        </p:attrNameLst>
                                      </p:cBhvr>
                                      <p:to>
                                        <p:strVal val="visible"/>
                                      </p:to>
                                    </p:set>
                                    <p:animEffect transition="in" filter="box(in)">
                                      <p:cBhvr>
                                        <p:cTn id="115" dur="500"/>
                                        <p:tgtEl>
                                          <p:spTgt spid="120870"/>
                                        </p:tgtEl>
                                      </p:cBhvr>
                                    </p:animEffect>
                                  </p:childTnLst>
                                </p:cTn>
                              </p:par>
                              <p:par>
                                <p:cTn id="116" presetID="4" presetClass="entr" presetSubtype="16" fill="hold" grpId="0" nodeType="withEffect">
                                  <p:stCondLst>
                                    <p:cond delay="0"/>
                                  </p:stCondLst>
                                  <p:childTnLst>
                                    <p:set>
                                      <p:cBhvr>
                                        <p:cTn id="117" dur="1" fill="hold">
                                          <p:stCondLst>
                                            <p:cond delay="0"/>
                                          </p:stCondLst>
                                        </p:cTn>
                                        <p:tgtEl>
                                          <p:spTgt spid="120871"/>
                                        </p:tgtEl>
                                        <p:attrNameLst>
                                          <p:attrName>style.visibility</p:attrName>
                                        </p:attrNameLst>
                                      </p:cBhvr>
                                      <p:to>
                                        <p:strVal val="visible"/>
                                      </p:to>
                                    </p:set>
                                    <p:animEffect transition="in" filter="box(in)">
                                      <p:cBhvr>
                                        <p:cTn id="118" dur="500"/>
                                        <p:tgtEl>
                                          <p:spTgt spid="120871"/>
                                        </p:tgtEl>
                                      </p:cBhvr>
                                    </p:animEffect>
                                  </p:childTnLst>
                                </p:cTn>
                              </p:par>
                              <p:par>
                                <p:cTn id="119" presetID="4" presetClass="entr" presetSubtype="16" fill="hold" grpId="0" nodeType="withEffect">
                                  <p:stCondLst>
                                    <p:cond delay="0"/>
                                  </p:stCondLst>
                                  <p:childTnLst>
                                    <p:set>
                                      <p:cBhvr>
                                        <p:cTn id="120" dur="1" fill="hold">
                                          <p:stCondLst>
                                            <p:cond delay="0"/>
                                          </p:stCondLst>
                                        </p:cTn>
                                        <p:tgtEl>
                                          <p:spTgt spid="120872"/>
                                        </p:tgtEl>
                                        <p:attrNameLst>
                                          <p:attrName>style.visibility</p:attrName>
                                        </p:attrNameLst>
                                      </p:cBhvr>
                                      <p:to>
                                        <p:strVal val="visible"/>
                                      </p:to>
                                    </p:set>
                                    <p:animEffect transition="in" filter="box(in)">
                                      <p:cBhvr>
                                        <p:cTn id="121" dur="500"/>
                                        <p:tgtEl>
                                          <p:spTgt spid="120872"/>
                                        </p:tgtEl>
                                      </p:cBhvr>
                                    </p:animEffect>
                                  </p:childTnLst>
                                </p:cTn>
                              </p:par>
                              <p:par>
                                <p:cTn id="122" presetID="4" presetClass="entr" presetSubtype="16" fill="hold" grpId="0" nodeType="withEffect">
                                  <p:stCondLst>
                                    <p:cond delay="0"/>
                                  </p:stCondLst>
                                  <p:childTnLst>
                                    <p:set>
                                      <p:cBhvr>
                                        <p:cTn id="123" dur="1" fill="hold">
                                          <p:stCondLst>
                                            <p:cond delay="0"/>
                                          </p:stCondLst>
                                        </p:cTn>
                                        <p:tgtEl>
                                          <p:spTgt spid="120873"/>
                                        </p:tgtEl>
                                        <p:attrNameLst>
                                          <p:attrName>style.visibility</p:attrName>
                                        </p:attrNameLst>
                                      </p:cBhvr>
                                      <p:to>
                                        <p:strVal val="visible"/>
                                      </p:to>
                                    </p:set>
                                    <p:animEffect transition="in" filter="box(in)">
                                      <p:cBhvr>
                                        <p:cTn id="124" dur="500"/>
                                        <p:tgtEl>
                                          <p:spTgt spid="120873"/>
                                        </p:tgtEl>
                                      </p:cBhvr>
                                    </p:animEffect>
                                  </p:childTnLst>
                                </p:cTn>
                              </p:par>
                              <p:par>
                                <p:cTn id="125" presetID="4" presetClass="entr" presetSubtype="16" fill="hold" grpId="0" nodeType="withEffect">
                                  <p:stCondLst>
                                    <p:cond delay="0"/>
                                  </p:stCondLst>
                                  <p:childTnLst>
                                    <p:set>
                                      <p:cBhvr>
                                        <p:cTn id="126" dur="1" fill="hold">
                                          <p:stCondLst>
                                            <p:cond delay="0"/>
                                          </p:stCondLst>
                                        </p:cTn>
                                        <p:tgtEl>
                                          <p:spTgt spid="120874"/>
                                        </p:tgtEl>
                                        <p:attrNameLst>
                                          <p:attrName>style.visibility</p:attrName>
                                        </p:attrNameLst>
                                      </p:cBhvr>
                                      <p:to>
                                        <p:strVal val="visible"/>
                                      </p:to>
                                    </p:set>
                                    <p:animEffect transition="in" filter="box(in)">
                                      <p:cBhvr>
                                        <p:cTn id="127" dur="500"/>
                                        <p:tgtEl>
                                          <p:spTgt spid="120874"/>
                                        </p:tgtEl>
                                      </p:cBhvr>
                                    </p:animEffect>
                                  </p:childTnLst>
                                </p:cTn>
                              </p:par>
                              <p:par>
                                <p:cTn id="128" presetID="4" presetClass="entr" presetSubtype="16" fill="hold" grpId="0" nodeType="withEffect">
                                  <p:stCondLst>
                                    <p:cond delay="0"/>
                                  </p:stCondLst>
                                  <p:childTnLst>
                                    <p:set>
                                      <p:cBhvr>
                                        <p:cTn id="129" dur="1" fill="hold">
                                          <p:stCondLst>
                                            <p:cond delay="0"/>
                                          </p:stCondLst>
                                        </p:cTn>
                                        <p:tgtEl>
                                          <p:spTgt spid="120875"/>
                                        </p:tgtEl>
                                        <p:attrNameLst>
                                          <p:attrName>style.visibility</p:attrName>
                                        </p:attrNameLst>
                                      </p:cBhvr>
                                      <p:to>
                                        <p:strVal val="visible"/>
                                      </p:to>
                                    </p:set>
                                    <p:animEffect transition="in" filter="box(in)">
                                      <p:cBhvr>
                                        <p:cTn id="130" dur="500"/>
                                        <p:tgtEl>
                                          <p:spTgt spid="120875"/>
                                        </p:tgtEl>
                                      </p:cBhvr>
                                    </p:animEffect>
                                  </p:childTnLst>
                                </p:cTn>
                              </p:par>
                              <p:par>
                                <p:cTn id="131" presetID="4" presetClass="entr" presetSubtype="16" fill="hold" grpId="0" nodeType="withEffect">
                                  <p:stCondLst>
                                    <p:cond delay="0"/>
                                  </p:stCondLst>
                                  <p:childTnLst>
                                    <p:set>
                                      <p:cBhvr>
                                        <p:cTn id="132" dur="1" fill="hold">
                                          <p:stCondLst>
                                            <p:cond delay="0"/>
                                          </p:stCondLst>
                                        </p:cTn>
                                        <p:tgtEl>
                                          <p:spTgt spid="120876"/>
                                        </p:tgtEl>
                                        <p:attrNameLst>
                                          <p:attrName>style.visibility</p:attrName>
                                        </p:attrNameLst>
                                      </p:cBhvr>
                                      <p:to>
                                        <p:strVal val="visible"/>
                                      </p:to>
                                    </p:set>
                                    <p:animEffect transition="in" filter="box(in)">
                                      <p:cBhvr>
                                        <p:cTn id="133" dur="500"/>
                                        <p:tgtEl>
                                          <p:spTgt spid="120876"/>
                                        </p:tgtEl>
                                      </p:cBhvr>
                                    </p:animEffect>
                                  </p:childTnLst>
                                </p:cTn>
                              </p:par>
                              <p:par>
                                <p:cTn id="134" presetID="4" presetClass="entr" presetSubtype="16" fill="hold" grpId="0" nodeType="withEffect">
                                  <p:stCondLst>
                                    <p:cond delay="0"/>
                                  </p:stCondLst>
                                  <p:childTnLst>
                                    <p:set>
                                      <p:cBhvr>
                                        <p:cTn id="135" dur="1" fill="hold">
                                          <p:stCondLst>
                                            <p:cond delay="0"/>
                                          </p:stCondLst>
                                        </p:cTn>
                                        <p:tgtEl>
                                          <p:spTgt spid="120878"/>
                                        </p:tgtEl>
                                        <p:attrNameLst>
                                          <p:attrName>style.visibility</p:attrName>
                                        </p:attrNameLst>
                                      </p:cBhvr>
                                      <p:to>
                                        <p:strVal val="visible"/>
                                      </p:to>
                                    </p:set>
                                    <p:animEffect transition="in" filter="box(in)">
                                      <p:cBhvr>
                                        <p:cTn id="136" dur="500"/>
                                        <p:tgtEl>
                                          <p:spTgt spid="120878"/>
                                        </p:tgtEl>
                                      </p:cBhvr>
                                    </p:animEffect>
                                  </p:childTnLst>
                                </p:cTn>
                              </p:par>
                              <p:par>
                                <p:cTn id="137" presetID="4" presetClass="entr" presetSubtype="16" fill="hold" grpId="0" nodeType="withEffect">
                                  <p:stCondLst>
                                    <p:cond delay="0"/>
                                  </p:stCondLst>
                                  <p:childTnLst>
                                    <p:set>
                                      <p:cBhvr>
                                        <p:cTn id="138" dur="1" fill="hold">
                                          <p:stCondLst>
                                            <p:cond delay="0"/>
                                          </p:stCondLst>
                                        </p:cTn>
                                        <p:tgtEl>
                                          <p:spTgt spid="120879"/>
                                        </p:tgtEl>
                                        <p:attrNameLst>
                                          <p:attrName>style.visibility</p:attrName>
                                        </p:attrNameLst>
                                      </p:cBhvr>
                                      <p:to>
                                        <p:strVal val="visible"/>
                                      </p:to>
                                    </p:set>
                                    <p:animEffect transition="in" filter="box(in)">
                                      <p:cBhvr>
                                        <p:cTn id="139" dur="500"/>
                                        <p:tgtEl>
                                          <p:spTgt spid="120879"/>
                                        </p:tgtEl>
                                      </p:cBhvr>
                                    </p:animEffect>
                                  </p:childTnLst>
                                </p:cTn>
                              </p:par>
                              <p:par>
                                <p:cTn id="140" presetID="4" presetClass="entr" presetSubtype="16" fill="hold" grpId="0" nodeType="withEffect">
                                  <p:stCondLst>
                                    <p:cond delay="0"/>
                                  </p:stCondLst>
                                  <p:childTnLst>
                                    <p:set>
                                      <p:cBhvr>
                                        <p:cTn id="141" dur="1" fill="hold">
                                          <p:stCondLst>
                                            <p:cond delay="0"/>
                                          </p:stCondLst>
                                        </p:cTn>
                                        <p:tgtEl>
                                          <p:spTgt spid="120880"/>
                                        </p:tgtEl>
                                        <p:attrNameLst>
                                          <p:attrName>style.visibility</p:attrName>
                                        </p:attrNameLst>
                                      </p:cBhvr>
                                      <p:to>
                                        <p:strVal val="visible"/>
                                      </p:to>
                                    </p:set>
                                    <p:animEffect transition="in" filter="box(in)">
                                      <p:cBhvr>
                                        <p:cTn id="142" dur="500"/>
                                        <p:tgtEl>
                                          <p:spTgt spid="120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P spid="120836" grpId="0" animBg="1"/>
      <p:bldP spid="120837" grpId="0" animBg="1"/>
      <p:bldP spid="120838" grpId="0" animBg="1"/>
      <p:bldP spid="120839" grpId="0" animBg="1"/>
      <p:bldP spid="120840" grpId="0" animBg="1"/>
      <p:bldP spid="120841" grpId="0" animBg="1"/>
      <p:bldP spid="120842" grpId="0" animBg="1"/>
      <p:bldP spid="120843" grpId="0" animBg="1"/>
      <p:bldP spid="120844" grpId="0" animBg="1"/>
      <p:bldP spid="120845" grpId="0" animBg="1"/>
      <p:bldP spid="120846" grpId="0" animBg="1"/>
      <p:bldP spid="120847" grpId="0" animBg="1"/>
      <p:bldP spid="120848" grpId="0" animBg="1"/>
      <p:bldP spid="120849" grpId="0"/>
      <p:bldP spid="120850" grpId="0"/>
      <p:bldP spid="120851" grpId="0"/>
      <p:bldP spid="120852" grpId="0"/>
      <p:bldP spid="120853" grpId="0"/>
      <p:bldP spid="120854" grpId="0"/>
      <p:bldP spid="120855" grpId="0"/>
      <p:bldP spid="120856" grpId="0"/>
      <p:bldP spid="120857" grpId="0"/>
      <p:bldP spid="120858" grpId="0"/>
      <p:bldP spid="120859" grpId="0"/>
      <p:bldP spid="120860" grpId="0" animBg="1"/>
      <p:bldP spid="120861" grpId="0" animBg="1"/>
      <p:bldP spid="120862" grpId="0" animBg="1"/>
      <p:bldP spid="120863" grpId="0"/>
      <p:bldP spid="120864" grpId="0"/>
      <p:bldP spid="120865" grpId="0"/>
      <p:bldP spid="120866" grpId="0"/>
      <p:bldP spid="120867" grpId="0"/>
      <p:bldP spid="120868" grpId="0"/>
      <p:bldP spid="120869" grpId="0"/>
      <p:bldP spid="120870" grpId="0"/>
      <p:bldP spid="120871" grpId="0"/>
      <p:bldP spid="120872" grpId="0"/>
      <p:bldP spid="120873" grpId="0"/>
      <p:bldP spid="120874" grpId="0"/>
      <p:bldP spid="120875" grpId="0"/>
      <p:bldP spid="120876" grpId="0"/>
      <p:bldP spid="120878" grpId="0"/>
      <p:bldP spid="120879" grpId="0"/>
      <p:bldP spid="12088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0" name="Rectangle 12"/>
          <p:cNvSpPr>
            <a:spLocks noChangeArrowheads="1"/>
          </p:cNvSpPr>
          <p:nvPr/>
        </p:nvSpPr>
        <p:spPr bwMode="auto">
          <a:xfrm>
            <a:off x="1847850" y="190501"/>
            <a:ext cx="8820150"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1740" bIns="-11109"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600" b="1">
                <a:solidFill>
                  <a:schemeClr val="tx1"/>
                </a:solidFill>
                <a:latin typeface="Times New Roman" panose="02020603050405020304" pitchFamily="18" charset="0"/>
                <a:cs typeface="Arial" panose="020B0604020202020204" pitchFamily="34" charset="0"/>
              </a:rPr>
              <a:t>	</a:t>
            </a:r>
            <a:r>
              <a:rPr lang="en-US" altLang="en-US" sz="3600" b="1">
                <a:solidFill>
                  <a:schemeClr val="accent2"/>
                </a:solidFill>
                <a:latin typeface="Times New Roman" panose="02020603050405020304" pitchFamily="18" charset="0"/>
                <a:cs typeface="Arial" panose="020B0604020202020204" pitchFamily="34" charset="0"/>
              </a:rPr>
              <a:t>- Ở thế kỷ 20, cố thủ tướng Phạm Văn Đồng đã đánh giá: </a:t>
            </a:r>
            <a:r>
              <a:rPr lang="en-US" altLang="en-US" sz="3600" b="1" i="1">
                <a:solidFill>
                  <a:schemeClr val="tx1"/>
                </a:solidFill>
                <a:latin typeface="Times New Roman" panose="02020603050405020304" pitchFamily="18" charset="0"/>
                <a:cs typeface="Arial" panose="020B0604020202020204" pitchFamily="34" charset="0"/>
              </a:rPr>
              <a:t>Nguyễn Trãi, người anh hùng của dân tộc, văn võ song toàn; văn là chính trị: chính trị cứu nước, cứu dân, nội trị ngoại giao "mở nền thái bình muôn thủa, rửa nỗi thẹn nghìn thu"; võ là quân sự: chiến lược và chiến thuật, "yếu đánh mạnh ít địch nhiều ... thắng hung tàn bằng đại nghĩa"; văn và võ đều là võ khí, mạnh như vũ bão, sắc như gươm đao: "viết thư thảo hịch tài giỏi hơn hết một thời" </a:t>
            </a:r>
          </a:p>
        </p:txBody>
      </p:sp>
    </p:spTree>
    <p:extLst>
      <p:ext uri="{BB962C8B-B14F-4D97-AF65-F5344CB8AC3E}">
        <p14:creationId xmlns:p14="http://schemas.microsoft.com/office/powerpoint/2010/main" val="292445022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124940">
                                            <p:txEl>
                                              <p:pRg st="0" end="0"/>
                                            </p:txEl>
                                          </p:spTgt>
                                        </p:tgtEl>
                                        <p:attrNameLst>
                                          <p:attrName>style.visibility</p:attrName>
                                        </p:attrNameLst>
                                      </p:cBhvr>
                                      <p:to>
                                        <p:strVal val="visible"/>
                                      </p:to>
                                    </p:set>
                                    <p:anim calcmode="discrete" valueType="clr">
                                      <p:cBhvr override="childStyle">
                                        <p:cTn id="7" dur="80"/>
                                        <p:tgtEl>
                                          <p:spTgt spid="12494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494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494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1) Nguyễn Trãi ( 1380 – 1442 ) :</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sp>
        <p:nvSpPr>
          <p:cNvPr id="3" name="Text Box 10"/>
          <p:cNvSpPr txBox="1">
            <a:spLocks noChangeArrowheads="1"/>
          </p:cNvSpPr>
          <p:nvPr/>
        </p:nvSpPr>
        <p:spPr bwMode="auto">
          <a:xfrm>
            <a:off x="1738314" y="2349501"/>
            <a:ext cx="8929687"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000">
                <a:solidFill>
                  <a:schemeClr val="tx1"/>
                </a:solidFill>
                <a:latin typeface="Times New Roman" panose="02020603050405020304" pitchFamily="18" charset="0"/>
                <a:cs typeface="Arial" panose="020B0604020202020204" pitchFamily="34" charset="0"/>
              </a:rPr>
              <a:t>- Ông cùng Lê Lợi và nghĩa quân Lam Sơn đánh thắng quân Minh, giành độc lập cho dân tộc .  			</a:t>
            </a:r>
          </a:p>
          <a:p>
            <a:pPr>
              <a:spcBef>
                <a:spcPct val="50000"/>
              </a:spcBef>
              <a:buClrTx/>
              <a:buSzTx/>
              <a:buFontTx/>
              <a:buChar char="-"/>
            </a:pPr>
            <a:r>
              <a:rPr lang="en-US" altLang="en-US" sz="3000">
                <a:solidFill>
                  <a:schemeClr val="tx1"/>
                </a:solidFill>
                <a:latin typeface="Times New Roman" panose="02020603050405020304" pitchFamily="18" charset="0"/>
                <a:cs typeface="Arial" panose="020B0604020202020204" pitchFamily="34" charset="0"/>
              </a:rPr>
              <a:t>Là nhà thơ lớn của dân tộc với nhiều tác phẩm có giá trị : Bình Ngô đại cáo, Quốc âm thi tập …				</a:t>
            </a:r>
          </a:p>
          <a:p>
            <a:pPr>
              <a:spcBef>
                <a:spcPct val="50000"/>
              </a:spcBef>
              <a:buClrTx/>
              <a:buSzTx/>
              <a:buFontTx/>
              <a:buNone/>
            </a:pPr>
            <a:r>
              <a:rPr lang="en-US" altLang="en-US" sz="3000">
                <a:solidFill>
                  <a:schemeClr val="tx1"/>
                </a:solidFill>
                <a:latin typeface="Times New Roman" panose="02020603050405020304" pitchFamily="18" charset="0"/>
                <a:cs typeface="Arial" panose="020B0604020202020204" pitchFamily="34" charset="0"/>
              </a:rPr>
              <a:t>- Tư tưởng : nhân nghĩa, yêu nước, hết mực thương dân . </a:t>
            </a:r>
          </a:p>
          <a:p>
            <a:pPr>
              <a:spcBef>
                <a:spcPct val="50000"/>
              </a:spcBef>
              <a:buClrTx/>
              <a:buSzTx/>
              <a:buFontTx/>
              <a:buNone/>
            </a:pPr>
            <a:r>
              <a:rPr lang="en-US" altLang="en-US" sz="3000">
                <a:solidFill>
                  <a:schemeClr val="tx1"/>
                </a:solidFill>
                <a:latin typeface="Times New Roman" panose="02020603050405020304" pitchFamily="18" charset="0"/>
                <a:cs typeface="Arial" panose="020B0604020202020204" pitchFamily="34" charset="0"/>
              </a:rPr>
              <a:t>=&gt;Là nhà chính trị, quân sự đại tài, anh hùng dân tộc, danh nhân văn hóa thế giới.</a:t>
            </a:r>
          </a:p>
        </p:txBody>
      </p:sp>
    </p:spTree>
    <p:extLst>
      <p:ext uri="{BB962C8B-B14F-4D97-AF65-F5344CB8AC3E}">
        <p14:creationId xmlns:p14="http://schemas.microsoft.com/office/powerpoint/2010/main" val="137768295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2"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
                                            <p:txEl>
                                              <p:pRg st="1" end="1"/>
                                            </p:txEl>
                                          </p:spTgt>
                                        </p:tgtEl>
                                        <p:attrNameLst>
                                          <p:attrName>fill.type</p:attrName>
                                        </p:attrNameLst>
                                      </p:cBhvr>
                                      <p:to>
                                        <p:strVal val="solid"/>
                                      </p:to>
                                    </p:set>
                                  </p:childTnLst>
                                </p:cTn>
                              </p:par>
                              <p:par>
                                <p:cTn id="15" presetID="27" presetClass="entr" presetSubtype="0" repeatCount="200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2) Lê Thánh Tông</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pic>
        <p:nvPicPr>
          <p:cNvPr id="135171" name="Picture 19" descr="Chan dung Vua Le Thanh To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38" y="981076"/>
            <a:ext cx="4932362"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30299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2"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75" name="Text Box 23">
            <a:extLst>
              <a:ext uri="{FF2B5EF4-FFF2-40B4-BE49-F238E27FC236}">
                <a16:creationId xmlns:a16="http://schemas.microsoft.com/office/drawing/2014/main" id="{1A6DF0D1-B7B4-4600-8C10-70E11558CE01}"/>
              </a:ext>
            </a:extLst>
          </p:cNvPr>
          <p:cNvSpPr txBox="1">
            <a:spLocks noChangeArrowheads="1"/>
          </p:cNvSpPr>
          <p:nvPr/>
        </p:nvSpPr>
        <p:spPr bwMode="auto">
          <a:xfrm>
            <a:off x="1600200" y="765175"/>
            <a:ext cx="9067800" cy="5632450"/>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defRPr/>
            </a:pPr>
            <a:r>
              <a:rPr lang="en-US" sz="3600" b="1" dirty="0">
                <a:latin typeface="Times New Roman" panose="02020603050405020304" pitchFamily="18" charset="0"/>
              </a:rPr>
              <a:t>    </a:t>
            </a:r>
            <a:r>
              <a:rPr lang="en-US" sz="3600" b="1" dirty="0" err="1">
                <a:latin typeface="Times New Roman" panose="02020603050405020304" pitchFamily="18" charset="0"/>
              </a:rPr>
              <a:t>Lê</a:t>
            </a:r>
            <a:r>
              <a:rPr lang="en-US" sz="3600" b="1" dirty="0">
                <a:latin typeface="Times New Roman" panose="02020603050405020304" pitchFamily="18" charset="0"/>
              </a:rPr>
              <a:t> </a:t>
            </a:r>
            <a:r>
              <a:rPr lang="en-US" sz="3600" b="1" dirty="0" err="1">
                <a:latin typeface="Times New Roman" panose="02020603050405020304" pitchFamily="18" charset="0"/>
              </a:rPr>
              <a:t>Thánh</a:t>
            </a:r>
            <a:r>
              <a:rPr lang="en-US" sz="3600" b="1" dirty="0">
                <a:latin typeface="Times New Roman" panose="02020603050405020304" pitchFamily="18" charset="0"/>
              </a:rPr>
              <a:t> </a:t>
            </a:r>
            <a:r>
              <a:rPr lang="en-US" sz="3600" b="1" dirty="0" err="1">
                <a:latin typeface="Times New Roman" panose="02020603050405020304" pitchFamily="18" charset="0"/>
              </a:rPr>
              <a:t>Tông</a:t>
            </a:r>
            <a:r>
              <a:rPr lang="en-US" sz="3600" b="1" dirty="0">
                <a:latin typeface="Times New Roman" panose="02020603050405020304" pitchFamily="18" charset="0"/>
              </a:rPr>
              <a:t> </a:t>
            </a:r>
            <a:r>
              <a:rPr lang="en-US" sz="3600" b="1" dirty="0" err="1">
                <a:latin typeface="Times New Roman" panose="02020603050405020304" pitchFamily="18" charset="0"/>
              </a:rPr>
              <a:t>huý</a:t>
            </a:r>
            <a:r>
              <a:rPr lang="en-US" sz="3600" b="1" dirty="0">
                <a:latin typeface="Times New Roman" panose="02020603050405020304" pitchFamily="18" charset="0"/>
              </a:rPr>
              <a:t> </a:t>
            </a:r>
            <a:r>
              <a:rPr lang="en-US" sz="3600" b="1" dirty="0" err="1">
                <a:latin typeface="Times New Roman" panose="02020603050405020304" pitchFamily="18" charset="0"/>
              </a:rPr>
              <a:t>là</a:t>
            </a:r>
            <a:r>
              <a:rPr lang="en-US" sz="3600" b="1" dirty="0">
                <a:latin typeface="Times New Roman" panose="02020603050405020304" pitchFamily="18" charset="0"/>
              </a:rPr>
              <a:t> </a:t>
            </a:r>
            <a:r>
              <a:rPr lang="en-US" sz="3600" b="1" dirty="0" err="1">
                <a:latin typeface="Times New Roman" panose="02020603050405020304" pitchFamily="18" charset="0"/>
              </a:rPr>
              <a:t>Tư</a:t>
            </a:r>
            <a:r>
              <a:rPr lang="en-US" sz="3600" b="1" dirty="0">
                <a:latin typeface="Times New Roman" panose="02020603050405020304" pitchFamily="18" charset="0"/>
              </a:rPr>
              <a:t> </a:t>
            </a:r>
            <a:r>
              <a:rPr lang="en-US" sz="3600" b="1" dirty="0" err="1">
                <a:latin typeface="Times New Roman" panose="02020603050405020304" pitchFamily="18" charset="0"/>
              </a:rPr>
              <a:t>Thành</a:t>
            </a:r>
            <a:r>
              <a:rPr lang="en-US" sz="3600" b="1" dirty="0">
                <a:latin typeface="Times New Roman" panose="02020603050405020304" pitchFamily="18" charset="0"/>
              </a:rPr>
              <a:t> (1442 - 1497), con </a:t>
            </a:r>
            <a:r>
              <a:rPr lang="en-US" sz="3600" b="1" dirty="0" err="1">
                <a:latin typeface="Times New Roman" panose="02020603050405020304" pitchFamily="18" charset="0"/>
              </a:rPr>
              <a:t>thứ</a:t>
            </a:r>
            <a:r>
              <a:rPr lang="en-US" sz="3600" b="1" dirty="0">
                <a:latin typeface="Times New Roman" panose="02020603050405020304" pitchFamily="18" charset="0"/>
              </a:rPr>
              <a:t> </a:t>
            </a:r>
            <a:r>
              <a:rPr lang="en-US" sz="3600" b="1" dirty="0" err="1">
                <a:latin typeface="Times New Roman" panose="02020603050405020304" pitchFamily="18" charset="0"/>
              </a:rPr>
              <a:t>tư</a:t>
            </a:r>
            <a:r>
              <a:rPr lang="en-US" sz="3600" b="1" dirty="0">
                <a:latin typeface="Times New Roman" panose="02020603050405020304" pitchFamily="18" charset="0"/>
              </a:rPr>
              <a:t> </a:t>
            </a:r>
            <a:r>
              <a:rPr lang="en-US" sz="3600" b="1" dirty="0" err="1">
                <a:latin typeface="Times New Roman" panose="02020603050405020304" pitchFamily="18" charset="0"/>
              </a:rPr>
              <a:t>của</a:t>
            </a:r>
            <a:r>
              <a:rPr lang="en-US" sz="3600" b="1" dirty="0">
                <a:latin typeface="Times New Roman" panose="02020603050405020304" pitchFamily="18" charset="0"/>
              </a:rPr>
              <a:t> </a:t>
            </a:r>
            <a:r>
              <a:rPr lang="en-US" sz="3600" b="1" dirty="0" err="1">
                <a:latin typeface="Times New Roman" panose="02020603050405020304" pitchFamily="18" charset="0"/>
              </a:rPr>
              <a:t>Lê</a:t>
            </a:r>
            <a:r>
              <a:rPr lang="en-US" sz="3600" b="1" dirty="0">
                <a:latin typeface="Times New Roman" panose="02020603050405020304" pitchFamily="18" charset="0"/>
              </a:rPr>
              <a:t> </a:t>
            </a:r>
            <a:r>
              <a:rPr lang="en-US" sz="3600" b="1" dirty="0" err="1">
                <a:latin typeface="Times New Roman" panose="02020603050405020304" pitchFamily="18" charset="0"/>
              </a:rPr>
              <a:t>Thái</a:t>
            </a:r>
            <a:r>
              <a:rPr lang="en-US" sz="3600" b="1" dirty="0">
                <a:latin typeface="Times New Roman" panose="02020603050405020304" pitchFamily="18" charset="0"/>
              </a:rPr>
              <a:t> </a:t>
            </a:r>
            <a:r>
              <a:rPr lang="en-US" sz="3600" b="1" dirty="0" err="1">
                <a:latin typeface="Times New Roman" panose="02020603050405020304" pitchFamily="18" charset="0"/>
              </a:rPr>
              <a:t>Tông</a:t>
            </a:r>
            <a:r>
              <a:rPr lang="en-US" sz="3600" b="1" dirty="0">
                <a:latin typeface="Times New Roman" panose="02020603050405020304" pitchFamily="18" charset="0"/>
              </a:rPr>
              <a:t> . </a:t>
            </a:r>
            <a:r>
              <a:rPr lang="en-US" sz="3600" b="1" dirty="0" err="1">
                <a:latin typeface="Times New Roman" panose="02020603050405020304" pitchFamily="18" charset="0"/>
              </a:rPr>
              <a:t>Năm</a:t>
            </a:r>
            <a:r>
              <a:rPr lang="en-US" sz="3600" b="1" dirty="0">
                <a:latin typeface="Times New Roman" panose="02020603050405020304" pitchFamily="18" charset="0"/>
              </a:rPr>
              <a:t> 1460, </a:t>
            </a:r>
            <a:r>
              <a:rPr lang="en-US" sz="3600" b="1" dirty="0" err="1">
                <a:latin typeface="Times New Roman" panose="02020603050405020304" pitchFamily="18" charset="0"/>
              </a:rPr>
              <a:t>được</a:t>
            </a:r>
            <a:r>
              <a:rPr lang="en-US" sz="3600" b="1" dirty="0">
                <a:latin typeface="Times New Roman" panose="02020603050405020304" pitchFamily="18" charset="0"/>
              </a:rPr>
              <a:t> </a:t>
            </a:r>
            <a:r>
              <a:rPr lang="en-US" sz="3600" b="1" dirty="0" err="1">
                <a:latin typeface="Times New Roman" panose="02020603050405020304" pitchFamily="18" charset="0"/>
              </a:rPr>
              <a:t>lên</a:t>
            </a:r>
            <a:r>
              <a:rPr lang="en-US" sz="3600" b="1" dirty="0">
                <a:latin typeface="Times New Roman" panose="02020603050405020304" pitchFamily="18" charset="0"/>
              </a:rPr>
              <a:t> </a:t>
            </a:r>
            <a:r>
              <a:rPr lang="en-US" sz="3600" b="1" dirty="0" err="1">
                <a:latin typeface="Times New Roman" panose="02020603050405020304" pitchFamily="18" charset="0"/>
              </a:rPr>
              <a:t>ngôi</a:t>
            </a:r>
            <a:r>
              <a:rPr lang="en-US" sz="3600" b="1" dirty="0">
                <a:latin typeface="Times New Roman" panose="02020603050405020304" pitchFamily="18" charset="0"/>
              </a:rPr>
              <a:t> </a:t>
            </a: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khi</a:t>
            </a:r>
            <a:r>
              <a:rPr lang="en-US" sz="3600" b="1" dirty="0">
                <a:latin typeface="Times New Roman" panose="02020603050405020304" pitchFamily="18" charset="0"/>
              </a:rPr>
              <a:t> 18 </a:t>
            </a:r>
            <a:r>
              <a:rPr lang="en-US" sz="3600" b="1" dirty="0" err="1">
                <a:latin typeface="Times New Roman" panose="02020603050405020304" pitchFamily="18" charset="0"/>
              </a:rPr>
              <a:t>tuổi</a:t>
            </a:r>
            <a:r>
              <a:rPr lang="en-US" sz="3600" b="1" dirty="0">
                <a:latin typeface="Times New Roman" panose="02020603050405020304" pitchFamily="18" charset="0"/>
              </a:rPr>
              <a:t>. </a:t>
            </a:r>
            <a:r>
              <a:rPr lang="en-US" sz="3600" b="1" dirty="0" err="1">
                <a:latin typeface="Times New Roman" panose="02020603050405020304" pitchFamily="18" charset="0"/>
              </a:rPr>
              <a:t>Vị</a:t>
            </a:r>
            <a:r>
              <a:rPr lang="en-US" sz="3600" b="1" dirty="0">
                <a:latin typeface="Times New Roman" panose="02020603050405020304" pitchFamily="18" charset="0"/>
              </a:rPr>
              <a:t> </a:t>
            </a: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thứ</a:t>
            </a:r>
            <a:r>
              <a:rPr lang="en-US" sz="3600" b="1" dirty="0">
                <a:latin typeface="Times New Roman" panose="02020603050405020304" pitchFamily="18" charset="0"/>
              </a:rPr>
              <a:t> 5 </a:t>
            </a:r>
            <a:r>
              <a:rPr lang="en-US" sz="3600" b="1" dirty="0" err="1">
                <a:latin typeface="Times New Roman" panose="02020603050405020304" pitchFamily="18" charset="0"/>
              </a:rPr>
              <a:t>của</a:t>
            </a:r>
            <a:r>
              <a:rPr lang="en-US" sz="3600" b="1" dirty="0">
                <a:latin typeface="Times New Roman" panose="02020603050405020304" pitchFamily="18" charset="0"/>
              </a:rPr>
              <a:t> </a:t>
            </a:r>
            <a:r>
              <a:rPr lang="en-US" sz="3600" b="1" dirty="0" err="1">
                <a:latin typeface="Times New Roman" panose="02020603050405020304" pitchFamily="18" charset="0"/>
              </a:rPr>
              <a:t>triều</a:t>
            </a:r>
            <a:r>
              <a:rPr lang="en-US" sz="3600" b="1" dirty="0">
                <a:latin typeface="Times New Roman" panose="02020603050405020304" pitchFamily="18" charset="0"/>
              </a:rPr>
              <a:t> </a:t>
            </a:r>
            <a:r>
              <a:rPr lang="en-US" sz="3600" b="1" dirty="0" err="1">
                <a:latin typeface="Times New Roman" panose="02020603050405020304" pitchFamily="18" charset="0"/>
              </a:rPr>
              <a:t>Lê</a:t>
            </a:r>
            <a:r>
              <a:rPr lang="en-US" sz="3600" b="1" dirty="0">
                <a:latin typeface="Times New Roman" panose="02020603050405020304" pitchFamily="18" charset="0"/>
              </a:rPr>
              <a:t>, </a:t>
            </a:r>
            <a:r>
              <a:rPr lang="en-US" sz="3600" b="1" dirty="0" err="1">
                <a:latin typeface="Times New Roman" panose="02020603050405020304" pitchFamily="18" charset="0"/>
              </a:rPr>
              <a:t>người</a:t>
            </a:r>
            <a:r>
              <a:rPr lang="en-US" sz="3600" b="1" dirty="0">
                <a:latin typeface="Times New Roman" panose="02020603050405020304" pitchFamily="18" charset="0"/>
              </a:rPr>
              <a:t> </a:t>
            </a:r>
            <a:r>
              <a:rPr lang="en-US" sz="3600" b="1" dirty="0" err="1">
                <a:latin typeface="Times New Roman" panose="02020603050405020304" pitchFamily="18" charset="0"/>
              </a:rPr>
              <a:t>có</a:t>
            </a:r>
            <a:r>
              <a:rPr lang="en-US" sz="3600" b="1" dirty="0">
                <a:latin typeface="Times New Roman" panose="02020603050405020304" pitchFamily="18" charset="0"/>
              </a:rPr>
              <a:t> </a:t>
            </a:r>
            <a:r>
              <a:rPr lang="en-US" sz="3600" b="1" dirty="0" err="1">
                <a:latin typeface="Times New Roman" panose="02020603050405020304" pitchFamily="18" charset="0"/>
              </a:rPr>
              <a:t>công</a:t>
            </a:r>
            <a:r>
              <a:rPr lang="en-US" sz="3600" b="1" dirty="0">
                <a:latin typeface="Times New Roman" panose="02020603050405020304" pitchFamily="18" charset="0"/>
              </a:rPr>
              <a:t> </a:t>
            </a:r>
            <a:r>
              <a:rPr lang="en-US" sz="3600" b="1" dirty="0" err="1">
                <a:latin typeface="Times New Roman" panose="02020603050405020304" pitchFamily="18" charset="0"/>
              </a:rPr>
              <a:t>đưa</a:t>
            </a:r>
            <a:r>
              <a:rPr lang="en-US" sz="3600" b="1" dirty="0">
                <a:latin typeface="Times New Roman" panose="02020603050405020304" pitchFamily="18" charset="0"/>
              </a:rPr>
              <a:t> </a:t>
            </a:r>
            <a:r>
              <a:rPr lang="en-US" sz="3600" b="1" dirty="0" err="1">
                <a:latin typeface="Times New Roman" panose="02020603050405020304" pitchFamily="18" charset="0"/>
              </a:rPr>
              <a:t>nước</a:t>
            </a:r>
            <a:r>
              <a:rPr lang="en-US" sz="3600" b="1" dirty="0">
                <a:latin typeface="Times New Roman" panose="02020603050405020304" pitchFamily="18" charset="0"/>
              </a:rPr>
              <a:t> ta </a:t>
            </a:r>
            <a:r>
              <a:rPr lang="en-US" sz="3600" b="1" dirty="0" err="1">
                <a:latin typeface="Times New Roman" panose="02020603050405020304" pitchFamily="18" charset="0"/>
              </a:rPr>
              <a:t>phát</a:t>
            </a:r>
            <a:r>
              <a:rPr lang="en-US" sz="3600" b="1" dirty="0">
                <a:latin typeface="Times New Roman" panose="02020603050405020304" pitchFamily="18" charset="0"/>
              </a:rPr>
              <a:t> </a:t>
            </a:r>
            <a:r>
              <a:rPr lang="en-US" sz="3600" b="1" dirty="0" err="1">
                <a:latin typeface="Times New Roman" panose="02020603050405020304" pitchFamily="18" charset="0"/>
              </a:rPr>
              <a:t>triển</a:t>
            </a:r>
            <a:r>
              <a:rPr lang="en-US" sz="3600" b="1" dirty="0">
                <a:latin typeface="Times New Roman" panose="02020603050405020304" pitchFamily="18" charset="0"/>
              </a:rPr>
              <a:t> </a:t>
            </a:r>
            <a:r>
              <a:rPr lang="en-US" sz="3600" b="1" dirty="0" err="1">
                <a:latin typeface="Times New Roman" panose="02020603050405020304" pitchFamily="18" charset="0"/>
              </a:rPr>
              <a:t>nhất</a:t>
            </a:r>
            <a:r>
              <a:rPr lang="en-US" sz="3600" b="1" dirty="0">
                <a:latin typeface="Times New Roman" panose="02020603050405020304" pitchFamily="18" charset="0"/>
              </a:rPr>
              <a:t> </a:t>
            </a:r>
            <a:r>
              <a:rPr lang="en-US" sz="3600" b="1" dirty="0" err="1">
                <a:latin typeface="Times New Roman" panose="02020603050405020304" pitchFamily="18" charset="0"/>
              </a:rPr>
              <a:t>trong</a:t>
            </a:r>
            <a:r>
              <a:rPr lang="en-US" sz="3600" b="1" dirty="0">
                <a:latin typeface="Times New Roman" panose="02020603050405020304" pitchFamily="18" charset="0"/>
              </a:rPr>
              <a:t> </a:t>
            </a:r>
            <a:r>
              <a:rPr lang="en-US" sz="3600" b="1" dirty="0" err="1">
                <a:latin typeface="Times New Roman" panose="02020603050405020304" pitchFamily="18" charset="0"/>
              </a:rPr>
              <a:t>tất</a:t>
            </a:r>
            <a:r>
              <a:rPr lang="en-US" sz="3600" b="1" dirty="0">
                <a:latin typeface="Times New Roman" panose="02020603050405020304" pitchFamily="18" charset="0"/>
              </a:rPr>
              <a:t> </a:t>
            </a:r>
            <a:r>
              <a:rPr lang="en-US" sz="3600" b="1" dirty="0" err="1">
                <a:latin typeface="Times New Roman" panose="02020603050405020304" pitchFamily="18" charset="0"/>
              </a:rPr>
              <a:t>cả</a:t>
            </a:r>
            <a:r>
              <a:rPr lang="en-US" sz="3600" b="1" dirty="0">
                <a:latin typeface="Times New Roman" panose="02020603050405020304" pitchFamily="18" charset="0"/>
              </a:rPr>
              <a:t> </a:t>
            </a:r>
            <a:r>
              <a:rPr lang="en-US" sz="3600" b="1" dirty="0" err="1">
                <a:latin typeface="Times New Roman" panose="02020603050405020304" pitchFamily="18" charset="0"/>
              </a:rPr>
              <a:t>các</a:t>
            </a:r>
            <a:r>
              <a:rPr lang="en-US" sz="3600" b="1" dirty="0">
                <a:latin typeface="Times New Roman" panose="02020603050405020304" pitchFamily="18" charset="0"/>
              </a:rPr>
              <a:t> </a:t>
            </a:r>
            <a:r>
              <a:rPr lang="en-US" sz="3600" b="1" dirty="0" err="1">
                <a:latin typeface="Times New Roman" panose="02020603050405020304" pitchFamily="18" charset="0"/>
              </a:rPr>
              <a:t>triều</a:t>
            </a:r>
            <a:r>
              <a:rPr lang="en-US" sz="3600" b="1" dirty="0">
                <a:latin typeface="Times New Roman" panose="02020603050405020304" pitchFamily="18" charset="0"/>
              </a:rPr>
              <a:t> </a:t>
            </a:r>
            <a:r>
              <a:rPr lang="en-US" sz="3600" b="1" dirty="0" err="1">
                <a:latin typeface="Times New Roman" panose="02020603050405020304" pitchFamily="18" charset="0"/>
              </a:rPr>
              <a:t>đại</a:t>
            </a:r>
            <a:r>
              <a:rPr lang="en-US" sz="3600" b="1" dirty="0">
                <a:latin typeface="Times New Roman" panose="02020603050405020304" pitchFamily="18" charset="0"/>
              </a:rPr>
              <a:t> </a:t>
            </a:r>
            <a:r>
              <a:rPr lang="en-US" sz="3600" b="1" dirty="0" err="1">
                <a:latin typeface="Times New Roman" panose="02020603050405020304" pitchFamily="18" charset="0"/>
              </a:rPr>
              <a:t>phong</a:t>
            </a:r>
            <a:r>
              <a:rPr lang="en-US" sz="3600" b="1" dirty="0">
                <a:latin typeface="Times New Roman" panose="02020603050405020304" pitchFamily="18" charset="0"/>
              </a:rPr>
              <a:t> </a:t>
            </a:r>
            <a:r>
              <a:rPr lang="en-US" sz="3600" b="1" dirty="0" err="1">
                <a:latin typeface="Times New Roman" panose="02020603050405020304" pitchFamily="18" charset="0"/>
              </a:rPr>
              <a:t>kiến</a:t>
            </a:r>
            <a:r>
              <a:rPr lang="en-US" sz="3600" b="1" dirty="0">
                <a:latin typeface="Times New Roman" panose="02020603050405020304" pitchFamily="18" charset="0"/>
              </a:rPr>
              <a:t> </a:t>
            </a:r>
            <a:r>
              <a:rPr lang="en-US" sz="3600" b="1" dirty="0" err="1">
                <a:latin typeface="Times New Roman" panose="02020603050405020304" pitchFamily="18" charset="0"/>
              </a:rPr>
              <a:t>trước</a:t>
            </a:r>
            <a:r>
              <a:rPr lang="en-US" sz="3600" b="1" dirty="0">
                <a:latin typeface="Times New Roman" panose="02020603050405020304" pitchFamily="18" charset="0"/>
              </a:rPr>
              <a:t> </a:t>
            </a:r>
            <a:r>
              <a:rPr lang="en-US" sz="3600" b="1" dirty="0" err="1">
                <a:latin typeface="Times New Roman" panose="02020603050405020304" pitchFamily="18" charset="0"/>
              </a:rPr>
              <a:t>và</a:t>
            </a:r>
            <a:r>
              <a:rPr lang="en-US" sz="3600" b="1" dirty="0">
                <a:latin typeface="Times New Roman" panose="02020603050405020304" pitchFamily="18" charset="0"/>
              </a:rPr>
              <a:t> </a:t>
            </a:r>
            <a:r>
              <a:rPr lang="en-US" sz="3600" b="1" dirty="0" err="1">
                <a:latin typeface="Times New Roman" panose="02020603050405020304" pitchFamily="18" charset="0"/>
              </a:rPr>
              <a:t>sau</a:t>
            </a:r>
            <a:r>
              <a:rPr lang="en-US" sz="3600" b="1" dirty="0">
                <a:latin typeface="Times New Roman" panose="02020603050405020304" pitchFamily="18" charset="0"/>
              </a:rPr>
              <a:t> </a:t>
            </a:r>
            <a:r>
              <a:rPr lang="en-US" sz="3600" b="1" dirty="0" err="1">
                <a:latin typeface="Times New Roman" panose="02020603050405020304" pitchFamily="18" charset="0"/>
              </a:rPr>
              <a:t>đó</a:t>
            </a:r>
            <a:r>
              <a:rPr lang="en-US" sz="3600" b="1" dirty="0">
                <a:latin typeface="Times New Roman" panose="02020603050405020304" pitchFamily="18" charset="0"/>
              </a:rPr>
              <a:t> . </a:t>
            </a:r>
            <a:r>
              <a:rPr lang="en-US" sz="3600" b="1" dirty="0" err="1">
                <a:latin typeface="Times New Roman" panose="02020603050405020304" pitchFamily="18" charset="0"/>
              </a:rPr>
              <a:t>Là</a:t>
            </a:r>
            <a:r>
              <a:rPr lang="en-US" sz="3600" b="1" dirty="0">
                <a:latin typeface="Times New Roman" panose="02020603050405020304" pitchFamily="18" charset="0"/>
              </a:rPr>
              <a:t> </a:t>
            </a:r>
            <a:r>
              <a:rPr lang="en-US" sz="3600" b="1" dirty="0" err="1">
                <a:latin typeface="Times New Roman" panose="02020603050405020304" pitchFamily="18" charset="0"/>
              </a:rPr>
              <a:t>vị</a:t>
            </a:r>
            <a:r>
              <a:rPr lang="en-US" sz="3600" b="1" dirty="0">
                <a:latin typeface="Times New Roman" panose="02020603050405020304" pitchFamily="18" charset="0"/>
              </a:rPr>
              <a:t> </a:t>
            </a: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anh</a:t>
            </a:r>
            <a:r>
              <a:rPr lang="en-US" sz="3600" b="1" dirty="0">
                <a:latin typeface="Times New Roman" panose="02020603050405020304" pitchFamily="18" charset="0"/>
              </a:rPr>
              <a:t> minh, </a:t>
            </a:r>
            <a:r>
              <a:rPr lang="en-US" sz="3600" b="1" dirty="0" err="1">
                <a:latin typeface="Times New Roman" panose="02020603050405020304" pitchFamily="18" charset="0"/>
              </a:rPr>
              <a:t>tài</a:t>
            </a:r>
            <a:r>
              <a:rPr lang="en-US" sz="3600" b="1" dirty="0">
                <a:latin typeface="Times New Roman" panose="02020603050405020304" pitchFamily="18" charset="0"/>
              </a:rPr>
              <a:t> </a:t>
            </a:r>
            <a:r>
              <a:rPr lang="en-US" sz="3600" b="1" dirty="0" err="1">
                <a:latin typeface="Times New Roman" panose="02020603050405020304" pitchFamily="18" charset="0"/>
              </a:rPr>
              <a:t>trí</a:t>
            </a:r>
            <a:r>
              <a:rPr lang="en-US" sz="3600" b="1" dirty="0">
                <a:latin typeface="Times New Roman" panose="02020603050405020304" pitchFamily="18" charset="0"/>
              </a:rPr>
              <a:t>, </a:t>
            </a:r>
            <a:r>
              <a:rPr lang="en-US" sz="3600" b="1" dirty="0" err="1">
                <a:latin typeface="Times New Roman" panose="02020603050405020304" pitchFamily="18" charset="0"/>
              </a:rPr>
              <a:t>thương</a:t>
            </a:r>
            <a:r>
              <a:rPr lang="en-US" sz="3600" b="1" dirty="0">
                <a:latin typeface="Times New Roman" panose="02020603050405020304" pitchFamily="18" charset="0"/>
              </a:rPr>
              <a:t> </a:t>
            </a:r>
            <a:r>
              <a:rPr lang="en-US" sz="3600" b="1" dirty="0" err="1">
                <a:latin typeface="Times New Roman" panose="02020603050405020304" pitchFamily="18" charset="0"/>
              </a:rPr>
              <a:t>dân</a:t>
            </a:r>
            <a:r>
              <a:rPr lang="en-US" sz="3600" b="1" dirty="0">
                <a:latin typeface="Times New Roman" panose="02020603050405020304" pitchFamily="18" charset="0"/>
              </a:rPr>
              <a:t> , </a:t>
            </a:r>
            <a:r>
              <a:rPr lang="en-US" sz="3600" b="1" dirty="0" err="1">
                <a:latin typeface="Times New Roman" panose="02020603050405020304" pitchFamily="18" charset="0"/>
              </a:rPr>
              <a:t>và</a:t>
            </a:r>
            <a:r>
              <a:rPr lang="en-US" sz="3600" b="1" dirty="0">
                <a:latin typeface="Times New Roman" panose="02020603050405020304" pitchFamily="18" charset="0"/>
              </a:rPr>
              <a:t> </a:t>
            </a:r>
            <a:r>
              <a:rPr lang="en-US" sz="3600" b="1" dirty="0" err="1">
                <a:latin typeface="Times New Roman" panose="02020603050405020304" pitchFamily="18" charset="0"/>
              </a:rPr>
              <a:t>cũng</a:t>
            </a:r>
            <a:r>
              <a:rPr lang="en-US" sz="3600" b="1" dirty="0">
                <a:latin typeface="Times New Roman" panose="02020603050405020304" pitchFamily="18" charset="0"/>
              </a:rPr>
              <a:t> </a:t>
            </a:r>
            <a:r>
              <a:rPr lang="en-US" sz="3600" b="1" dirty="0" err="1">
                <a:latin typeface="Times New Roman" panose="02020603050405020304" pitchFamily="18" charset="0"/>
              </a:rPr>
              <a:t>là</a:t>
            </a:r>
            <a:r>
              <a:rPr lang="en-US" sz="3600" b="1" dirty="0">
                <a:latin typeface="Times New Roman" panose="02020603050405020304" pitchFamily="18" charset="0"/>
              </a:rPr>
              <a:t> </a:t>
            </a:r>
            <a:r>
              <a:rPr lang="en-US" sz="3600" b="1" dirty="0" err="1">
                <a:latin typeface="Times New Roman" panose="02020603050405020304" pitchFamily="18" charset="0"/>
              </a:rPr>
              <a:t>vị</a:t>
            </a:r>
            <a:r>
              <a:rPr lang="en-US" sz="3600" b="1" dirty="0">
                <a:latin typeface="Times New Roman" panose="02020603050405020304" pitchFamily="18" charset="0"/>
              </a:rPr>
              <a:t> </a:t>
            </a: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trị</a:t>
            </a:r>
            <a:r>
              <a:rPr lang="en-US" sz="3600" b="1" dirty="0">
                <a:latin typeface="Times New Roman" panose="02020603050405020304" pitchFamily="18" charset="0"/>
              </a:rPr>
              <a:t> </a:t>
            </a:r>
            <a:r>
              <a:rPr lang="en-US" sz="3600" b="1" dirty="0" err="1">
                <a:latin typeface="Times New Roman" panose="02020603050405020304" pitchFamily="18" charset="0"/>
              </a:rPr>
              <a:t>vì</a:t>
            </a:r>
            <a:r>
              <a:rPr lang="en-US" sz="3600" b="1" dirty="0">
                <a:latin typeface="Times New Roman" panose="02020603050405020304" pitchFamily="18" charset="0"/>
              </a:rPr>
              <a:t> </a:t>
            </a:r>
            <a:r>
              <a:rPr lang="en-US" sz="3600" b="1" dirty="0" err="1">
                <a:latin typeface="Times New Roman" panose="02020603050405020304" pitchFamily="18" charset="0"/>
              </a:rPr>
              <a:t>lâu</a:t>
            </a:r>
            <a:r>
              <a:rPr lang="en-US" sz="3600" b="1" dirty="0">
                <a:latin typeface="Times New Roman" panose="02020603050405020304" pitchFamily="18" charset="0"/>
              </a:rPr>
              <a:t> </a:t>
            </a:r>
            <a:r>
              <a:rPr lang="en-US" sz="3600" b="1" dirty="0" err="1">
                <a:latin typeface="Times New Roman" panose="02020603050405020304" pitchFamily="18" charset="0"/>
              </a:rPr>
              <a:t>nhất</a:t>
            </a:r>
            <a:r>
              <a:rPr lang="en-US" sz="3600" b="1" dirty="0">
                <a:latin typeface="Times New Roman" panose="02020603050405020304" pitchFamily="18" charset="0"/>
              </a:rPr>
              <a:t> </a:t>
            </a:r>
            <a:r>
              <a:rPr lang="en-US" sz="3600" b="1" dirty="0" err="1">
                <a:latin typeface="Times New Roman" panose="02020603050405020304" pitchFamily="18" charset="0"/>
              </a:rPr>
              <a:t>trong</a:t>
            </a:r>
            <a:r>
              <a:rPr lang="en-US" sz="3600" b="1" dirty="0">
                <a:latin typeface="Times New Roman" panose="02020603050405020304" pitchFamily="18" charset="0"/>
              </a:rPr>
              <a:t> </a:t>
            </a:r>
            <a:r>
              <a:rPr lang="en-US" sz="3600" b="1" dirty="0" err="1">
                <a:latin typeface="Times New Roman" panose="02020603050405020304" pitchFamily="18" charset="0"/>
              </a:rPr>
              <a:t>lịch</a:t>
            </a:r>
            <a:r>
              <a:rPr lang="en-US" sz="3600" b="1" dirty="0">
                <a:latin typeface="Times New Roman" panose="02020603050405020304" pitchFamily="18" charset="0"/>
              </a:rPr>
              <a:t> </a:t>
            </a:r>
            <a:r>
              <a:rPr lang="en-US" sz="3600" b="1" dirty="0" err="1">
                <a:latin typeface="Times New Roman" panose="02020603050405020304" pitchFamily="18" charset="0"/>
              </a:rPr>
              <a:t>sử</a:t>
            </a:r>
            <a:r>
              <a:rPr lang="en-US" sz="3600" b="1" dirty="0">
                <a:latin typeface="Times New Roman" panose="02020603050405020304" pitchFamily="18" charset="0"/>
              </a:rPr>
              <a:t> </a:t>
            </a:r>
            <a:r>
              <a:rPr lang="en-US" sz="3600" b="1" dirty="0" err="1">
                <a:latin typeface="Times New Roman" panose="02020603050405020304" pitchFamily="18" charset="0"/>
              </a:rPr>
              <a:t>phong</a:t>
            </a:r>
            <a:r>
              <a:rPr lang="en-US" sz="3600" b="1" dirty="0">
                <a:latin typeface="Times New Roman" panose="02020603050405020304" pitchFamily="18" charset="0"/>
              </a:rPr>
              <a:t> </a:t>
            </a:r>
            <a:r>
              <a:rPr lang="en-US" sz="3600" b="1" dirty="0" err="1">
                <a:latin typeface="Times New Roman" panose="02020603050405020304" pitchFamily="18" charset="0"/>
              </a:rPr>
              <a:t>kiến</a:t>
            </a:r>
            <a:r>
              <a:rPr lang="en-US" sz="3600" b="1" dirty="0">
                <a:latin typeface="Times New Roman" panose="02020603050405020304" pitchFamily="18" charset="0"/>
              </a:rPr>
              <a:t> </a:t>
            </a:r>
            <a:r>
              <a:rPr lang="en-US" sz="3600" b="1" dirty="0" err="1">
                <a:latin typeface="Times New Roman" panose="02020603050405020304" pitchFamily="18" charset="0"/>
              </a:rPr>
              <a:t>Việt</a:t>
            </a:r>
            <a:r>
              <a:rPr lang="en-US" sz="3600" b="1" dirty="0">
                <a:latin typeface="Times New Roman" panose="02020603050405020304" pitchFamily="18" charset="0"/>
              </a:rPr>
              <a:t> Nam ( 38 </a:t>
            </a:r>
            <a:r>
              <a:rPr lang="en-US" sz="3600" b="1" dirty="0" err="1">
                <a:latin typeface="Times New Roman" panose="02020603050405020304" pitchFamily="18" charset="0"/>
              </a:rPr>
              <a:t>năm</a:t>
            </a:r>
            <a:r>
              <a:rPr lang="en-US" sz="3600" b="1" dirty="0">
                <a:latin typeface="Times New Roman" panose="02020603050405020304" pitchFamily="18" charset="0"/>
              </a:rPr>
              <a:t> ) </a:t>
            </a:r>
          </a:p>
          <a:p>
            <a:pPr algn="ctr">
              <a:spcBef>
                <a:spcPct val="0"/>
              </a:spcBef>
              <a:buClrTx/>
              <a:buSzTx/>
              <a:buFontTx/>
              <a:buNone/>
              <a:defRPr/>
            </a:pPr>
            <a:endParaRPr lang="en-US" sz="3600" b="1" dirty="0">
              <a:solidFill>
                <a:schemeClr val="accent3"/>
              </a:solidFill>
              <a:latin typeface="Times New Roman" panose="02020603050405020304" pitchFamily="18" charset="0"/>
            </a:endParaRPr>
          </a:p>
        </p:txBody>
      </p:sp>
    </p:spTree>
    <p:extLst>
      <p:ext uri="{BB962C8B-B14F-4D97-AF65-F5344CB8AC3E}">
        <p14:creationId xmlns:p14="http://schemas.microsoft.com/office/powerpoint/2010/main" val="316532297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25975"/>
                                        </p:tgtEl>
                                        <p:attrNameLst>
                                          <p:attrName>style.visibility</p:attrName>
                                        </p:attrNameLst>
                                      </p:cBhvr>
                                      <p:to>
                                        <p:strVal val="visible"/>
                                      </p:to>
                                    </p:set>
                                    <p:anim calcmode="lin" valueType="num">
                                      <p:cBhvr>
                                        <p:cTn id="7" dur="1000" fill="hold"/>
                                        <p:tgtEl>
                                          <p:spTgt spid="125975"/>
                                        </p:tgtEl>
                                        <p:attrNameLst>
                                          <p:attrName>ppt_w</p:attrName>
                                        </p:attrNameLst>
                                      </p:cBhvr>
                                      <p:tavLst>
                                        <p:tav tm="0">
                                          <p:val>
                                            <p:strVal val="#ppt_w+.3"/>
                                          </p:val>
                                        </p:tav>
                                        <p:tav tm="100000">
                                          <p:val>
                                            <p:strVal val="#ppt_w"/>
                                          </p:val>
                                        </p:tav>
                                      </p:tavLst>
                                    </p:anim>
                                    <p:anim calcmode="lin" valueType="num">
                                      <p:cBhvr>
                                        <p:cTn id="8" dur="1000" fill="hold"/>
                                        <p:tgtEl>
                                          <p:spTgt spid="125975"/>
                                        </p:tgtEl>
                                        <p:attrNameLst>
                                          <p:attrName>ppt_h</p:attrName>
                                        </p:attrNameLst>
                                      </p:cBhvr>
                                      <p:tavLst>
                                        <p:tav tm="0">
                                          <p:val>
                                            <p:strVal val="#ppt_h"/>
                                          </p:val>
                                        </p:tav>
                                        <p:tav tm="100000">
                                          <p:val>
                                            <p:strVal val="#ppt_h"/>
                                          </p:val>
                                        </p:tav>
                                      </p:tavLst>
                                    </p:anim>
                                    <p:animEffect transition="in" filter="fade">
                                      <p:cBhvr>
                                        <p:cTn id="9" dur="1000"/>
                                        <p:tgtEl>
                                          <p:spTgt spid="125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4114800" y="30164"/>
            <a:ext cx="373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200" b="1" u="sng">
                <a:solidFill>
                  <a:schemeClr val="accent2"/>
                </a:solidFill>
                <a:latin typeface="Times New Roman" panose="02020603050405020304" pitchFamily="18" charset="0"/>
                <a:cs typeface="Arial" panose="020B0604020202020204" pitchFamily="34" charset="0"/>
              </a:rPr>
              <a:t>Về chính trị :</a:t>
            </a:r>
            <a:r>
              <a:rPr lang="en-US" altLang="en-US" sz="3200" b="1">
                <a:solidFill>
                  <a:schemeClr val="accent2"/>
                </a:solidFill>
                <a:latin typeface="Times New Roman" panose="02020603050405020304" pitchFamily="18" charset="0"/>
                <a:cs typeface="Arial" panose="020B0604020202020204" pitchFamily="34" charset="0"/>
              </a:rPr>
              <a:t> </a:t>
            </a:r>
          </a:p>
        </p:txBody>
      </p:sp>
      <p:sp>
        <p:nvSpPr>
          <p:cNvPr id="84997" name="Text Box 5"/>
          <p:cNvSpPr txBox="1">
            <a:spLocks noChangeArrowheads="1"/>
          </p:cNvSpPr>
          <p:nvPr/>
        </p:nvSpPr>
        <p:spPr bwMode="auto">
          <a:xfrm>
            <a:off x="1524000" y="609601"/>
            <a:ext cx="9144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Char char="-"/>
            </a:pPr>
            <a:r>
              <a:rPr lang="en-US" altLang="en-US" sz="2800">
                <a:solidFill>
                  <a:schemeClr val="tx1"/>
                </a:solidFill>
                <a:latin typeface="Times New Roman" panose="02020603050405020304" pitchFamily="18" charset="0"/>
                <a:cs typeface="Arial" panose="020B0604020202020204" pitchFamily="34" charset="0"/>
              </a:rPr>
              <a:t>Xây dựng nhà nước phong kiến gồm 6 bộ : Lại, Hộ, Lễ, Binh, Hình, Công.</a:t>
            </a:r>
          </a:p>
          <a:p>
            <a:pPr>
              <a:spcBef>
                <a:spcPct val="50000"/>
              </a:spcBef>
              <a:buClrTx/>
              <a:buSzTx/>
              <a:buFontTx/>
              <a:buChar char="-"/>
            </a:pPr>
            <a:r>
              <a:rPr lang="en-US" altLang="en-US" sz="2800">
                <a:solidFill>
                  <a:schemeClr val="tx1"/>
                </a:solidFill>
                <a:latin typeface="Times New Roman" panose="02020603050405020304" pitchFamily="18" charset="0"/>
                <a:cs typeface="Arial" panose="020B0604020202020204" pitchFamily="34" charset="0"/>
              </a:rPr>
              <a:t>Chia cả nước thành 13 đạo thừa tuyên để dễ cai quản, xóa bỏ chế độ cha truyền con nối trong quan lại, chú trọng dùng người hiền tài . 					 </a:t>
            </a:r>
          </a:p>
          <a:p>
            <a:pPr>
              <a:spcBef>
                <a:spcPct val="50000"/>
              </a:spcBef>
              <a:buClrTx/>
              <a:buSzTx/>
              <a:buFontTx/>
              <a:buChar char="-"/>
            </a:pPr>
            <a:r>
              <a:rPr lang="en-US" altLang="en-US" sz="2800">
                <a:solidFill>
                  <a:schemeClr val="tx1"/>
                </a:solidFill>
                <a:latin typeface="Times New Roman" panose="02020603050405020304" pitchFamily="18" charset="0"/>
                <a:cs typeface="Arial" panose="020B0604020202020204" pitchFamily="34" charset="0"/>
              </a:rPr>
              <a:t>Mở rộng bờ cõi : năm 1470 vua Chiêm Thành quấy phá biên giới phía nam, Vua Lê Thánh Tông đích thân chỉ huy cuộc chinh phạt Chiêm Thành, sáp nhập phía Bắc Chiêm Thành ( từ đèo Hải Vân đến bắc Phú Yên ngày nay ) vào lãnh thổ Đại Việt . Cho vẽ Hồng Đức bản đồ =&gt; Thanh thế Đại Việt vang lừng khắp nơi, khiến nhà Minh phải kiêng nể không dám tấn công . </a:t>
            </a:r>
          </a:p>
        </p:txBody>
      </p:sp>
    </p:spTree>
    <p:extLst>
      <p:ext uri="{BB962C8B-B14F-4D97-AF65-F5344CB8AC3E}">
        <p14:creationId xmlns:p14="http://schemas.microsoft.com/office/powerpoint/2010/main" val="241873128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500" decel="50000" fill="hold">
                                          <p:stCondLst>
                                            <p:cond delay="0"/>
                                          </p:stCondLst>
                                        </p:cTn>
                                        <p:tgtEl>
                                          <p:spTgt spid="8499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6"/>
                                        </p:tgtEl>
                                        <p:attrNameLst>
                                          <p:attrName>ppt_w</p:attrName>
                                        </p:attrNameLst>
                                      </p:cBhvr>
                                      <p:tavLst>
                                        <p:tav tm="0">
                                          <p:val>
                                            <p:strVal val="#ppt_w*.05"/>
                                          </p:val>
                                        </p:tav>
                                        <p:tav tm="100000">
                                          <p:val>
                                            <p:strVal val="#ppt_w"/>
                                          </p:val>
                                        </p:tav>
                                      </p:tavLst>
                                    </p:anim>
                                    <p:anim calcmode="lin" valueType="num">
                                      <p:cBhvr>
                                        <p:cTn id="10" dur="1000" fill="hold"/>
                                        <p:tgtEl>
                                          <p:spTgt spid="8499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4997"/>
                                        </p:tgtEl>
                                        <p:attrNameLst>
                                          <p:attrName>style.visibility</p:attrName>
                                        </p:attrNameLst>
                                      </p:cBhvr>
                                      <p:to>
                                        <p:strVal val="visible"/>
                                      </p:to>
                                    </p:set>
                                    <p:anim calcmode="lin" valueType="num">
                                      <p:cBhvr>
                                        <p:cTn id="19" dur="1000" fill="hold"/>
                                        <p:tgtEl>
                                          <p:spTgt spid="84997"/>
                                        </p:tgtEl>
                                        <p:attrNameLst>
                                          <p:attrName>ppt_w</p:attrName>
                                        </p:attrNameLst>
                                      </p:cBhvr>
                                      <p:tavLst>
                                        <p:tav tm="0">
                                          <p:val>
                                            <p:strVal val="#ppt_w+.3"/>
                                          </p:val>
                                        </p:tav>
                                        <p:tav tm="100000">
                                          <p:val>
                                            <p:strVal val="#ppt_w"/>
                                          </p:val>
                                        </p:tav>
                                      </p:tavLst>
                                    </p:anim>
                                    <p:anim calcmode="lin" valueType="num">
                                      <p:cBhvr>
                                        <p:cTn id="20" dur="1000" fill="hold"/>
                                        <p:tgtEl>
                                          <p:spTgt spid="84997"/>
                                        </p:tgtEl>
                                        <p:attrNameLst>
                                          <p:attrName>ppt_h</p:attrName>
                                        </p:attrNameLst>
                                      </p:cBhvr>
                                      <p:tavLst>
                                        <p:tav tm="0">
                                          <p:val>
                                            <p:strVal val="#ppt_h"/>
                                          </p:val>
                                        </p:tav>
                                        <p:tav tm="100000">
                                          <p:val>
                                            <p:strVal val="#ppt_h"/>
                                          </p:val>
                                        </p:tav>
                                      </p:tavLst>
                                    </p:anim>
                                    <p:animEffect transition="in" filter="fade">
                                      <p:cBhvr>
                                        <p:cTn id="21" dur="10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P spid="8499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3352800" y="228600"/>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200" b="1" u="sng">
                <a:solidFill>
                  <a:schemeClr val="accent2"/>
                </a:solidFill>
                <a:latin typeface="Times New Roman" panose="02020603050405020304" pitchFamily="18" charset="0"/>
                <a:cs typeface="Arial" panose="020B0604020202020204" pitchFamily="34" charset="0"/>
              </a:rPr>
              <a:t>Về kinh tế :</a:t>
            </a:r>
            <a:r>
              <a:rPr lang="en-US" altLang="en-US" sz="3200" b="1">
                <a:solidFill>
                  <a:schemeClr val="accent2"/>
                </a:solidFill>
                <a:latin typeface="Times New Roman" panose="02020603050405020304" pitchFamily="18" charset="0"/>
                <a:cs typeface="Arial" panose="020B0604020202020204" pitchFamily="34" charset="0"/>
              </a:rPr>
              <a:t> </a:t>
            </a:r>
          </a:p>
        </p:txBody>
      </p:sp>
      <p:sp>
        <p:nvSpPr>
          <p:cNvPr id="73733" name="Text Box 5"/>
          <p:cNvSpPr txBox="1">
            <a:spLocks noChangeArrowheads="1"/>
          </p:cNvSpPr>
          <p:nvPr/>
        </p:nvSpPr>
        <p:spPr bwMode="auto">
          <a:xfrm>
            <a:off x="1524000" y="825501"/>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Char char="-"/>
            </a:pPr>
            <a:r>
              <a:rPr lang="en-US" altLang="en-US" sz="3200">
                <a:solidFill>
                  <a:schemeClr val="tx1"/>
                </a:solidFill>
                <a:latin typeface="Times New Roman" panose="02020603050405020304" pitchFamily="18" charset="0"/>
                <a:cs typeface="Arial" panose="020B0604020202020204" pitchFamily="34" charset="0"/>
              </a:rPr>
              <a:t>Hoàng đế Lê Thánh Tông còn đặc biệt quan tâm các chính sách nhằm phát triển </a:t>
            </a:r>
            <a:r>
              <a:rPr lang="en-US" altLang="en-US" sz="3200">
                <a:solidFill>
                  <a:schemeClr val="tx1"/>
                </a:solidFill>
                <a:latin typeface="Times New Roman" panose="02020603050405020304" pitchFamily="18" charset="0"/>
                <a:cs typeface="Arial" panose="020B0604020202020204" pitchFamily="34" charset="0"/>
                <a:hlinkClick r:id="rId2"/>
              </a:rPr>
              <a:t>kinh tế</a:t>
            </a:r>
            <a:r>
              <a:rPr lang="en-US" altLang="en-US" sz="3200">
                <a:solidFill>
                  <a:schemeClr val="tx1"/>
                </a:solidFill>
                <a:latin typeface="Times New Roman" panose="02020603050405020304" pitchFamily="18" charset="0"/>
                <a:cs typeface="Arial" panose="020B0604020202020204" pitchFamily="34" charset="0"/>
              </a:rPr>
              <a:t> như, sửa đổi luật thuế khóa, điền địa, khuyến khích </a:t>
            </a:r>
            <a:r>
              <a:rPr lang="en-US" altLang="en-US" sz="3200">
                <a:solidFill>
                  <a:schemeClr val="tx1"/>
                </a:solidFill>
                <a:latin typeface="Times New Roman" panose="02020603050405020304" pitchFamily="18" charset="0"/>
                <a:cs typeface="Arial" panose="020B0604020202020204" pitchFamily="34" charset="0"/>
                <a:hlinkClick r:id="rId3"/>
              </a:rPr>
              <a:t>nông nghiệp</a:t>
            </a:r>
            <a:r>
              <a:rPr lang="en-US" altLang="en-US" sz="3200">
                <a:solidFill>
                  <a:schemeClr val="tx1"/>
                </a:solidFill>
                <a:latin typeface="Times New Roman" panose="02020603050405020304" pitchFamily="18" charset="0"/>
                <a:cs typeface="Arial" panose="020B0604020202020204" pitchFamily="34" charset="0"/>
              </a:rPr>
              <a:t>, mở </a:t>
            </a:r>
            <a:r>
              <a:rPr lang="en-US" altLang="en-US" sz="3200">
                <a:solidFill>
                  <a:schemeClr val="tx1"/>
                </a:solidFill>
                <a:latin typeface="Times New Roman" panose="02020603050405020304" pitchFamily="18" charset="0"/>
                <a:cs typeface="Arial" panose="020B0604020202020204" pitchFamily="34" charset="0"/>
                <a:hlinkClick r:id="rId4"/>
              </a:rPr>
              <a:t>đồn điền</a:t>
            </a:r>
            <a:r>
              <a:rPr lang="en-US" altLang="en-US" sz="3200">
                <a:solidFill>
                  <a:schemeClr val="tx1"/>
                </a:solidFill>
                <a:latin typeface="Times New Roman" panose="02020603050405020304" pitchFamily="18" charset="0"/>
                <a:cs typeface="Arial" panose="020B0604020202020204" pitchFamily="34" charset="0"/>
              </a:rPr>
              <a:t>, vua ban nhiều chỉ dụ nhằm phát triển kinh tế như : </a:t>
            </a:r>
            <a:r>
              <a:rPr lang="en-US" altLang="en-US" sz="3200">
                <a:solidFill>
                  <a:schemeClr val="tx1"/>
                </a:solidFill>
                <a:latin typeface="Times New Roman" panose="02020603050405020304" pitchFamily="18" charset="0"/>
                <a:cs typeface="Arial" panose="020B0604020202020204" pitchFamily="34" charset="0"/>
                <a:hlinkClick r:id="rId5"/>
              </a:rPr>
              <a:t>Chiếu khuyến nông</a:t>
            </a:r>
            <a:r>
              <a:rPr lang="en-US" altLang="en-US" sz="3200">
                <a:solidFill>
                  <a:schemeClr val="tx1"/>
                </a:solidFill>
                <a:latin typeface="Times New Roman" panose="02020603050405020304" pitchFamily="18" charset="0"/>
                <a:cs typeface="Arial" panose="020B0604020202020204" pitchFamily="34" charset="0"/>
              </a:rPr>
              <a:t>, </a:t>
            </a:r>
            <a:r>
              <a:rPr lang="en-US" altLang="en-US" sz="3200">
                <a:solidFill>
                  <a:schemeClr val="tx1"/>
                </a:solidFill>
                <a:latin typeface="Times New Roman" panose="02020603050405020304" pitchFamily="18" charset="0"/>
                <a:cs typeface="Arial" panose="020B0604020202020204" pitchFamily="34" charset="0"/>
                <a:hlinkClick r:id="rId6"/>
              </a:rPr>
              <a:t>Chiếu lập đồn điền</a:t>
            </a:r>
            <a:r>
              <a:rPr lang="en-US" altLang="en-US" sz="3200">
                <a:solidFill>
                  <a:schemeClr val="tx1"/>
                </a:solidFill>
                <a:latin typeface="Times New Roman" panose="02020603050405020304" pitchFamily="18" charset="0"/>
                <a:cs typeface="Arial" panose="020B0604020202020204" pitchFamily="34" charset="0"/>
              </a:rPr>
              <a:t>, </a:t>
            </a:r>
            <a:r>
              <a:rPr lang="en-US" altLang="en-US" sz="3200">
                <a:solidFill>
                  <a:schemeClr val="tx1"/>
                </a:solidFill>
                <a:latin typeface="Times New Roman" panose="02020603050405020304" pitchFamily="18" charset="0"/>
                <a:cs typeface="Arial" panose="020B0604020202020204" pitchFamily="34" charset="0"/>
                <a:hlinkClick r:id="rId7"/>
              </a:rPr>
              <a:t>Chiếu định quan chế</a:t>
            </a:r>
            <a:r>
              <a:rPr lang="en-US" altLang="en-US" sz="3200">
                <a:solidFill>
                  <a:schemeClr val="tx1"/>
                </a:solidFill>
                <a:latin typeface="Times New Roman" panose="02020603050405020304" pitchFamily="18" charset="0"/>
                <a:cs typeface="Arial" panose="020B0604020202020204" pitchFamily="34" charset="0"/>
              </a:rPr>
              <a:t>, v.v...</a:t>
            </a:r>
          </a:p>
          <a:p>
            <a:pPr>
              <a:spcBef>
                <a:spcPct val="0"/>
              </a:spcBef>
              <a:buClrTx/>
              <a:buSzTx/>
              <a:buFontTx/>
              <a:buChar char="-"/>
            </a:pPr>
            <a:r>
              <a:rPr lang="en-US" altLang="en-US" sz="3200">
                <a:solidFill>
                  <a:schemeClr val="tx1"/>
                </a:solidFill>
                <a:latin typeface="Times New Roman" panose="02020603050405020304" pitchFamily="18" charset="0"/>
                <a:cs typeface="Arial" panose="020B0604020202020204" pitchFamily="34" charset="0"/>
              </a:rPr>
              <a:t> Tạo điều kiện cho thương nghiệp phát triển, xây dựng kinh đô Thăng Long với 36 phố phường phát triển thịnh vượng . </a:t>
            </a:r>
          </a:p>
        </p:txBody>
      </p:sp>
    </p:spTree>
    <p:extLst>
      <p:ext uri="{BB962C8B-B14F-4D97-AF65-F5344CB8AC3E}">
        <p14:creationId xmlns:p14="http://schemas.microsoft.com/office/powerpoint/2010/main" val="417596511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1000" fill="hold"/>
                                        <p:tgtEl>
                                          <p:spTgt spid="73732"/>
                                        </p:tgtEl>
                                        <p:attrNameLst>
                                          <p:attrName>ppt_x</p:attrName>
                                        </p:attrNameLst>
                                      </p:cBhvr>
                                      <p:tavLst>
                                        <p:tav tm="0">
                                          <p:val>
                                            <p:strVal val="#ppt_x-.2"/>
                                          </p:val>
                                        </p:tav>
                                        <p:tav tm="100000">
                                          <p:val>
                                            <p:strVal val="#ppt_x"/>
                                          </p:val>
                                        </p:tav>
                                      </p:tavLst>
                                    </p:anim>
                                    <p:anim calcmode="lin" valueType="num">
                                      <p:cBhvr>
                                        <p:cTn id="8" dur="1000" fill="hold"/>
                                        <p:tgtEl>
                                          <p:spTgt spid="737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737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73733"/>
                                        </p:tgtEl>
                                        <p:attrNameLst>
                                          <p:attrName>style.visibility</p:attrName>
                                        </p:attrNameLst>
                                      </p:cBhvr>
                                      <p:to>
                                        <p:strVal val="visible"/>
                                      </p:to>
                                    </p:set>
                                    <p:anim calcmode="lin" valueType="num">
                                      <p:cBhvr>
                                        <p:cTn id="14" dur="500" fill="hold"/>
                                        <p:tgtEl>
                                          <p:spTgt spid="73733"/>
                                        </p:tgtEl>
                                        <p:attrNameLst>
                                          <p:attrName>ppt_w</p:attrName>
                                        </p:attrNameLst>
                                      </p:cBhvr>
                                      <p:tavLst>
                                        <p:tav tm="0">
                                          <p:val>
                                            <p:strVal val="#ppt_w*2.5"/>
                                          </p:val>
                                        </p:tav>
                                        <p:tav tm="100000">
                                          <p:val>
                                            <p:strVal val="#ppt_w"/>
                                          </p:val>
                                        </p:tav>
                                      </p:tavLst>
                                    </p:anim>
                                    <p:anim calcmode="lin" valueType="num">
                                      <p:cBhvr>
                                        <p:cTn id="15" dur="500" fill="hold"/>
                                        <p:tgtEl>
                                          <p:spTgt spid="73733"/>
                                        </p:tgtEl>
                                        <p:attrNameLst>
                                          <p:attrName>ppt_h</p:attrName>
                                        </p:attrNameLst>
                                      </p:cBhvr>
                                      <p:tavLst>
                                        <p:tav tm="0">
                                          <p:val>
                                            <p:strVal val="#ppt_h*0.01"/>
                                          </p:val>
                                        </p:tav>
                                        <p:tav tm="100000">
                                          <p:val>
                                            <p:strVal val="#ppt_h"/>
                                          </p:val>
                                        </p:tav>
                                      </p:tavLst>
                                    </p:anim>
                                    <p:anim calcmode="lin" valueType="num">
                                      <p:cBhvr>
                                        <p:cTn id="16" dur="500" fill="hold"/>
                                        <p:tgtEl>
                                          <p:spTgt spid="73733"/>
                                        </p:tgtEl>
                                        <p:attrNameLst>
                                          <p:attrName>ppt_x</p:attrName>
                                        </p:attrNameLst>
                                      </p:cBhvr>
                                      <p:tavLst>
                                        <p:tav tm="0">
                                          <p:val>
                                            <p:strVal val="#ppt_x"/>
                                          </p:val>
                                        </p:tav>
                                        <p:tav tm="100000">
                                          <p:val>
                                            <p:strVal val="#ppt_x"/>
                                          </p:val>
                                        </p:tav>
                                      </p:tavLst>
                                    </p:anim>
                                    <p:anim calcmode="lin" valueType="num">
                                      <p:cBhvr>
                                        <p:cTn id="17" dur="500" fill="hold"/>
                                        <p:tgtEl>
                                          <p:spTgt spid="73733"/>
                                        </p:tgtEl>
                                        <p:attrNameLst>
                                          <p:attrName>ppt_y</p:attrName>
                                        </p:attrNameLst>
                                      </p:cBhvr>
                                      <p:tavLst>
                                        <p:tav tm="0">
                                          <p:val>
                                            <p:strVal val="#ppt_h+1"/>
                                          </p:val>
                                        </p:tav>
                                        <p:tav tm="100000">
                                          <p:val>
                                            <p:strVal val="#ppt_y"/>
                                          </p:val>
                                        </p:tav>
                                      </p:tavLst>
                                    </p:anim>
                                    <p:animEffect transition="in" filter="fade">
                                      <p:cBhvr>
                                        <p:cTn id="18"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4648200" y="2286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200" b="1" u="sng">
                <a:solidFill>
                  <a:schemeClr val="accent2"/>
                </a:solidFill>
                <a:latin typeface="Times New Roman" panose="02020603050405020304" pitchFamily="18" charset="0"/>
                <a:cs typeface="Arial" panose="020B0604020202020204" pitchFamily="34" charset="0"/>
              </a:rPr>
              <a:t>Về quân đội :</a:t>
            </a:r>
            <a:r>
              <a:rPr lang="en-US" altLang="en-US" sz="3200" b="1">
                <a:solidFill>
                  <a:schemeClr val="accent2"/>
                </a:solidFill>
                <a:latin typeface="Times New Roman" panose="02020603050405020304" pitchFamily="18" charset="0"/>
                <a:cs typeface="Arial" panose="020B0604020202020204" pitchFamily="34" charset="0"/>
              </a:rPr>
              <a:t> </a:t>
            </a:r>
          </a:p>
        </p:txBody>
      </p:sp>
      <p:sp>
        <p:nvSpPr>
          <p:cNvPr id="86021" name="Text Box 5"/>
          <p:cNvSpPr txBox="1">
            <a:spLocks noChangeArrowheads="1"/>
          </p:cNvSpPr>
          <p:nvPr/>
        </p:nvSpPr>
        <p:spPr bwMode="auto">
          <a:xfrm>
            <a:off x="1524000" y="914401"/>
            <a:ext cx="88392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Char char="-"/>
            </a:pPr>
            <a:r>
              <a:rPr lang="en-US" altLang="en-US" sz="3000">
                <a:solidFill>
                  <a:schemeClr val="tx1"/>
                </a:solidFill>
                <a:latin typeface="Times New Roman" panose="02020603050405020304" pitchFamily="18" charset="0"/>
                <a:cs typeface="Arial" panose="020B0604020202020204" pitchFamily="34" charset="0"/>
              </a:rPr>
              <a:t>Vua thường đích thân đi tuần các vùng biên ải xa xôi để làm gương cho binh sĩ . </a:t>
            </a:r>
          </a:p>
          <a:p>
            <a:pPr>
              <a:spcBef>
                <a:spcPct val="50000"/>
              </a:spcBef>
              <a:buClrTx/>
              <a:buSzTx/>
              <a:buFontTx/>
              <a:buChar char="-"/>
            </a:pPr>
            <a:r>
              <a:rPr lang="en-US" altLang="en-US" sz="3000">
                <a:solidFill>
                  <a:schemeClr val="tx1"/>
                </a:solidFill>
                <a:latin typeface="Times New Roman" panose="02020603050405020304" pitchFamily="18" charset="0"/>
                <a:cs typeface="Arial" panose="020B0604020202020204" pitchFamily="34" charset="0"/>
              </a:rPr>
              <a:t> </a:t>
            </a:r>
            <a:r>
              <a:rPr lang="en-US" altLang="en-US" sz="3000">
                <a:solidFill>
                  <a:schemeClr val="tx1"/>
                </a:solidFill>
                <a:latin typeface="Times New Roman" panose="02020603050405020304" pitchFamily="18" charset="0"/>
                <a:cs typeface="Arial" panose="020B0604020202020204" pitchFamily="34" charset="0"/>
                <a:hlinkClick r:id="rId2"/>
              </a:rPr>
              <a:t>43 điều quân chính</a:t>
            </a:r>
            <a:r>
              <a:rPr lang="en-US" altLang="en-US" sz="3000">
                <a:solidFill>
                  <a:schemeClr val="tx1"/>
                </a:solidFill>
                <a:latin typeface="Times New Roman" panose="02020603050405020304" pitchFamily="18" charset="0"/>
                <a:cs typeface="Arial" panose="020B0604020202020204" pitchFamily="34" charset="0"/>
              </a:rPr>
              <a:t> là luật quân đội do Lê Thánh Tông ban hành cho thấy kỷ luật quân đội của ông rất nghiêm ngặt, có sức chiến đấu cao.</a:t>
            </a:r>
          </a:p>
        </p:txBody>
      </p:sp>
      <p:sp>
        <p:nvSpPr>
          <p:cNvPr id="86023" name="Text Box 7"/>
          <p:cNvSpPr txBox="1">
            <a:spLocks noChangeArrowheads="1"/>
          </p:cNvSpPr>
          <p:nvPr/>
        </p:nvSpPr>
        <p:spPr bwMode="auto">
          <a:xfrm>
            <a:off x="4572000" y="39624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200" b="1" u="sng">
                <a:solidFill>
                  <a:schemeClr val="accent2"/>
                </a:solidFill>
                <a:latin typeface="Times New Roman" panose="02020603050405020304" pitchFamily="18" charset="0"/>
                <a:cs typeface="Arial" panose="020B0604020202020204" pitchFamily="34" charset="0"/>
              </a:rPr>
              <a:t>Về pháp luật :</a:t>
            </a:r>
            <a:r>
              <a:rPr lang="en-US" altLang="en-US" sz="3200" b="1">
                <a:solidFill>
                  <a:schemeClr val="accent2"/>
                </a:solidFill>
                <a:latin typeface="Times New Roman" panose="02020603050405020304" pitchFamily="18" charset="0"/>
                <a:cs typeface="Arial" panose="020B0604020202020204" pitchFamily="34" charset="0"/>
              </a:rPr>
              <a:t>  </a:t>
            </a:r>
          </a:p>
        </p:txBody>
      </p:sp>
      <p:sp>
        <p:nvSpPr>
          <p:cNvPr id="86024" name="Text Box 8"/>
          <p:cNvSpPr txBox="1">
            <a:spLocks noChangeArrowheads="1"/>
          </p:cNvSpPr>
          <p:nvPr/>
        </p:nvSpPr>
        <p:spPr bwMode="auto">
          <a:xfrm>
            <a:off x="1524000" y="4465639"/>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200">
                <a:solidFill>
                  <a:schemeClr val="tx1"/>
                </a:solidFill>
                <a:latin typeface="Times New Roman" panose="02020603050405020304" pitchFamily="18" charset="0"/>
                <a:cs typeface="Arial" panose="020B0604020202020204" pitchFamily="34" charset="0"/>
              </a:rPr>
              <a:t>Bộ </a:t>
            </a:r>
            <a:r>
              <a:rPr lang="en-US" altLang="en-US" sz="3200">
                <a:solidFill>
                  <a:schemeClr val="tx1"/>
                </a:solidFill>
                <a:latin typeface="Times New Roman" panose="02020603050405020304" pitchFamily="18" charset="0"/>
                <a:cs typeface="Arial" panose="020B0604020202020204" pitchFamily="34" charset="0"/>
                <a:hlinkClick r:id="rId3"/>
              </a:rPr>
              <a:t>luật Hồng Đức</a:t>
            </a:r>
            <a:r>
              <a:rPr lang="en-US" altLang="en-US" sz="3200">
                <a:solidFill>
                  <a:schemeClr val="tx1"/>
                </a:solidFill>
                <a:latin typeface="Times New Roman" panose="02020603050405020304" pitchFamily="18" charset="0"/>
                <a:cs typeface="Arial" panose="020B0604020202020204" pitchFamily="34" charset="0"/>
              </a:rPr>
              <a:t> ( 1483 ) được lưu lại đến ngày nay bao gồm 13 chương với 700 điều với truyền thống nhân nghĩa, </a:t>
            </a:r>
            <a:r>
              <a:rPr lang="en-US" altLang="en-US" sz="3200" b="1" i="1">
                <a:solidFill>
                  <a:schemeClr val="tx1"/>
                </a:solidFill>
                <a:latin typeface="Times New Roman" panose="02020603050405020304" pitchFamily="18" charset="0"/>
                <a:cs typeface="Arial" panose="020B0604020202020204" pitchFamily="34" charset="0"/>
              </a:rPr>
              <a:t>lấy dân làm gốc</a:t>
            </a:r>
            <a:r>
              <a:rPr lang="en-US" altLang="en-US" sz="3200" b="1">
                <a:solidFill>
                  <a:schemeClr val="tx1"/>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39666241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6020">
                                            <p:txEl>
                                              <p:pRg st="0" end="0"/>
                                            </p:txEl>
                                          </p:spTgt>
                                        </p:tgtEl>
                                        <p:attrNameLst>
                                          <p:attrName>style.visibility</p:attrName>
                                        </p:attrNameLst>
                                      </p:cBhvr>
                                      <p:to>
                                        <p:strVal val="visible"/>
                                      </p:to>
                                    </p:set>
                                    <p:anim calcmode="discrete" valueType="clr">
                                      <p:cBhvr override="childStyle">
                                        <p:cTn id="7" dur="80"/>
                                        <p:tgtEl>
                                          <p:spTgt spid="860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60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60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6021">
                                            <p:txEl>
                                              <p:pRg st="0" end="0"/>
                                            </p:txEl>
                                          </p:spTgt>
                                        </p:tgtEl>
                                        <p:attrNameLst>
                                          <p:attrName>style.visibility</p:attrName>
                                        </p:attrNameLst>
                                      </p:cBhvr>
                                      <p:to>
                                        <p:strVal val="visible"/>
                                      </p:to>
                                    </p:set>
                                    <p:anim calcmode="discrete" valueType="clr">
                                      <p:cBhvr override="childStyle">
                                        <p:cTn id="14" dur="80"/>
                                        <p:tgtEl>
                                          <p:spTgt spid="860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6021">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6021">
                                            <p:txEl>
                                              <p:pRg st="0" end="0"/>
                                            </p:txEl>
                                          </p:spTgt>
                                        </p:tgtEl>
                                        <p:attrNameLst>
                                          <p:attrName>fill.type</p:attrName>
                                        </p:attrNameLst>
                                      </p:cBhvr>
                                      <p:to>
                                        <p:strVal val="solid"/>
                                      </p:to>
                                    </p:set>
                                  </p:childTnLst>
                                </p:cTn>
                              </p:par>
                            </p:childTnLst>
                          </p:cTn>
                        </p:par>
                        <p:par>
                          <p:cTn id="17" fill="hold" nodeType="afterGroup">
                            <p:stCondLst>
                              <p:cond delay="248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86021">
                                            <p:txEl>
                                              <p:pRg st="1" end="1"/>
                                            </p:txEl>
                                          </p:spTgt>
                                        </p:tgtEl>
                                        <p:attrNameLst>
                                          <p:attrName>style.visibility</p:attrName>
                                        </p:attrNameLst>
                                      </p:cBhvr>
                                      <p:to>
                                        <p:strVal val="visible"/>
                                      </p:to>
                                    </p:set>
                                    <p:anim calcmode="discrete" valueType="clr">
                                      <p:cBhvr override="childStyle">
                                        <p:cTn id="20" dur="80"/>
                                        <p:tgtEl>
                                          <p:spTgt spid="860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6021">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86021">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86023"/>
                                        </p:tgtEl>
                                        <p:attrNameLst>
                                          <p:attrName>style.visibility</p:attrName>
                                        </p:attrNameLst>
                                      </p:cBhvr>
                                      <p:to>
                                        <p:strVal val="visible"/>
                                      </p:to>
                                    </p:set>
                                    <p:anim calcmode="discrete" valueType="clr">
                                      <p:cBhvr override="childStyle">
                                        <p:cTn id="27" dur="80"/>
                                        <p:tgtEl>
                                          <p:spTgt spid="8602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86023"/>
                                        </p:tgtEl>
                                        <p:attrNameLst>
                                          <p:attrName>fillcolor</p:attrName>
                                        </p:attrNameLst>
                                      </p:cBhvr>
                                      <p:tavLst>
                                        <p:tav tm="0">
                                          <p:val>
                                            <p:clrVal>
                                              <a:schemeClr val="accent2"/>
                                            </p:clrVal>
                                          </p:val>
                                        </p:tav>
                                        <p:tav tm="50000">
                                          <p:val>
                                            <p:clrVal>
                                              <a:schemeClr val="hlink"/>
                                            </p:clrVal>
                                          </p:val>
                                        </p:tav>
                                      </p:tavLst>
                                    </p:anim>
                                    <p:set>
                                      <p:cBhvr>
                                        <p:cTn id="29" dur="80"/>
                                        <p:tgtEl>
                                          <p:spTgt spid="86023"/>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86024">
                                            <p:txEl>
                                              <p:pRg st="0" end="0"/>
                                            </p:txEl>
                                          </p:spTgt>
                                        </p:tgtEl>
                                        <p:attrNameLst>
                                          <p:attrName>style.visibility</p:attrName>
                                        </p:attrNameLst>
                                      </p:cBhvr>
                                      <p:to>
                                        <p:strVal val="visible"/>
                                      </p:to>
                                    </p:set>
                                    <p:anim calcmode="discrete" valueType="clr">
                                      <p:cBhvr override="childStyle">
                                        <p:cTn id="34" dur="80"/>
                                        <p:tgtEl>
                                          <p:spTgt spid="860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6024">
                                            <p:txEl>
                                              <p:pRg st="0" end="0"/>
                                            </p:txEl>
                                          </p:spTgt>
                                        </p:tgtEl>
                                        <p:attrNameLst>
                                          <p:attrName>fillcolor</p:attrName>
                                        </p:attrNameLst>
                                      </p:cBhvr>
                                      <p:tavLst>
                                        <p:tav tm="0">
                                          <p:val>
                                            <p:clrVal>
                                              <a:schemeClr val="accent2"/>
                                            </p:clrVal>
                                          </p:val>
                                        </p:tav>
                                        <p:tav tm="50000">
                                          <p:val>
                                            <p:clrVal>
                                              <a:schemeClr val="hlink"/>
                                            </p:clrVal>
                                          </p:val>
                                        </p:tav>
                                      </p:tavLst>
                                    </p:anim>
                                    <p:set>
                                      <p:cBhvr>
                                        <p:cTn id="36" dur="80"/>
                                        <p:tgtEl>
                                          <p:spTgt spid="8602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a:extLst>
              <a:ext uri="{FF2B5EF4-FFF2-40B4-BE49-F238E27FC236}">
                <a16:creationId xmlns:a16="http://schemas.microsoft.com/office/drawing/2014/main" id="{9E5EC3DC-0E87-441B-9316-F2CF16847228}"/>
              </a:ext>
            </a:extLst>
          </p:cNvPr>
          <p:cNvSpPr txBox="1">
            <a:spLocks noChangeArrowheads="1"/>
          </p:cNvSpPr>
          <p:nvPr/>
        </p:nvSpPr>
        <p:spPr bwMode="auto">
          <a:xfrm>
            <a:off x="1676400" y="1"/>
            <a:ext cx="5791200" cy="4894263"/>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2000" dirty="0">
                <a:solidFill>
                  <a:schemeClr val="accent3"/>
                </a:solidFill>
                <a:latin typeface="Arial" panose="020B0604020202020204" pitchFamily="34" charset="0"/>
              </a:rPr>
              <a:t>                        </a:t>
            </a:r>
            <a:r>
              <a:rPr lang="en-US" b="1" u="sng" dirty="0" err="1">
                <a:solidFill>
                  <a:schemeClr val="accent3"/>
                </a:solidFill>
                <a:latin typeface="Times New Roman" panose="02020603050405020304" pitchFamily="18" charset="0"/>
              </a:rPr>
              <a:t>Về</a:t>
            </a:r>
            <a:r>
              <a:rPr lang="en-US" b="1" u="sng" dirty="0">
                <a:solidFill>
                  <a:schemeClr val="accent3"/>
                </a:solidFill>
                <a:latin typeface="Times New Roman" panose="02020603050405020304" pitchFamily="18" charset="0"/>
              </a:rPr>
              <a:t> </a:t>
            </a:r>
            <a:r>
              <a:rPr lang="en-US" b="1" u="sng" dirty="0" err="1">
                <a:solidFill>
                  <a:schemeClr val="accent3"/>
                </a:solidFill>
                <a:latin typeface="Times New Roman" panose="02020603050405020304" pitchFamily="18" charset="0"/>
              </a:rPr>
              <a:t>giáo</a:t>
            </a:r>
            <a:r>
              <a:rPr lang="en-US" b="1" u="sng" dirty="0">
                <a:solidFill>
                  <a:schemeClr val="accent3"/>
                </a:solidFill>
                <a:latin typeface="Times New Roman" panose="02020603050405020304" pitchFamily="18" charset="0"/>
              </a:rPr>
              <a:t> </a:t>
            </a:r>
            <a:r>
              <a:rPr lang="en-US" b="1" u="sng" dirty="0" err="1">
                <a:solidFill>
                  <a:schemeClr val="accent3"/>
                </a:solidFill>
                <a:latin typeface="Times New Roman" panose="02020603050405020304" pitchFamily="18" charset="0"/>
              </a:rPr>
              <a:t>dục</a:t>
            </a:r>
            <a:r>
              <a:rPr lang="en-US" b="1" u="sng" dirty="0">
                <a:solidFill>
                  <a:schemeClr val="accent3"/>
                </a:solidFill>
                <a:latin typeface="Times New Roman" panose="02020603050405020304" pitchFamily="18" charset="0"/>
              </a:rPr>
              <a:t> – </a:t>
            </a:r>
            <a:r>
              <a:rPr lang="en-US" b="1" u="sng" dirty="0" err="1">
                <a:solidFill>
                  <a:schemeClr val="accent3"/>
                </a:solidFill>
                <a:latin typeface="Times New Roman" panose="02020603050405020304" pitchFamily="18" charset="0"/>
              </a:rPr>
              <a:t>thi</a:t>
            </a:r>
            <a:r>
              <a:rPr lang="en-US" b="1" u="sng" dirty="0">
                <a:solidFill>
                  <a:schemeClr val="accent3"/>
                </a:solidFill>
                <a:latin typeface="Times New Roman" panose="02020603050405020304" pitchFamily="18" charset="0"/>
              </a:rPr>
              <a:t> </a:t>
            </a:r>
            <a:r>
              <a:rPr lang="en-US" b="1" u="sng" dirty="0" err="1">
                <a:solidFill>
                  <a:schemeClr val="accent3"/>
                </a:solidFill>
                <a:latin typeface="Times New Roman" panose="02020603050405020304" pitchFamily="18" charset="0"/>
              </a:rPr>
              <a:t>cử</a:t>
            </a:r>
            <a:r>
              <a:rPr lang="en-US" b="1" u="sng" dirty="0">
                <a:solidFill>
                  <a:schemeClr val="accent3"/>
                </a:solidFill>
                <a:latin typeface="Times New Roman" panose="02020603050405020304" pitchFamily="18" charset="0"/>
              </a:rPr>
              <a:t> :</a:t>
            </a:r>
            <a:r>
              <a:rPr lang="en-US" b="1" dirty="0">
                <a:solidFill>
                  <a:schemeClr val="accent3"/>
                </a:solidFill>
                <a:latin typeface="Times New Roman" panose="02020603050405020304" pitchFamily="18" charset="0"/>
              </a:rPr>
              <a:t> </a:t>
            </a:r>
            <a:endParaRPr lang="en-US" sz="2000" dirty="0">
              <a:solidFill>
                <a:schemeClr val="accent3"/>
              </a:solidFill>
              <a:latin typeface="Arial" panose="020B0604020202020204" pitchFamily="34" charset="0"/>
            </a:endParaRPr>
          </a:p>
          <a:p>
            <a:pPr>
              <a:spcBef>
                <a:spcPct val="0"/>
              </a:spcBef>
              <a:buClrTx/>
              <a:buSzTx/>
              <a:buFontTx/>
              <a:buNone/>
              <a:defRPr/>
            </a:pPr>
            <a:r>
              <a:rPr lang="en-US" sz="2800" dirty="0">
                <a:solidFill>
                  <a:schemeClr val="accent3"/>
                </a:solidFill>
                <a:latin typeface="Times New Roman" panose="02020603050405020304" pitchFamily="18" charset="0"/>
              </a:rPr>
              <a:t>	</a:t>
            </a:r>
            <a:r>
              <a:rPr lang="en-US" sz="2800" dirty="0" err="1">
                <a:latin typeface="Times New Roman" panose="02020603050405020304" pitchFamily="18" charset="0"/>
              </a:rPr>
              <a:t>Lê</a:t>
            </a:r>
            <a:r>
              <a:rPr lang="en-US" sz="2800" dirty="0">
                <a:latin typeface="Times New Roman" panose="02020603050405020304" pitchFamily="18" charset="0"/>
              </a:rPr>
              <a:t> </a:t>
            </a:r>
            <a:r>
              <a:rPr lang="en-US" sz="2800" dirty="0" err="1">
                <a:latin typeface="Times New Roman" panose="02020603050405020304" pitchFamily="18" charset="0"/>
              </a:rPr>
              <a:t>Thánh</a:t>
            </a:r>
            <a:r>
              <a:rPr lang="en-US" sz="2800" dirty="0">
                <a:latin typeface="Times New Roman" panose="02020603050405020304" pitchFamily="18" charset="0"/>
              </a:rPr>
              <a:t> </a:t>
            </a:r>
            <a:r>
              <a:rPr lang="en-US" sz="2800" dirty="0" err="1">
                <a:latin typeface="Times New Roman" panose="02020603050405020304" pitchFamily="18" charset="0"/>
              </a:rPr>
              <a:t>Tông</a:t>
            </a:r>
            <a:r>
              <a:rPr lang="en-US" sz="2800" dirty="0">
                <a:latin typeface="Times New Roman" panose="02020603050405020304" pitchFamily="18" charset="0"/>
              </a:rPr>
              <a:t> </a:t>
            </a:r>
            <a:r>
              <a:rPr lang="en-US" sz="2800" dirty="0" err="1">
                <a:latin typeface="Times New Roman" panose="02020603050405020304" pitchFamily="18" charset="0"/>
              </a:rPr>
              <a:t>khởi</a:t>
            </a:r>
            <a:r>
              <a:rPr lang="en-US" sz="2800" dirty="0">
                <a:latin typeface="Times New Roman" panose="02020603050405020304" pitchFamily="18" charset="0"/>
              </a:rPr>
              <a:t> </a:t>
            </a:r>
            <a:r>
              <a:rPr lang="en-US" sz="2800" dirty="0" err="1">
                <a:latin typeface="Times New Roman" panose="02020603050405020304" pitchFamily="18" charset="0"/>
              </a:rPr>
              <a:t>xướng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cho</a:t>
            </a:r>
            <a:r>
              <a:rPr lang="en-US" sz="2800" dirty="0">
                <a:latin typeface="Times New Roman" panose="02020603050405020304" pitchFamily="18" charset="0"/>
              </a:rPr>
              <a:t> </a:t>
            </a:r>
            <a:r>
              <a:rPr lang="en-US" sz="2800" dirty="0" err="1">
                <a:latin typeface="Times New Roman" panose="02020603050405020304" pitchFamily="18" charset="0"/>
              </a:rPr>
              <a:t>lập</a:t>
            </a:r>
            <a:r>
              <a:rPr lang="en-US" sz="2800" dirty="0">
                <a:latin typeface="Times New Roman" panose="02020603050405020304" pitchFamily="18" charset="0"/>
              </a:rPr>
              <a:t> </a:t>
            </a:r>
            <a:r>
              <a:rPr lang="en-US" sz="2800" dirty="0" err="1">
                <a:latin typeface="Times New Roman" panose="02020603050405020304" pitchFamily="18" charset="0"/>
                <a:hlinkClick r:id="rId2"/>
              </a:rPr>
              <a:t>Bia</a:t>
            </a:r>
            <a:r>
              <a:rPr lang="en-US" sz="2800" dirty="0">
                <a:latin typeface="Times New Roman" panose="02020603050405020304" pitchFamily="18" charset="0"/>
                <a:hlinkClick r:id="rId2"/>
              </a:rPr>
              <a:t> </a:t>
            </a:r>
            <a:r>
              <a:rPr lang="en-US" sz="2800" dirty="0" err="1">
                <a:latin typeface="Times New Roman" panose="02020603050405020304" pitchFamily="18" charset="0"/>
                <a:hlinkClick r:id="rId2"/>
              </a:rPr>
              <a:t>tiến</a:t>
            </a:r>
            <a:r>
              <a:rPr lang="en-US" sz="2800" dirty="0">
                <a:latin typeface="Times New Roman" panose="02020603050405020304" pitchFamily="18" charset="0"/>
                <a:hlinkClick r:id="rId2"/>
              </a:rPr>
              <a:t> </a:t>
            </a:r>
            <a:r>
              <a:rPr lang="en-US" sz="2800" dirty="0" err="1">
                <a:latin typeface="Times New Roman" panose="02020603050405020304" pitchFamily="18" charset="0"/>
                <a:hlinkClick r:id="rId2"/>
              </a:rPr>
              <a:t>sỹ</a:t>
            </a:r>
            <a:r>
              <a:rPr lang="en-US" sz="2800" dirty="0">
                <a:latin typeface="Times New Roman" panose="02020603050405020304" pitchFamily="18" charset="0"/>
              </a:rPr>
              <a:t> </a:t>
            </a:r>
            <a:r>
              <a:rPr lang="en-US" sz="2800" dirty="0" err="1">
                <a:latin typeface="Times New Roman" panose="02020603050405020304" pitchFamily="18" charset="0"/>
              </a:rPr>
              <a:t>lần</a:t>
            </a:r>
            <a:r>
              <a:rPr lang="en-US" sz="2800" dirty="0">
                <a:latin typeface="Times New Roman" panose="02020603050405020304" pitchFamily="18" charset="0"/>
              </a:rPr>
              <a:t> </a:t>
            </a:r>
            <a:r>
              <a:rPr lang="en-US" sz="2800" dirty="0" err="1">
                <a:latin typeface="Times New Roman" panose="02020603050405020304" pitchFamily="18" charset="0"/>
              </a:rPr>
              <a:t>đầu</a:t>
            </a:r>
            <a:r>
              <a:rPr lang="en-US" sz="2800" dirty="0">
                <a:latin typeface="Times New Roman" panose="02020603050405020304" pitchFamily="18" charset="0"/>
              </a:rPr>
              <a:t> </a:t>
            </a:r>
            <a:r>
              <a:rPr lang="en-US" sz="2800" dirty="0" err="1">
                <a:latin typeface="Times New Roman" panose="02020603050405020304" pitchFamily="18" charset="0"/>
              </a:rPr>
              <a:t>tiên</a:t>
            </a:r>
            <a:r>
              <a:rPr lang="en-US" sz="2800" dirty="0">
                <a:latin typeface="Times New Roman" panose="02020603050405020304" pitchFamily="18" charset="0"/>
              </a:rPr>
              <a:t> ở </a:t>
            </a:r>
            <a:r>
              <a:rPr lang="en-US" sz="2800" dirty="0" err="1">
                <a:latin typeface="Times New Roman" panose="02020603050405020304" pitchFamily="18" charset="0"/>
                <a:hlinkClick r:id="rId3"/>
              </a:rPr>
              <a:t>Văn</a:t>
            </a:r>
            <a:r>
              <a:rPr lang="en-US" sz="2800" dirty="0">
                <a:latin typeface="Times New Roman" panose="02020603050405020304" pitchFamily="18" charset="0"/>
                <a:hlinkClick r:id="rId3"/>
              </a:rPr>
              <a:t> </a:t>
            </a:r>
            <a:r>
              <a:rPr lang="en-US" sz="2800" dirty="0" err="1">
                <a:latin typeface="Times New Roman" panose="02020603050405020304" pitchFamily="18" charset="0"/>
                <a:hlinkClick r:id="rId3"/>
              </a:rPr>
              <a:t>Miếu-Quốc</a:t>
            </a:r>
            <a:r>
              <a:rPr lang="en-US" sz="2800" dirty="0">
                <a:latin typeface="Times New Roman" panose="02020603050405020304" pitchFamily="18" charset="0"/>
                <a:hlinkClick r:id="rId3"/>
              </a:rPr>
              <a:t> </a:t>
            </a:r>
            <a:r>
              <a:rPr lang="en-US" sz="2800" dirty="0" err="1">
                <a:latin typeface="Times New Roman" panose="02020603050405020304" pitchFamily="18" charset="0"/>
                <a:hlinkClick r:id="rId3"/>
              </a:rPr>
              <a:t>Tử</a:t>
            </a:r>
            <a:r>
              <a:rPr lang="en-US" sz="2800" dirty="0">
                <a:latin typeface="Times New Roman" panose="02020603050405020304" pitchFamily="18" charset="0"/>
                <a:hlinkClick r:id="rId3"/>
              </a:rPr>
              <a:t> </a:t>
            </a:r>
            <a:r>
              <a:rPr lang="en-US" sz="2800" dirty="0" err="1">
                <a:latin typeface="Times New Roman" panose="02020603050405020304" pitchFamily="18" charset="0"/>
                <a:hlinkClick r:id="rId3"/>
              </a:rPr>
              <a:t>Giám</a:t>
            </a:r>
            <a:r>
              <a:rPr lang="en-US" sz="2800" dirty="0">
                <a:latin typeface="Times New Roman" panose="02020603050405020304" pitchFamily="18" charset="0"/>
              </a:rPr>
              <a:t> </a:t>
            </a:r>
            <a:r>
              <a:rPr lang="en-US" sz="2800" dirty="0" err="1">
                <a:latin typeface="Times New Roman" panose="02020603050405020304" pitchFamily="18" charset="0"/>
              </a:rPr>
              <a:t>vào</a:t>
            </a:r>
            <a:r>
              <a:rPr lang="en-US" sz="2800" dirty="0">
                <a:latin typeface="Times New Roman" panose="02020603050405020304" pitchFamily="18" charset="0"/>
              </a:rPr>
              <a:t> </a:t>
            </a:r>
            <a:r>
              <a:rPr lang="en-US" sz="2800" dirty="0" err="1">
                <a:latin typeface="Times New Roman" panose="02020603050405020304" pitchFamily="18" charset="0"/>
              </a:rPr>
              <a:t>năm</a:t>
            </a:r>
            <a:r>
              <a:rPr lang="en-US" sz="2800" dirty="0">
                <a:latin typeface="Times New Roman" panose="02020603050405020304" pitchFamily="18" charset="0"/>
              </a:rPr>
              <a:t> 1484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ghi</a:t>
            </a:r>
            <a:r>
              <a:rPr lang="en-US" sz="2800" dirty="0">
                <a:latin typeface="Times New Roman" panose="02020603050405020304" pitchFamily="18" charset="0"/>
              </a:rPr>
              <a:t> </a:t>
            </a:r>
            <a:r>
              <a:rPr lang="en-US" sz="2800" dirty="0" err="1">
                <a:latin typeface="Times New Roman" panose="02020603050405020304" pitchFamily="18" charset="0"/>
              </a:rPr>
              <a:t>danh</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tôn</a:t>
            </a:r>
            <a:r>
              <a:rPr lang="en-US" sz="2800" dirty="0">
                <a:latin typeface="Times New Roman" panose="02020603050405020304" pitchFamily="18" charset="0"/>
              </a:rPr>
              <a:t> </a:t>
            </a:r>
            <a:r>
              <a:rPr lang="en-US" sz="2800" dirty="0" err="1">
                <a:latin typeface="Times New Roman" panose="02020603050405020304" pitchFamily="18" charset="0"/>
              </a:rPr>
              <a:t>vinh</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đức</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tài</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dân</a:t>
            </a:r>
            <a:r>
              <a:rPr lang="en-US" sz="2800" dirty="0">
                <a:latin typeface="Times New Roman" panose="02020603050405020304" pitchFamily="18" charset="0"/>
              </a:rPr>
              <a:t> </a:t>
            </a:r>
            <a:r>
              <a:rPr lang="en-US" sz="2800" dirty="0" err="1">
                <a:latin typeface="Times New Roman" panose="02020603050405020304" pitchFamily="18" charset="0"/>
              </a:rPr>
              <a:t>tộc</a:t>
            </a:r>
            <a:r>
              <a:rPr lang="en-US" sz="2800" dirty="0">
                <a:latin typeface="Times New Roman" panose="02020603050405020304" pitchFamily="18" charset="0"/>
              </a:rPr>
              <a:t>, </a:t>
            </a:r>
            <a:r>
              <a:rPr lang="en-US" sz="2800" dirty="0" err="1">
                <a:latin typeface="Times New Roman" panose="02020603050405020304" pitchFamily="18" charset="0"/>
              </a:rPr>
              <a:t>khuyến</a:t>
            </a:r>
            <a:r>
              <a:rPr lang="en-US" sz="2800" dirty="0">
                <a:latin typeface="Times New Roman" panose="02020603050405020304" pitchFamily="18" charset="0"/>
              </a:rPr>
              <a:t> </a:t>
            </a:r>
            <a:r>
              <a:rPr lang="en-US" sz="2800" dirty="0" err="1">
                <a:latin typeface="Times New Roman" panose="02020603050405020304" pitchFamily="18" charset="0"/>
              </a:rPr>
              <a:t>khích</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thần</a:t>
            </a:r>
            <a:r>
              <a:rPr lang="en-US" sz="2800" dirty="0">
                <a:latin typeface="Times New Roman" panose="02020603050405020304" pitchFamily="18" charset="0"/>
              </a:rPr>
              <a:t> </a:t>
            </a:r>
            <a:r>
              <a:rPr lang="en-US" sz="2800" dirty="0" err="1">
                <a:latin typeface="Times New Roman" panose="02020603050405020304" pitchFamily="18" charset="0"/>
              </a:rPr>
              <a:t>hiếu</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p>
          <a:p>
            <a:pPr>
              <a:spcBef>
                <a:spcPct val="0"/>
              </a:spcBef>
              <a:buClrTx/>
              <a:buSzTx/>
              <a:buFontTx/>
              <a:buNone/>
              <a:defRPr/>
            </a:pPr>
            <a:r>
              <a:rPr lang="en-US" sz="2800" dirty="0">
                <a:latin typeface="Times New Roman" panose="02020603050405020304" pitchFamily="18" charset="0"/>
              </a:rPr>
              <a:t>	</a:t>
            </a:r>
            <a:r>
              <a:rPr lang="en-US" sz="2800" dirty="0" err="1">
                <a:latin typeface="Times New Roman" panose="02020603050405020304" pitchFamily="18" charset="0"/>
              </a:rPr>
              <a:t>Dưới</a:t>
            </a:r>
            <a:r>
              <a:rPr lang="en-US" sz="2800" dirty="0">
                <a:latin typeface="Times New Roman" panose="02020603050405020304" pitchFamily="18" charset="0"/>
              </a:rPr>
              <a:t> </a:t>
            </a:r>
            <a:r>
              <a:rPr lang="en-US" sz="2800" dirty="0" err="1">
                <a:latin typeface="Times New Roman" panose="02020603050405020304" pitchFamily="18" charset="0"/>
              </a:rPr>
              <a:t>thời</a:t>
            </a:r>
            <a:r>
              <a:rPr lang="en-US" sz="2800" dirty="0">
                <a:latin typeface="Times New Roman" panose="02020603050405020304" pitchFamily="18" charset="0"/>
              </a:rPr>
              <a:t> </a:t>
            </a:r>
            <a:r>
              <a:rPr lang="en-US" sz="2800" dirty="0" err="1">
                <a:latin typeface="Times New Roman" panose="02020603050405020304" pitchFamily="18" charset="0"/>
              </a:rPr>
              <a:t>Lê</a:t>
            </a:r>
            <a:r>
              <a:rPr lang="en-US" sz="2800" dirty="0">
                <a:latin typeface="Times New Roman" panose="02020603050405020304" pitchFamily="18" charset="0"/>
              </a:rPr>
              <a:t> </a:t>
            </a:r>
            <a:r>
              <a:rPr lang="en-US" sz="2800" dirty="0" err="1">
                <a:latin typeface="Times New Roman" panose="02020603050405020304" pitchFamily="18" charset="0"/>
              </a:rPr>
              <a:t>Thánh</a:t>
            </a:r>
            <a:r>
              <a:rPr lang="en-US" sz="2800" dirty="0">
                <a:latin typeface="Times New Roman" panose="02020603050405020304" pitchFamily="18" charset="0"/>
              </a:rPr>
              <a:t> </a:t>
            </a:r>
            <a:r>
              <a:rPr lang="en-US" sz="2800" dirty="0" err="1">
                <a:latin typeface="Times New Roman" panose="02020603050405020304" pitchFamily="18" charset="0"/>
              </a:rPr>
              <a:t>Tông</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thi</a:t>
            </a:r>
            <a:r>
              <a:rPr lang="en-US" sz="2800" dirty="0">
                <a:latin typeface="Times New Roman" panose="02020603050405020304" pitchFamily="18" charset="0"/>
              </a:rPr>
              <a:t> </a:t>
            </a:r>
            <a:r>
              <a:rPr lang="en-US" sz="2800" dirty="0" err="1">
                <a:latin typeface="Times New Roman" panose="02020603050405020304" pitchFamily="18" charset="0"/>
              </a:rPr>
              <a:t>cử</a:t>
            </a:r>
            <a:r>
              <a:rPr lang="en-US" sz="2800" dirty="0">
                <a:latin typeface="Times New Roman" panose="02020603050405020304" pitchFamily="18" charset="0"/>
              </a:rPr>
              <a:t> </a:t>
            </a:r>
            <a:r>
              <a:rPr lang="en-US" sz="2800" dirty="0" err="1">
                <a:latin typeface="Times New Roman" panose="02020603050405020304" pitchFamily="18" charset="0"/>
              </a:rPr>
              <a:t>tuyển</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tài</a:t>
            </a:r>
            <a:r>
              <a:rPr lang="en-US" sz="2800" dirty="0">
                <a:latin typeface="Times New Roman" panose="02020603050405020304" pitchFamily="18" charset="0"/>
              </a:rPr>
              <a:t> </a:t>
            </a:r>
            <a:r>
              <a:rPr lang="en-US" sz="2800" dirty="0" err="1">
                <a:latin typeface="Times New Roman" panose="02020603050405020304" pitchFamily="18" charset="0"/>
              </a:rPr>
              <a:t>thường</a:t>
            </a:r>
            <a:r>
              <a:rPr lang="en-US" sz="2800" dirty="0">
                <a:latin typeface="Times New Roman" panose="02020603050405020304" pitchFamily="18" charset="0"/>
              </a:rPr>
              <a:t> </a:t>
            </a:r>
            <a:r>
              <a:rPr lang="en-US" sz="2800" dirty="0" err="1">
                <a:latin typeface="Times New Roman" panose="02020603050405020304" pitchFamily="18" charset="0"/>
              </a:rPr>
              <a:t>xuyên</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tổ</a:t>
            </a:r>
            <a:r>
              <a:rPr lang="en-US" sz="2800" dirty="0">
                <a:latin typeface="Times New Roman" panose="02020603050405020304" pitchFamily="18" charset="0"/>
              </a:rPr>
              <a:t> </a:t>
            </a:r>
            <a:r>
              <a:rPr lang="en-US" sz="2800" dirty="0" err="1">
                <a:latin typeface="Times New Roman" panose="02020603050405020304" pitchFamily="18" charset="0"/>
              </a:rPr>
              <a:t>chức</a:t>
            </a:r>
            <a:r>
              <a:rPr lang="en-US" sz="2800" dirty="0">
                <a:latin typeface="Times New Roman" panose="02020603050405020304" pitchFamily="18" charset="0"/>
              </a:rPr>
              <a:t> =&gt;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tài</a:t>
            </a:r>
            <a:r>
              <a:rPr lang="en-US" sz="2800" dirty="0">
                <a:latin typeface="Times New Roman" panose="02020603050405020304" pitchFamily="18" charset="0"/>
              </a:rPr>
              <a:t>, </a:t>
            </a:r>
            <a:r>
              <a:rPr lang="en-US" sz="2800" dirty="0" err="1">
                <a:latin typeface="Times New Roman" panose="02020603050405020304" pitchFamily="18" charset="0"/>
              </a:rPr>
              <a:t>hùng</a:t>
            </a:r>
            <a:r>
              <a:rPr lang="en-US" sz="2800" dirty="0">
                <a:latin typeface="Times New Roman" panose="02020603050405020304" pitchFamily="18" charset="0"/>
              </a:rPr>
              <a:t> </a:t>
            </a:r>
            <a:r>
              <a:rPr lang="en-US" sz="2800" dirty="0" err="1">
                <a:latin typeface="Times New Roman" panose="02020603050405020304" pitchFamily="18" charset="0"/>
              </a:rPr>
              <a:t>mạnh</a:t>
            </a:r>
            <a:r>
              <a:rPr lang="en-US" sz="2800" dirty="0">
                <a:latin typeface="Times New Roman" panose="02020603050405020304" pitchFamily="18" charset="0"/>
              </a:rPr>
              <a:t> . </a:t>
            </a:r>
          </a:p>
        </p:txBody>
      </p:sp>
      <p:pic>
        <p:nvPicPr>
          <p:cNvPr id="131077" name="Picture 5" descr="Biaru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0"/>
            <a:ext cx="3352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4876800" y="4400550"/>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u="sng">
                <a:solidFill>
                  <a:srgbClr val="FFFF00"/>
                </a:solidFill>
                <a:latin typeface="Times New Roman" panose="02020603050405020304" pitchFamily="18" charset="0"/>
                <a:cs typeface="Arial" panose="020B0604020202020204" pitchFamily="34" charset="0"/>
              </a:rPr>
              <a:t>Nhà văn hóa lớn :</a:t>
            </a:r>
            <a:r>
              <a:rPr lang="en-US" altLang="en-US" sz="3200" b="1">
                <a:solidFill>
                  <a:srgbClr val="FFFF00"/>
                </a:solidFill>
                <a:latin typeface="Times New Roman" panose="02020603050405020304" pitchFamily="18" charset="0"/>
                <a:cs typeface="Arial" panose="020B0604020202020204" pitchFamily="34" charset="0"/>
              </a:rPr>
              <a:t> </a:t>
            </a:r>
          </a:p>
        </p:txBody>
      </p:sp>
      <p:sp>
        <p:nvSpPr>
          <p:cNvPr id="131079" name="Text Box 7"/>
          <p:cNvSpPr txBox="1">
            <a:spLocks noChangeArrowheads="1"/>
          </p:cNvSpPr>
          <p:nvPr/>
        </p:nvSpPr>
        <p:spPr bwMode="auto">
          <a:xfrm>
            <a:off x="1524000" y="5041900"/>
            <a:ext cx="8839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a:solidFill>
                  <a:schemeClr val="tx1"/>
                </a:solidFill>
                <a:latin typeface="Times New Roman" panose="02020603050405020304" pitchFamily="18" charset="0"/>
                <a:cs typeface="Arial" panose="020B0604020202020204" pitchFamily="34" charset="0"/>
              </a:rPr>
              <a:t>- Năm 1495, ông </a:t>
            </a:r>
            <a:r>
              <a:rPr lang="en-US" altLang="en-US" sz="2800" b="1">
                <a:solidFill>
                  <a:schemeClr val="tx1"/>
                </a:solidFill>
                <a:latin typeface="Times New Roman" panose="02020603050405020304" pitchFamily="18" charset="0"/>
                <a:cs typeface="Arial" panose="020B0604020202020204" pitchFamily="34" charset="0"/>
              </a:rPr>
              <a:t>lập ra Hội Tao Đàn</a:t>
            </a:r>
            <a:r>
              <a:rPr lang="en-US" altLang="en-US" sz="2800">
                <a:solidFill>
                  <a:schemeClr val="tx1"/>
                </a:solidFill>
                <a:latin typeface="Times New Roman" panose="02020603050405020304" pitchFamily="18" charset="0"/>
                <a:cs typeface="Arial" panose="020B0604020202020204" pitchFamily="34" charset="0"/>
              </a:rPr>
              <a:t> quy tụ 28 nhân vật kiệt xuất thường được gọi là “Tao Đàn nhị thập bát tú” .  - Lê Thánh Tông là </a:t>
            </a:r>
            <a:r>
              <a:rPr lang="en-US" altLang="en-US" sz="2800" b="1">
                <a:solidFill>
                  <a:schemeClr val="tx1"/>
                </a:solidFill>
                <a:latin typeface="Times New Roman" panose="02020603050405020304" pitchFamily="18" charset="0"/>
                <a:cs typeface="Arial" panose="020B0604020202020204" pitchFamily="34" charset="0"/>
              </a:rPr>
              <a:t>một nhà thơ với hơn 300 tác phầm viết bằng chữ Hán và chữ Nôm</a:t>
            </a:r>
            <a:r>
              <a:rPr lang="en-US" altLang="en-US" sz="2800">
                <a:solidFill>
                  <a:schemeClr val="tx1"/>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04203495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1000" fill="hold"/>
                                        <p:tgtEl>
                                          <p:spTgt spid="131076"/>
                                        </p:tgtEl>
                                        <p:attrNameLst>
                                          <p:attrName>ppt_w</p:attrName>
                                        </p:attrNameLst>
                                      </p:cBhvr>
                                      <p:tavLst>
                                        <p:tav tm="0">
                                          <p:val>
                                            <p:strVal val="#ppt_w+.3"/>
                                          </p:val>
                                        </p:tav>
                                        <p:tav tm="100000">
                                          <p:val>
                                            <p:strVal val="#ppt_w"/>
                                          </p:val>
                                        </p:tav>
                                      </p:tavLst>
                                    </p:anim>
                                    <p:anim calcmode="lin" valueType="num">
                                      <p:cBhvr>
                                        <p:cTn id="8" dur="1000" fill="hold"/>
                                        <p:tgtEl>
                                          <p:spTgt spid="131076"/>
                                        </p:tgtEl>
                                        <p:attrNameLst>
                                          <p:attrName>ppt_h</p:attrName>
                                        </p:attrNameLst>
                                      </p:cBhvr>
                                      <p:tavLst>
                                        <p:tav tm="0">
                                          <p:val>
                                            <p:strVal val="#ppt_h"/>
                                          </p:val>
                                        </p:tav>
                                        <p:tav tm="100000">
                                          <p:val>
                                            <p:strVal val="#ppt_h"/>
                                          </p:val>
                                        </p:tav>
                                      </p:tavLst>
                                    </p:anim>
                                    <p:animEffect transition="in" filter="fade">
                                      <p:cBhvr>
                                        <p:cTn id="9" dur="1000"/>
                                        <p:tgtEl>
                                          <p:spTgt spid="13107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1077"/>
                                        </p:tgtEl>
                                        <p:attrNameLst>
                                          <p:attrName>style.visibility</p:attrName>
                                        </p:attrNameLst>
                                      </p:cBhvr>
                                      <p:to>
                                        <p:strVal val="visible"/>
                                      </p:to>
                                    </p:set>
                                    <p:anim calcmode="lin" valueType="num">
                                      <p:cBhvr>
                                        <p:cTn id="12" dur="1000" fill="hold"/>
                                        <p:tgtEl>
                                          <p:spTgt spid="131077"/>
                                        </p:tgtEl>
                                        <p:attrNameLst>
                                          <p:attrName>ppt_w</p:attrName>
                                        </p:attrNameLst>
                                      </p:cBhvr>
                                      <p:tavLst>
                                        <p:tav tm="0">
                                          <p:val>
                                            <p:strVal val="#ppt_w+.3"/>
                                          </p:val>
                                        </p:tav>
                                        <p:tav tm="100000">
                                          <p:val>
                                            <p:strVal val="#ppt_w"/>
                                          </p:val>
                                        </p:tav>
                                      </p:tavLst>
                                    </p:anim>
                                    <p:anim calcmode="lin" valueType="num">
                                      <p:cBhvr>
                                        <p:cTn id="13" dur="1000" fill="hold"/>
                                        <p:tgtEl>
                                          <p:spTgt spid="131077"/>
                                        </p:tgtEl>
                                        <p:attrNameLst>
                                          <p:attrName>ppt_h</p:attrName>
                                        </p:attrNameLst>
                                      </p:cBhvr>
                                      <p:tavLst>
                                        <p:tav tm="0">
                                          <p:val>
                                            <p:strVal val="#ppt_h"/>
                                          </p:val>
                                        </p:tav>
                                        <p:tav tm="100000">
                                          <p:val>
                                            <p:strVal val="#ppt_h"/>
                                          </p:val>
                                        </p:tav>
                                      </p:tavLst>
                                    </p:anim>
                                    <p:animEffect transition="in" filter="fade">
                                      <p:cBhvr>
                                        <p:cTn id="14" dur="1000"/>
                                        <p:tgtEl>
                                          <p:spTgt spid="1310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31078">
                                            <p:txEl>
                                              <p:pRg st="0" end="0"/>
                                            </p:txEl>
                                          </p:spTgt>
                                        </p:tgtEl>
                                        <p:attrNameLst>
                                          <p:attrName>style.visibility</p:attrName>
                                        </p:attrNameLst>
                                      </p:cBhvr>
                                      <p:to>
                                        <p:strVal val="visible"/>
                                      </p:to>
                                    </p:set>
                                    <p:anim calcmode="discrete" valueType="clr">
                                      <p:cBhvr override="childStyle">
                                        <p:cTn id="19" dur="80"/>
                                        <p:tgtEl>
                                          <p:spTgt spid="1310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107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31078">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31079">
                                            <p:txEl>
                                              <p:pRg st="0" end="0"/>
                                            </p:txEl>
                                          </p:spTgt>
                                        </p:tgtEl>
                                        <p:attrNameLst>
                                          <p:attrName>style.visibility</p:attrName>
                                        </p:attrNameLst>
                                      </p:cBhvr>
                                      <p:to>
                                        <p:strVal val="visible"/>
                                      </p:to>
                                    </p:set>
                                    <p:anim calcmode="discrete" valueType="clr">
                                      <p:cBhvr override="childStyle">
                                        <p:cTn id="26" dur="80"/>
                                        <p:tgtEl>
                                          <p:spTgt spid="1310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31079">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3107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31" name="Text Box 19">
            <a:extLst>
              <a:ext uri="{FF2B5EF4-FFF2-40B4-BE49-F238E27FC236}">
                <a16:creationId xmlns:a16="http://schemas.microsoft.com/office/drawing/2014/main" id="{DE47872F-CB91-4839-A797-2A30230C797B}"/>
              </a:ext>
            </a:extLst>
          </p:cNvPr>
          <p:cNvSpPr txBox="1">
            <a:spLocks noChangeArrowheads="1"/>
          </p:cNvSpPr>
          <p:nvPr/>
        </p:nvSpPr>
        <p:spPr bwMode="auto">
          <a:xfrm>
            <a:off x="1774825" y="184151"/>
            <a:ext cx="8713788" cy="6740525"/>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Char char="-"/>
              <a:defRPr/>
            </a:pPr>
            <a:r>
              <a:rPr lang="en-US" b="1" i="1" dirty="0" err="1">
                <a:latin typeface="Times New Roman" panose="02020603050405020304" pitchFamily="18" charset="0"/>
              </a:rPr>
              <a:t>Ông</a:t>
            </a:r>
            <a:r>
              <a:rPr lang="en-US" b="1" i="1" dirty="0">
                <a:latin typeface="Times New Roman" panose="02020603050405020304" pitchFamily="18" charset="0"/>
              </a:rPr>
              <a:t> </a:t>
            </a:r>
            <a:r>
              <a:rPr lang="en-US" b="1" i="1" dirty="0" err="1">
                <a:latin typeface="Times New Roman" panose="02020603050405020304" pitchFamily="18" charset="0"/>
              </a:rPr>
              <a:t>từng</a:t>
            </a:r>
            <a:r>
              <a:rPr lang="en-US" b="1" i="1" dirty="0">
                <a:latin typeface="Times New Roman" panose="02020603050405020304" pitchFamily="18" charset="0"/>
              </a:rPr>
              <a:t> </a:t>
            </a:r>
            <a:r>
              <a:rPr lang="en-US" b="1" i="1" dirty="0" err="1">
                <a:latin typeface="Times New Roman" panose="02020603050405020304" pitchFamily="18" charset="0"/>
              </a:rPr>
              <a:t>viết</a:t>
            </a:r>
            <a:r>
              <a:rPr lang="en-US" b="1" i="1" dirty="0">
                <a:latin typeface="Times New Roman" panose="02020603050405020304" pitchFamily="18" charset="0"/>
              </a:rPr>
              <a:t> :</a:t>
            </a:r>
            <a:r>
              <a:rPr lang="en-US" b="1" dirty="0">
                <a:latin typeface="Times New Roman" panose="02020603050405020304" pitchFamily="18" charset="0"/>
              </a:rPr>
              <a:t>  </a:t>
            </a:r>
            <a:r>
              <a:rPr lang="en-US" b="1" dirty="0" err="1">
                <a:latin typeface="Times New Roman" panose="02020603050405020304" pitchFamily="18" charset="0"/>
              </a:rPr>
              <a:t>Lòng</a:t>
            </a:r>
            <a:r>
              <a:rPr lang="en-US" b="1" dirty="0">
                <a:latin typeface="Times New Roman" panose="02020603050405020304" pitchFamily="18" charset="0"/>
              </a:rPr>
              <a:t> </a:t>
            </a:r>
            <a:r>
              <a:rPr lang="en-US" b="1" dirty="0" err="1">
                <a:latin typeface="Times New Roman" panose="02020603050405020304" pitchFamily="18" charset="0"/>
              </a:rPr>
              <a:t>vì</a:t>
            </a:r>
            <a:r>
              <a:rPr lang="en-US" b="1" dirty="0">
                <a:latin typeface="Times New Roman" panose="02020603050405020304" pitchFamily="18" charset="0"/>
              </a:rPr>
              <a:t> </a:t>
            </a:r>
            <a:r>
              <a:rPr lang="en-US" b="1" dirty="0" err="1">
                <a:latin typeface="Times New Roman" panose="02020603050405020304" pitchFamily="18" charset="0"/>
              </a:rPr>
              <a:t>thiên</a:t>
            </a:r>
            <a:r>
              <a:rPr lang="en-US" b="1" dirty="0">
                <a:latin typeface="Times New Roman" panose="02020603050405020304" pitchFamily="18" charset="0"/>
              </a:rPr>
              <a:t> </a:t>
            </a:r>
            <a:r>
              <a:rPr lang="en-US" b="1" dirty="0" err="1">
                <a:latin typeface="Times New Roman" panose="02020603050405020304" pitchFamily="18" charset="0"/>
              </a:rPr>
              <a:t>hạ</a:t>
            </a:r>
            <a:r>
              <a:rPr lang="en-US" b="1" dirty="0">
                <a:latin typeface="Times New Roman" panose="02020603050405020304" pitchFamily="18" charset="0"/>
              </a:rPr>
              <a:t>   </a:t>
            </a:r>
            <a:r>
              <a:rPr lang="en-US" b="1" dirty="0" err="1">
                <a:latin typeface="Times New Roman" panose="02020603050405020304" pitchFamily="18" charset="0"/>
              </a:rPr>
              <a:t>Thay</a:t>
            </a:r>
            <a:r>
              <a:rPr lang="en-US" b="1" dirty="0">
                <a:latin typeface="Times New Roman" panose="02020603050405020304" pitchFamily="18" charset="0"/>
              </a:rPr>
              <a:t> </a:t>
            </a:r>
            <a:r>
              <a:rPr lang="en-US" b="1" dirty="0" err="1">
                <a:latin typeface="Times New Roman" panose="02020603050405020304" pitchFamily="18" charset="0"/>
              </a:rPr>
              <a:t>việc</a:t>
            </a:r>
            <a:r>
              <a:rPr lang="en-US" b="1" dirty="0">
                <a:latin typeface="Times New Roman" panose="02020603050405020304" pitchFamily="18" charset="0"/>
              </a:rPr>
              <a:t> </a:t>
            </a:r>
            <a:r>
              <a:rPr lang="en-US" b="1" dirty="0" err="1">
                <a:latin typeface="Times New Roman" panose="02020603050405020304" pitchFamily="18" charset="0"/>
              </a:rPr>
              <a:t>trời</a:t>
            </a:r>
            <a:r>
              <a:rPr lang="en-US" b="1" dirty="0">
                <a:latin typeface="Times New Roman" panose="02020603050405020304" pitchFamily="18" charset="0"/>
              </a:rPr>
              <a:t> </a:t>
            </a:r>
            <a:r>
              <a:rPr lang="en-US" b="1" dirty="0" err="1">
                <a:latin typeface="Times New Roman" panose="02020603050405020304" pitchFamily="18" charset="0"/>
              </a:rPr>
              <a:t>dám</a:t>
            </a:r>
            <a:r>
              <a:rPr lang="en-US" b="1" dirty="0">
                <a:latin typeface="Times New Roman" panose="02020603050405020304" pitchFamily="18" charset="0"/>
              </a:rPr>
              <a:t> </a:t>
            </a:r>
            <a:r>
              <a:rPr lang="en-US" b="1" dirty="0" err="1">
                <a:latin typeface="Times New Roman" panose="02020603050405020304" pitchFamily="18" charset="0"/>
              </a:rPr>
              <a:t>trễ</a:t>
            </a:r>
            <a:r>
              <a:rPr lang="en-US" b="1" dirty="0">
                <a:latin typeface="Times New Roman" panose="02020603050405020304" pitchFamily="18" charset="0"/>
              </a:rPr>
              <a:t> </a:t>
            </a:r>
            <a:r>
              <a:rPr lang="en-US" b="1" dirty="0" err="1">
                <a:latin typeface="Times New Roman" panose="02020603050405020304" pitchFamily="18" charset="0"/>
              </a:rPr>
              <a:t>đâu</a:t>
            </a:r>
            <a:r>
              <a:rPr lang="en-US" b="1" dirty="0">
                <a:latin typeface="Times New Roman" panose="02020603050405020304" pitchFamily="18" charset="0"/>
              </a:rPr>
              <a:t>     </a:t>
            </a:r>
            <a:r>
              <a:rPr lang="en-US" b="1" dirty="0" err="1">
                <a:latin typeface="Times New Roman" panose="02020603050405020304" pitchFamily="18" charset="0"/>
              </a:rPr>
              <a:t>Trống</a:t>
            </a:r>
            <a:r>
              <a:rPr lang="en-US" b="1" dirty="0">
                <a:latin typeface="Times New Roman" panose="02020603050405020304" pitchFamily="18" charset="0"/>
              </a:rPr>
              <a:t> </a:t>
            </a:r>
            <a:r>
              <a:rPr lang="en-US" b="1" dirty="0" err="1">
                <a:latin typeface="Times New Roman" panose="02020603050405020304" pitchFamily="18" charset="0"/>
              </a:rPr>
              <a:t>dời</a:t>
            </a:r>
            <a:r>
              <a:rPr lang="en-US" b="1" dirty="0">
                <a:latin typeface="Times New Roman" panose="02020603050405020304" pitchFamily="18" charset="0"/>
              </a:rPr>
              <a:t> </a:t>
            </a:r>
            <a:r>
              <a:rPr lang="en-US" b="1" dirty="0" err="1">
                <a:latin typeface="Times New Roman" panose="02020603050405020304" pitchFamily="18" charset="0"/>
              </a:rPr>
              <a:t>canh</a:t>
            </a:r>
            <a:r>
              <a:rPr lang="en-US" b="1" dirty="0">
                <a:latin typeface="Times New Roman" panose="02020603050405020304" pitchFamily="18" charset="0"/>
              </a:rPr>
              <a:t> </a:t>
            </a:r>
            <a:r>
              <a:rPr lang="en-US" b="1" dirty="0" err="1">
                <a:latin typeface="Times New Roman" panose="02020603050405020304" pitchFamily="18" charset="0"/>
              </a:rPr>
              <a:t>còn</a:t>
            </a:r>
            <a:r>
              <a:rPr lang="en-US" b="1" dirty="0">
                <a:latin typeface="Times New Roman" panose="02020603050405020304" pitchFamily="18" charset="0"/>
              </a:rPr>
              <a:t> </a:t>
            </a:r>
            <a:r>
              <a:rPr lang="en-US" b="1" dirty="0" err="1">
                <a:latin typeface="Times New Roman" panose="02020603050405020304" pitchFamily="18" charset="0"/>
              </a:rPr>
              <a:t>đọc</a:t>
            </a:r>
            <a:r>
              <a:rPr lang="en-US" b="1" dirty="0">
                <a:latin typeface="Times New Roman" panose="02020603050405020304" pitchFamily="18" charset="0"/>
              </a:rPr>
              <a:t> </a:t>
            </a:r>
            <a:r>
              <a:rPr lang="en-US" b="1" dirty="0" err="1">
                <a:latin typeface="Times New Roman" panose="02020603050405020304" pitchFamily="18" charset="0"/>
              </a:rPr>
              <a:t>sách</a:t>
            </a:r>
            <a:r>
              <a:rPr lang="en-US" b="1" dirty="0">
                <a:latin typeface="Times New Roman" panose="02020603050405020304" pitchFamily="18" charset="0"/>
              </a:rPr>
              <a:t> </a:t>
            </a:r>
            <a:r>
              <a:rPr lang="en-US" b="1" dirty="0" err="1">
                <a:latin typeface="Times New Roman" panose="02020603050405020304" pitchFamily="18" charset="0"/>
              </a:rPr>
              <a:t>Chiêng</a:t>
            </a:r>
            <a:r>
              <a:rPr lang="en-US" b="1" dirty="0">
                <a:latin typeface="Times New Roman" panose="02020603050405020304" pitchFamily="18" charset="0"/>
              </a:rPr>
              <a:t> </a:t>
            </a:r>
            <a:r>
              <a:rPr lang="en-US" b="1" dirty="0" err="1">
                <a:latin typeface="Times New Roman" panose="02020603050405020304" pitchFamily="18" charset="0"/>
              </a:rPr>
              <a:t>bóng</a:t>
            </a:r>
            <a:r>
              <a:rPr lang="en-US" b="1" dirty="0">
                <a:latin typeface="Times New Roman" panose="02020603050405020304" pitchFamily="18" charset="0"/>
              </a:rPr>
              <a:t> </a:t>
            </a:r>
            <a:r>
              <a:rPr lang="en-US" b="1" dirty="0" err="1">
                <a:latin typeface="Times New Roman" panose="02020603050405020304" pitchFamily="18" charset="0"/>
              </a:rPr>
              <a:t>xế</a:t>
            </a:r>
            <a:r>
              <a:rPr lang="en-US" b="1" dirty="0">
                <a:latin typeface="Times New Roman" panose="02020603050405020304" pitchFamily="18" charset="0"/>
              </a:rPr>
              <a:t> </a:t>
            </a:r>
            <a:r>
              <a:rPr lang="en-US" b="1" dirty="0" err="1">
                <a:latin typeface="Times New Roman" panose="02020603050405020304" pitchFamily="18" charset="0"/>
              </a:rPr>
              <a:t>chữa</a:t>
            </a:r>
            <a:r>
              <a:rPr lang="en-US" b="1" dirty="0">
                <a:latin typeface="Times New Roman" panose="02020603050405020304" pitchFamily="18" charset="0"/>
              </a:rPr>
              <a:t> </a:t>
            </a:r>
            <a:r>
              <a:rPr lang="en-US" b="1" dirty="0" err="1">
                <a:latin typeface="Times New Roman" panose="02020603050405020304" pitchFamily="18" charset="0"/>
              </a:rPr>
              <a:t>thôi</a:t>
            </a:r>
            <a:r>
              <a:rPr lang="en-US" b="1" dirty="0">
                <a:latin typeface="Times New Roman" panose="02020603050405020304" pitchFamily="18" charset="0"/>
              </a:rPr>
              <a:t> </a:t>
            </a:r>
            <a:r>
              <a:rPr lang="en-US" b="1" dirty="0" err="1">
                <a:latin typeface="Times New Roman" panose="02020603050405020304" pitchFamily="18" charset="0"/>
              </a:rPr>
              <a:t>chầu</a:t>
            </a:r>
            <a:r>
              <a:rPr lang="en-US" b="1" dirty="0">
                <a:latin typeface="Times New Roman" panose="02020603050405020304" pitchFamily="18" charset="0"/>
              </a:rPr>
              <a:t>        </a:t>
            </a:r>
            <a:r>
              <a:rPr lang="en-US" b="1" i="1" dirty="0">
                <a:latin typeface="Times New Roman" panose="02020603050405020304" pitchFamily="18" charset="0"/>
              </a:rPr>
              <a:t> </a:t>
            </a:r>
          </a:p>
          <a:p>
            <a:pPr>
              <a:spcBef>
                <a:spcPct val="50000"/>
              </a:spcBef>
              <a:buClrTx/>
              <a:buSzTx/>
              <a:buFontTx/>
              <a:buNone/>
              <a:defRPr/>
            </a:pPr>
            <a:r>
              <a:rPr lang="en-US" b="1" i="1" dirty="0">
                <a:latin typeface="Times New Roman" panose="02020603050405020304" pitchFamily="18" charset="0"/>
              </a:rPr>
              <a:t>- Hay </a:t>
            </a:r>
            <a:r>
              <a:rPr lang="en-US" b="1" i="1" dirty="0" err="1">
                <a:latin typeface="Times New Roman" panose="02020603050405020304" pitchFamily="18" charset="0"/>
              </a:rPr>
              <a:t>như</a:t>
            </a:r>
            <a:r>
              <a:rPr lang="en-US" b="1" i="1" dirty="0">
                <a:latin typeface="Times New Roman" panose="02020603050405020304" pitchFamily="18" charset="0"/>
              </a:rPr>
              <a:t> 1 </a:t>
            </a:r>
            <a:r>
              <a:rPr lang="en-US" b="1" i="1" dirty="0" err="1">
                <a:latin typeface="Times New Roman" panose="02020603050405020304" pitchFamily="18" charset="0"/>
              </a:rPr>
              <a:t>nhà</a:t>
            </a:r>
            <a:r>
              <a:rPr lang="en-US" b="1" i="1" dirty="0">
                <a:latin typeface="Times New Roman" panose="02020603050405020304" pitchFamily="18" charset="0"/>
              </a:rPr>
              <a:t> </a:t>
            </a:r>
            <a:r>
              <a:rPr lang="en-US" b="1" i="1" dirty="0" err="1">
                <a:latin typeface="Times New Roman" panose="02020603050405020304" pitchFamily="18" charset="0"/>
              </a:rPr>
              <a:t>thơ</a:t>
            </a:r>
            <a:r>
              <a:rPr lang="en-US" b="1" i="1" dirty="0">
                <a:latin typeface="Times New Roman" panose="02020603050405020304" pitchFamily="18" charset="0"/>
              </a:rPr>
              <a:t> </a:t>
            </a:r>
            <a:r>
              <a:rPr lang="en-US" b="1" i="1" dirty="0" err="1">
                <a:latin typeface="Times New Roman" panose="02020603050405020304" pitchFamily="18" charset="0"/>
              </a:rPr>
              <a:t>đã</a:t>
            </a:r>
            <a:r>
              <a:rPr lang="en-US" b="1" i="1" dirty="0">
                <a:latin typeface="Times New Roman" panose="02020603050405020304" pitchFamily="18" charset="0"/>
              </a:rPr>
              <a:t> </a:t>
            </a:r>
            <a:r>
              <a:rPr lang="en-US" b="1" i="1" dirty="0" err="1">
                <a:latin typeface="Times New Roman" panose="02020603050405020304" pitchFamily="18" charset="0"/>
              </a:rPr>
              <a:t>viết</a:t>
            </a:r>
            <a:r>
              <a:rPr lang="en-US" b="1" i="1" dirty="0">
                <a:latin typeface="Times New Roman" panose="02020603050405020304" pitchFamily="18" charset="0"/>
              </a:rPr>
              <a:t> :</a:t>
            </a:r>
            <a:r>
              <a:rPr lang="en-US" b="1" dirty="0">
                <a:latin typeface="Times New Roman" panose="02020603050405020304" pitchFamily="18" charset="0"/>
              </a:rPr>
              <a:t>     </a:t>
            </a:r>
            <a:r>
              <a:rPr lang="en-US" b="1" dirty="0" err="1">
                <a:latin typeface="Times New Roman" panose="02020603050405020304" pitchFamily="18" charset="0"/>
              </a:rPr>
              <a:t>Lê</a:t>
            </a:r>
            <a:r>
              <a:rPr lang="en-US" b="1" dirty="0">
                <a:latin typeface="Times New Roman" panose="02020603050405020304" pitchFamily="18" charset="0"/>
              </a:rPr>
              <a:t> </a:t>
            </a:r>
            <a:r>
              <a:rPr lang="en-US" b="1" dirty="0" err="1">
                <a:latin typeface="Times New Roman" panose="02020603050405020304" pitchFamily="18" charset="0"/>
              </a:rPr>
              <a:t>Thánh</a:t>
            </a:r>
            <a:r>
              <a:rPr lang="en-US" b="1" dirty="0">
                <a:latin typeface="Times New Roman" panose="02020603050405020304" pitchFamily="18" charset="0"/>
              </a:rPr>
              <a:t> </a:t>
            </a:r>
            <a:r>
              <a:rPr lang="en-US" b="1" dirty="0" err="1">
                <a:latin typeface="Times New Roman" panose="02020603050405020304" pitchFamily="18" charset="0"/>
              </a:rPr>
              <a:t>Tông</a:t>
            </a:r>
            <a:r>
              <a:rPr lang="en-US" b="1" dirty="0">
                <a:latin typeface="Times New Roman" panose="02020603050405020304" pitchFamily="18" charset="0"/>
              </a:rPr>
              <a:t> </a:t>
            </a:r>
            <a:r>
              <a:rPr lang="en-US" b="1" dirty="0" err="1">
                <a:latin typeface="Times New Roman" panose="02020603050405020304" pitchFamily="18" charset="0"/>
              </a:rPr>
              <a:t>vị</a:t>
            </a:r>
            <a:r>
              <a:rPr lang="en-US" b="1" dirty="0">
                <a:latin typeface="Times New Roman" panose="02020603050405020304" pitchFamily="18" charset="0"/>
              </a:rPr>
              <a:t> </a:t>
            </a:r>
            <a:r>
              <a:rPr lang="en-US" b="1" dirty="0" err="1">
                <a:latin typeface="Times New Roman" panose="02020603050405020304" pitchFamily="18" charset="0"/>
              </a:rPr>
              <a:t>vua</a:t>
            </a:r>
            <a:r>
              <a:rPr lang="en-US" b="1" dirty="0">
                <a:latin typeface="Times New Roman" panose="02020603050405020304" pitchFamily="18" charset="0"/>
              </a:rPr>
              <a:t> </a:t>
            </a:r>
            <a:r>
              <a:rPr lang="en-US" b="1" dirty="0" err="1">
                <a:latin typeface="Times New Roman" panose="02020603050405020304" pitchFamily="18" charset="0"/>
              </a:rPr>
              <a:t>nhân</a:t>
            </a:r>
            <a:r>
              <a:rPr lang="en-US" b="1" dirty="0">
                <a:latin typeface="Times New Roman" panose="02020603050405020304" pitchFamily="18" charset="0"/>
              </a:rPr>
              <a:t> </a:t>
            </a:r>
            <a:r>
              <a:rPr lang="en-US" b="1" dirty="0" err="1">
                <a:latin typeface="Times New Roman" panose="02020603050405020304" pitchFamily="18" charset="0"/>
              </a:rPr>
              <a:t>đức</a:t>
            </a:r>
            <a:r>
              <a:rPr lang="en-US" b="1" dirty="0">
                <a:latin typeface="Times New Roman" panose="02020603050405020304" pitchFamily="18" charset="0"/>
              </a:rPr>
              <a:t> </a:t>
            </a:r>
            <a:r>
              <a:rPr lang="en-US" b="1" dirty="0" err="1">
                <a:latin typeface="Times New Roman" panose="02020603050405020304" pitchFamily="18" charset="0"/>
              </a:rPr>
              <a:t>Lòng</a:t>
            </a:r>
            <a:r>
              <a:rPr lang="en-US" b="1" dirty="0">
                <a:latin typeface="Times New Roman" panose="02020603050405020304" pitchFamily="18" charset="0"/>
              </a:rPr>
              <a:t> </a:t>
            </a:r>
            <a:r>
              <a:rPr lang="en-US" b="1" dirty="0" err="1">
                <a:latin typeface="Times New Roman" panose="02020603050405020304" pitchFamily="18" charset="0"/>
              </a:rPr>
              <a:t>yêu</a:t>
            </a:r>
            <a:r>
              <a:rPr lang="en-US" b="1" dirty="0">
                <a:latin typeface="Times New Roman" panose="02020603050405020304" pitchFamily="18" charset="0"/>
              </a:rPr>
              <a:t> </a:t>
            </a:r>
            <a:r>
              <a:rPr lang="en-US" b="1" dirty="0" err="1">
                <a:latin typeface="Times New Roman" panose="02020603050405020304" pitchFamily="18" charset="0"/>
              </a:rPr>
              <a:t>dân</a:t>
            </a:r>
            <a:r>
              <a:rPr lang="en-US" b="1" dirty="0">
                <a:latin typeface="Times New Roman" panose="02020603050405020304" pitchFamily="18" charset="0"/>
              </a:rPr>
              <a:t> </a:t>
            </a:r>
            <a:r>
              <a:rPr lang="en-US" b="1" dirty="0" err="1">
                <a:latin typeface="Times New Roman" panose="02020603050405020304" pitchFamily="18" charset="0"/>
              </a:rPr>
              <a:t>thương</a:t>
            </a:r>
            <a:r>
              <a:rPr lang="en-US" b="1" dirty="0">
                <a:latin typeface="Times New Roman" panose="02020603050405020304" pitchFamily="18" charset="0"/>
              </a:rPr>
              <a:t> </a:t>
            </a:r>
            <a:r>
              <a:rPr lang="en-US" b="1" dirty="0" err="1">
                <a:latin typeface="Times New Roman" panose="02020603050405020304" pitchFamily="18" charset="0"/>
              </a:rPr>
              <a:t>nước</a:t>
            </a:r>
            <a:r>
              <a:rPr lang="en-US" b="1" dirty="0">
                <a:latin typeface="Times New Roman" panose="02020603050405020304" pitchFamily="18" charset="0"/>
              </a:rPr>
              <a:t> </a:t>
            </a:r>
            <a:r>
              <a:rPr lang="en-US" b="1" dirty="0" err="1">
                <a:latin typeface="Times New Roman" panose="02020603050405020304" pitchFamily="18" charset="0"/>
              </a:rPr>
              <a:t>sử</a:t>
            </a:r>
            <a:r>
              <a:rPr lang="en-US" b="1" dirty="0">
                <a:latin typeface="Times New Roman" panose="02020603050405020304" pitchFamily="18" charset="0"/>
              </a:rPr>
              <a:t> </a:t>
            </a:r>
            <a:r>
              <a:rPr lang="en-US" b="1" dirty="0" err="1">
                <a:latin typeface="Times New Roman" panose="02020603050405020304" pitchFamily="18" charset="0"/>
              </a:rPr>
              <a:t>xanh</a:t>
            </a:r>
            <a:r>
              <a:rPr lang="en-US" b="1" dirty="0">
                <a:latin typeface="Times New Roman" panose="02020603050405020304" pitchFamily="18" charset="0"/>
              </a:rPr>
              <a:t>   		</a:t>
            </a:r>
          </a:p>
          <a:p>
            <a:pPr>
              <a:spcBef>
                <a:spcPct val="50000"/>
              </a:spcBef>
              <a:buClrTx/>
              <a:buSzTx/>
              <a:buFontTx/>
              <a:buChar char="-"/>
              <a:defRPr/>
            </a:pPr>
            <a:r>
              <a:rPr lang="en-US" b="1" dirty="0" err="1">
                <a:latin typeface="Times New Roman" panose="02020603050405020304" pitchFamily="18" charset="0"/>
              </a:rPr>
              <a:t>Một</a:t>
            </a:r>
            <a:r>
              <a:rPr lang="en-US" b="1" dirty="0">
                <a:latin typeface="Times New Roman" panose="02020603050405020304" pitchFamily="18" charset="0"/>
              </a:rPr>
              <a:t> </a:t>
            </a:r>
            <a:r>
              <a:rPr lang="en-US" b="1" dirty="0" err="1">
                <a:latin typeface="Times New Roman" panose="02020603050405020304" pitchFamily="18" charset="0"/>
              </a:rPr>
              <a:t>hôm</a:t>
            </a:r>
            <a:r>
              <a:rPr lang="en-US" b="1" dirty="0">
                <a:latin typeface="Times New Roman" panose="02020603050405020304" pitchFamily="18" charset="0"/>
              </a:rPr>
              <a:t> </a:t>
            </a:r>
            <a:r>
              <a:rPr lang="en-US" b="1" dirty="0" err="1">
                <a:latin typeface="Times New Roman" panose="02020603050405020304" pitchFamily="18" charset="0"/>
              </a:rPr>
              <a:t>vua</a:t>
            </a:r>
            <a:r>
              <a:rPr lang="en-US" b="1" dirty="0">
                <a:latin typeface="Times New Roman" panose="02020603050405020304" pitchFamily="18" charset="0"/>
              </a:rPr>
              <a:t> </a:t>
            </a:r>
            <a:r>
              <a:rPr lang="en-US" b="1" dirty="0" err="1">
                <a:latin typeface="Times New Roman" panose="02020603050405020304" pitchFamily="18" charset="0"/>
              </a:rPr>
              <a:t>dạo</a:t>
            </a:r>
            <a:r>
              <a:rPr lang="en-US" b="1" dirty="0">
                <a:latin typeface="Times New Roman" panose="02020603050405020304" pitchFamily="18" charset="0"/>
              </a:rPr>
              <a:t> </a:t>
            </a:r>
            <a:r>
              <a:rPr lang="en-US" b="1" dirty="0" err="1">
                <a:latin typeface="Times New Roman" panose="02020603050405020304" pitchFamily="18" charset="0"/>
              </a:rPr>
              <a:t>quanh</a:t>
            </a:r>
            <a:r>
              <a:rPr lang="en-US" b="1" dirty="0">
                <a:latin typeface="Times New Roman" panose="02020603050405020304" pitchFamily="18" charset="0"/>
              </a:rPr>
              <a:t> </a:t>
            </a:r>
            <a:r>
              <a:rPr lang="en-US" b="1" dirty="0" err="1">
                <a:latin typeface="Times New Roman" panose="02020603050405020304" pitchFamily="18" charset="0"/>
              </a:rPr>
              <a:t>thành</a:t>
            </a:r>
            <a:r>
              <a:rPr lang="en-US" b="1" dirty="0">
                <a:latin typeface="Times New Roman" panose="02020603050405020304" pitchFamily="18" charset="0"/>
              </a:rPr>
              <a:t> </a:t>
            </a:r>
            <a:r>
              <a:rPr lang="vi-VN" b="1" dirty="0">
                <a:latin typeface="Times New Roman" panose="02020603050405020304" pitchFamily="18" charset="0"/>
              </a:rPr>
              <a:t>/</a:t>
            </a:r>
            <a:r>
              <a:rPr lang="en-US" b="1" dirty="0" err="1">
                <a:latin typeface="Times New Roman" panose="02020603050405020304" pitchFamily="18" charset="0"/>
              </a:rPr>
              <a:t>Thấy</a:t>
            </a:r>
            <a:r>
              <a:rPr lang="en-US" b="1" dirty="0">
                <a:latin typeface="Times New Roman" panose="02020603050405020304" pitchFamily="18" charset="0"/>
              </a:rPr>
              <a:t> </a:t>
            </a:r>
            <a:r>
              <a:rPr lang="en-US" b="1" dirty="0" err="1">
                <a:latin typeface="Times New Roman" panose="02020603050405020304" pitchFamily="18" charset="0"/>
              </a:rPr>
              <a:t>người</a:t>
            </a:r>
            <a:r>
              <a:rPr lang="en-US" b="1" dirty="0">
                <a:latin typeface="Times New Roman" panose="02020603050405020304" pitchFamily="18" charset="0"/>
              </a:rPr>
              <a:t> </a:t>
            </a:r>
            <a:r>
              <a:rPr lang="en-US" b="1" dirty="0" err="1">
                <a:latin typeface="Times New Roman" panose="02020603050405020304" pitchFamily="18" charset="0"/>
              </a:rPr>
              <a:t>nằm</a:t>
            </a:r>
            <a:r>
              <a:rPr lang="en-US" b="1" dirty="0">
                <a:latin typeface="Times New Roman" panose="02020603050405020304" pitchFamily="18" charset="0"/>
              </a:rPr>
              <a:t> </a:t>
            </a:r>
            <a:r>
              <a:rPr lang="en-US" b="1" dirty="0" err="1">
                <a:latin typeface="Times New Roman" panose="02020603050405020304" pitchFamily="18" charset="0"/>
              </a:rPr>
              <a:t>rét</a:t>
            </a:r>
            <a:r>
              <a:rPr lang="en-US" b="1" dirty="0">
                <a:latin typeface="Times New Roman" panose="02020603050405020304" pitchFamily="18" charset="0"/>
              </a:rPr>
              <a:t> </a:t>
            </a:r>
            <a:r>
              <a:rPr lang="en-US" b="1" dirty="0" err="1">
                <a:latin typeface="Times New Roman" panose="02020603050405020304" pitchFamily="18" charset="0"/>
              </a:rPr>
              <a:t>xám</a:t>
            </a:r>
            <a:r>
              <a:rPr lang="en-US" b="1" dirty="0">
                <a:latin typeface="Times New Roman" panose="02020603050405020304" pitchFamily="18" charset="0"/>
              </a:rPr>
              <a:t> </a:t>
            </a:r>
            <a:r>
              <a:rPr lang="en-US" b="1" dirty="0" err="1">
                <a:latin typeface="Times New Roman" panose="02020603050405020304" pitchFamily="18" charset="0"/>
              </a:rPr>
              <a:t>xanh</a:t>
            </a:r>
            <a:r>
              <a:rPr lang="en-US" b="1" dirty="0">
                <a:latin typeface="Times New Roman" panose="02020603050405020304" pitchFamily="18" charset="0"/>
              </a:rPr>
              <a:t> </a:t>
            </a:r>
            <a:r>
              <a:rPr lang="en-US" b="1" dirty="0" err="1">
                <a:latin typeface="Times New Roman" panose="02020603050405020304" pitchFamily="18" charset="0"/>
              </a:rPr>
              <a:t>mặt</a:t>
            </a:r>
            <a:r>
              <a:rPr lang="en-US" b="1" dirty="0">
                <a:latin typeface="Times New Roman" panose="02020603050405020304" pitchFamily="18" charset="0"/>
              </a:rPr>
              <a:t> </a:t>
            </a:r>
            <a:r>
              <a:rPr lang="en-US" b="1" dirty="0" err="1">
                <a:latin typeface="Times New Roman" panose="02020603050405020304" pitchFamily="18" charset="0"/>
              </a:rPr>
              <a:t>mày</a:t>
            </a:r>
            <a:r>
              <a:rPr lang="en-US" b="1" dirty="0">
                <a:latin typeface="Times New Roman" panose="02020603050405020304" pitchFamily="18" charset="0"/>
              </a:rPr>
              <a:t> </a:t>
            </a:r>
            <a:r>
              <a:rPr lang="vi-VN" b="1" dirty="0">
                <a:latin typeface="Times New Roman" panose="02020603050405020304" pitchFamily="18" charset="0"/>
              </a:rPr>
              <a:t>/</a:t>
            </a:r>
            <a:r>
              <a:rPr lang="en-US" b="1" dirty="0">
                <a:latin typeface="Times New Roman" panose="02020603050405020304" pitchFamily="18" charset="0"/>
              </a:rPr>
              <a:t> </a:t>
            </a:r>
            <a:r>
              <a:rPr lang="en-US" b="1" dirty="0" err="1">
                <a:latin typeface="Times New Roman" panose="02020603050405020304" pitchFamily="18" charset="0"/>
              </a:rPr>
              <a:t>Áo</a:t>
            </a:r>
            <a:r>
              <a:rPr lang="en-US" b="1" dirty="0">
                <a:latin typeface="Times New Roman" panose="02020603050405020304" pitchFamily="18" charset="0"/>
              </a:rPr>
              <a:t> </a:t>
            </a:r>
            <a:r>
              <a:rPr lang="en-US" b="1" dirty="0" err="1">
                <a:latin typeface="Times New Roman" panose="02020603050405020304" pitchFamily="18" charset="0"/>
              </a:rPr>
              <a:t>quần</a:t>
            </a:r>
            <a:r>
              <a:rPr lang="en-US" b="1" dirty="0">
                <a:latin typeface="Times New Roman" panose="02020603050405020304" pitchFamily="18" charset="0"/>
              </a:rPr>
              <a:t> </a:t>
            </a:r>
            <a:r>
              <a:rPr lang="en-US" b="1" dirty="0" err="1">
                <a:latin typeface="Times New Roman" panose="02020603050405020304" pitchFamily="18" charset="0"/>
              </a:rPr>
              <a:t>rách</a:t>
            </a:r>
            <a:r>
              <a:rPr lang="en-US" b="1" dirty="0">
                <a:latin typeface="Times New Roman" panose="02020603050405020304" pitchFamily="18" charset="0"/>
              </a:rPr>
              <a:t> </a:t>
            </a:r>
            <a:r>
              <a:rPr lang="en-US" b="1" dirty="0" err="1">
                <a:latin typeface="Times New Roman" panose="02020603050405020304" pitchFamily="18" charset="0"/>
              </a:rPr>
              <a:t>che</a:t>
            </a:r>
            <a:r>
              <a:rPr lang="en-US" b="1" dirty="0">
                <a:latin typeface="Times New Roman" panose="02020603050405020304" pitchFamily="18" charset="0"/>
              </a:rPr>
              <a:t> </a:t>
            </a:r>
            <a:r>
              <a:rPr lang="en-US" b="1" dirty="0" err="1">
                <a:latin typeface="Times New Roman" panose="02020603050405020304" pitchFamily="18" charset="0"/>
              </a:rPr>
              <a:t>th</a:t>
            </a:r>
            <a:r>
              <a:rPr lang="vi-VN" b="1" dirty="0">
                <a:latin typeface="Times New Roman" panose="02020603050405020304" pitchFamily="18" charset="0"/>
              </a:rPr>
              <a:t>ân</a:t>
            </a:r>
            <a:r>
              <a:rPr lang="en-US" b="1" dirty="0">
                <a:latin typeface="Times New Roman" panose="02020603050405020304" pitchFamily="18" charset="0"/>
              </a:rPr>
              <a:t> </a:t>
            </a:r>
            <a:r>
              <a:rPr lang="en-US" b="1" dirty="0" err="1">
                <a:latin typeface="Times New Roman" panose="02020603050405020304" pitchFamily="18" charset="0"/>
              </a:rPr>
              <a:t>không</a:t>
            </a:r>
            <a:r>
              <a:rPr lang="en-US" b="1" dirty="0">
                <a:latin typeface="Times New Roman" panose="02020603050405020304" pitchFamily="18" charset="0"/>
              </a:rPr>
              <a:t> </a:t>
            </a:r>
            <a:r>
              <a:rPr lang="en-US" b="1" dirty="0" err="1">
                <a:latin typeface="Times New Roman" panose="02020603050405020304" pitchFamily="18" charset="0"/>
              </a:rPr>
              <a:t>đủ</a:t>
            </a:r>
            <a:r>
              <a:rPr lang="en-US" b="1" dirty="0">
                <a:latin typeface="Times New Roman" panose="02020603050405020304" pitchFamily="18" charset="0"/>
              </a:rPr>
              <a:t> </a:t>
            </a:r>
            <a:r>
              <a:rPr lang="vi-VN" b="1" dirty="0">
                <a:latin typeface="Times New Roman" panose="02020603050405020304" pitchFamily="18" charset="0"/>
              </a:rPr>
              <a:t>/</a:t>
            </a:r>
            <a:r>
              <a:rPr lang="en-US" b="1" dirty="0" err="1">
                <a:latin typeface="Times New Roman" panose="02020603050405020304" pitchFamily="18" charset="0"/>
              </a:rPr>
              <a:t>Dãi</a:t>
            </a:r>
            <a:r>
              <a:rPr lang="en-US" b="1" dirty="0">
                <a:latin typeface="Times New Roman" panose="02020603050405020304" pitchFamily="18" charset="0"/>
              </a:rPr>
              <a:t> </a:t>
            </a:r>
            <a:r>
              <a:rPr lang="en-US" b="1" dirty="0" err="1">
                <a:latin typeface="Times New Roman" panose="02020603050405020304" pitchFamily="18" charset="0"/>
              </a:rPr>
              <a:t>gió</a:t>
            </a:r>
            <a:r>
              <a:rPr lang="en-US" b="1" dirty="0">
                <a:latin typeface="Times New Roman" panose="02020603050405020304" pitchFamily="18" charset="0"/>
              </a:rPr>
              <a:t> </a:t>
            </a:r>
            <a:r>
              <a:rPr lang="en-US" b="1" dirty="0" err="1">
                <a:latin typeface="Times New Roman" panose="02020603050405020304" pitchFamily="18" charset="0"/>
              </a:rPr>
              <a:t>sương</a:t>
            </a:r>
            <a:r>
              <a:rPr lang="en-US" b="1" dirty="0">
                <a:latin typeface="Times New Roman" panose="02020603050405020304" pitchFamily="18" charset="0"/>
              </a:rPr>
              <a:t> </a:t>
            </a:r>
            <a:r>
              <a:rPr lang="en-US" b="1" dirty="0" err="1">
                <a:latin typeface="Times New Roman" panose="02020603050405020304" pitchFamily="18" charset="0"/>
              </a:rPr>
              <a:t>nằm</a:t>
            </a:r>
            <a:r>
              <a:rPr lang="en-US" b="1" dirty="0">
                <a:latin typeface="Times New Roman" panose="02020603050405020304" pitchFamily="18" charset="0"/>
              </a:rPr>
              <a:t> </a:t>
            </a:r>
            <a:r>
              <a:rPr lang="en-US" b="1" dirty="0" err="1">
                <a:latin typeface="Times New Roman" panose="02020603050405020304" pitchFamily="18" charset="0"/>
              </a:rPr>
              <a:t>ngủ</a:t>
            </a:r>
            <a:r>
              <a:rPr lang="en-US" b="1" dirty="0">
                <a:latin typeface="Times New Roman" panose="02020603050405020304" pitchFamily="18" charset="0"/>
              </a:rPr>
              <a:t> </a:t>
            </a:r>
            <a:r>
              <a:rPr lang="en-US" b="1" dirty="0" err="1">
                <a:latin typeface="Times New Roman" panose="02020603050405020304" pitchFamily="18" charset="0"/>
              </a:rPr>
              <a:t>bên</a:t>
            </a:r>
            <a:r>
              <a:rPr lang="en-US" b="1" dirty="0">
                <a:latin typeface="Times New Roman" panose="02020603050405020304" pitchFamily="18" charset="0"/>
              </a:rPr>
              <a:t> </a:t>
            </a:r>
            <a:r>
              <a:rPr lang="en-US" b="1" dirty="0" err="1">
                <a:latin typeface="Times New Roman" panose="02020603050405020304" pitchFamily="18" charset="0"/>
              </a:rPr>
              <a:t>đường</a:t>
            </a:r>
            <a:r>
              <a:rPr lang="vi-VN" b="1" dirty="0">
                <a:latin typeface="Times New Roman" panose="02020603050405020304" pitchFamily="18" charset="0"/>
              </a:rPr>
              <a:t>/</a:t>
            </a:r>
            <a:r>
              <a:rPr lang="en-US" b="1" dirty="0">
                <a:latin typeface="Times New Roman" panose="02020603050405020304" pitchFamily="18" charset="0"/>
              </a:rPr>
              <a:t> </a:t>
            </a:r>
            <a:r>
              <a:rPr lang="en-US" b="1" dirty="0" err="1">
                <a:latin typeface="Times New Roman" panose="02020603050405020304" pitchFamily="18" charset="0"/>
              </a:rPr>
              <a:t>Nhìn</a:t>
            </a:r>
            <a:r>
              <a:rPr lang="en-US" b="1" dirty="0">
                <a:latin typeface="Times New Roman" panose="02020603050405020304" pitchFamily="18" charset="0"/>
              </a:rPr>
              <a:t> </a:t>
            </a:r>
            <a:r>
              <a:rPr lang="en-US" b="1" dirty="0" err="1">
                <a:latin typeface="Times New Roman" panose="02020603050405020304" pitchFamily="18" charset="0"/>
              </a:rPr>
              <a:t>người</a:t>
            </a:r>
            <a:r>
              <a:rPr lang="en-US" b="1" dirty="0">
                <a:latin typeface="Times New Roman" panose="02020603050405020304" pitchFamily="18" charset="0"/>
              </a:rPr>
              <a:t> </a:t>
            </a:r>
            <a:r>
              <a:rPr lang="en-US" b="1" dirty="0" err="1">
                <a:latin typeface="Times New Roman" panose="02020603050405020304" pitchFamily="18" charset="0"/>
              </a:rPr>
              <a:t>vua</a:t>
            </a:r>
            <a:r>
              <a:rPr lang="en-US" b="1" dirty="0">
                <a:latin typeface="Times New Roman" panose="02020603050405020304" pitchFamily="18" charset="0"/>
              </a:rPr>
              <a:t> </a:t>
            </a:r>
            <a:r>
              <a:rPr lang="en-US" b="1" dirty="0" err="1">
                <a:latin typeface="Times New Roman" panose="02020603050405020304" pitchFamily="18" charset="0"/>
              </a:rPr>
              <a:t>động</a:t>
            </a:r>
            <a:r>
              <a:rPr lang="en-US" b="1" dirty="0">
                <a:latin typeface="Times New Roman" panose="02020603050405020304" pitchFamily="18" charset="0"/>
              </a:rPr>
              <a:t> </a:t>
            </a:r>
            <a:r>
              <a:rPr lang="en-US" b="1" dirty="0" err="1">
                <a:latin typeface="Times New Roman" panose="02020603050405020304" pitchFamily="18" charset="0"/>
              </a:rPr>
              <a:t>lòng</a:t>
            </a:r>
            <a:r>
              <a:rPr lang="en-US" b="1" dirty="0">
                <a:latin typeface="Times New Roman" panose="02020603050405020304" pitchFamily="18" charset="0"/>
              </a:rPr>
              <a:t> </a:t>
            </a:r>
            <a:r>
              <a:rPr lang="en-US" b="1" dirty="0" err="1">
                <a:latin typeface="Times New Roman" panose="02020603050405020304" pitchFamily="18" charset="0"/>
              </a:rPr>
              <a:t>thương</a:t>
            </a:r>
            <a:r>
              <a:rPr lang="en-US" b="1" dirty="0">
                <a:latin typeface="Times New Roman" panose="02020603050405020304" pitchFamily="18" charset="0"/>
              </a:rPr>
              <a:t> </a:t>
            </a:r>
            <a:r>
              <a:rPr lang="vi-VN" b="1" dirty="0">
                <a:latin typeface="Times New Roman" panose="02020603050405020304" pitchFamily="18" charset="0"/>
              </a:rPr>
              <a:t>/</a:t>
            </a:r>
            <a:r>
              <a:rPr lang="en-US" b="1" dirty="0">
                <a:latin typeface="Times New Roman" panose="02020603050405020304" pitchFamily="18" charset="0"/>
              </a:rPr>
              <a:t> </a:t>
            </a:r>
            <a:r>
              <a:rPr lang="en-US" b="1" dirty="0" err="1">
                <a:latin typeface="Times New Roman" panose="02020603050405020304" pitchFamily="18" charset="0"/>
              </a:rPr>
              <a:t>Cởi</a:t>
            </a:r>
            <a:r>
              <a:rPr lang="en-US" b="1" dirty="0">
                <a:latin typeface="Times New Roman" panose="02020603050405020304" pitchFamily="18" charset="0"/>
              </a:rPr>
              <a:t> </a:t>
            </a:r>
            <a:r>
              <a:rPr lang="en-US" b="1" dirty="0" err="1">
                <a:latin typeface="Times New Roman" panose="02020603050405020304" pitchFamily="18" charset="0"/>
              </a:rPr>
              <a:t>ngay</a:t>
            </a:r>
            <a:r>
              <a:rPr lang="en-US" b="1" dirty="0">
                <a:latin typeface="Times New Roman" panose="02020603050405020304" pitchFamily="18" charset="0"/>
              </a:rPr>
              <a:t> </a:t>
            </a:r>
            <a:r>
              <a:rPr lang="en-US" b="1" dirty="0" err="1">
                <a:latin typeface="Times New Roman" panose="02020603050405020304" pitchFamily="18" charset="0"/>
              </a:rPr>
              <a:t>áo</a:t>
            </a:r>
            <a:r>
              <a:rPr lang="en-US" b="1" dirty="0">
                <a:latin typeface="Times New Roman" panose="02020603050405020304" pitchFamily="18" charset="0"/>
              </a:rPr>
              <a:t> </a:t>
            </a:r>
            <a:r>
              <a:rPr lang="en-US" b="1" dirty="0" err="1">
                <a:latin typeface="Times New Roman" panose="02020603050405020304" pitchFamily="18" charset="0"/>
              </a:rPr>
              <a:t>ngự</a:t>
            </a:r>
            <a:r>
              <a:rPr lang="en-US" b="1" dirty="0">
                <a:latin typeface="Times New Roman" panose="02020603050405020304" pitchFamily="18" charset="0"/>
              </a:rPr>
              <a:t> </a:t>
            </a:r>
            <a:r>
              <a:rPr lang="en-US" b="1" dirty="0" err="1">
                <a:latin typeface="Times New Roman" panose="02020603050405020304" pitchFamily="18" charset="0"/>
              </a:rPr>
              <a:t>dắp</a:t>
            </a:r>
            <a:r>
              <a:rPr lang="en-US" b="1" dirty="0">
                <a:latin typeface="Times New Roman" panose="02020603050405020304" pitchFamily="18" charset="0"/>
              </a:rPr>
              <a:t> </a:t>
            </a:r>
            <a:r>
              <a:rPr lang="en-US" b="1" dirty="0" err="1">
                <a:latin typeface="Times New Roman" panose="02020603050405020304" pitchFamily="18" charset="0"/>
              </a:rPr>
              <a:t>choàng</a:t>
            </a:r>
            <a:r>
              <a:rPr lang="en-US" b="1" dirty="0">
                <a:latin typeface="Times New Roman" panose="02020603050405020304" pitchFamily="18" charset="0"/>
              </a:rPr>
              <a:t> </a:t>
            </a:r>
            <a:r>
              <a:rPr lang="en-US" b="1" dirty="0" err="1">
                <a:latin typeface="Times New Roman" panose="02020603050405020304" pitchFamily="18" charset="0"/>
              </a:rPr>
              <a:t>lên</a:t>
            </a:r>
            <a:r>
              <a:rPr lang="en-US" b="1" dirty="0">
                <a:latin typeface="Times New Roman" panose="02020603050405020304" pitchFamily="18" charset="0"/>
              </a:rPr>
              <a:t> </a:t>
            </a:r>
            <a:r>
              <a:rPr lang="en-US" b="1" dirty="0" err="1">
                <a:latin typeface="Times New Roman" panose="02020603050405020304" pitchFamily="18" charset="0"/>
              </a:rPr>
              <a:t>cho</a:t>
            </a:r>
            <a:endParaRPr lang="en-US" b="1" dirty="0">
              <a:latin typeface="Arial" panose="020B0604020202020204" pitchFamily="34" charset="0"/>
            </a:endParaRPr>
          </a:p>
          <a:p>
            <a:pPr>
              <a:spcBef>
                <a:spcPct val="50000"/>
              </a:spcBef>
              <a:buClrTx/>
              <a:buSzTx/>
              <a:buFontTx/>
              <a:buNone/>
              <a:defRPr/>
            </a:pPr>
            <a:endParaRPr lang="en-US" dirty="0">
              <a:solidFill>
                <a:schemeClr val="accent3"/>
              </a:solidFill>
              <a:latin typeface="Arial" panose="020B0604020202020204" pitchFamily="34" charset="0"/>
            </a:endParaRPr>
          </a:p>
        </p:txBody>
      </p:sp>
    </p:spTree>
    <p:extLst>
      <p:ext uri="{BB962C8B-B14F-4D97-AF65-F5344CB8AC3E}">
        <p14:creationId xmlns:p14="http://schemas.microsoft.com/office/powerpoint/2010/main" val="318864719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0131">
                                            <p:txEl>
                                              <p:pRg st="0" end="0"/>
                                            </p:txEl>
                                          </p:spTgt>
                                        </p:tgtEl>
                                        <p:attrNameLst>
                                          <p:attrName>style.visibility</p:attrName>
                                        </p:attrNameLst>
                                      </p:cBhvr>
                                      <p:to>
                                        <p:strVal val="visible"/>
                                      </p:to>
                                    </p:set>
                                    <p:animEffect transition="in" filter="fade">
                                      <p:cBhvr>
                                        <p:cTn id="7" dur="1000"/>
                                        <p:tgtEl>
                                          <p:spTgt spid="90131">
                                            <p:txEl>
                                              <p:pRg st="0" end="0"/>
                                            </p:txEl>
                                          </p:spTgt>
                                        </p:tgtEl>
                                      </p:cBhvr>
                                    </p:animEffect>
                                    <p:anim calcmode="lin" valueType="num">
                                      <p:cBhvr>
                                        <p:cTn id="8" dur="1000" fill="hold"/>
                                        <p:tgtEl>
                                          <p:spTgt spid="901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013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0131">
                                            <p:txEl>
                                              <p:pRg st="1" end="1"/>
                                            </p:txEl>
                                          </p:spTgt>
                                        </p:tgtEl>
                                        <p:attrNameLst>
                                          <p:attrName>style.visibility</p:attrName>
                                        </p:attrNameLst>
                                      </p:cBhvr>
                                      <p:to>
                                        <p:strVal val="visible"/>
                                      </p:to>
                                    </p:set>
                                    <p:animEffect transition="in" filter="fade">
                                      <p:cBhvr>
                                        <p:cTn id="12" dur="1000"/>
                                        <p:tgtEl>
                                          <p:spTgt spid="90131">
                                            <p:txEl>
                                              <p:pRg st="1" end="1"/>
                                            </p:txEl>
                                          </p:spTgt>
                                        </p:tgtEl>
                                      </p:cBhvr>
                                    </p:animEffect>
                                    <p:anim calcmode="lin" valueType="num">
                                      <p:cBhvr>
                                        <p:cTn id="13" dur="1000" fill="hold"/>
                                        <p:tgtEl>
                                          <p:spTgt spid="9013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013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0131">
                                            <p:txEl>
                                              <p:pRg st="2" end="2"/>
                                            </p:txEl>
                                          </p:spTgt>
                                        </p:tgtEl>
                                        <p:attrNameLst>
                                          <p:attrName>style.visibility</p:attrName>
                                        </p:attrNameLst>
                                      </p:cBhvr>
                                      <p:to>
                                        <p:strVal val="visible"/>
                                      </p:to>
                                    </p:set>
                                    <p:animEffect transition="in" filter="fade">
                                      <p:cBhvr>
                                        <p:cTn id="17" dur="1000"/>
                                        <p:tgtEl>
                                          <p:spTgt spid="90131">
                                            <p:txEl>
                                              <p:pRg st="2" end="2"/>
                                            </p:txEl>
                                          </p:spTgt>
                                        </p:tgtEl>
                                      </p:cBhvr>
                                    </p:animEffect>
                                    <p:anim calcmode="lin" valueType="num">
                                      <p:cBhvr>
                                        <p:cTn id="18" dur="1000" fill="hold"/>
                                        <p:tgtEl>
                                          <p:spTgt spid="9013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01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Hộp Văn bản 2"/>
          <p:cNvSpPr txBox="1">
            <a:spLocks noChangeArrowheads="1"/>
          </p:cNvSpPr>
          <p:nvPr/>
        </p:nvSpPr>
        <p:spPr bwMode="auto">
          <a:xfrm>
            <a:off x="1847850" y="2555875"/>
            <a:ext cx="835183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200">
                <a:solidFill>
                  <a:schemeClr val="tx1"/>
                </a:solidFill>
                <a:latin typeface="Times New Roman" panose="02020603050405020304" pitchFamily="18" charset="0"/>
              </a:rPr>
              <a:t>- Là 1 vị vua tài trí, xuất sắc trên nhiều lĩnh vực, có công đưa triều đại Lê sơ phát triển mạnh nhất </a:t>
            </a:r>
          </a:p>
          <a:p>
            <a:pPr>
              <a:spcBef>
                <a:spcPct val="0"/>
              </a:spcBef>
              <a:buClrTx/>
              <a:buSzTx/>
              <a:buFontTx/>
              <a:buNone/>
            </a:pPr>
            <a:r>
              <a:rPr lang="en-US" altLang="en-US" sz="3200">
                <a:solidFill>
                  <a:schemeClr val="tx1"/>
                </a:solidFill>
                <a:latin typeface="Times New Roman" panose="02020603050405020304" pitchFamily="18" charset="0"/>
              </a:rPr>
              <a:t>- Nhà thơ lớn của thế kỉ XV . </a:t>
            </a:r>
          </a:p>
          <a:p>
            <a:pPr>
              <a:spcBef>
                <a:spcPct val="0"/>
              </a:spcBef>
              <a:buClrTx/>
              <a:buSzTx/>
              <a:buFontTx/>
              <a:buNone/>
            </a:pPr>
            <a:r>
              <a:rPr lang="en-US" altLang="en-US" sz="3200">
                <a:solidFill>
                  <a:schemeClr val="tx1"/>
                </a:solidFill>
                <a:latin typeface="Times New Roman" panose="02020603050405020304" pitchFamily="18" charset="0"/>
              </a:rPr>
              <a:t>- Là vị vua nhân đức, hết mực yêu nước, thương dân . </a:t>
            </a:r>
          </a:p>
        </p:txBody>
      </p:sp>
      <p:sp>
        <p:nvSpPr>
          <p:cNvPr id="4"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2) Lê Thánh Tông</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1389767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12"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E3C5B92-A42D-4969-AB5B-FB07C6AE175B}"/>
              </a:ext>
            </a:extLst>
          </p:cNvPr>
          <p:cNvSpPr>
            <a:spLocks noGrp="1"/>
          </p:cNvSpPr>
          <p:nvPr>
            <p:ph type="title"/>
          </p:nvPr>
        </p:nvSpPr>
        <p:spPr>
          <a:solidFill>
            <a:schemeClr val="accent1"/>
          </a:solidFill>
          <a:ln>
            <a:solidFill>
              <a:schemeClr val="accent2">
                <a:lumMod val="20000"/>
                <a:lumOff val="80000"/>
              </a:schemeClr>
            </a:solidFill>
            <a:miter lim="800000"/>
            <a:headEnd/>
            <a:tailEnd/>
          </a:ln>
        </p:spPr>
        <p:txBody>
          <a:bodyPr rtlCol="0">
            <a:normAutofit fontScale="90000"/>
          </a:bodyPr>
          <a:lstStyle/>
          <a:p>
            <a:pPr eaLnBrk="1" fontAlgn="auto" hangingPunct="1">
              <a:spcAft>
                <a:spcPts val="0"/>
              </a:spcAft>
              <a:defRPr/>
            </a:pPr>
            <a:r>
              <a:rPr lang="en-US" altLang="en-US" b="1" dirty="0" err="1">
                <a:solidFill>
                  <a:srgbClr val="FF0000"/>
                </a:solidFill>
                <a:latin typeface="Times New Roman" panose="02020603050405020304" pitchFamily="18" charset="0"/>
                <a:cs typeface="Times New Roman" panose="02020603050405020304" pitchFamily="18" charset="0"/>
              </a:rPr>
              <a:t>Sau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quan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sơ</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đồ</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em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hãy</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nêu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nhận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xét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về</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chính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quyền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thời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Lê</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Sơ</a:t>
            </a:r>
            <a:r>
              <a:rPr lang="en-US" altLang="en-US" b="1" dirty="0">
                <a:solidFill>
                  <a:srgbClr val="FF0000"/>
                </a:solidFill>
                <a:latin typeface="Times New Roman" panose="02020603050405020304" pitchFamily="18" charset="0"/>
                <a:cs typeface="Times New Roman" panose="02020603050405020304" pitchFamily="18" charset="0"/>
              </a:rPr>
              <a:t>?</a:t>
            </a:r>
          </a:p>
        </p:txBody>
      </p:sp>
      <p:sp>
        <p:nvSpPr>
          <p:cNvPr id="4" name="Content Placeholder 3">
            <a:extLst>
              <a:ext uri="{FF2B5EF4-FFF2-40B4-BE49-F238E27FC236}">
                <a16:creationId xmlns:a16="http://schemas.microsoft.com/office/drawing/2014/main" id="{1E172AAC-76A0-4734-B915-21064B308DCE}"/>
              </a:ext>
            </a:extLst>
          </p:cNvPr>
          <p:cNvSpPr>
            <a:spLocks noGrp="1"/>
          </p:cNvSpPr>
          <p:nvPr>
            <p:ph idx="1"/>
          </p:nvPr>
        </p:nvSpPr>
        <p:spPr>
          <a:xfrm>
            <a:off x="3009901" y="2057401"/>
            <a:ext cx="6627813" cy="280511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eaLnBrk="1" fontAlgn="auto" hangingPunct="1">
              <a:spcAft>
                <a:spcPts val="0"/>
              </a:spcAft>
              <a:buFont typeface="Symbol"/>
              <a:buChar char="Þ"/>
              <a:defRPr/>
            </a:pPr>
            <a:r>
              <a:rPr lang="en-US" sz="3300" b="1" u="sng" dirty="0">
                <a:solidFill>
                  <a:schemeClr val="tx1"/>
                </a:solidFill>
                <a:latin typeface="Times New Roman" panose="02020603050405020304" pitchFamily="18" charset="0"/>
                <a:cs typeface="Times New Roman" panose="02020603050405020304" pitchFamily="18" charset="0"/>
              </a:rPr>
              <a:t> </a:t>
            </a:r>
            <a:r>
              <a:rPr lang="en-US" sz="3300" b="1" u="sng" dirty="0" err="1">
                <a:solidFill>
                  <a:schemeClr val="tx1"/>
                </a:solidFill>
                <a:latin typeface="Times New Roman" panose="02020603050405020304" pitchFamily="18" charset="0"/>
                <a:cs typeface="Times New Roman" panose="02020603050405020304" pitchFamily="18" charset="0"/>
              </a:rPr>
              <a:t>Nhận</a:t>
            </a:r>
            <a:r>
              <a:rPr lang="en-US" sz="3300" b="1" u="sng" dirty="0">
                <a:solidFill>
                  <a:schemeClr val="tx1"/>
                </a:solidFill>
                <a:latin typeface="Times New Roman" panose="02020603050405020304" pitchFamily="18" charset="0"/>
                <a:cs typeface="Times New Roman" panose="02020603050405020304" pitchFamily="18" charset="0"/>
              </a:rPr>
              <a:t> </a:t>
            </a:r>
            <a:r>
              <a:rPr lang="en-US" sz="3300" b="1" u="sng" dirty="0" err="1">
                <a:solidFill>
                  <a:schemeClr val="tx1"/>
                </a:solidFill>
                <a:latin typeface="Times New Roman" panose="02020603050405020304" pitchFamily="18" charset="0"/>
                <a:cs typeface="Times New Roman" panose="02020603050405020304" pitchFamily="18" charset="0"/>
              </a:rPr>
              <a:t>xét</a:t>
            </a:r>
            <a:r>
              <a:rPr lang="en-US" sz="3300" b="1" u="sng" dirty="0">
                <a:solidFill>
                  <a:schemeClr val="tx1"/>
                </a:solidFill>
                <a:latin typeface="Times New Roman" panose="02020603050405020304" pitchFamily="18" charset="0"/>
                <a:cs typeface="Times New Roman" panose="02020603050405020304" pitchFamily="18" charset="0"/>
              </a:rPr>
              <a:t>:</a:t>
            </a:r>
          </a:p>
          <a:p>
            <a:pPr algn="ctr" eaLnBrk="1" fontAlgn="auto" hangingPunct="1">
              <a:spcAft>
                <a:spcPts val="0"/>
              </a:spcAft>
              <a:buFont typeface="Wingdings 3" charset="2"/>
              <a:buChar char=""/>
              <a:defRPr/>
            </a:pPr>
            <a:r>
              <a:rPr lang="en-US" sz="3300" b="1" dirty="0" err="1">
                <a:solidFill>
                  <a:schemeClr val="tx1"/>
                </a:solidFill>
                <a:latin typeface="Times New Roman" panose="02020603050405020304" pitchFamily="18" charset="0"/>
                <a:cs typeface="Times New Roman" panose="02020603050405020304" pitchFamily="18" charset="0"/>
              </a:rPr>
              <a:t>Bộ</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máy</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chính</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quyền</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thời</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Lê</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Sơ</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phát</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triển</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hoàn</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chỉnh</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hơn</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các</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triều</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đại</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trước</a:t>
            </a:r>
            <a:r>
              <a:rPr lang="en-US" sz="3300" b="1" dirty="0">
                <a:solidFill>
                  <a:schemeClr val="tx1"/>
                </a:solidFill>
                <a:latin typeface="Times New Roman" panose="02020603050405020304" pitchFamily="18" charset="0"/>
                <a:cs typeface="Times New Roman" panose="02020603050405020304" pitchFamily="18" charset="0"/>
              </a:rPr>
              <a:t>.</a:t>
            </a:r>
          </a:p>
          <a:p>
            <a:pPr algn="ctr" eaLnBrk="1" fontAlgn="auto" hangingPunct="1">
              <a:spcAft>
                <a:spcPts val="0"/>
              </a:spcAft>
              <a:buFont typeface="Wingdings 3" charset="2"/>
              <a:buChar char=""/>
              <a:defRPr/>
            </a:pPr>
            <a:endParaRPr lang="en-US" sz="2700" b="1" dirty="0">
              <a:solidFill>
                <a:schemeClr val="tx1"/>
              </a:solidFill>
              <a:latin typeface="Calibri" pitchFamily="34" charset="0"/>
              <a:cs typeface="Calibri" pitchFamily="34" charset="0"/>
            </a:endParaRPr>
          </a:p>
        </p:txBody>
      </p:sp>
      <p:sp>
        <p:nvSpPr>
          <p:cNvPr id="2" name="Left Arrow 1">
            <a:hlinkClick r:id="rId2" action="ppaction://hlinksldjump"/>
            <a:extLst>
              <a:ext uri="{FF2B5EF4-FFF2-40B4-BE49-F238E27FC236}">
                <a16:creationId xmlns:a16="http://schemas.microsoft.com/office/drawing/2014/main" id="{370D5246-BCEF-47DF-9A9B-B8FD636AF61D}"/>
              </a:ext>
            </a:extLst>
          </p:cNvPr>
          <p:cNvSpPr/>
          <p:nvPr/>
        </p:nvSpPr>
        <p:spPr>
          <a:xfrm>
            <a:off x="9753600" y="5486400"/>
            <a:ext cx="541338" cy="5143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3655778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mph" presetSubtype="0" fill="hold" nodeType="clickEffect">
                                  <p:stCondLst>
                                    <p:cond delay="0"/>
                                  </p:stCondLst>
                                  <p:childTnLst>
                                    <p:animClr clrSpc="hsl" dir="cw">
                                      <p:cBhvr override="childStyle">
                                        <p:cTn id="26" dur="500" fill="hold"/>
                                        <p:tgtEl>
                                          <p:spTgt spid="4">
                                            <p:txEl>
                                              <p:pRg st="0" end="0"/>
                                            </p:txEl>
                                          </p:spTgt>
                                        </p:tgtEl>
                                        <p:attrNameLst>
                                          <p:attrName>style.color</p:attrName>
                                        </p:attrNameLst>
                                      </p:cBhvr>
                                      <p:by>
                                        <p:hsl h="7200000" s="0" l="0"/>
                                      </p:by>
                                    </p:animClr>
                                    <p:animClr clrSpc="hsl" dir="cw">
                                      <p:cBhvr>
                                        <p:cTn id="27" dur="500" fill="hold"/>
                                        <p:tgtEl>
                                          <p:spTgt spid="4">
                                            <p:txEl>
                                              <p:pRg st="0" end="0"/>
                                            </p:txEl>
                                          </p:spTgt>
                                        </p:tgtEl>
                                        <p:attrNameLst>
                                          <p:attrName>fillcolor</p:attrName>
                                        </p:attrNameLst>
                                      </p:cBhvr>
                                      <p:by>
                                        <p:hsl h="7200000" s="0" l="0"/>
                                      </p:by>
                                    </p:animClr>
                                    <p:animClr clrSpc="hsl" dir="cw">
                                      <p:cBhvr>
                                        <p:cTn id="28" dur="500" fill="hold"/>
                                        <p:tgtEl>
                                          <p:spTgt spid="4">
                                            <p:txEl>
                                              <p:pRg st="0" end="0"/>
                                            </p:txEl>
                                          </p:spTgt>
                                        </p:tgtEl>
                                        <p:attrNameLst>
                                          <p:attrName>stroke.color</p:attrName>
                                        </p:attrNameLst>
                                      </p:cBhvr>
                                      <p:by>
                                        <p:hsl h="7200000" s="0" l="0"/>
                                      </p:by>
                                    </p:animClr>
                                    <p:set>
                                      <p:cBhvr>
                                        <p:cTn id="2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4" grpId="0" build="p"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3) Ngô Sĩ Liên (khoảng năm 1400 – 1498)</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pic>
        <p:nvPicPr>
          <p:cNvPr id="3" name="Picture 5" descr="Picture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2349501"/>
            <a:ext cx="56896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00704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2"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
                                            <p:txEl>
                                              <p:pRg st="1" end="1"/>
                                            </p:txEl>
                                          </p:spTgt>
                                        </p:tgtEl>
                                        <p:attrNameLst>
                                          <p:attrName>fill.type</p:attrName>
                                        </p:attrNameLst>
                                      </p:cBhvr>
                                      <p:to>
                                        <p:strVal val="solid"/>
                                      </p:to>
                                    </p:set>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a:extLst>
              <a:ext uri="{FF2B5EF4-FFF2-40B4-BE49-F238E27FC236}">
                <a16:creationId xmlns:a16="http://schemas.microsoft.com/office/drawing/2014/main" id="{245CE309-79D7-4505-B159-2B6D4BF60D28}"/>
              </a:ext>
            </a:extLst>
          </p:cNvPr>
          <p:cNvSpPr txBox="1">
            <a:spLocks noChangeArrowheads="1"/>
          </p:cNvSpPr>
          <p:nvPr/>
        </p:nvSpPr>
        <p:spPr bwMode="auto">
          <a:xfrm>
            <a:off x="1524000" y="57150"/>
            <a:ext cx="8991600" cy="6800850"/>
          </a:xfrm>
          <a:prstGeom prst="rect">
            <a:avLst/>
          </a:prstGeom>
          <a:noFill/>
          <a:ln w="9525">
            <a:solidFill>
              <a:srgbClr val="0000CC"/>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just">
              <a:spcBef>
                <a:spcPct val="50000"/>
              </a:spcBef>
              <a:buClrTx/>
              <a:buSzTx/>
              <a:buFontTx/>
              <a:buNone/>
              <a:defRPr/>
            </a:pPr>
            <a:r>
              <a:rPr lang="sv-SE" sz="4400" b="1" dirty="0">
                <a:solidFill>
                  <a:schemeClr val="accent3"/>
                </a:solidFill>
                <a:latin typeface="Times New Roman" panose="02020603050405020304" pitchFamily="18" charset="0"/>
              </a:rPr>
              <a:t>	</a:t>
            </a:r>
            <a:r>
              <a:rPr lang="sv-SE" sz="4400" dirty="0">
                <a:latin typeface="Times New Roman" panose="02020603050405020304" pitchFamily="18" charset="0"/>
              </a:rPr>
              <a:t>Ngô Sĩ Liên người làng Chúc Lý, huyện Chương Đức (nay thuộc huyện Chương Mỹ, tỉnh Hà Nội). Là sử thần đời Lê, ông đã góp phần công sức chủ yếu trong việc soạn thảo Đại Việt sử ký toàn thư - bộ quốc sử đầu tiên của Việt Nam được khắc in vào cuối thế kỷ 17 và còn lại nguyên vẹn cho tới ngày nay.</a:t>
            </a:r>
            <a:br>
              <a:rPr lang="sv-SE" sz="4400" b="1" dirty="0">
                <a:solidFill>
                  <a:schemeClr val="accent3"/>
                </a:solidFill>
                <a:latin typeface="Times New Roman" panose="02020603050405020304" pitchFamily="18" charset="0"/>
              </a:rPr>
            </a:br>
            <a:endParaRPr lang="en-US" sz="4400" b="1" dirty="0">
              <a:solidFill>
                <a:schemeClr val="accent3"/>
              </a:solidFill>
              <a:latin typeface="Arial" panose="020B0604020202020204" pitchFamily="34" charset="0"/>
            </a:endParaRPr>
          </a:p>
        </p:txBody>
      </p:sp>
    </p:spTree>
    <p:extLst>
      <p:ext uri="{BB962C8B-B14F-4D97-AF65-F5344CB8AC3E}">
        <p14:creationId xmlns:p14="http://schemas.microsoft.com/office/powerpoint/2010/main" val="4061612004"/>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94212"/>
                                        </p:tgtEl>
                                        <p:attrNameLst>
                                          <p:attrName>style.visibility</p:attrName>
                                        </p:attrNameLst>
                                      </p:cBhvr>
                                      <p:to>
                                        <p:strVal val="visible"/>
                                      </p:to>
                                    </p:set>
                                    <p:anim calcmode="lin" valueType="num">
                                      <p:cBhvr>
                                        <p:cTn id="7" dur="1000" fill="hold"/>
                                        <p:tgtEl>
                                          <p:spTgt spid="94212"/>
                                        </p:tgtEl>
                                        <p:attrNameLst>
                                          <p:attrName>ppt_w</p:attrName>
                                        </p:attrNameLst>
                                      </p:cBhvr>
                                      <p:tavLst>
                                        <p:tav tm="0">
                                          <p:val>
                                            <p:fltVal val="0"/>
                                          </p:val>
                                        </p:tav>
                                        <p:tav tm="100000">
                                          <p:val>
                                            <p:strVal val="#ppt_w"/>
                                          </p:val>
                                        </p:tav>
                                      </p:tavLst>
                                    </p:anim>
                                    <p:anim calcmode="lin" valueType="num">
                                      <p:cBhvr>
                                        <p:cTn id="8" dur="1000" fill="hold"/>
                                        <p:tgtEl>
                                          <p:spTgt spid="94212"/>
                                        </p:tgtEl>
                                        <p:attrNameLst>
                                          <p:attrName>ppt_h</p:attrName>
                                        </p:attrNameLst>
                                      </p:cBhvr>
                                      <p:tavLst>
                                        <p:tav tm="0">
                                          <p:val>
                                            <p:fltVal val="0"/>
                                          </p:val>
                                        </p:tav>
                                        <p:tav tm="100000">
                                          <p:val>
                                            <p:strVal val="#ppt_h"/>
                                          </p:val>
                                        </p:tav>
                                      </p:tavLst>
                                    </p:anim>
                                    <p:anim calcmode="lin" valueType="num">
                                      <p:cBhvr>
                                        <p:cTn id="9" dur="1000" fill="hold"/>
                                        <p:tgtEl>
                                          <p:spTgt spid="94212"/>
                                        </p:tgtEl>
                                        <p:attrNameLst>
                                          <p:attrName>style.rotation</p:attrName>
                                        </p:attrNameLst>
                                      </p:cBhvr>
                                      <p:tavLst>
                                        <p:tav tm="0">
                                          <p:val>
                                            <p:fltVal val="90"/>
                                          </p:val>
                                        </p:tav>
                                        <p:tav tm="100000">
                                          <p:val>
                                            <p:fltVal val="0"/>
                                          </p:val>
                                        </p:tav>
                                      </p:tavLst>
                                    </p:anim>
                                    <p:animEffect transition="in" filter="fade">
                                      <p:cBhvr>
                                        <p:cTn id="10" dur="10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êu đề 1"/>
          <p:cNvSpPr>
            <a:spLocks noGrp="1" noChangeArrowheads="1"/>
          </p:cNvSpPr>
          <p:nvPr>
            <p:ph type="title"/>
          </p:nvPr>
        </p:nvSpPr>
        <p:spPr/>
        <p:txBody>
          <a:bodyPr/>
          <a:lstStyle/>
          <a:p>
            <a:pPr eaLnBrk="1" hangingPunct="1"/>
            <a:endParaRPr lang="en-US" altLang="en-US"/>
          </a:p>
        </p:txBody>
      </p:sp>
      <p:sp>
        <p:nvSpPr>
          <p:cNvPr id="145411" name="Chỗ dành sẵn cho Nội dung 2"/>
          <p:cNvSpPr>
            <a:spLocks noGrp="1" noChangeArrowheads="1"/>
          </p:cNvSpPr>
          <p:nvPr>
            <p:ph idx="1"/>
          </p:nvPr>
        </p:nvSpPr>
        <p:spPr>
          <a:xfrm>
            <a:off x="2497138" y="5815014"/>
            <a:ext cx="6348412" cy="452437"/>
          </a:xfrm>
        </p:spPr>
        <p:txBody>
          <a:bodyPr/>
          <a:lstStyle/>
          <a:p>
            <a:pPr eaLnBrk="1" hangingPunct="1"/>
            <a:r>
              <a:rPr lang="en-US" altLang="en-US" sz="2000">
                <a:latin typeface="Calibri" panose="020F0502020204030204" pitchFamily="34" charset="0"/>
                <a:cs typeface="Calibri" panose="020F0502020204030204" pitchFamily="34" charset="0"/>
              </a:rPr>
              <a:t>Ngô Sĩ Liên biên soạn bộ </a:t>
            </a:r>
            <a:r>
              <a:rPr lang="en-US" altLang="en-US" sz="2000" i="1">
                <a:latin typeface="Calibri" panose="020F0502020204030204" pitchFamily="34" charset="0"/>
                <a:cs typeface="Calibri" panose="020F0502020204030204" pitchFamily="34" charset="0"/>
              </a:rPr>
              <a:t>Đại Việt sử ký toàn thư</a:t>
            </a:r>
          </a:p>
        </p:txBody>
      </p:sp>
      <p:pic>
        <p:nvPicPr>
          <p:cNvPr id="14541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260351"/>
            <a:ext cx="61341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862296"/>
      </p:ext>
    </p:extLst>
  </p:cSld>
  <p:clrMapOvr>
    <a:masterClrMapping/>
  </p:clrMapOvr>
  <p:transition>
    <p:cover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524000" y="0"/>
            <a:ext cx="9144000" cy="6858000"/>
            <a:chOff x="0" y="0"/>
            <a:chExt cx="5760" cy="4320"/>
          </a:xfrm>
        </p:grpSpPr>
        <p:pic>
          <p:nvPicPr>
            <p:cNvPr id="146437" name="Picture 5" descr="Bia Dai Viet Su ky Toan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Rectangle 6"/>
            <p:cNvSpPr>
              <a:spLocks noChangeArrowheads="1"/>
            </p:cNvSpPr>
            <p:nvPr/>
          </p:nvSpPr>
          <p:spPr bwMode="auto">
            <a:xfrm>
              <a:off x="0" y="0"/>
              <a:ext cx="2880" cy="4320"/>
            </a:xfrm>
            <a:prstGeom prst="rect">
              <a:avLst/>
            </a:prstGeom>
            <a:solidFill>
              <a:schemeClr val="tx2"/>
            </a:solidFill>
            <a:ln w="9525">
              <a:solidFill>
                <a:schemeClr val="bg2"/>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en-US" altLang="en-US">
                <a:solidFill>
                  <a:srgbClr val="FFFF00"/>
                </a:solidFill>
                <a:latin typeface="Arial" panose="020B0604020202020204" pitchFamily="34" charset="0"/>
                <a:cs typeface="Arial" panose="020B0604020202020204" pitchFamily="34" charset="0"/>
              </a:endParaRPr>
            </a:p>
          </p:txBody>
        </p:sp>
      </p:grpSp>
      <p:sp>
        <p:nvSpPr>
          <p:cNvPr id="146435" name="Rectangle 9"/>
          <p:cNvSpPr>
            <a:spLocks noChangeArrowheads="1"/>
          </p:cNvSpPr>
          <p:nvPr/>
        </p:nvSpPr>
        <p:spPr bwMode="auto">
          <a:xfrm>
            <a:off x="1524000" y="0"/>
            <a:ext cx="4572000" cy="6858000"/>
          </a:xfrm>
          <a:prstGeom prst="rect">
            <a:avLst/>
          </a:prstGeom>
          <a:solidFill>
            <a:schemeClr val="accent1"/>
          </a:solidFill>
          <a:ln w="9525">
            <a:solidFill>
              <a:schemeClr val="tx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rgbClr val="FFFF00"/>
              </a:solidFill>
              <a:latin typeface="Arial" panose="020B0604020202020204" pitchFamily="34" charset="0"/>
              <a:cs typeface="Arial" panose="020B0604020202020204" pitchFamily="34" charset="0"/>
            </a:endParaRPr>
          </a:p>
        </p:txBody>
      </p:sp>
      <p:sp>
        <p:nvSpPr>
          <p:cNvPr id="101386" name="Rectangle 10"/>
          <p:cNvSpPr>
            <a:spLocks noChangeArrowheads="1"/>
          </p:cNvSpPr>
          <p:nvPr/>
        </p:nvSpPr>
        <p:spPr bwMode="auto">
          <a:xfrm>
            <a:off x="1676400" y="161926"/>
            <a:ext cx="4191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Char char="-"/>
            </a:pPr>
            <a:r>
              <a:rPr lang="en-US" altLang="en-US" sz="2800" b="1">
                <a:solidFill>
                  <a:schemeClr val="tx1"/>
                </a:solidFill>
                <a:latin typeface="Times New Roman" panose="02020603050405020304" pitchFamily="18" charset="0"/>
                <a:cs typeface="Arial" panose="020B0604020202020204" pitchFamily="34" charset="0"/>
              </a:rPr>
              <a:t>B</a:t>
            </a:r>
            <a:r>
              <a:rPr lang="vi-VN" altLang="en-US" sz="2800" b="1">
                <a:solidFill>
                  <a:schemeClr val="tx1"/>
                </a:solidFill>
                <a:latin typeface="Times New Roman" panose="02020603050405020304" pitchFamily="18" charset="0"/>
                <a:cs typeface="Arial" panose="020B0604020202020204" pitchFamily="34" charset="0"/>
              </a:rPr>
              <a:t>ộ Đại Việt sử ký toàn thư mà </a:t>
            </a:r>
            <a:r>
              <a:rPr lang="en-US" altLang="en-US" sz="2800" b="1">
                <a:solidFill>
                  <a:schemeClr val="tx1"/>
                </a:solidFill>
                <a:latin typeface="Times New Roman" panose="02020603050405020304" pitchFamily="18" charset="0"/>
                <a:cs typeface="Arial" panose="020B0604020202020204" pitchFamily="34" charset="0"/>
              </a:rPr>
              <a:t>Ng</a:t>
            </a:r>
            <a:r>
              <a:rPr lang="vi-VN" altLang="en-US" sz="2800" b="1">
                <a:solidFill>
                  <a:schemeClr val="tx1"/>
                </a:solidFill>
                <a:latin typeface="Times New Roman" panose="02020603050405020304" pitchFamily="18" charset="0"/>
                <a:cs typeface="Arial" panose="020B0604020202020204" pitchFamily="34" charset="0"/>
              </a:rPr>
              <a:t>ô</a:t>
            </a:r>
            <a:r>
              <a:rPr lang="en-US" altLang="en-US" sz="2800" b="1">
                <a:solidFill>
                  <a:schemeClr val="tx1"/>
                </a:solidFill>
                <a:latin typeface="Times New Roman" panose="02020603050405020304" pitchFamily="18" charset="0"/>
                <a:cs typeface="Arial" panose="020B0604020202020204" pitchFamily="34" charset="0"/>
              </a:rPr>
              <a:t> S</a:t>
            </a:r>
            <a:r>
              <a:rPr lang="vi-VN" altLang="en-US" sz="2800" b="1">
                <a:solidFill>
                  <a:schemeClr val="tx1"/>
                </a:solidFill>
                <a:latin typeface="Times New Roman" panose="02020603050405020304" pitchFamily="18" charset="0"/>
                <a:cs typeface="Arial" panose="020B0604020202020204" pitchFamily="34" charset="0"/>
              </a:rPr>
              <a:t>ĩ</a:t>
            </a:r>
            <a:r>
              <a:rPr lang="en-US" altLang="en-US" sz="2800" b="1">
                <a:solidFill>
                  <a:schemeClr val="tx1"/>
                </a:solidFill>
                <a:latin typeface="Times New Roman" panose="02020603050405020304" pitchFamily="18" charset="0"/>
                <a:cs typeface="Arial" panose="020B0604020202020204" pitchFamily="34" charset="0"/>
              </a:rPr>
              <a:t> Li</a:t>
            </a:r>
            <a:r>
              <a:rPr lang="vi-VN" altLang="en-US" sz="2800" b="1">
                <a:solidFill>
                  <a:schemeClr val="tx1"/>
                </a:solidFill>
                <a:latin typeface="Times New Roman" panose="02020603050405020304" pitchFamily="18" charset="0"/>
                <a:cs typeface="Arial" panose="020B0604020202020204" pitchFamily="34" charset="0"/>
              </a:rPr>
              <a:t>ê</a:t>
            </a:r>
            <a:r>
              <a:rPr lang="en-US" altLang="en-US" sz="2800" b="1">
                <a:solidFill>
                  <a:schemeClr val="tx1"/>
                </a:solidFill>
                <a:latin typeface="Times New Roman" panose="02020603050405020304" pitchFamily="18" charset="0"/>
                <a:cs typeface="Arial" panose="020B0604020202020204" pitchFamily="34" charset="0"/>
              </a:rPr>
              <a:t>n </a:t>
            </a:r>
            <a:r>
              <a:rPr lang="vi-VN" altLang="en-US" sz="2800" b="1">
                <a:solidFill>
                  <a:schemeClr val="tx1"/>
                </a:solidFill>
                <a:latin typeface="Times New Roman" panose="02020603050405020304" pitchFamily="18" charset="0"/>
                <a:cs typeface="Arial" panose="020B0604020202020204" pitchFamily="34" charset="0"/>
              </a:rPr>
              <a:t>đã biên soạn theo lệnh nhà vua và đã hoàn thành vào năm Kỷ Hợi, niên hiệu Hồng Đức thứ 10 đời Lê Thánh Tông, gồm 15 quyển,  chép từ thời Hồng Bàng đến khi vua Lê Thái Tổ lên ngôi </a:t>
            </a:r>
            <a:r>
              <a:rPr lang="en-US" altLang="en-US" sz="2800" b="1">
                <a:solidFill>
                  <a:schemeClr val="tx1"/>
                </a:solidFill>
                <a:latin typeface="Times New Roman" panose="02020603050405020304" pitchFamily="18" charset="0"/>
                <a:cs typeface="Arial" panose="020B0604020202020204" pitchFamily="34" charset="0"/>
              </a:rPr>
              <a:t>  </a:t>
            </a:r>
            <a:r>
              <a:rPr lang="en-US" altLang="en-US" sz="2800" b="1" i="1">
                <a:solidFill>
                  <a:schemeClr val="tx1"/>
                </a:solidFill>
                <a:latin typeface="Times New Roman" panose="02020603050405020304" pitchFamily="18" charset="0"/>
                <a:cs typeface="Arial" panose="020B0604020202020204" pitchFamily="34" charset="0"/>
              </a:rPr>
              <a:t>=&gt; Đây là b</a:t>
            </a:r>
            <a:r>
              <a:rPr lang="vi-VN" altLang="en-US" sz="2800" b="1" i="1">
                <a:solidFill>
                  <a:schemeClr val="tx1"/>
                </a:solidFill>
                <a:latin typeface="Times New Roman" panose="02020603050405020304" pitchFamily="18" charset="0"/>
                <a:cs typeface="Arial" panose="020B0604020202020204" pitchFamily="34" charset="0"/>
              </a:rPr>
              <a:t>ộ quốc sử chính thống cũ nhất của Việt Nam được khắc in vào cuối thế kỷ 17 mà còn </a:t>
            </a:r>
            <a:r>
              <a:rPr lang="en-US" altLang="en-US" sz="2800" b="1" i="1">
                <a:solidFill>
                  <a:schemeClr val="tx1"/>
                </a:solidFill>
                <a:latin typeface="Times New Roman" panose="02020603050405020304" pitchFamily="18" charset="0"/>
                <a:cs typeface="Arial" panose="020B0604020202020204" pitchFamily="34" charset="0"/>
              </a:rPr>
              <a:t>l</a:t>
            </a:r>
            <a:r>
              <a:rPr lang="vi-VN" altLang="en-US" sz="2800" b="1" i="1">
                <a:solidFill>
                  <a:schemeClr val="tx1"/>
                </a:solidFill>
                <a:latin typeface="Times New Roman" panose="02020603050405020304" pitchFamily="18" charset="0"/>
                <a:cs typeface="Arial" panose="020B0604020202020204" pitchFamily="34" charset="0"/>
              </a:rPr>
              <a:t>ại</a:t>
            </a:r>
            <a:r>
              <a:rPr lang="en-US" altLang="en-US" sz="2800" b="1" i="1">
                <a:solidFill>
                  <a:schemeClr val="tx1"/>
                </a:solidFill>
                <a:latin typeface="Times New Roman" panose="02020603050405020304" pitchFamily="18" charset="0"/>
                <a:cs typeface="Arial" panose="020B0604020202020204" pitchFamily="34" charset="0"/>
              </a:rPr>
              <a:t> nguy</a:t>
            </a:r>
            <a:r>
              <a:rPr lang="vi-VN" altLang="en-US" sz="2800" b="1" i="1">
                <a:solidFill>
                  <a:schemeClr val="tx1"/>
                </a:solidFill>
                <a:latin typeface="Times New Roman" panose="02020603050405020304" pitchFamily="18" charset="0"/>
                <a:cs typeface="Arial" panose="020B0604020202020204" pitchFamily="34" charset="0"/>
              </a:rPr>
              <a:t>ê</a:t>
            </a:r>
            <a:r>
              <a:rPr lang="en-US" altLang="en-US" sz="2800" b="1" i="1">
                <a:solidFill>
                  <a:schemeClr val="tx1"/>
                </a:solidFill>
                <a:latin typeface="Times New Roman" panose="02020603050405020304" pitchFamily="18" charset="0"/>
                <a:cs typeface="Arial" panose="020B0604020202020204" pitchFamily="34" charset="0"/>
              </a:rPr>
              <a:t>n v</a:t>
            </a:r>
            <a:r>
              <a:rPr lang="vi-VN" altLang="en-US" sz="2800" b="1" i="1">
                <a:solidFill>
                  <a:schemeClr val="tx1"/>
                </a:solidFill>
                <a:latin typeface="Times New Roman" panose="02020603050405020304" pitchFamily="18" charset="0"/>
                <a:cs typeface="Arial" panose="020B0604020202020204" pitchFamily="34" charset="0"/>
              </a:rPr>
              <a:t>ẹn</a:t>
            </a:r>
            <a:r>
              <a:rPr lang="en-US" altLang="en-US" sz="2800" b="1" i="1">
                <a:solidFill>
                  <a:schemeClr val="tx1"/>
                </a:solidFill>
                <a:latin typeface="Times New Roman" panose="02020603050405020304" pitchFamily="18" charset="0"/>
                <a:cs typeface="Arial" panose="020B0604020202020204" pitchFamily="34" charset="0"/>
              </a:rPr>
              <a:t> cho </a:t>
            </a:r>
            <a:r>
              <a:rPr lang="vi-VN" altLang="en-US" sz="2800" b="1" i="1">
                <a:solidFill>
                  <a:schemeClr val="tx1"/>
                </a:solidFill>
                <a:latin typeface="Times New Roman" panose="02020603050405020304" pitchFamily="18" charset="0"/>
                <a:cs typeface="Arial" panose="020B0604020202020204" pitchFamily="34" charset="0"/>
              </a:rPr>
              <a:t> tới ngày nay.</a:t>
            </a:r>
            <a:endParaRPr lang="en-US" altLang="en-US" sz="2800" b="1" i="1">
              <a:solidFill>
                <a:schemeClr val="tx1"/>
              </a:solidFill>
              <a:latin typeface="Times New Roman" panose="02020603050405020304" pitchFamily="18" charset="0"/>
              <a:cs typeface="Arial" panose="020B0604020202020204" pitchFamily="34" charset="0"/>
            </a:endParaRPr>
          </a:p>
          <a:p>
            <a:pPr>
              <a:spcBef>
                <a:spcPct val="0"/>
              </a:spcBef>
              <a:buClrTx/>
              <a:buSzTx/>
              <a:buFontTx/>
              <a:buChar char="-"/>
            </a:pPr>
            <a:endParaRPr lang="en-US" altLang="en-US" sz="2800" b="1">
              <a:solidFill>
                <a:srgbClr val="FFFF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84584959"/>
      </p:ext>
    </p:extLst>
  </p:cSld>
  <p:clrMapOvr>
    <a:masterClrMapping/>
  </p:clrMapOvr>
  <p:transition>
    <p:zoom dir="i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1000"/>
                                        <p:tgtEl>
                                          <p:spTgt spid="2"/>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01386"/>
                                        </p:tgtEl>
                                        <p:attrNameLst>
                                          <p:attrName>style.visibility</p:attrName>
                                        </p:attrNameLst>
                                      </p:cBhvr>
                                      <p:to>
                                        <p:strVal val="visible"/>
                                      </p:to>
                                    </p:set>
                                    <p:animEffect transition="in" filter="diamond(out)">
                                      <p:cBhvr>
                                        <p:cTn id="10" dur="1000"/>
                                        <p:tgtEl>
                                          <p:spTgt spid="10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4D5F9532-6C7E-4BF2-B6B3-A0D1A5A57ED7}"/>
              </a:ext>
            </a:extLst>
          </p:cNvPr>
          <p:cNvSpPr txBox="1">
            <a:spLocks noChangeArrowheads="1"/>
          </p:cNvSpPr>
          <p:nvPr/>
        </p:nvSpPr>
        <p:spPr bwMode="auto">
          <a:xfrm>
            <a:off x="1774825" y="1989138"/>
            <a:ext cx="8642350" cy="1631950"/>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defRPr/>
            </a:pPr>
            <a:r>
              <a:rPr lang="en-US" sz="6000" dirty="0">
                <a:solidFill>
                  <a:schemeClr val="accent3"/>
                </a:solidFill>
                <a:latin typeface="Times New Roman" panose="02020603050405020304" pitchFamily="18" charset="0"/>
              </a:rPr>
              <a:t>	</a:t>
            </a:r>
            <a:r>
              <a:rPr lang="en-US" sz="6000" b="1" dirty="0">
                <a:solidFill>
                  <a:schemeClr val="accent3"/>
                </a:solidFill>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nhà</a:t>
            </a:r>
            <a:r>
              <a:rPr lang="en-US" sz="4000" dirty="0">
                <a:latin typeface="Times New Roman" panose="02020603050405020304" pitchFamily="18" charset="0"/>
              </a:rPr>
              <a:t> </a:t>
            </a:r>
            <a:r>
              <a:rPr lang="en-US" sz="4000" dirty="0" err="1">
                <a:latin typeface="Times New Roman" panose="02020603050405020304" pitchFamily="18" charset="0"/>
              </a:rPr>
              <a:t>sử</a:t>
            </a:r>
            <a:r>
              <a:rPr lang="en-US" sz="4000" dirty="0">
                <a:latin typeface="Times New Roman" panose="02020603050405020304" pitchFamily="18" charset="0"/>
              </a:rPr>
              <a:t> </a:t>
            </a:r>
            <a:r>
              <a:rPr lang="en-US" sz="4000" dirty="0" err="1">
                <a:latin typeface="Times New Roman" panose="02020603050405020304" pitchFamily="18" charset="0"/>
              </a:rPr>
              <a:t>học</a:t>
            </a:r>
            <a:r>
              <a:rPr lang="en-US" sz="4000" dirty="0">
                <a:latin typeface="Times New Roman" panose="02020603050405020304" pitchFamily="18" charset="0"/>
              </a:rPr>
              <a:t> </a:t>
            </a:r>
            <a:r>
              <a:rPr lang="en-US" sz="4000" dirty="0" err="1">
                <a:latin typeface="Times New Roman" panose="02020603050405020304" pitchFamily="18" charset="0"/>
              </a:rPr>
              <a:t>nổi</a:t>
            </a:r>
            <a:r>
              <a:rPr lang="en-US" sz="4000" dirty="0">
                <a:latin typeface="Times New Roman" panose="02020603050405020304" pitchFamily="18" charset="0"/>
              </a:rPr>
              <a:t> </a:t>
            </a:r>
            <a:r>
              <a:rPr lang="en-US" sz="4000" dirty="0" err="1">
                <a:latin typeface="Times New Roman" panose="02020603050405020304" pitchFamily="18" charset="0"/>
              </a:rPr>
              <a:t>tiếng</a:t>
            </a:r>
            <a:r>
              <a:rPr lang="en-US" sz="4000" dirty="0">
                <a:latin typeface="Times New Roman" panose="02020603050405020304" pitchFamily="18" charset="0"/>
              </a:rPr>
              <a:t> </a:t>
            </a:r>
            <a:r>
              <a:rPr lang="en-US" sz="4000" dirty="0" err="1">
                <a:latin typeface="Times New Roman" panose="02020603050405020304" pitchFamily="18" charset="0"/>
              </a:rPr>
              <a:t>với</a:t>
            </a:r>
            <a:r>
              <a:rPr lang="en-US" sz="4000" dirty="0">
                <a:latin typeface="Times New Roman" panose="02020603050405020304" pitchFamily="18" charset="0"/>
              </a:rPr>
              <a:t> </a:t>
            </a:r>
            <a:r>
              <a:rPr lang="en-US" sz="4000" dirty="0" err="1">
                <a:latin typeface="Times New Roman" panose="02020603050405020304" pitchFamily="18" charset="0"/>
              </a:rPr>
              <a:t>bộ</a:t>
            </a:r>
            <a:r>
              <a:rPr lang="en-US" sz="4000" dirty="0">
                <a:latin typeface="Times New Roman" panose="02020603050405020304" pitchFamily="18" charset="0"/>
              </a:rPr>
              <a:t> “</a:t>
            </a:r>
            <a:r>
              <a:rPr lang="en-US" sz="4000" dirty="0" err="1">
                <a:latin typeface="Times New Roman" panose="02020603050405020304" pitchFamily="18" charset="0"/>
              </a:rPr>
              <a:t>Đại</a:t>
            </a:r>
            <a:r>
              <a:rPr lang="en-US" sz="4000" dirty="0">
                <a:latin typeface="Times New Roman" panose="02020603050405020304" pitchFamily="18" charset="0"/>
              </a:rPr>
              <a:t> </a:t>
            </a:r>
            <a:r>
              <a:rPr lang="en-US" sz="4000" dirty="0" err="1">
                <a:latin typeface="Times New Roman" panose="02020603050405020304" pitchFamily="18" charset="0"/>
              </a:rPr>
              <a:t>Việt</a:t>
            </a:r>
            <a:r>
              <a:rPr lang="en-US" sz="4000" dirty="0">
                <a:latin typeface="Times New Roman" panose="02020603050405020304" pitchFamily="18" charset="0"/>
              </a:rPr>
              <a:t> </a:t>
            </a:r>
            <a:r>
              <a:rPr lang="en-US" sz="4000" dirty="0" err="1">
                <a:latin typeface="Times New Roman" panose="02020603050405020304" pitchFamily="18" charset="0"/>
              </a:rPr>
              <a:t>Sử</a:t>
            </a:r>
            <a:r>
              <a:rPr lang="en-US" sz="4000" dirty="0">
                <a:latin typeface="Times New Roman" panose="02020603050405020304" pitchFamily="18" charset="0"/>
              </a:rPr>
              <a:t> </a:t>
            </a:r>
            <a:r>
              <a:rPr lang="en-US" sz="4000" dirty="0" err="1">
                <a:latin typeface="Times New Roman" panose="02020603050405020304" pitchFamily="18" charset="0"/>
              </a:rPr>
              <a:t>ký</a:t>
            </a:r>
            <a:r>
              <a:rPr lang="en-US" sz="4000" dirty="0">
                <a:latin typeface="Times New Roman" panose="02020603050405020304" pitchFamily="18" charset="0"/>
              </a:rPr>
              <a:t> </a:t>
            </a:r>
            <a:r>
              <a:rPr lang="en-US" sz="4000" dirty="0" err="1">
                <a:latin typeface="Times New Roman" panose="02020603050405020304" pitchFamily="18" charset="0"/>
              </a:rPr>
              <a:t>toàn</a:t>
            </a:r>
            <a:r>
              <a:rPr lang="en-US" sz="4000" dirty="0">
                <a:latin typeface="Times New Roman" panose="02020603050405020304" pitchFamily="18" charset="0"/>
              </a:rPr>
              <a:t> </a:t>
            </a:r>
            <a:r>
              <a:rPr lang="en-US" sz="4000" dirty="0" err="1">
                <a:latin typeface="Times New Roman" panose="02020603050405020304" pitchFamily="18" charset="0"/>
              </a:rPr>
              <a:t>thư</a:t>
            </a:r>
            <a:r>
              <a:rPr lang="en-US" sz="4000" dirty="0">
                <a:latin typeface="Times New Roman" panose="02020603050405020304" pitchFamily="18" charset="0"/>
              </a:rPr>
              <a:t>” .</a:t>
            </a:r>
          </a:p>
        </p:txBody>
      </p:sp>
      <p:sp>
        <p:nvSpPr>
          <p:cNvPr id="3"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3) Ngô Sĩ Liên (khoảng năm 1400 – 1498)</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94623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repeatCount="2000" fill="hold" nodeType="after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2"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0" end="0"/>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7"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4) Lương Thế Vinh (1442 – 1497)</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pic>
        <p:nvPicPr>
          <p:cNvPr id="3" name="Picture 6" descr="05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2276476"/>
            <a:ext cx="66246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65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2"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
                                            <p:txEl>
                                              <p:pRg st="1" end="1"/>
                                            </p:txEl>
                                          </p:spTgt>
                                        </p:tgtEl>
                                        <p:attrNameLst>
                                          <p:attrName>fill.type</p:attrName>
                                        </p:attrNameLst>
                                      </p:cBhvr>
                                      <p:to>
                                        <p:strVal val="solid"/>
                                      </p:to>
                                    </p:set>
                                  </p:childTnLst>
                                </p:cTn>
                              </p:par>
                            </p:childTnLst>
                          </p:cTn>
                        </p:par>
                        <p:par>
                          <p:cTn id="15" fill="hold" nodeType="afterGroup">
                            <p:stCondLst>
                              <p:cond delay="1600"/>
                            </p:stCondLst>
                            <p:childTnLst>
                              <p:par>
                                <p:cTn id="16" presetID="50"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3"/>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ext Box 4"/>
          <p:cNvSpPr txBox="1">
            <a:spLocks noChangeArrowheads="1"/>
          </p:cNvSpPr>
          <p:nvPr/>
        </p:nvSpPr>
        <p:spPr bwMode="auto">
          <a:xfrm>
            <a:off x="1774826" y="333376"/>
            <a:ext cx="8893175" cy="61436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600" b="1">
                <a:solidFill>
                  <a:schemeClr val="tx1"/>
                </a:solidFill>
                <a:latin typeface="Times New Roman" panose="02020603050405020304" pitchFamily="18" charset="0"/>
                <a:cs typeface="Arial" panose="020B0604020202020204" pitchFamily="34" charset="0"/>
              </a:rPr>
              <a:t>- </a:t>
            </a:r>
            <a:r>
              <a:rPr lang="vi-VN" altLang="en-US" sz="3600" b="1">
                <a:solidFill>
                  <a:schemeClr val="tx1"/>
                </a:solidFill>
                <a:latin typeface="Times New Roman" panose="02020603050405020304" pitchFamily="18" charset="0"/>
                <a:cs typeface="Arial" panose="020B0604020202020204" pitchFamily="34" charset="0"/>
              </a:rPr>
              <a:t>Lương Thế Vinh sinh ra tại thôn Cao Phương, xã </a:t>
            </a:r>
            <a:r>
              <a:rPr lang="vi-VN" altLang="en-US" sz="3600" b="1">
                <a:solidFill>
                  <a:schemeClr val="tx1"/>
                </a:solidFill>
                <a:latin typeface="Times New Roman" panose="02020603050405020304" pitchFamily="18" charset="0"/>
                <a:cs typeface="Arial" panose="020B0604020202020204" pitchFamily="34" charset="0"/>
                <a:hlinkClick r:id="rId2" tooltip="Liên Bảo (trang chưa được viết)"/>
              </a:rPr>
              <a:t>Liên Bảo</a:t>
            </a:r>
            <a:r>
              <a:rPr lang="vi-VN" altLang="en-US" sz="3600" b="1">
                <a:solidFill>
                  <a:schemeClr val="tx1"/>
                </a:solidFill>
                <a:latin typeface="Times New Roman" panose="02020603050405020304" pitchFamily="18" charset="0"/>
                <a:cs typeface="Arial" panose="020B0604020202020204" pitchFamily="34" charset="0"/>
              </a:rPr>
              <a:t>, huyện </a:t>
            </a:r>
            <a:r>
              <a:rPr lang="vi-VN" altLang="en-US" sz="3600" b="1">
                <a:solidFill>
                  <a:schemeClr val="tx1"/>
                </a:solidFill>
                <a:latin typeface="Times New Roman" panose="02020603050405020304" pitchFamily="18" charset="0"/>
                <a:cs typeface="Arial" panose="020B0604020202020204" pitchFamily="34" charset="0"/>
                <a:hlinkClick r:id="rId3" tooltip="Vụ Bản"/>
              </a:rPr>
              <a:t>Vụ Bản</a:t>
            </a:r>
            <a:r>
              <a:rPr lang="vi-VN" altLang="en-US" sz="3600" b="1">
                <a:solidFill>
                  <a:schemeClr val="tx1"/>
                </a:solidFill>
                <a:latin typeface="Times New Roman" panose="02020603050405020304" pitchFamily="18" charset="0"/>
                <a:cs typeface="Arial" panose="020B0604020202020204" pitchFamily="34" charset="0"/>
              </a:rPr>
              <a:t>, tỉnh </a:t>
            </a:r>
            <a:r>
              <a:rPr lang="vi-VN" altLang="en-US" sz="3600" b="1">
                <a:solidFill>
                  <a:schemeClr val="tx1"/>
                </a:solidFill>
                <a:latin typeface="Times New Roman" panose="02020603050405020304" pitchFamily="18" charset="0"/>
                <a:cs typeface="Arial" panose="020B0604020202020204" pitchFamily="34" charset="0"/>
                <a:hlinkClick r:id="rId4" tooltip="Nam Định"/>
              </a:rPr>
              <a:t>Nam Định</a:t>
            </a:r>
            <a:r>
              <a:rPr lang="vi-VN" altLang="en-US" sz="3600" b="1">
                <a:solidFill>
                  <a:schemeClr val="tx1"/>
                </a:solidFill>
                <a:latin typeface="Times New Roman" panose="02020603050405020304" pitchFamily="18" charset="0"/>
                <a:cs typeface="Arial" panose="020B0604020202020204" pitchFamily="34" charset="0"/>
              </a:rPr>
              <a:t>). Từ nhỏ Lương Thế Vinh đã nổi tiếng về khả năng học mau thuộc, nhanh hiểu</a:t>
            </a:r>
            <a:r>
              <a:rPr lang="en-US" altLang="en-US" sz="3600" b="1">
                <a:solidFill>
                  <a:schemeClr val="tx1"/>
                </a:solidFill>
                <a:latin typeface="Times New Roman" panose="02020603050405020304" pitchFamily="18" charset="0"/>
                <a:cs typeface="Arial" panose="020B0604020202020204" pitchFamily="34" charset="0"/>
              </a:rPr>
              <a:t> . </a:t>
            </a:r>
          </a:p>
          <a:p>
            <a:pPr>
              <a:spcBef>
                <a:spcPct val="0"/>
              </a:spcBef>
              <a:buClrTx/>
              <a:buSzTx/>
              <a:buFontTx/>
              <a:buNone/>
            </a:pPr>
            <a:r>
              <a:rPr lang="vi-VN" altLang="en-US" sz="3600" b="1">
                <a:solidFill>
                  <a:schemeClr val="tx1"/>
                </a:solidFill>
                <a:latin typeface="Times New Roman" panose="02020603050405020304" pitchFamily="18" charset="0"/>
                <a:cs typeface="Arial" panose="020B0604020202020204" pitchFamily="34" charset="0"/>
              </a:rPr>
              <a:t>Năm </a:t>
            </a:r>
            <a:r>
              <a:rPr lang="vi-VN" altLang="en-US" sz="3600" b="1">
                <a:solidFill>
                  <a:schemeClr val="tx1"/>
                </a:solidFill>
                <a:latin typeface="Times New Roman" panose="02020603050405020304" pitchFamily="18" charset="0"/>
                <a:cs typeface="Arial" panose="020B0604020202020204" pitchFamily="34" charset="0"/>
                <a:hlinkClick r:id="rId5" tooltip="1463 (trang chưa được viết)"/>
              </a:rPr>
              <a:t>1463</a:t>
            </a:r>
            <a:r>
              <a:rPr lang="vi-VN" altLang="en-US" sz="3600" b="1">
                <a:solidFill>
                  <a:schemeClr val="tx1"/>
                </a:solidFill>
                <a:latin typeface="Times New Roman" panose="02020603050405020304" pitchFamily="18" charset="0"/>
                <a:cs typeface="Arial" panose="020B0604020202020204" pitchFamily="34" charset="0"/>
              </a:rPr>
              <a:t>, Lương Thế Vinh đỗ </a:t>
            </a:r>
            <a:r>
              <a:rPr lang="vi-VN" altLang="en-US" sz="3600" b="1">
                <a:solidFill>
                  <a:schemeClr val="tx1"/>
                </a:solidFill>
                <a:latin typeface="Times New Roman" panose="02020603050405020304" pitchFamily="18" charset="0"/>
                <a:cs typeface="Arial" panose="020B0604020202020204" pitchFamily="34" charset="0"/>
                <a:hlinkClick r:id="rId6" tooltip="Trạng nguyên"/>
              </a:rPr>
              <a:t>trạng nguyên</a:t>
            </a:r>
            <a:r>
              <a:rPr lang="en-US" altLang="en-US" sz="3600" b="1">
                <a:solidFill>
                  <a:schemeClr val="tx1"/>
                </a:solidFill>
                <a:latin typeface="Times New Roman" panose="02020603050405020304" pitchFamily="18" charset="0"/>
                <a:cs typeface="Arial" panose="020B0604020202020204" pitchFamily="34" charset="0"/>
              </a:rPr>
              <a:t> . </a:t>
            </a:r>
          </a:p>
          <a:p>
            <a:pPr>
              <a:spcBef>
                <a:spcPct val="0"/>
              </a:spcBef>
              <a:buClrTx/>
              <a:buSzTx/>
              <a:buFontTx/>
              <a:buChar char="-"/>
            </a:pPr>
            <a:r>
              <a:rPr lang="vi-VN" altLang="en-US" sz="3600" b="1">
                <a:solidFill>
                  <a:schemeClr val="tx1"/>
                </a:solidFill>
                <a:latin typeface="Times New Roman" panose="02020603050405020304" pitchFamily="18" charset="0"/>
                <a:cs typeface="Arial" panose="020B0604020202020204" pitchFamily="34" charset="0"/>
              </a:rPr>
              <a:t>Làm quan tại viện Hàn Lâm. Ông là một trong 28 nhà thơ của hội </a:t>
            </a:r>
            <a:r>
              <a:rPr lang="vi-VN" altLang="en-US" sz="3600" b="1">
                <a:solidFill>
                  <a:schemeClr val="tx1"/>
                </a:solidFill>
                <a:latin typeface="Times New Roman" panose="02020603050405020304" pitchFamily="18" charset="0"/>
                <a:cs typeface="Arial" panose="020B0604020202020204" pitchFamily="34" charset="0"/>
                <a:hlinkClick r:id="rId7" tooltip="Tao Đàn (trang chưa được viết)"/>
              </a:rPr>
              <a:t>Tao Đàn</a:t>
            </a:r>
            <a:r>
              <a:rPr lang="en-US" altLang="en-US" sz="3600" b="1">
                <a:solidFill>
                  <a:schemeClr val="tx1"/>
                </a:solidFill>
                <a:latin typeface="Times New Roman" panose="02020603050405020304" pitchFamily="18" charset="0"/>
                <a:cs typeface="Arial" panose="020B0604020202020204" pitchFamily="34" charset="0"/>
              </a:rPr>
              <a:t> . </a:t>
            </a:r>
          </a:p>
          <a:p>
            <a:pPr>
              <a:spcBef>
                <a:spcPct val="0"/>
              </a:spcBef>
              <a:buClrTx/>
              <a:buSzTx/>
              <a:buFontTx/>
              <a:buChar char="-"/>
            </a:pPr>
            <a:r>
              <a:rPr lang="en-US" altLang="en-US" sz="3600" b="1">
                <a:solidFill>
                  <a:schemeClr val="tx1"/>
                </a:solidFill>
                <a:latin typeface="Times New Roman" panose="02020603050405020304" pitchFamily="18" charset="0"/>
                <a:cs typeface="Arial" panose="020B0604020202020204" pitchFamily="34" charset="0"/>
              </a:rPr>
              <a:t> Được người đời ngợi ca “Tài hoa, danh vọng bậc nhất” (Trạng Lường ) </a:t>
            </a:r>
          </a:p>
        </p:txBody>
      </p:sp>
    </p:spTree>
    <p:extLst>
      <p:ext uri="{BB962C8B-B14F-4D97-AF65-F5344CB8AC3E}">
        <p14:creationId xmlns:p14="http://schemas.microsoft.com/office/powerpoint/2010/main" val="252869735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p:cTn id="7" dur="1000" fill="hold"/>
                                        <p:tgtEl>
                                          <p:spTgt spid="105476"/>
                                        </p:tgtEl>
                                        <p:attrNameLst>
                                          <p:attrName>ppt_w</p:attrName>
                                        </p:attrNameLst>
                                      </p:cBhvr>
                                      <p:tavLst>
                                        <p:tav tm="0">
                                          <p:val>
                                            <p:strVal val="#ppt_w+.3"/>
                                          </p:val>
                                        </p:tav>
                                        <p:tav tm="100000">
                                          <p:val>
                                            <p:strVal val="#ppt_w"/>
                                          </p:val>
                                        </p:tav>
                                      </p:tavLst>
                                    </p:anim>
                                    <p:anim calcmode="lin" valueType="num">
                                      <p:cBhvr>
                                        <p:cTn id="8" dur="1000" fill="hold"/>
                                        <p:tgtEl>
                                          <p:spTgt spid="105476"/>
                                        </p:tgtEl>
                                        <p:attrNameLst>
                                          <p:attrName>ppt_h</p:attrName>
                                        </p:attrNameLst>
                                      </p:cBhvr>
                                      <p:tavLst>
                                        <p:tav tm="0">
                                          <p:val>
                                            <p:strVal val="#ppt_h"/>
                                          </p:val>
                                        </p:tav>
                                        <p:tav tm="100000">
                                          <p:val>
                                            <p:strVal val="#ppt_h"/>
                                          </p:val>
                                        </p:tav>
                                      </p:tavLst>
                                    </p:anim>
                                    <p:animEffect transition="in" filter="fade">
                                      <p:cBhvr>
                                        <p:cTn id="9" dur="10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êu đề 1"/>
          <p:cNvSpPr>
            <a:spLocks noGrp="1" noChangeArrowheads="1"/>
          </p:cNvSpPr>
          <p:nvPr>
            <p:ph type="title"/>
          </p:nvPr>
        </p:nvSpPr>
        <p:spPr/>
        <p:txBody>
          <a:bodyPr/>
          <a:lstStyle/>
          <a:p>
            <a:pPr eaLnBrk="1" hangingPunct="1"/>
            <a:endParaRPr lang="en-US" altLang="en-US"/>
          </a:p>
        </p:txBody>
      </p:sp>
      <p:sp>
        <p:nvSpPr>
          <p:cNvPr id="150531" name="Chỗ dành sẵn cho Nội dung 2"/>
          <p:cNvSpPr>
            <a:spLocks noGrp="1" noChangeArrowheads="1"/>
          </p:cNvSpPr>
          <p:nvPr>
            <p:ph idx="1"/>
          </p:nvPr>
        </p:nvSpPr>
        <p:spPr>
          <a:xfrm>
            <a:off x="2133601" y="6234113"/>
            <a:ext cx="6348413" cy="450850"/>
          </a:xfrm>
        </p:spPr>
        <p:txBody>
          <a:bodyPr>
            <a:normAutofit lnSpcReduction="10000"/>
          </a:bodyPr>
          <a:lstStyle/>
          <a:p>
            <a:pPr eaLnBrk="1" hangingPunct="1"/>
            <a:r>
              <a:rPr lang="en-US" altLang="en-US">
                <a:latin typeface="Calibri" panose="020F0502020204030204" pitchFamily="34" charset="0"/>
                <a:cs typeface="Calibri" panose="020F0502020204030204" pitchFamily="34" charset="0"/>
              </a:rPr>
              <a:t>Trạng nguyên Lương Thế Vinh </a:t>
            </a:r>
          </a:p>
        </p:txBody>
      </p:sp>
      <p:pic>
        <p:nvPicPr>
          <p:cNvPr id="15053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9" y="857250"/>
            <a:ext cx="6143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097398"/>
      </p:ext>
    </p:extLst>
  </p:cSld>
  <p:clrMapOvr>
    <a:masterClrMapping/>
  </p:clrMapOvr>
  <p:transition>
    <p:cover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Hộp Văn bản 4"/>
          <p:cNvSpPr txBox="1">
            <a:spLocks noChangeArrowheads="1"/>
          </p:cNvSpPr>
          <p:nvPr/>
        </p:nvSpPr>
        <p:spPr bwMode="auto">
          <a:xfrm>
            <a:off x="1703389" y="58738"/>
            <a:ext cx="87852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vi-VN" altLang="en-US">
                <a:solidFill>
                  <a:schemeClr val="tx1"/>
                </a:solidFill>
                <a:latin typeface="Arial" panose="020B0604020202020204" pitchFamily="34" charset="0"/>
              </a:rPr>
              <a:t>Về sự sáng tạo của Lương Thế Vinh hồi nhỏ, có giai thoại kể rằng một lần trong lúc đang chơi đùa với các bạn, có một quả bưởi lăn xuống một hố hẹp và sâu, tưởng như không lấy lên được. Lương Thế Vinh đã nghĩ ra cách lấy bưởi lên bằng việc đổ nước vào hố và lợi dụng việc bưởi </a:t>
            </a:r>
            <a:r>
              <a:rPr lang="vi-VN" altLang="en-US">
                <a:solidFill>
                  <a:schemeClr val="tx1"/>
                </a:solidFill>
                <a:latin typeface="Arial" panose="020B0604020202020204" pitchFamily="34" charset="0"/>
                <a:hlinkClick r:id="rId2" tooltip="Lực đẩy Archimedes"/>
              </a:rPr>
              <a:t>nổi trên nước</a:t>
            </a:r>
            <a:r>
              <a:rPr lang="vi-VN" altLang="en-US">
                <a:solidFill>
                  <a:schemeClr val="tx1"/>
                </a:solidFill>
                <a:latin typeface="Arial" panose="020B0604020202020204" pitchFamily="34" charset="0"/>
              </a:rPr>
              <a:t> để lấy lại quả bưởi.</a:t>
            </a:r>
          </a:p>
          <a:p>
            <a:pPr>
              <a:spcBef>
                <a:spcPct val="0"/>
              </a:spcBef>
              <a:buClrTx/>
              <a:buSzTx/>
              <a:buFontTx/>
              <a:buNone/>
            </a:pPr>
            <a:r>
              <a:rPr lang="vi-VN" altLang="en-US">
                <a:solidFill>
                  <a:schemeClr val="tx1"/>
                </a:solidFill>
                <a:latin typeface="Arial" panose="020B0604020202020204" pitchFamily="34" charset="0"/>
              </a:rPr>
              <a:t>Về phong cách học tập của Lương Thế Vinh, có giai thoại so sánh ông với </a:t>
            </a:r>
            <a:r>
              <a:rPr lang="vi-VN" altLang="en-US">
                <a:solidFill>
                  <a:schemeClr val="tx1"/>
                </a:solidFill>
                <a:latin typeface="Arial" panose="020B0604020202020204" pitchFamily="34" charset="0"/>
                <a:hlinkClick r:id="rId3" tooltip="Quách Đình Bảo"/>
              </a:rPr>
              <a:t>Quách Đình Bảo</a:t>
            </a:r>
            <a:r>
              <a:rPr lang="vi-VN" altLang="en-US">
                <a:solidFill>
                  <a:schemeClr val="tx1"/>
                </a:solidFill>
                <a:latin typeface="Arial" panose="020B0604020202020204" pitchFamily="34" charset="0"/>
              </a:rPr>
              <a:t> cũng là người nổi tiếng về thông minh, học giỏi ở vùng </a:t>
            </a:r>
            <a:r>
              <a:rPr lang="vi-VN" altLang="en-US">
                <a:solidFill>
                  <a:schemeClr val="tx1"/>
                </a:solidFill>
                <a:latin typeface="Arial" panose="020B0604020202020204" pitchFamily="34" charset="0"/>
                <a:hlinkClick r:id="rId4" tooltip="Sơn Nam (định hướng)"/>
              </a:rPr>
              <a:t>Sơn Nam</a:t>
            </a:r>
            <a:r>
              <a:rPr lang="vi-VN" altLang="en-US">
                <a:solidFill>
                  <a:schemeClr val="tx1"/>
                </a:solidFill>
                <a:latin typeface="Arial" panose="020B0604020202020204" pitchFamily="34" charset="0"/>
              </a:rPr>
              <a:t> (Ngày nay thuộc </a:t>
            </a:r>
            <a:r>
              <a:rPr lang="vi-VN" altLang="en-US">
                <a:solidFill>
                  <a:schemeClr val="tx1"/>
                </a:solidFill>
                <a:latin typeface="Arial" panose="020B0604020202020204" pitchFamily="34" charset="0"/>
                <a:hlinkClick r:id="rId5" tooltip="Thái Bình"/>
              </a:rPr>
              <a:t>Thái Bình</a:t>
            </a:r>
            <a:r>
              <a:rPr lang="vi-VN" altLang="en-US">
                <a:solidFill>
                  <a:schemeClr val="tx1"/>
                </a:solidFill>
                <a:latin typeface="Arial" panose="020B0604020202020204" pitchFamily="34" charset="0"/>
              </a:rPr>
              <a:t> và </a:t>
            </a:r>
            <a:r>
              <a:rPr lang="vi-VN" altLang="en-US">
                <a:solidFill>
                  <a:schemeClr val="tx1"/>
                </a:solidFill>
                <a:latin typeface="Arial" panose="020B0604020202020204" pitchFamily="34" charset="0"/>
                <a:hlinkClick r:id="rId6" tooltip="Nam Định"/>
              </a:rPr>
              <a:t>Nam Định</a:t>
            </a:r>
            <a:r>
              <a:rPr lang="vi-VN" altLang="en-US">
                <a:solidFill>
                  <a:schemeClr val="tx1"/>
                </a:solidFill>
                <a:latin typeface="Arial" panose="020B0604020202020204" pitchFamily="34" charset="0"/>
              </a:rPr>
              <a:t>). Khi sắp đến kỳ thi của triều đình, Quách Đình Bảo thì ngày đêm dùi mài kinh sử quên ngủ, quên ăn; còn Vinh thì thư giãn, thả diều cùng bạn bè. Kì thi đó Quách Đình Bảo đỗ đầu nhưng đến khoa </a:t>
            </a:r>
            <a:r>
              <a:rPr lang="vi-VN" altLang="en-US">
                <a:solidFill>
                  <a:schemeClr val="tx1"/>
                </a:solidFill>
                <a:latin typeface="Arial" panose="020B0604020202020204" pitchFamily="34" charset="0"/>
                <a:hlinkClick r:id="rId7" tooltip="Thi Đình"/>
              </a:rPr>
              <a:t>thi Đình</a:t>
            </a:r>
            <a:r>
              <a:rPr lang="vi-VN" altLang="en-US">
                <a:solidFill>
                  <a:schemeClr val="tx1"/>
                </a:solidFill>
                <a:latin typeface="Arial" panose="020B0604020202020204" pitchFamily="34" charset="0"/>
              </a:rPr>
              <a:t> (kì thi Quốc gia) Quý Mùi năm Quang Thuận thứ tư, đời vua Lê Thánh Tông (1463) Lương Thế Vinh đỗ </a:t>
            </a:r>
            <a:r>
              <a:rPr lang="vi-VN" altLang="en-US">
                <a:solidFill>
                  <a:schemeClr val="tx1"/>
                </a:solidFill>
                <a:latin typeface="Arial" panose="020B0604020202020204" pitchFamily="34" charset="0"/>
                <a:hlinkClick r:id="rId8" tooltip="Trạng nguyên"/>
              </a:rPr>
              <a:t>trạng nguyên</a:t>
            </a:r>
            <a:r>
              <a:rPr lang="vi-VN" altLang="en-US">
                <a:solidFill>
                  <a:schemeClr val="tx1"/>
                </a:solidFill>
                <a:latin typeface="Arial" panose="020B0604020202020204" pitchFamily="34" charset="0"/>
              </a:rPr>
              <a:t> (đỗ đầu), Quách Đình Bảo chỉ đỗ </a:t>
            </a:r>
            <a:r>
              <a:rPr lang="vi-VN" altLang="en-US">
                <a:solidFill>
                  <a:schemeClr val="tx1"/>
                </a:solidFill>
                <a:latin typeface="Arial" panose="020B0604020202020204" pitchFamily="34" charset="0"/>
                <a:hlinkClick r:id="rId9" tooltip="Thám hoa"/>
              </a:rPr>
              <a:t>thám hoa</a:t>
            </a:r>
            <a:r>
              <a:rPr lang="vi-VN" altLang="en-US">
                <a:solidFill>
                  <a:schemeClr val="tx1"/>
                </a:solidFill>
                <a:latin typeface="Arial" panose="020B0604020202020204" pitchFamily="34" charset="0"/>
              </a:rPr>
              <a:t> (đỗ thứ 3).</a:t>
            </a:r>
          </a:p>
          <a:p>
            <a:pPr>
              <a:spcBef>
                <a:spcPct val="0"/>
              </a:spcBef>
              <a:buClrTx/>
              <a:buSzTx/>
              <a:buFontTx/>
              <a:buNone/>
            </a:pPr>
            <a:r>
              <a:rPr lang="vi-VN" altLang="en-US">
                <a:solidFill>
                  <a:schemeClr val="tx1"/>
                </a:solidFill>
                <a:latin typeface="Arial" panose="020B0604020202020204" pitchFamily="34" charset="0"/>
              </a:rPr>
              <a:t>Sự sáng tạo khoa học của Lương Thế Vinh được truyền khẩu qua câu chuyện ông tiếp đón sứ </a:t>
            </a:r>
            <a:r>
              <a:rPr lang="vi-VN" altLang="en-US">
                <a:solidFill>
                  <a:schemeClr val="tx1"/>
                </a:solidFill>
                <a:latin typeface="Arial" panose="020B0604020202020204" pitchFamily="34" charset="0"/>
                <a:hlinkClick r:id="rId10" tooltip="Nhà Minh"/>
              </a:rPr>
              <a:t>nhà Minh</a:t>
            </a:r>
            <a:r>
              <a:rPr lang="vi-VN" altLang="en-US">
                <a:solidFill>
                  <a:schemeClr val="tx1"/>
                </a:solidFill>
                <a:latin typeface="Arial" panose="020B0604020202020204" pitchFamily="34" charset="0"/>
              </a:rPr>
              <a:t> là Chu Hy. Hy đã nghe nói về Lương Thế Vinh, không những nổi tiếng về </a:t>
            </a:r>
            <a:r>
              <a:rPr lang="vi-VN" altLang="en-US">
                <a:solidFill>
                  <a:schemeClr val="tx1"/>
                </a:solidFill>
                <a:latin typeface="Arial" panose="020B0604020202020204" pitchFamily="34" charset="0"/>
                <a:hlinkClick r:id="rId11" tooltip="Văn chương"/>
              </a:rPr>
              <a:t>văn chương</a:t>
            </a:r>
            <a:r>
              <a:rPr lang="vi-VN" altLang="en-US">
                <a:solidFill>
                  <a:schemeClr val="tx1"/>
                </a:solidFill>
                <a:latin typeface="Arial" panose="020B0604020202020204" pitchFamily="34" charset="0"/>
              </a:rPr>
              <a:t>, </a:t>
            </a:r>
            <a:r>
              <a:rPr lang="vi-VN" altLang="en-US">
                <a:solidFill>
                  <a:schemeClr val="tx1"/>
                </a:solidFill>
                <a:latin typeface="Arial" panose="020B0604020202020204" pitchFamily="34" charset="0"/>
                <a:hlinkClick r:id="rId12" tooltip="Âm nhạc"/>
              </a:rPr>
              <a:t>âm nhạc</a:t>
            </a:r>
            <a:r>
              <a:rPr lang="vi-VN" altLang="en-US">
                <a:solidFill>
                  <a:schemeClr val="tx1"/>
                </a:solidFill>
                <a:latin typeface="Arial" panose="020B0604020202020204" pitchFamily="34" charset="0"/>
              </a:rPr>
              <a:t> mà còn tinh thông toán học, nên thách đố Vinh cân một con voi. Lương Thế Vinh đưa voi lên một chiếc thuyền rồi đánh dấu mép nước bên thuyền, sau đó dắt voi lên. Tiếp theo, ông ra lệnh đổ đá hộc xuống thuyền, cho đến lúc thuyền chìm xuống đến đúng dấu cũ. Việc còn lại là đưa từng viên đá lên cân và cộng kết quả. Chu Hy thán phục ông nhưng tiếp tục đố ông đo bề dày của một tờ giấy xé ra từ một quyển sách. Khi nghe ông nói chỉ cần đo bề dày cả cuốn sách rồi chia đều cho số tờ là ra ngay kết quả, Chu Hy ngửa mặt lên trời than: "Nước Nam quả có lắm người tài !". Lương Thế Vinh đáp lại rằng người nghĩ ra cách cân voi thật sự là </a:t>
            </a:r>
            <a:r>
              <a:rPr lang="vi-VN" altLang="en-US">
                <a:solidFill>
                  <a:schemeClr val="tx1"/>
                </a:solidFill>
                <a:latin typeface="Arial" panose="020B0604020202020204" pitchFamily="34" charset="0"/>
                <a:hlinkClick r:id="rId13" tooltip="Tào Xung"/>
              </a:rPr>
              <a:t>Tào Xung</a:t>
            </a:r>
            <a:r>
              <a:rPr lang="vi-VN" altLang="en-US">
                <a:solidFill>
                  <a:schemeClr val="tx1"/>
                </a:solidFill>
                <a:latin typeface="Arial" panose="020B0604020202020204" pitchFamily="34" charset="0"/>
              </a:rPr>
              <a:t>, con của </a:t>
            </a:r>
            <a:r>
              <a:rPr lang="vi-VN" altLang="en-US">
                <a:solidFill>
                  <a:schemeClr val="tx1"/>
                </a:solidFill>
                <a:latin typeface="Arial" panose="020B0604020202020204" pitchFamily="34" charset="0"/>
                <a:hlinkClick r:id="rId14" tooltip="Tào Tháo"/>
              </a:rPr>
              <a:t>Tào Tháo</a:t>
            </a:r>
            <a:r>
              <a:rPr lang="vi-VN" altLang="en-US">
                <a:solidFill>
                  <a:schemeClr val="tx1"/>
                </a:solidFill>
                <a:latin typeface="Arial" panose="020B0604020202020204" pitchFamily="34" charset="0"/>
              </a:rPr>
              <a:t>. Điều này càng khiến cho sứ giả hổ thẹn vì chưa thuộc sử nước nhà.</a:t>
            </a:r>
          </a:p>
        </p:txBody>
      </p:sp>
    </p:spTree>
    <p:extLst>
      <p:ext uri="{BB962C8B-B14F-4D97-AF65-F5344CB8AC3E}">
        <p14:creationId xmlns:p14="http://schemas.microsoft.com/office/powerpoint/2010/main" val="3384004291"/>
      </p:ext>
    </p:extLst>
  </p:cSld>
  <p:clrMapOvr>
    <a:masterClrMapping/>
  </p:clrMapOvr>
  <p:transition>
    <p:cover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31" name="Text Box 11">
            <a:extLst>
              <a:ext uri="{FF2B5EF4-FFF2-40B4-BE49-F238E27FC236}">
                <a16:creationId xmlns:a16="http://schemas.microsoft.com/office/drawing/2014/main" id="{85AFE331-6419-417E-80F6-104EC6B1A8EB}"/>
              </a:ext>
            </a:extLst>
          </p:cNvPr>
          <p:cNvSpPr txBox="1">
            <a:spLocks noChangeArrowheads="1"/>
          </p:cNvSpPr>
          <p:nvPr/>
        </p:nvSpPr>
        <p:spPr bwMode="auto">
          <a:xfrm>
            <a:off x="1524000" y="0"/>
            <a:ext cx="9144000" cy="762000"/>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defRPr/>
            </a:pPr>
            <a:r>
              <a:rPr lang="en-US" sz="4400" b="1" u="sng" dirty="0">
                <a:solidFill>
                  <a:schemeClr val="accent3"/>
                </a:solidFill>
                <a:latin typeface="Times New Roman" panose="02020603050405020304" pitchFamily="18" charset="0"/>
              </a:rPr>
              <a:t> </a:t>
            </a:r>
            <a:r>
              <a:rPr lang="en-US" sz="4400" b="1" u="sng" dirty="0" err="1">
                <a:solidFill>
                  <a:schemeClr val="accent3"/>
                </a:solidFill>
                <a:latin typeface="Times New Roman" panose="02020603050405020304" pitchFamily="18" charset="0"/>
              </a:rPr>
              <a:t>Những</a:t>
            </a:r>
            <a:r>
              <a:rPr lang="en-US" sz="4400" b="1" u="sng" dirty="0">
                <a:solidFill>
                  <a:schemeClr val="accent3"/>
                </a:solidFill>
                <a:latin typeface="Times New Roman" panose="02020603050405020304" pitchFamily="18" charset="0"/>
              </a:rPr>
              <a:t> </a:t>
            </a:r>
            <a:r>
              <a:rPr lang="en-US" sz="4400" b="1" u="sng" dirty="0" err="1">
                <a:solidFill>
                  <a:schemeClr val="accent3"/>
                </a:solidFill>
                <a:latin typeface="Times New Roman" panose="02020603050405020304" pitchFamily="18" charset="0"/>
              </a:rPr>
              <a:t>công</a:t>
            </a:r>
            <a:r>
              <a:rPr lang="en-US" sz="4400" b="1" u="sng" dirty="0">
                <a:solidFill>
                  <a:schemeClr val="accent3"/>
                </a:solidFill>
                <a:latin typeface="Times New Roman" panose="02020603050405020304" pitchFamily="18" charset="0"/>
              </a:rPr>
              <a:t> </a:t>
            </a:r>
            <a:r>
              <a:rPr lang="en-US" sz="4400" b="1" u="sng" dirty="0" err="1">
                <a:solidFill>
                  <a:schemeClr val="accent3"/>
                </a:solidFill>
                <a:latin typeface="Times New Roman" panose="02020603050405020304" pitchFamily="18" charset="0"/>
              </a:rPr>
              <a:t>trình</a:t>
            </a:r>
            <a:r>
              <a:rPr lang="en-US" sz="4400" b="1" u="sng" dirty="0">
                <a:solidFill>
                  <a:schemeClr val="accent3"/>
                </a:solidFill>
                <a:latin typeface="Times New Roman" panose="02020603050405020304" pitchFamily="18" charset="0"/>
              </a:rPr>
              <a:t> </a:t>
            </a:r>
            <a:r>
              <a:rPr lang="en-US" sz="4400" b="1" u="sng" dirty="0" err="1">
                <a:solidFill>
                  <a:schemeClr val="accent3"/>
                </a:solidFill>
                <a:latin typeface="Times New Roman" panose="02020603050405020304" pitchFamily="18" charset="0"/>
              </a:rPr>
              <a:t>tiêu</a:t>
            </a:r>
            <a:r>
              <a:rPr lang="en-US" sz="4400" b="1" u="sng" dirty="0">
                <a:solidFill>
                  <a:schemeClr val="accent3"/>
                </a:solidFill>
                <a:latin typeface="Times New Roman" panose="02020603050405020304" pitchFamily="18" charset="0"/>
              </a:rPr>
              <a:t> </a:t>
            </a:r>
            <a:r>
              <a:rPr lang="en-US" sz="4400" b="1" u="sng" dirty="0" err="1">
                <a:solidFill>
                  <a:schemeClr val="accent3"/>
                </a:solidFill>
                <a:latin typeface="Times New Roman" panose="02020603050405020304" pitchFamily="18" charset="0"/>
              </a:rPr>
              <a:t>biểu</a:t>
            </a:r>
            <a:r>
              <a:rPr lang="en-US" sz="4400" b="1" u="sng" dirty="0">
                <a:solidFill>
                  <a:schemeClr val="accent3"/>
                </a:solidFill>
                <a:latin typeface="Times New Roman" panose="02020603050405020304" pitchFamily="18" charset="0"/>
              </a:rPr>
              <a:t> :</a:t>
            </a:r>
          </a:p>
        </p:txBody>
      </p:sp>
      <p:sp>
        <p:nvSpPr>
          <p:cNvPr id="107532" name="Text Box 12"/>
          <p:cNvSpPr txBox="1">
            <a:spLocks noChangeArrowheads="1"/>
          </p:cNvSpPr>
          <p:nvPr/>
        </p:nvSpPr>
        <p:spPr bwMode="auto">
          <a:xfrm>
            <a:off x="1774826" y="836614"/>
            <a:ext cx="87407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4800">
                <a:solidFill>
                  <a:schemeClr val="tx1"/>
                </a:solidFill>
                <a:latin typeface="Times New Roman" panose="02020603050405020304" pitchFamily="18" charset="0"/>
                <a:cs typeface="Arial" panose="020B0604020202020204" pitchFamily="34" charset="0"/>
              </a:rPr>
              <a:t> + </a:t>
            </a:r>
            <a:r>
              <a:rPr lang="vi-VN" altLang="en-US" sz="4800">
                <a:solidFill>
                  <a:schemeClr val="tx1"/>
                </a:solidFill>
                <a:latin typeface="Times New Roman" panose="02020603050405020304" pitchFamily="18" charset="0"/>
                <a:cs typeface="Arial" panose="020B0604020202020204" pitchFamily="34" charset="0"/>
              </a:rPr>
              <a:t>Về </a:t>
            </a:r>
            <a:r>
              <a:rPr lang="vi-VN" altLang="en-US" sz="4800">
                <a:solidFill>
                  <a:schemeClr val="tx1"/>
                </a:solidFill>
                <a:latin typeface="Times New Roman" panose="02020603050405020304" pitchFamily="18" charset="0"/>
                <a:cs typeface="Arial" panose="020B0604020202020204" pitchFamily="34" charset="0"/>
                <a:hlinkClick r:id="rId2" tooltip="Toán học"/>
              </a:rPr>
              <a:t>toán học</a:t>
            </a:r>
            <a:r>
              <a:rPr lang="en-US" altLang="en-US" sz="4800">
                <a:solidFill>
                  <a:schemeClr val="tx1"/>
                </a:solidFill>
                <a:latin typeface="Times New Roman" panose="02020603050405020304" pitchFamily="18" charset="0"/>
                <a:cs typeface="Arial" panose="020B0604020202020204" pitchFamily="34" charset="0"/>
              </a:rPr>
              <a:t>: </a:t>
            </a:r>
            <a:r>
              <a:rPr lang="vi-VN" altLang="en-US" sz="4800">
                <a:solidFill>
                  <a:schemeClr val="tx1"/>
                </a:solidFill>
                <a:latin typeface="Times New Roman" panose="02020603050405020304" pitchFamily="18" charset="0"/>
                <a:cs typeface="Arial" panose="020B0604020202020204" pitchFamily="34" charset="0"/>
                <a:hlinkClick r:id="rId3" tooltip="Đại thành Toán pháp (chưa được viết)"/>
              </a:rPr>
              <a:t>Đại thành </a:t>
            </a:r>
            <a:r>
              <a:rPr lang="en-US" altLang="en-US" sz="4800">
                <a:solidFill>
                  <a:schemeClr val="tx1"/>
                </a:solidFill>
                <a:latin typeface="Times New Roman" panose="02020603050405020304" pitchFamily="18" charset="0"/>
                <a:cs typeface="Arial" panose="020B0604020202020204" pitchFamily="34" charset="0"/>
                <a:hlinkClick r:id="rId3" tooltip="Đại thành Toán pháp (chưa được viết)"/>
              </a:rPr>
              <a:t>  </a:t>
            </a:r>
            <a:r>
              <a:rPr lang="vi-VN" altLang="en-US" sz="4800">
                <a:solidFill>
                  <a:schemeClr val="tx1"/>
                </a:solidFill>
                <a:latin typeface="Times New Roman" panose="02020603050405020304" pitchFamily="18" charset="0"/>
                <a:cs typeface="Arial" panose="020B0604020202020204" pitchFamily="34" charset="0"/>
                <a:hlinkClick r:id="rId3" tooltip="Đại thành Toán pháp (chưa được viết)"/>
              </a:rPr>
              <a:t>Toán pháp</a:t>
            </a:r>
            <a:r>
              <a:rPr lang="en-US" altLang="en-US" sz="4800">
                <a:solidFill>
                  <a:schemeClr val="tx1"/>
                </a:solidFill>
                <a:latin typeface="Times New Roman" panose="02020603050405020304" pitchFamily="18" charset="0"/>
                <a:cs typeface="Arial" panose="020B0604020202020204" pitchFamily="34" charset="0"/>
              </a:rPr>
              <a:t>, </a:t>
            </a:r>
            <a:r>
              <a:rPr lang="vi-VN" altLang="en-US" sz="4800">
                <a:solidFill>
                  <a:schemeClr val="tx1"/>
                </a:solidFill>
                <a:latin typeface="Times New Roman" panose="02020603050405020304" pitchFamily="18" charset="0"/>
                <a:cs typeface="Arial" panose="020B0604020202020204" pitchFamily="34" charset="0"/>
                <a:hlinkClick r:id="rId4" tooltip="Khải minh Toán học (chưa được viết)"/>
              </a:rPr>
              <a:t>Khải minh Toán học</a:t>
            </a:r>
            <a:r>
              <a:rPr lang="vi-VN" altLang="en-US" sz="4800">
                <a:solidFill>
                  <a:schemeClr val="tx1"/>
                </a:solidFill>
                <a:latin typeface="Times New Roman" panose="02020603050405020304" pitchFamily="18" charset="0"/>
                <a:cs typeface="Arial" panose="020B0604020202020204" pitchFamily="34" charset="0"/>
              </a:rPr>
              <a:t> </a:t>
            </a:r>
            <a:endParaRPr lang="en-US" altLang="en-US" sz="4800">
              <a:solidFill>
                <a:schemeClr val="tx1"/>
              </a:solidFill>
              <a:latin typeface="Times New Roman" panose="02020603050405020304" pitchFamily="18" charset="0"/>
              <a:cs typeface="Arial" panose="020B0604020202020204" pitchFamily="34" charset="0"/>
            </a:endParaRPr>
          </a:p>
          <a:p>
            <a:pPr>
              <a:spcBef>
                <a:spcPct val="0"/>
              </a:spcBef>
              <a:buClrTx/>
              <a:buSzTx/>
              <a:buFontTx/>
              <a:buNone/>
            </a:pPr>
            <a:r>
              <a:rPr lang="en-US" altLang="en-US" sz="4800">
                <a:solidFill>
                  <a:schemeClr val="tx1"/>
                </a:solidFill>
                <a:latin typeface="Times New Roman" panose="02020603050405020304" pitchFamily="18" charset="0"/>
                <a:cs typeface="Arial" panose="020B0604020202020204" pitchFamily="34" charset="0"/>
              </a:rPr>
              <a:t> + </a:t>
            </a:r>
            <a:r>
              <a:rPr lang="vi-VN" altLang="en-US" sz="4800">
                <a:solidFill>
                  <a:schemeClr val="tx1"/>
                </a:solidFill>
                <a:latin typeface="Times New Roman" panose="02020603050405020304" pitchFamily="18" charset="0"/>
                <a:cs typeface="Arial" panose="020B0604020202020204" pitchFamily="34" charset="0"/>
              </a:rPr>
              <a:t>Về lịch sử </a:t>
            </a:r>
            <a:r>
              <a:rPr lang="vi-VN" altLang="en-US" sz="4800">
                <a:solidFill>
                  <a:schemeClr val="tx1"/>
                </a:solidFill>
                <a:latin typeface="Times New Roman" panose="02020603050405020304" pitchFamily="18" charset="0"/>
                <a:cs typeface="Arial" panose="020B0604020202020204" pitchFamily="34" charset="0"/>
                <a:hlinkClick r:id="rId5" tooltip="Hát chèo"/>
              </a:rPr>
              <a:t>hát chèo</a:t>
            </a:r>
            <a:r>
              <a:rPr lang="vi-VN" altLang="en-US" sz="4800">
                <a:solidFill>
                  <a:schemeClr val="tx1"/>
                </a:solidFill>
                <a:latin typeface="Times New Roman" panose="02020603050405020304" pitchFamily="18" charset="0"/>
                <a:cs typeface="Arial" panose="020B0604020202020204" pitchFamily="34" charset="0"/>
              </a:rPr>
              <a:t>:</a:t>
            </a:r>
            <a:r>
              <a:rPr lang="en-US" altLang="en-US" sz="4800">
                <a:solidFill>
                  <a:schemeClr val="tx1"/>
                </a:solidFill>
                <a:latin typeface="Times New Roman" panose="02020603050405020304" pitchFamily="18" charset="0"/>
                <a:cs typeface="Arial" panose="020B0604020202020204" pitchFamily="34" charset="0"/>
              </a:rPr>
              <a:t> </a:t>
            </a:r>
            <a:r>
              <a:rPr lang="vi-VN" altLang="en-US" sz="4800">
                <a:solidFill>
                  <a:schemeClr val="tx1"/>
                </a:solidFill>
                <a:latin typeface="Times New Roman" panose="02020603050405020304" pitchFamily="18" charset="0"/>
                <a:cs typeface="Arial" panose="020B0604020202020204" pitchFamily="34" charset="0"/>
                <a:hlinkClick r:id="rId6" tooltip="Hỷ phường Phổ lục (chưa được viết)"/>
              </a:rPr>
              <a:t>H</a:t>
            </a:r>
            <a:r>
              <a:rPr lang="vi-VN" altLang="en-US" sz="4800">
                <a:solidFill>
                  <a:schemeClr val="tx1"/>
                </a:solidFill>
                <a:latin typeface="Times New Roman" panose="02020603050405020304" pitchFamily="18" charset="0"/>
                <a:cs typeface="Arial" panose="020B0604020202020204" pitchFamily="34" charset="0"/>
              </a:rPr>
              <a:t>ý</a:t>
            </a:r>
            <a:r>
              <a:rPr lang="vi-VN" altLang="en-US" sz="4800">
                <a:solidFill>
                  <a:schemeClr val="tx1"/>
                </a:solidFill>
                <a:latin typeface="Times New Roman" panose="02020603050405020304" pitchFamily="18" charset="0"/>
                <a:cs typeface="Arial" panose="020B0604020202020204" pitchFamily="34" charset="0"/>
                <a:hlinkClick r:id="rId6" tooltip="Hỷ phường Phổ lục (chưa được viết)"/>
              </a:rPr>
              <a:t> phường Ph</a:t>
            </a:r>
            <a:r>
              <a:rPr lang="vi-VN" altLang="en-US" sz="4800">
                <a:solidFill>
                  <a:schemeClr val="tx1"/>
                </a:solidFill>
                <a:latin typeface="Times New Roman" panose="02020603050405020304" pitchFamily="18" charset="0"/>
                <a:cs typeface="Arial" panose="020B0604020202020204" pitchFamily="34" charset="0"/>
              </a:rPr>
              <a:t>ả</a:t>
            </a:r>
            <a:r>
              <a:rPr lang="vi-VN" altLang="en-US" sz="4800">
                <a:solidFill>
                  <a:schemeClr val="tx1"/>
                </a:solidFill>
                <a:latin typeface="Times New Roman" panose="02020603050405020304" pitchFamily="18" charset="0"/>
                <a:cs typeface="Arial" panose="020B0604020202020204" pitchFamily="34" charset="0"/>
                <a:hlinkClick r:id="rId6" tooltip="Hỷ phường Phổ lục (chưa được viết)"/>
              </a:rPr>
              <a:t> lục</a:t>
            </a:r>
            <a:r>
              <a:rPr lang="vi-VN" altLang="en-US" sz="4800">
                <a:solidFill>
                  <a:schemeClr val="tx1"/>
                </a:solidFill>
                <a:latin typeface="Times New Roman" panose="02020603050405020304" pitchFamily="18" charset="0"/>
                <a:cs typeface="Arial" panose="020B0604020202020204" pitchFamily="34" charset="0"/>
              </a:rPr>
              <a:t> </a:t>
            </a:r>
            <a:endParaRPr lang="en-US" altLang="en-US" sz="4800">
              <a:solidFill>
                <a:schemeClr val="tx1"/>
              </a:solidFill>
              <a:latin typeface="Times New Roman" panose="02020603050405020304" pitchFamily="18" charset="0"/>
              <a:cs typeface="Arial" panose="020B0604020202020204" pitchFamily="34" charset="0"/>
            </a:endParaRPr>
          </a:p>
          <a:p>
            <a:pPr>
              <a:spcBef>
                <a:spcPct val="0"/>
              </a:spcBef>
              <a:buClrTx/>
              <a:buSzTx/>
              <a:buFontTx/>
              <a:buNone/>
            </a:pPr>
            <a:r>
              <a:rPr lang="en-US" altLang="en-US" sz="4800">
                <a:solidFill>
                  <a:schemeClr val="tx1"/>
                </a:solidFill>
                <a:latin typeface="Times New Roman" panose="02020603050405020304" pitchFamily="18" charset="0"/>
                <a:cs typeface="Arial" panose="020B0604020202020204" pitchFamily="34" charset="0"/>
              </a:rPr>
              <a:t> + </a:t>
            </a:r>
            <a:r>
              <a:rPr lang="vi-VN" altLang="en-US" sz="4800">
                <a:solidFill>
                  <a:schemeClr val="tx1"/>
                </a:solidFill>
                <a:latin typeface="Times New Roman" panose="02020603050405020304" pitchFamily="18" charset="0"/>
                <a:cs typeface="Arial" panose="020B0604020202020204" pitchFamily="34" charset="0"/>
              </a:rPr>
              <a:t>Về </a:t>
            </a:r>
            <a:r>
              <a:rPr lang="vi-VN" altLang="en-US" sz="4800">
                <a:solidFill>
                  <a:schemeClr val="tx1"/>
                </a:solidFill>
                <a:latin typeface="Times New Roman" panose="02020603050405020304" pitchFamily="18" charset="0"/>
                <a:cs typeface="Arial" panose="020B0604020202020204" pitchFamily="34" charset="0"/>
                <a:hlinkClick r:id="rId7" tooltip="Phật học"/>
              </a:rPr>
              <a:t>Phật học</a:t>
            </a:r>
            <a:r>
              <a:rPr lang="vi-VN" altLang="en-US" sz="4800">
                <a:solidFill>
                  <a:schemeClr val="tx1"/>
                </a:solidFill>
                <a:latin typeface="Times New Roman" panose="02020603050405020304" pitchFamily="18" charset="0"/>
                <a:cs typeface="Arial" panose="020B0604020202020204" pitchFamily="34" charset="0"/>
              </a:rPr>
              <a:t>:</a:t>
            </a:r>
            <a:r>
              <a:rPr lang="en-US" altLang="en-US" sz="4800">
                <a:solidFill>
                  <a:schemeClr val="tx1"/>
                </a:solidFill>
                <a:latin typeface="Times New Roman" panose="02020603050405020304" pitchFamily="18" charset="0"/>
                <a:cs typeface="Arial" panose="020B0604020202020204" pitchFamily="34" charset="0"/>
              </a:rPr>
              <a:t>  </a:t>
            </a:r>
            <a:r>
              <a:rPr lang="vi-VN" altLang="en-US" sz="4800">
                <a:solidFill>
                  <a:schemeClr val="tx1"/>
                </a:solidFill>
                <a:latin typeface="Times New Roman" panose="02020603050405020304" pitchFamily="18" charset="0"/>
                <a:cs typeface="Arial" panose="020B0604020202020204" pitchFamily="34" charset="0"/>
                <a:hlinkClick r:id="rId8" tooltip="Thiền môn Khoa giáo (chưa được viết)"/>
              </a:rPr>
              <a:t>Thiền môn Khoa giáo</a:t>
            </a:r>
            <a:endParaRPr lang="en-US" altLang="en-US" sz="480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3204545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7531"/>
                                        </p:tgtEl>
                                        <p:attrNameLst>
                                          <p:attrName>style.visibility</p:attrName>
                                        </p:attrNameLst>
                                      </p:cBhvr>
                                      <p:to>
                                        <p:strVal val="visible"/>
                                      </p:to>
                                    </p:set>
                                    <p:anim calcmode="lin" valueType="num">
                                      <p:cBhvr>
                                        <p:cTn id="7" dur="500" fill="hold"/>
                                        <p:tgtEl>
                                          <p:spTgt spid="107531"/>
                                        </p:tgtEl>
                                        <p:attrNameLst>
                                          <p:attrName>ppt_w</p:attrName>
                                        </p:attrNameLst>
                                      </p:cBhvr>
                                      <p:tavLst>
                                        <p:tav tm="0">
                                          <p:val>
                                            <p:fltVal val="0"/>
                                          </p:val>
                                        </p:tav>
                                        <p:tav tm="100000">
                                          <p:val>
                                            <p:strVal val="#ppt_w"/>
                                          </p:val>
                                        </p:tav>
                                      </p:tavLst>
                                    </p:anim>
                                    <p:anim calcmode="lin" valueType="num">
                                      <p:cBhvr>
                                        <p:cTn id="8" dur="500" fill="hold"/>
                                        <p:tgtEl>
                                          <p:spTgt spid="107531"/>
                                        </p:tgtEl>
                                        <p:attrNameLst>
                                          <p:attrName>ppt_h</p:attrName>
                                        </p:attrNameLst>
                                      </p:cBhvr>
                                      <p:tavLst>
                                        <p:tav tm="0">
                                          <p:val>
                                            <p:fltVal val="0"/>
                                          </p:val>
                                        </p:tav>
                                        <p:tav tm="100000">
                                          <p:val>
                                            <p:strVal val="#ppt_h"/>
                                          </p:val>
                                        </p:tav>
                                      </p:tavLst>
                                    </p:anim>
                                    <p:anim calcmode="lin" valueType="num">
                                      <p:cBhvr>
                                        <p:cTn id="9" dur="500" fill="hold"/>
                                        <p:tgtEl>
                                          <p:spTgt spid="107531"/>
                                        </p:tgtEl>
                                        <p:attrNameLst>
                                          <p:attrName>style.rotation</p:attrName>
                                        </p:attrNameLst>
                                      </p:cBhvr>
                                      <p:tavLst>
                                        <p:tav tm="0">
                                          <p:val>
                                            <p:fltVal val="360"/>
                                          </p:val>
                                        </p:tav>
                                        <p:tav tm="100000">
                                          <p:val>
                                            <p:fltVal val="0"/>
                                          </p:val>
                                        </p:tav>
                                      </p:tavLst>
                                    </p:anim>
                                    <p:animEffect transition="in" filter="fade">
                                      <p:cBhvr>
                                        <p:cTn id="10" dur="500"/>
                                        <p:tgtEl>
                                          <p:spTgt spid="107531"/>
                                        </p:tgtEl>
                                      </p:cBhvr>
                                    </p:animEffect>
                                  </p:childTnLst>
                                </p:cTn>
                              </p:par>
                            </p:childTnLst>
                          </p:cTn>
                        </p:par>
                        <p:par>
                          <p:cTn id="11" fill="hold" nodeType="afterGroup">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107532"/>
                                        </p:tgtEl>
                                        <p:attrNameLst>
                                          <p:attrName>style.visibility</p:attrName>
                                        </p:attrNameLst>
                                      </p:cBhvr>
                                      <p:to>
                                        <p:strVal val="visible"/>
                                      </p:to>
                                    </p:set>
                                    <p:anim calcmode="lin" valueType="num">
                                      <p:cBhvr>
                                        <p:cTn id="14" dur="500" fill="hold"/>
                                        <p:tgtEl>
                                          <p:spTgt spid="107532"/>
                                        </p:tgtEl>
                                        <p:attrNameLst>
                                          <p:attrName>ppt_w</p:attrName>
                                        </p:attrNameLst>
                                      </p:cBhvr>
                                      <p:tavLst>
                                        <p:tav tm="0">
                                          <p:val>
                                            <p:fltVal val="0"/>
                                          </p:val>
                                        </p:tav>
                                        <p:tav tm="100000">
                                          <p:val>
                                            <p:strVal val="#ppt_w"/>
                                          </p:val>
                                        </p:tav>
                                      </p:tavLst>
                                    </p:anim>
                                    <p:anim calcmode="lin" valueType="num">
                                      <p:cBhvr>
                                        <p:cTn id="15" dur="500" fill="hold"/>
                                        <p:tgtEl>
                                          <p:spTgt spid="107532"/>
                                        </p:tgtEl>
                                        <p:attrNameLst>
                                          <p:attrName>ppt_h</p:attrName>
                                        </p:attrNameLst>
                                      </p:cBhvr>
                                      <p:tavLst>
                                        <p:tav tm="0">
                                          <p:val>
                                            <p:fltVal val="0"/>
                                          </p:val>
                                        </p:tav>
                                        <p:tav tm="100000">
                                          <p:val>
                                            <p:strVal val="#ppt_h"/>
                                          </p:val>
                                        </p:tav>
                                      </p:tavLst>
                                    </p:anim>
                                    <p:anim calcmode="lin" valueType="num">
                                      <p:cBhvr>
                                        <p:cTn id="16" dur="500" fill="hold"/>
                                        <p:tgtEl>
                                          <p:spTgt spid="107532"/>
                                        </p:tgtEl>
                                        <p:attrNameLst>
                                          <p:attrName>style.rotation</p:attrName>
                                        </p:attrNameLst>
                                      </p:cBhvr>
                                      <p:tavLst>
                                        <p:tav tm="0">
                                          <p:val>
                                            <p:fltVal val="360"/>
                                          </p:val>
                                        </p:tav>
                                        <p:tav tm="100000">
                                          <p:val>
                                            <p:fltVal val="0"/>
                                          </p:val>
                                        </p:tav>
                                      </p:tavLst>
                                    </p:anim>
                                    <p:animEffect transition="in" filter="fade">
                                      <p:cBhvr>
                                        <p:cTn id="17" dur="500"/>
                                        <p:tgtEl>
                                          <p:spTgt spid="107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1" grpId="0"/>
      <p:bldP spid="1075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B050B1B-C86B-8047-A643-21A7F436382E}"/>
              </a:ext>
            </a:extLst>
          </p:cNvPr>
          <p:cNvSpPr txBox="1"/>
          <p:nvPr/>
        </p:nvSpPr>
        <p:spPr>
          <a:xfrm>
            <a:off x="968030" y="1657559"/>
            <a:ext cx="10098157" cy="523220"/>
          </a:xfrm>
          <a:prstGeom prst="rect">
            <a:avLst/>
          </a:prstGeom>
          <a:noFill/>
        </p:spPr>
        <p:txBody>
          <a:bodyPr wrap="square">
            <a:spAutoFit/>
          </a:bodyPr>
          <a:lstStyle/>
          <a:p>
            <a:pPr marL="0" marR="0" algn="just"/>
            <a:r>
              <a:rPr lang="vi-VN" sz="2800" b="1" i="1" dirty="0">
                <a:effectLst/>
                <a:latin typeface="Times New Roman" panose="02020603050405020304" pitchFamily="18" charset="0"/>
                <a:ea typeface="Times New Roman" panose="02020603050405020304" pitchFamily="18" charset="0"/>
              </a:rPr>
              <a:t>-Quân đội được tổ chức theo chính sách ngụ binh ư nông.</a:t>
            </a:r>
            <a:endParaRPr lang="en-SG" sz="2800" b="1" i="1"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58BB4D3A-AD20-A288-B1D7-EC7D577EF22D}"/>
              </a:ext>
            </a:extLst>
          </p:cNvPr>
          <p:cNvPicPr>
            <a:picLocks noChangeAspect="1"/>
          </p:cNvPicPr>
          <p:nvPr/>
        </p:nvPicPr>
        <p:blipFill>
          <a:blip r:embed="rId2"/>
          <a:stretch>
            <a:fillRect/>
          </a:stretch>
        </p:blipFill>
        <p:spPr>
          <a:xfrm>
            <a:off x="11066187" y="0"/>
            <a:ext cx="1125813" cy="894028"/>
          </a:xfrm>
          <a:prstGeom prst="rect">
            <a:avLst/>
          </a:prstGeom>
        </p:spPr>
      </p:pic>
    </p:spTree>
    <p:extLst>
      <p:ext uri="{BB962C8B-B14F-4D97-AF65-F5344CB8AC3E}">
        <p14:creationId xmlns:p14="http://schemas.microsoft.com/office/powerpoint/2010/main" val="42617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919288" y="28575"/>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 :</a:t>
            </a:r>
            <a:r>
              <a:rPr lang="en-US" altLang="en-US" sz="4400" b="1">
                <a:solidFill>
                  <a:srgbClr val="FF0000"/>
                </a:solidFill>
                <a:latin typeface="Times New Roman" panose="02020603050405020304" pitchFamily="18" charset="0"/>
                <a:cs typeface="Arial" panose="020B0604020202020204" pitchFamily="34" charset="0"/>
              </a:rPr>
              <a:t>	</a:t>
            </a:r>
          </a:p>
          <a:p>
            <a:pPr>
              <a:spcBef>
                <a:spcPct val="50000"/>
              </a:spcBef>
              <a:buClrTx/>
              <a:buSzTx/>
              <a:buFontTx/>
              <a:buNone/>
            </a:pPr>
            <a:r>
              <a:rPr lang="en-US" altLang="en-US" sz="3600" b="1" u="sng">
                <a:solidFill>
                  <a:srgbClr val="FF0000"/>
                </a:solidFill>
                <a:latin typeface="Times New Roman" panose="02020603050405020304" pitchFamily="18" charset="0"/>
                <a:cs typeface="Arial" panose="020B0604020202020204" pitchFamily="34" charset="0"/>
              </a:rPr>
              <a:t>4) Lương Thế Vinh (1442 – 1497)</a:t>
            </a:r>
          </a:p>
          <a:p>
            <a:pPr>
              <a:spcBef>
                <a:spcPct val="50000"/>
              </a:spcBef>
              <a:buClrTx/>
              <a:buSzTx/>
              <a:buFontTx/>
              <a:buNone/>
            </a:pPr>
            <a:endParaRPr lang="en-US" altLang="en-US" sz="4400" b="1" u="sng">
              <a:solidFill>
                <a:srgbClr val="990000"/>
              </a:solidFill>
              <a:latin typeface="Times New Roman" panose="02020603050405020304" pitchFamily="18" charset="0"/>
              <a:cs typeface="Arial" panose="020B0604020202020204" pitchFamily="34" charset="0"/>
            </a:endParaRPr>
          </a:p>
        </p:txBody>
      </p:sp>
      <p:sp>
        <p:nvSpPr>
          <p:cNvPr id="3" name="Rectangle 13">
            <a:extLst>
              <a:ext uri="{FF2B5EF4-FFF2-40B4-BE49-F238E27FC236}">
                <a16:creationId xmlns:a16="http://schemas.microsoft.com/office/drawing/2014/main" id="{3D164A53-11ED-4005-BFD0-2752E25958D6}"/>
              </a:ext>
            </a:extLst>
          </p:cNvPr>
          <p:cNvSpPr>
            <a:spLocks noChangeArrowheads="1"/>
          </p:cNvSpPr>
          <p:nvPr/>
        </p:nvSpPr>
        <p:spPr bwMode="auto">
          <a:xfrm>
            <a:off x="1706564" y="2420939"/>
            <a:ext cx="8785225" cy="3138487"/>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5400" b="1" dirty="0">
                <a:solidFill>
                  <a:schemeClr val="accent3"/>
                </a:solidFill>
                <a:latin typeface="Times New Roman" panose="02020603050405020304" pitchFamily="18" charset="0"/>
              </a:rPr>
              <a:t>	</a:t>
            </a:r>
            <a:r>
              <a:rPr lang="en-US" sz="4800" dirty="0">
                <a:latin typeface="Times New Roman" panose="02020603050405020304" pitchFamily="18" charset="0"/>
              </a:rPr>
              <a:t>- </a:t>
            </a:r>
            <a:r>
              <a:rPr lang="en-US" sz="4800" dirty="0" err="1">
                <a:latin typeface="Times New Roman" panose="02020603050405020304" pitchFamily="18" charset="0"/>
              </a:rPr>
              <a:t>Là</a:t>
            </a:r>
            <a:r>
              <a:rPr lang="en-US" sz="4800" dirty="0">
                <a:latin typeface="Times New Roman" panose="02020603050405020304" pitchFamily="18" charset="0"/>
              </a:rPr>
              <a:t> </a:t>
            </a:r>
            <a:r>
              <a:rPr lang="en-US" sz="4800" dirty="0" err="1">
                <a:latin typeface="Times New Roman" panose="02020603050405020304" pitchFamily="18" charset="0"/>
              </a:rPr>
              <a:t>nhà</a:t>
            </a:r>
            <a:r>
              <a:rPr lang="en-US" sz="4800" dirty="0">
                <a:latin typeface="Times New Roman" panose="02020603050405020304" pitchFamily="18" charset="0"/>
              </a:rPr>
              <a:t> </a:t>
            </a:r>
            <a:r>
              <a:rPr lang="en-US" sz="4800" dirty="0" err="1">
                <a:latin typeface="Times New Roman" panose="02020603050405020304" pitchFamily="18" charset="0"/>
              </a:rPr>
              <a:t>toán</a:t>
            </a:r>
            <a:r>
              <a:rPr lang="en-US" sz="4800" dirty="0">
                <a:latin typeface="Times New Roman" panose="02020603050405020304" pitchFamily="18" charset="0"/>
              </a:rPr>
              <a:t> </a:t>
            </a:r>
            <a:r>
              <a:rPr lang="en-US" sz="4800" dirty="0" err="1">
                <a:latin typeface="Times New Roman" panose="02020603050405020304" pitchFamily="18" charset="0"/>
              </a:rPr>
              <a:t>học</a:t>
            </a:r>
            <a:r>
              <a:rPr lang="en-US" sz="4800" dirty="0">
                <a:latin typeface="Times New Roman" panose="02020603050405020304" pitchFamily="18" charset="0"/>
              </a:rPr>
              <a:t> </a:t>
            </a:r>
            <a:r>
              <a:rPr lang="en-US" sz="4800" dirty="0" err="1">
                <a:latin typeface="Times New Roman" panose="02020603050405020304" pitchFamily="18" charset="0"/>
              </a:rPr>
              <a:t>nổi</a:t>
            </a:r>
            <a:r>
              <a:rPr lang="en-US" sz="4800" dirty="0">
                <a:latin typeface="Times New Roman" panose="02020603050405020304" pitchFamily="18" charset="0"/>
              </a:rPr>
              <a:t> </a:t>
            </a:r>
            <a:r>
              <a:rPr lang="en-US" sz="4800" dirty="0" err="1">
                <a:latin typeface="Times New Roman" panose="02020603050405020304" pitchFamily="18" charset="0"/>
              </a:rPr>
              <a:t>tiếng</a:t>
            </a:r>
            <a:r>
              <a:rPr lang="en-US" sz="4800" dirty="0">
                <a:latin typeface="Times New Roman" panose="02020603050405020304" pitchFamily="18" charset="0"/>
              </a:rPr>
              <a:t>.</a:t>
            </a:r>
          </a:p>
          <a:p>
            <a:pPr>
              <a:spcBef>
                <a:spcPct val="0"/>
              </a:spcBef>
              <a:buClrTx/>
              <a:buSzTx/>
              <a:buFontTx/>
              <a:buNone/>
              <a:defRPr/>
            </a:pPr>
            <a:r>
              <a:rPr lang="en-US" sz="4800" dirty="0">
                <a:latin typeface="Times New Roman" panose="02020603050405020304" pitchFamily="18" charset="0"/>
              </a:rPr>
              <a:t>	- </a:t>
            </a:r>
            <a:r>
              <a:rPr lang="en-US" sz="4800" dirty="0" err="1">
                <a:latin typeface="Times New Roman" panose="02020603050405020304" pitchFamily="18" charset="0"/>
              </a:rPr>
              <a:t>Các</a:t>
            </a:r>
            <a:r>
              <a:rPr lang="en-US" sz="4800" dirty="0">
                <a:latin typeface="Times New Roman" panose="02020603050405020304" pitchFamily="18" charset="0"/>
              </a:rPr>
              <a:t> </a:t>
            </a:r>
            <a:r>
              <a:rPr lang="en-US" sz="4800" dirty="0" err="1">
                <a:latin typeface="Times New Roman" panose="02020603050405020304" pitchFamily="18" charset="0"/>
              </a:rPr>
              <a:t>công</a:t>
            </a:r>
            <a:r>
              <a:rPr lang="en-US" sz="4800" dirty="0">
                <a:latin typeface="Times New Roman" panose="02020603050405020304" pitchFamily="18" charset="0"/>
              </a:rPr>
              <a:t> </a:t>
            </a:r>
            <a:r>
              <a:rPr lang="en-US" sz="4800" dirty="0" err="1">
                <a:latin typeface="Times New Roman" panose="02020603050405020304" pitchFamily="18" charset="0"/>
              </a:rPr>
              <a:t>trình</a:t>
            </a:r>
            <a:r>
              <a:rPr lang="en-US" sz="4800" dirty="0">
                <a:latin typeface="Times New Roman" panose="02020603050405020304" pitchFamily="18" charset="0"/>
              </a:rPr>
              <a:t> : “</a:t>
            </a:r>
            <a:r>
              <a:rPr lang="en-US" sz="4800" dirty="0" err="1">
                <a:latin typeface="Times New Roman" panose="02020603050405020304" pitchFamily="18" charset="0"/>
              </a:rPr>
              <a:t>Đại</a:t>
            </a:r>
            <a:r>
              <a:rPr lang="en-US" sz="4800" dirty="0">
                <a:latin typeface="Times New Roman" panose="02020603050405020304" pitchFamily="18" charset="0"/>
              </a:rPr>
              <a:t> </a:t>
            </a:r>
            <a:r>
              <a:rPr lang="en-US" sz="4800" dirty="0" err="1">
                <a:latin typeface="Times New Roman" panose="02020603050405020304" pitchFamily="18" charset="0"/>
              </a:rPr>
              <a:t>thành</a:t>
            </a:r>
            <a:r>
              <a:rPr lang="en-US" sz="4800" dirty="0">
                <a:latin typeface="Times New Roman" panose="02020603050405020304" pitchFamily="18" charset="0"/>
              </a:rPr>
              <a:t> </a:t>
            </a:r>
            <a:r>
              <a:rPr lang="en-US" sz="4800" dirty="0" err="1">
                <a:latin typeface="Times New Roman" panose="02020603050405020304" pitchFamily="18" charset="0"/>
              </a:rPr>
              <a:t>toán</a:t>
            </a:r>
            <a:r>
              <a:rPr lang="en-US" sz="4800" dirty="0">
                <a:latin typeface="Times New Roman" panose="02020603050405020304" pitchFamily="18" charset="0"/>
              </a:rPr>
              <a:t> </a:t>
            </a:r>
            <a:r>
              <a:rPr lang="en-US" sz="4800" dirty="0" err="1">
                <a:latin typeface="Times New Roman" panose="02020603050405020304" pitchFamily="18" charset="0"/>
              </a:rPr>
              <a:t>pháp</a:t>
            </a:r>
            <a:r>
              <a:rPr lang="en-US" sz="4800" dirty="0">
                <a:latin typeface="Times New Roman" panose="02020603050405020304" pitchFamily="18" charset="0"/>
              </a:rPr>
              <a:t>”, “</a:t>
            </a:r>
            <a:r>
              <a:rPr lang="en-US" sz="4800" dirty="0" err="1">
                <a:latin typeface="Times New Roman" panose="02020603050405020304" pitchFamily="18" charset="0"/>
              </a:rPr>
              <a:t>Thiền</a:t>
            </a:r>
            <a:r>
              <a:rPr lang="en-US" sz="4800" dirty="0">
                <a:latin typeface="Times New Roman" panose="02020603050405020304" pitchFamily="18" charset="0"/>
              </a:rPr>
              <a:t> </a:t>
            </a:r>
            <a:r>
              <a:rPr lang="en-US" sz="4800" dirty="0" err="1">
                <a:latin typeface="Times New Roman" panose="02020603050405020304" pitchFamily="18" charset="0"/>
              </a:rPr>
              <a:t>môn</a:t>
            </a:r>
            <a:r>
              <a:rPr lang="en-US" sz="4800" dirty="0">
                <a:latin typeface="Times New Roman" panose="02020603050405020304" pitchFamily="18" charset="0"/>
              </a:rPr>
              <a:t> </a:t>
            </a:r>
            <a:r>
              <a:rPr lang="en-US" sz="4800" dirty="0" err="1">
                <a:latin typeface="Times New Roman" panose="02020603050405020304" pitchFamily="18" charset="0"/>
              </a:rPr>
              <a:t>giáo</a:t>
            </a:r>
            <a:r>
              <a:rPr lang="en-US" sz="4800" dirty="0">
                <a:latin typeface="Times New Roman" panose="02020603050405020304" pitchFamily="18" charset="0"/>
              </a:rPr>
              <a:t> </a:t>
            </a:r>
            <a:r>
              <a:rPr lang="en-US" sz="4800" dirty="0" err="1">
                <a:latin typeface="Times New Roman" panose="02020603050405020304" pitchFamily="18" charset="0"/>
              </a:rPr>
              <a:t>khoa</a:t>
            </a:r>
            <a:r>
              <a:rPr lang="en-US" sz="4800" dirty="0">
                <a:latin typeface="Times New Roman" panose="02020603050405020304" pitchFamily="18" charset="0"/>
              </a:rPr>
              <a:t>”…</a:t>
            </a:r>
          </a:p>
        </p:txBody>
      </p:sp>
    </p:spTree>
    <p:extLst>
      <p:ext uri="{BB962C8B-B14F-4D97-AF65-F5344CB8AC3E}">
        <p14:creationId xmlns:p14="http://schemas.microsoft.com/office/powerpoint/2010/main" val="166162412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2"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2">
                                            <p:txEl>
                                              <p:pRg st="1" end="1"/>
                                            </p:txEl>
                                          </p:spTgt>
                                        </p:tgtEl>
                                        <p:attrNameLst>
                                          <p:attrName>fill.type</p:attrName>
                                        </p:attrNameLst>
                                      </p:cBhvr>
                                      <p:to>
                                        <p:strVal val="solid"/>
                                      </p:to>
                                    </p:set>
                                  </p:childTnLst>
                                </p:cTn>
                              </p:par>
                            </p:childTnLst>
                          </p:cTn>
                        </p:par>
                        <p:par>
                          <p:cTn id="15" fill="hold" nodeType="afterGroup">
                            <p:stCondLst>
                              <p:cond delay="1600"/>
                            </p:stCondLst>
                            <p:childTnLst>
                              <p:par>
                                <p:cTn id="16" presetID="27" presetClass="entr" presetSubtype="0" fill="hold" nodeType="afterEffect">
                                  <p:stCondLst>
                                    <p:cond delay="0"/>
                                  </p:stCondLst>
                                  <p:iterate type="lt">
                                    <p:tmPct val="50000"/>
                                  </p:iterate>
                                  <p:childTnLst>
                                    <p:set>
                                      <p:cBhvr>
                                        <p:cTn id="17"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8"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
                                            <p:txEl>
                                              <p:pRg st="0" end="0"/>
                                            </p:txEl>
                                          </p:spTgt>
                                        </p:tgtEl>
                                        <p:attrNameLst>
                                          <p:attrName>fill.type</p:attrName>
                                        </p:attrNameLst>
                                      </p:cBhvr>
                                      <p:to>
                                        <p:strVal val="solid"/>
                                      </p:to>
                                    </p:set>
                                  </p:childTnLst>
                                </p:cTn>
                              </p:par>
                              <p:par>
                                <p:cTn id="21" presetID="27" presetClass="entr" presetSubtype="0" fill="hold" nodeType="withEffect">
                                  <p:stCondLst>
                                    <p:cond delay="0"/>
                                  </p:stCondLst>
                                  <p:iterate type="lt">
                                    <p:tmPct val="50000"/>
                                  </p:iterate>
                                  <p:childTnLst>
                                    <p:set>
                                      <p:cBhvr>
                                        <p:cTn id="22"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23"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êu đề 1"/>
          <p:cNvSpPr>
            <a:spLocks noGrp="1" noChangeArrowheads="1"/>
          </p:cNvSpPr>
          <p:nvPr>
            <p:ph type="title"/>
          </p:nvPr>
        </p:nvSpPr>
        <p:spPr/>
        <p:txBody>
          <a:bodyPr/>
          <a:lstStyle/>
          <a:p>
            <a:pPr eaLnBrk="1" hangingPunct="1"/>
            <a:endParaRPr lang="en-US" altLang="en-US"/>
          </a:p>
        </p:txBody>
      </p:sp>
      <p:sp>
        <p:nvSpPr>
          <p:cNvPr id="154627" name="Chỗ dành sẵn cho Nội dung 2"/>
          <p:cNvSpPr>
            <a:spLocks noGrp="1" noChangeArrowheads="1"/>
          </p:cNvSpPr>
          <p:nvPr>
            <p:ph idx="1"/>
          </p:nvPr>
        </p:nvSpPr>
        <p:spPr/>
        <p:txBody>
          <a:bodyPr/>
          <a:lstStyle/>
          <a:p>
            <a:pPr eaLnBrk="1" hangingPunct="1"/>
            <a:endParaRPr lang="en-US" altLang="en-US"/>
          </a:p>
        </p:txBody>
      </p:sp>
      <p:pic>
        <p:nvPicPr>
          <p:cNvPr id="154628"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260351"/>
            <a:ext cx="7920037"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609249"/>
      </p:ext>
    </p:extLst>
  </p:cSld>
  <p:clrMapOvr>
    <a:masterClrMapping/>
  </p:clrMapOvr>
  <p:transition>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783496" y="5486400"/>
            <a:ext cx="8229600" cy="762000"/>
          </a:xfrm>
        </p:spPr>
        <p:txBody>
          <a:bodyPr/>
          <a:lstStyle/>
          <a:p>
            <a:pPr eaLnBrk="1" hangingPunct="1"/>
            <a:r>
              <a:rPr lang="en-US" altLang="en-US" sz="2800" b="1" dirty="0">
                <a:solidFill>
                  <a:srgbClr val="FF0066"/>
                </a:solidFill>
                <a:latin typeface="Times New Roman" panose="02020603050405020304" pitchFamily="18" charset="0"/>
              </a:rPr>
              <a:t>QUÂN ĐỘI THỜI LÊ SƠ</a:t>
            </a:r>
          </a:p>
        </p:txBody>
      </p:sp>
      <p:pic>
        <p:nvPicPr>
          <p:cNvPr id="1228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28800" y="457200"/>
            <a:ext cx="4127500" cy="5029200"/>
          </a:xfrm>
          <a:noFill/>
        </p:spPr>
      </p:pic>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57200"/>
            <a:ext cx="4152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325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diamond(in)">
                                      <p:cBhvr>
                                        <p:cTn id="7" dur="2000"/>
                                        <p:tgtEl>
                                          <p:spTgt spid="122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 calcmode="lin" valueType="num">
                                      <p:cBhvr>
                                        <p:cTn id="12" dur="500" fill="hold"/>
                                        <p:tgtEl>
                                          <p:spTgt spid="122883"/>
                                        </p:tgtEl>
                                        <p:attrNameLst>
                                          <p:attrName>ppt_w</p:attrName>
                                        </p:attrNameLst>
                                      </p:cBhvr>
                                      <p:tavLst>
                                        <p:tav tm="0">
                                          <p:val>
                                            <p:fltVal val="0"/>
                                          </p:val>
                                        </p:tav>
                                        <p:tav tm="100000">
                                          <p:val>
                                            <p:strVal val="#ppt_w"/>
                                          </p:val>
                                        </p:tav>
                                      </p:tavLst>
                                    </p:anim>
                                    <p:anim calcmode="lin" valueType="num">
                                      <p:cBhvr>
                                        <p:cTn id="13" dur="500" fill="hold"/>
                                        <p:tgtEl>
                                          <p:spTgt spid="122883"/>
                                        </p:tgtEl>
                                        <p:attrNameLst>
                                          <p:attrName>ppt_h</p:attrName>
                                        </p:attrNameLst>
                                      </p:cBhvr>
                                      <p:tavLst>
                                        <p:tav tm="0">
                                          <p:val>
                                            <p:fltVal val="0"/>
                                          </p:val>
                                        </p:tav>
                                        <p:tav tm="100000">
                                          <p:val>
                                            <p:strVal val="#ppt_h"/>
                                          </p:val>
                                        </p:tav>
                                      </p:tavLst>
                                    </p:anim>
                                    <p:anim calcmode="lin" valueType="num">
                                      <p:cBhvr>
                                        <p:cTn id="14" dur="500" fill="hold"/>
                                        <p:tgtEl>
                                          <p:spTgt spid="122883"/>
                                        </p:tgtEl>
                                        <p:attrNameLst>
                                          <p:attrName>style.rotation</p:attrName>
                                        </p:attrNameLst>
                                      </p:cBhvr>
                                      <p:tavLst>
                                        <p:tav tm="0">
                                          <p:val>
                                            <p:fltVal val="360"/>
                                          </p:val>
                                        </p:tav>
                                        <p:tav tm="100000">
                                          <p:val>
                                            <p:fltVal val="0"/>
                                          </p:val>
                                        </p:tav>
                                      </p:tavLst>
                                    </p:anim>
                                    <p:animEffect transition="in" filter="fade">
                                      <p:cBhvr>
                                        <p:cTn id="15" dur="500"/>
                                        <p:tgtEl>
                                          <p:spTgt spid="12288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122882"/>
                                        </p:tgtEl>
                                        <p:attrNameLst>
                                          <p:attrName>style.visibility</p:attrName>
                                        </p:attrNameLst>
                                      </p:cBhvr>
                                      <p:to>
                                        <p:strVal val="visible"/>
                                      </p:to>
                                    </p:set>
                                    <p:animScale>
                                      <p:cBhvr>
                                        <p:cTn id="20" dur="1000" decel="50000" fill="hold">
                                          <p:stCondLst>
                                            <p:cond delay="0"/>
                                          </p:stCondLst>
                                        </p:cTn>
                                        <p:tgtEl>
                                          <p:spTgt spid="1228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2882"/>
                                        </p:tgtEl>
                                        <p:attrNameLst>
                                          <p:attrName>ppt_x</p:attrName>
                                          <p:attrName>ppt_y</p:attrName>
                                        </p:attrNameLst>
                                      </p:cBhvr>
                                    </p:animMotion>
                                    <p:animEffect transition="in" filter="fade">
                                      <p:cBhvr>
                                        <p:cTn id="22" dur="10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62200" y="6096000"/>
            <a:ext cx="7620000" cy="533400"/>
          </a:xfrm>
        </p:spPr>
        <p:txBody>
          <a:bodyPr>
            <a:normAutofit/>
          </a:bodyPr>
          <a:lstStyle/>
          <a:p>
            <a:pPr eaLnBrk="1" hangingPunct="1">
              <a:defRPr/>
            </a:pPr>
            <a:r>
              <a:rPr lang="en-US" sz="3100">
                <a:solidFill>
                  <a:srgbClr val="FF0066"/>
                </a:solidFill>
              </a:rPr>
              <a:t>THỦY BINH THỜI LÊ SƠ</a:t>
            </a:r>
          </a:p>
        </p:txBody>
      </p:sp>
      <p:pic>
        <p:nvPicPr>
          <p:cNvPr id="24579" name="Picture 2" descr="C:\Users\seven\Desktop\bai 20\thuy binh thoi 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01980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98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F59DE8E7-BCB3-4A08-8B44-0D9010DA9629}"/>
              </a:ext>
            </a:extLst>
          </p:cNvPr>
          <p:cNvSpPr>
            <a:spLocks noGrp="1" noChangeArrowheads="1"/>
          </p:cNvSpPr>
          <p:nvPr>
            <p:ph type="title"/>
          </p:nvPr>
        </p:nvSpPr>
        <p:spPr>
          <a:xfrm>
            <a:off x="2927350" y="857251"/>
            <a:ext cx="6172200" cy="593725"/>
          </a:xfrm>
        </p:spPr>
        <p:txBody>
          <a:bodyPr rtlCol="0">
            <a:normAutofit fontScale="90000"/>
          </a:bodyPr>
          <a:lstStyle/>
          <a:p>
            <a:pPr>
              <a:defRPr/>
            </a:pPr>
            <a:r>
              <a:rPr lang="en-US" altLang="en-US" dirty="0">
                <a:solidFill>
                  <a:srgbClr val="FF0066"/>
                </a:solidFill>
                <a:latin typeface="Times New Roman" panose="02020603050405020304" pitchFamily="18" charset="0"/>
              </a:rPr>
              <a:t>VŨ KHÍ THỜI LÊ</a:t>
            </a:r>
          </a:p>
        </p:txBody>
      </p:sp>
      <p:grpSp>
        <p:nvGrpSpPr>
          <p:cNvPr id="6" name="Group 5"/>
          <p:cNvGrpSpPr>
            <a:grpSpLocks/>
          </p:cNvGrpSpPr>
          <p:nvPr/>
        </p:nvGrpSpPr>
        <p:grpSpPr bwMode="auto">
          <a:xfrm>
            <a:off x="6702426" y="1355726"/>
            <a:ext cx="3965575" cy="4645025"/>
            <a:chOff x="6903720" y="664146"/>
            <a:chExt cx="5288280" cy="6193854"/>
          </a:xfrm>
        </p:grpSpPr>
        <p:pic>
          <p:nvPicPr>
            <p:cNvPr id="25607"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720" y="664146"/>
              <a:ext cx="515810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341B1B5-FFB5-44EC-A83B-AFFE876D58DB}"/>
                </a:ext>
              </a:extLst>
            </p:cNvPr>
            <p:cNvSpPr/>
            <p:nvPr/>
          </p:nvSpPr>
          <p:spPr>
            <a:xfrm>
              <a:off x="6903720" y="6330909"/>
              <a:ext cx="5288280" cy="527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Súng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cơ</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5" name="Group 4"/>
          <p:cNvGrpSpPr>
            <a:grpSpLocks/>
          </p:cNvGrpSpPr>
          <p:nvPr/>
        </p:nvGrpSpPr>
        <p:grpSpPr bwMode="auto">
          <a:xfrm>
            <a:off x="1716089" y="1355725"/>
            <a:ext cx="4714875" cy="4597400"/>
            <a:chOff x="255270" y="664146"/>
            <a:chExt cx="6286500" cy="6129846"/>
          </a:xfrm>
        </p:grpSpPr>
        <p:pic>
          <p:nvPicPr>
            <p:cNvPr id="256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 y="664146"/>
              <a:ext cx="62865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964B118-90FD-4F70-A8A3-49BEFCEF477A}"/>
                </a:ext>
              </a:extLst>
            </p:cNvPr>
            <p:cNvSpPr/>
            <p:nvPr/>
          </p:nvSpPr>
          <p:spPr>
            <a:xfrm>
              <a:off x="365337" y="6197094"/>
              <a:ext cx="5935133" cy="596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latin typeface="Times New Roman" panose="02020603050405020304" pitchFamily="18" charset="0"/>
                  <a:cs typeface="Times New Roman" panose="02020603050405020304" pitchFamily="18" charset="0"/>
                </a:rPr>
                <a:t>Lưỡi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kiếm</a:t>
              </a:r>
              <a:r>
                <a:rPr lang="en-US" sz="2400" dirty="0">
                  <a:solidFill>
                    <a:schemeClr val="tx1"/>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59255373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box(in)">
                                      <p:cBhvr>
                                        <p:cTn id="7" dur="500"/>
                                        <p:tgtEl>
                                          <p:spTgt spid="128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AA17A-B81D-4B95-8059-394440F77A56}"/>
              </a:ext>
            </a:extLst>
          </p:cNvPr>
          <p:cNvSpPr>
            <a:spLocks noGrp="1"/>
          </p:cNvSpPr>
          <p:nvPr>
            <p:ph type="title"/>
          </p:nvPr>
        </p:nvSpPr>
        <p:spPr>
          <a:xfrm>
            <a:off x="1943100" y="449263"/>
            <a:ext cx="8229600" cy="857250"/>
          </a:xfrm>
          <a:solidFill>
            <a:schemeClr val="bg1"/>
          </a:solidFill>
        </p:spPr>
        <p:txBody>
          <a:bodyPr rtlCol="0">
            <a:normAutofit fontScale="90000"/>
          </a:bodyPr>
          <a:lstStyle/>
          <a:p>
            <a:pPr>
              <a:defRPr/>
            </a:pP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endParaRPr lang="en-US" dirty="0">
              <a:latin typeface="Times New Roman" panose="02020603050405020304" pitchFamily="18" charset="0"/>
              <a:cs typeface="Times New Roman" panose="02020603050405020304" pitchFamily="18" charset="0"/>
            </a:endParaRPr>
          </a:p>
        </p:txBody>
      </p:sp>
      <p:pic>
        <p:nvPicPr>
          <p:cNvPr id="2662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1088" y="1735138"/>
            <a:ext cx="7416800" cy="5122862"/>
          </a:xfrm>
        </p:spPr>
      </p:pic>
    </p:spTree>
    <p:extLst>
      <p:ext uri="{BB962C8B-B14F-4D97-AF65-F5344CB8AC3E}">
        <p14:creationId xmlns:p14="http://schemas.microsoft.com/office/powerpoint/2010/main" val="482973755"/>
      </p:ext>
    </p:extLst>
  </p:cSld>
  <p:clrMapOvr>
    <a:masterClrMapping/>
  </p:clrMapOvr>
  <p:transition>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87015-5D68-A2BC-FBA8-385A1F13B93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909B6DC-B6A9-4149-4AD8-2844DCE70C74}"/>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20: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D58E81-5985-F0D4-D4D8-D2931F0CF920}"/>
              </a:ext>
            </a:extLst>
          </p:cNvPr>
          <p:cNvPicPr>
            <a:picLocks noChangeAspect="1"/>
          </p:cNvPicPr>
          <p:nvPr/>
        </p:nvPicPr>
        <p:blipFill>
          <a:blip r:embed="rId3"/>
          <a:stretch>
            <a:fillRect/>
          </a:stretch>
        </p:blipFill>
        <p:spPr>
          <a:xfrm>
            <a:off x="10535919" y="0"/>
            <a:ext cx="1781176" cy="1414463"/>
          </a:xfrm>
          <a:prstGeom prst="rect">
            <a:avLst/>
          </a:prstGeom>
        </p:spPr>
      </p:pic>
    </p:spTree>
    <p:extLst>
      <p:ext uri="{BB962C8B-B14F-4D97-AF65-F5344CB8AC3E}">
        <p14:creationId xmlns:p14="http://schemas.microsoft.com/office/powerpoint/2010/main" val="419929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1981200" y="477838"/>
            <a:ext cx="8229600" cy="5649912"/>
          </a:xfrm>
        </p:spPr>
        <p:txBody>
          <a:bodyPr/>
          <a:lstStyle/>
          <a:p>
            <a:pPr algn="just" eaLnBrk="1" hangingPunct="1">
              <a:buFontTx/>
              <a:buNone/>
            </a:pPr>
            <a:r>
              <a:rPr lang="en-US" altLang="en-US" sz="3600"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p:txBody>
      </p:sp>
      <p:sp>
        <p:nvSpPr>
          <p:cNvPr id="15363" name="AutoShape 3"/>
          <p:cNvSpPr>
            <a:spLocks noChangeArrowheads="1"/>
          </p:cNvSpPr>
          <p:nvPr/>
        </p:nvSpPr>
        <p:spPr bwMode="auto">
          <a:xfrm>
            <a:off x="3432175" y="4292600"/>
            <a:ext cx="6255164" cy="25654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3200" dirty="0">
                <a:latin typeface="Times New Roman" panose="02020603050405020304" pitchFamily="18" charset="0"/>
                <a:cs typeface="Times New Roman" panose="02020603050405020304" pitchFamily="18" charset="0"/>
              </a:rPr>
              <a:t>Qua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dặn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Lê</a:t>
            </a:r>
            <a:endParaRPr lang="en-US" altLang="en-US" sz="3200" dirty="0">
              <a:latin typeface="Times New Roman" panose="02020603050405020304" pitchFamily="18" charset="0"/>
              <a:cs typeface="Times New Roman" panose="02020603050405020304" pitchFamily="18" charset="0"/>
            </a:endParaRPr>
          </a:p>
          <a:p>
            <a:pPr algn="ctr" eaLnBrk="1" hangingPunct="1"/>
            <a:r>
              <a:rPr lang="en-US" altLang="en-US" sz="3200" dirty="0" err="1">
                <a:latin typeface="Times New Roman" panose="02020603050405020304" pitchFamily="18" charset="0"/>
                <a:cs typeface="Times New Roman" panose="02020603050405020304" pitchFamily="18" charset="0"/>
              </a:rPr>
              <a:t>Thánh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Tôn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xét</a:t>
            </a:r>
            <a:r>
              <a:rPr lang="en-US" altLang="en-US" sz="3200" dirty="0">
                <a:latin typeface="Times New Roman" panose="02020603050405020304" pitchFamily="18" charset="0"/>
                <a:cs typeface="Times New Roman" panose="02020603050405020304" pitchFamily="18" charset="0"/>
              </a:rPr>
              <a:t> </a:t>
            </a:r>
          </a:p>
          <a:p>
            <a:pPr algn="ctr" eaLnBrk="1" hangingPunct="1"/>
            <a:r>
              <a:rPr lang="en-US" altLang="en-US" sz="3200" dirty="0" err="1">
                <a:latin typeface="Times New Roman" panose="02020603050405020304" pitchFamily="18" charset="0"/>
                <a:cs typeface="Times New Roman" panose="02020603050405020304" pitchFamily="18" charset="0"/>
              </a:rPr>
              <a:t>gì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trương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p>
          <a:p>
            <a:pPr algn="ctr" eaLnBrk="1" hangingPunct="1"/>
            <a:r>
              <a:rPr lang="en-US" altLang="en-US" sz="3200" dirty="0" err="1">
                <a:latin typeface="Times New Roman" panose="02020603050405020304" pitchFamily="18" charset="0"/>
                <a:cs typeface="Times New Roman" panose="02020603050405020304" pitchFamily="18" charset="0"/>
              </a:rPr>
              <a:t>Lê</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đối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lãnh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thổ</a:t>
            </a:r>
            <a:endParaRPr lang="en-US" altLang="en-US" sz="3200" dirty="0">
              <a:latin typeface="Times New Roman" panose="02020603050405020304" pitchFamily="18" charset="0"/>
              <a:cs typeface="Times New Roman" panose="02020603050405020304" pitchFamily="18" charset="0"/>
            </a:endParaRPr>
          </a:p>
          <a:p>
            <a:pPr algn="ctr" eaLnBrk="1" hangingPunct="1"/>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nước</a:t>
            </a:r>
            <a:r>
              <a:rPr lang="en-US" altLang="en-US" sz="3200" dirty="0">
                <a:latin typeface="Times New Roman" panose="02020603050405020304" pitchFamily="18" charset="0"/>
                <a:cs typeface="Times New Roman" panose="02020603050405020304" pitchFamily="18" charset="0"/>
              </a:rPr>
              <a:t>?</a:t>
            </a:r>
          </a:p>
        </p:txBody>
      </p:sp>
      <p:sp>
        <p:nvSpPr>
          <p:cNvPr id="25604" name="AutoShape 4"/>
          <p:cNvSpPr>
            <a:spLocks noChangeArrowheads="1"/>
          </p:cNvSpPr>
          <p:nvPr/>
        </p:nvSpPr>
        <p:spPr bwMode="auto">
          <a:xfrm>
            <a:off x="1679714" y="-649356"/>
            <a:ext cx="9558129" cy="5516079"/>
          </a:xfrm>
          <a:prstGeom prst="horizontalScroll">
            <a:avLst>
              <a:gd name="adj" fmla="val 12500"/>
            </a:avLst>
          </a:prstGeom>
          <a:solidFill>
            <a:srgbClr val="CC99FF"/>
          </a:solidFill>
          <a:ln w="9525">
            <a:solidFill>
              <a:schemeClr val="tx1"/>
            </a:solidFill>
            <a:round/>
            <a:headEnd/>
            <a:tailEnd/>
          </a:ln>
        </p:spPr>
        <p:txBody>
          <a:bodyPr wrap="none" lIns="90170" tIns="46990" rIns="90170" bIns="46990"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dirty="0" err="1">
                <a:latin typeface="Times New Roman" panose="02020603050405020304" pitchFamily="18" charset="0"/>
                <a:cs typeface="Times New Roman" panose="02020603050405020304" pitchFamily="18" charset="0"/>
              </a:rPr>
              <a:t>Vua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triều</a:t>
            </a:r>
            <a:r>
              <a:rPr lang="en-US" altLang="en-US" sz="2800" dirty="0">
                <a:latin typeface="Times New Roman" panose="02020603050405020304" pitchFamily="18" charset="0"/>
                <a:cs typeface="Times New Roman" panose="02020603050405020304" pitchFamily="18" charset="0"/>
              </a:rPr>
              <a:t>:</a:t>
            </a:r>
          </a:p>
          <a:p>
            <a:pPr algn="ct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sôngcủa</a:t>
            </a:r>
            <a:r>
              <a:rPr lang="en-US" altLang="en-US" sz="2800" dirty="0">
                <a:latin typeface="Times New Roman" panose="02020603050405020304" pitchFamily="18" charset="0"/>
                <a:cs typeface="Times New Roman" panose="02020603050405020304" pitchFamily="18" charset="0"/>
              </a:rPr>
              <a:t> ta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vứt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bỏ</a:t>
            </a:r>
            <a:r>
              <a:rPr lang="en-US" altLang="en-US" sz="2800" dirty="0">
                <a:latin typeface="Times New Roman" panose="02020603050405020304" pitchFamily="18" charset="0"/>
                <a:cs typeface="Times New Roman" panose="02020603050405020304" pitchFamily="18" charset="0"/>
              </a:rPr>
              <a:t>?</a:t>
            </a:r>
          </a:p>
          <a:p>
            <a:pPr algn="ct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quyết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chớ</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lấn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endParaRPr lang="en-US" altLang="en-US" sz="2800" dirty="0">
              <a:latin typeface="Times New Roman" panose="02020603050405020304" pitchFamily="18" charset="0"/>
              <a:cs typeface="Times New Roman" panose="02020603050405020304" pitchFamily="18" charset="0"/>
            </a:endParaRPr>
          </a:p>
          <a:p>
            <a:pPr algn="ct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sứ</a:t>
            </a:r>
            <a:r>
              <a:rPr lang="en-US" altLang="en-US" sz="2800" dirty="0">
                <a:latin typeface="Times New Roman" panose="02020603050405020304" pitchFamily="18" charset="0"/>
                <a:cs typeface="Times New Roman" panose="02020603050405020304" pitchFamily="18" charset="0"/>
              </a:rPr>
              <a:t> sang </a:t>
            </a:r>
            <a:r>
              <a:rPr lang="en-US" altLang="en-US" sz="2800" dirty="0" err="1">
                <a:latin typeface="Times New Roman" panose="02020603050405020304" pitchFamily="18" charset="0"/>
                <a:cs typeface="Times New Roman" panose="02020603050405020304" pitchFamily="18" charset="0"/>
              </a:rPr>
              <a:t>tận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endParaRPr lang="en-US" altLang="en-US" sz="2800" dirty="0">
              <a:latin typeface="Times New Roman" panose="02020603050405020304" pitchFamily="18" charset="0"/>
              <a:cs typeface="Times New Roman" panose="02020603050405020304" pitchFamily="18" charset="0"/>
            </a:endParaRPr>
          </a:p>
          <a:p>
            <a:pPr algn="ct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gian.Nếu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dám</a:t>
            </a:r>
            <a:r>
              <a:rPr lang="en-US" altLang="en-US" sz="2800" dirty="0">
                <a:latin typeface="Times New Roman" panose="02020603050405020304" pitchFamily="18" charset="0"/>
                <a:cs typeface="Times New Roman" panose="02020603050405020304" pitchFamily="18" charset="0"/>
              </a:rPr>
              <a:t> </a:t>
            </a:r>
          </a:p>
          <a:p>
            <a:pPr algn="ctr" eaLnBrk="1" hangingPunct="1"/>
            <a:r>
              <a:rPr lang="en-US" altLang="en-US" sz="2800" dirty="0" err="1">
                <a:latin typeface="Times New Roman" panose="02020603050405020304" pitchFamily="18" charset="0"/>
                <a:cs typeface="Times New Roman" panose="02020603050405020304" pitchFamily="18" charset="0"/>
              </a:rPr>
              <a:t>đêm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Tổlàm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giặc</a:t>
            </a:r>
            <a:r>
              <a:rPr lang="en-US" altLang="en-US" sz="2800" dirty="0">
                <a:latin typeface="Times New Roman" panose="02020603050405020304" pitchFamily="18" charset="0"/>
                <a:cs typeface="Times New Roman" panose="02020603050405020304" pitchFamily="18" charset="0"/>
              </a:rPr>
              <a:t>,</a:t>
            </a:r>
          </a:p>
          <a:p>
            <a:pPr algn="ct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a:t>
            </a:r>
            <a:r>
              <a:rPr lang="en-US" altLang="en-US" sz="2800" dirty="0">
                <a:latin typeface="Times New Roman" panose="02020603050405020304" pitchFamily="18" charset="0"/>
                <a:cs typeface="Times New Roman" panose="02020603050405020304" pitchFamily="18" charset="0"/>
              </a:rPr>
              <a:t> di”.</a:t>
            </a:r>
          </a:p>
          <a:p>
            <a:pPr algn="ctr" eaLnBrk="1" hangingPunct="1"/>
            <a:r>
              <a:rPr lang="en-US" altLang="en-US" sz="2800" dirty="0">
                <a:latin typeface="Times New Roman" panose="02020603050405020304" pitchFamily="18" charset="0"/>
                <a:cs typeface="Times New Roman" panose="02020603050405020304" pitchFamily="18" charset="0"/>
              </a:rPr>
              <a:t>                                                                           </a:t>
            </a:r>
          </a:p>
          <a:p>
            <a:pPr algn="ct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Đại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toàn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t>
            </a:r>
            <a:r>
              <a:rPr lang="en-US" altLang="en-US" sz="2800" dirty="0">
                <a:latin typeface="Times New Roman" panose="02020603050405020304" pitchFamily="18" charset="0"/>
                <a:cs typeface="Times New Roman" panose="02020603050405020304" pitchFamily="18" charset="0"/>
              </a:rPr>
              <a:t>)</a:t>
            </a:r>
          </a:p>
          <a:p>
            <a:pPr algn="ctr" eaLnBrk="1" hangingPunct="1"/>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759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B050B1B-C86B-8047-A643-21A7F436382E}"/>
              </a:ext>
            </a:extLst>
          </p:cNvPr>
          <p:cNvSpPr txBox="1"/>
          <p:nvPr/>
        </p:nvSpPr>
        <p:spPr>
          <a:xfrm>
            <a:off x="304800" y="1638791"/>
            <a:ext cx="6715123" cy="2246769"/>
          </a:xfrm>
          <a:prstGeom prst="rect">
            <a:avLst/>
          </a:prstGeom>
          <a:noFill/>
        </p:spPr>
        <p:txBody>
          <a:bodyPr wrap="square">
            <a:spAutoFit/>
          </a:bodyPr>
          <a:lstStyle/>
          <a:p>
            <a:pPr marL="0" marR="0" algn="just"/>
            <a:r>
              <a:rPr lang="vi-VN" sz="2800" b="1" i="1" dirty="0">
                <a:effectLst/>
                <a:latin typeface="Times New Roman" panose="02020603050405020304" pitchFamily="18" charset="0"/>
                <a:ea typeface="Times New Roman" panose="02020603050405020304" pitchFamily="18" charset="0"/>
              </a:rPr>
              <a:t>-Quân đội được tổ chức theo chính sách ngụ binh ư nông.</a:t>
            </a:r>
            <a:endParaRPr lang="en-SG" sz="2800" b="1" i="1" dirty="0">
              <a:effectLst/>
              <a:latin typeface="Times New Roman" panose="02020603050405020304" pitchFamily="18" charset="0"/>
              <a:ea typeface="Times New Roman" panose="02020603050405020304" pitchFamily="18" charset="0"/>
            </a:endParaRPr>
          </a:p>
          <a:p>
            <a:pPr marL="0" marR="0" algn="just"/>
            <a:r>
              <a:rPr lang="vi-VN" sz="2800" b="1" i="1" dirty="0">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800" b="1" i="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Times New Roman" panose="02020603050405020304" pitchFamily="18" charset="0"/>
              </a:rPr>
              <a:t>-Coi trọng việc bảo vệ lãnh thổ</a:t>
            </a:r>
            <a:endParaRPr lang="en-SG" sz="2800" b="1" i="1" dirty="0"/>
          </a:p>
        </p:txBody>
      </p:sp>
      <p:pic>
        <p:nvPicPr>
          <p:cNvPr id="8" name="Picture 7">
            <a:extLst>
              <a:ext uri="{FF2B5EF4-FFF2-40B4-BE49-F238E27FC236}">
                <a16:creationId xmlns:a16="http://schemas.microsoft.com/office/drawing/2014/main" id="{58BB4D3A-AD20-A288-B1D7-EC7D577EF22D}"/>
              </a:ext>
            </a:extLst>
          </p:cNvPr>
          <p:cNvPicPr>
            <a:picLocks noChangeAspect="1"/>
          </p:cNvPicPr>
          <p:nvPr/>
        </p:nvPicPr>
        <p:blipFill>
          <a:blip r:embed="rId2"/>
          <a:stretch>
            <a:fillRect/>
          </a:stretch>
        </p:blipFill>
        <p:spPr>
          <a:xfrm>
            <a:off x="11066187" y="0"/>
            <a:ext cx="1125813" cy="894028"/>
          </a:xfrm>
          <a:prstGeom prst="rect">
            <a:avLst/>
          </a:prstGeom>
        </p:spPr>
      </p:pic>
      <p:pic>
        <p:nvPicPr>
          <p:cNvPr id="4" name="Picture 3"/>
          <p:cNvPicPr>
            <a:picLocks noChangeAspect="1"/>
          </p:cNvPicPr>
          <p:nvPr/>
        </p:nvPicPr>
        <p:blipFill>
          <a:blip r:embed="rId3"/>
          <a:stretch>
            <a:fillRect/>
          </a:stretch>
        </p:blipFill>
        <p:spPr>
          <a:xfrm>
            <a:off x="7440777" y="2019060"/>
            <a:ext cx="4572638" cy="3429479"/>
          </a:xfrm>
          <a:prstGeom prst="rect">
            <a:avLst/>
          </a:prstGeom>
        </p:spPr>
      </p:pic>
    </p:spTree>
    <p:extLst>
      <p:ext uri="{BB962C8B-B14F-4D97-AF65-F5344CB8AC3E}">
        <p14:creationId xmlns:p14="http://schemas.microsoft.com/office/powerpoint/2010/main" val="14862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5632173" y="1341439"/>
            <a:ext cx="6294783" cy="4346575"/>
          </a:xfrm>
        </p:spPr>
        <p:txBody>
          <a:bodyPr/>
          <a:lstStyle/>
          <a:p>
            <a:pPr algn="just" eaLnBrk="1" hangingPunct="1">
              <a:buClr>
                <a:schemeClr val="bg1"/>
              </a:buClr>
              <a:buFontTx/>
              <a:buChar char="-"/>
            </a:pPr>
            <a:r>
              <a:rPr lang="en-NZ" altLang="en-US" sz="3600" b="1" dirty="0" err="1">
                <a:solidFill>
                  <a:schemeClr val="bg1"/>
                </a:solidFill>
                <a:latin typeface="Times New Roman" panose="02020603050405020304" pitchFamily="18" charset="0"/>
                <a:cs typeface="Times New Roman" panose="02020603050405020304" pitchFamily="18" charset="0"/>
              </a:rPr>
              <a:t>Nội</a:t>
            </a:r>
            <a:r>
              <a:rPr lang="en-NZ" altLang="en-US" sz="3600" b="1" dirty="0">
                <a:solidFill>
                  <a:schemeClr val="bg1"/>
                </a:solidFill>
                <a:latin typeface="Times New Roman" panose="02020603050405020304" pitchFamily="18" charset="0"/>
                <a:cs typeface="Times New Roman" panose="02020603050405020304" pitchFamily="18" charset="0"/>
              </a:rPr>
              <a:t> dung: </a:t>
            </a:r>
            <a:r>
              <a:rPr lang="vi-VN" altLang="en-US" sz="3600" b="1" dirty="0">
                <a:solidFill>
                  <a:schemeClr val="bg1"/>
                </a:solidFill>
                <a:latin typeface="Times New Roman" panose="02020603050405020304" pitchFamily="18" charset="0"/>
                <a:cs typeface="Times New Roman" panose="02020603050405020304" pitchFamily="18" charset="0"/>
              </a:rPr>
              <a:t>B</a:t>
            </a:r>
            <a:r>
              <a:rPr lang="en-NZ" altLang="en-US" sz="3600" b="1" dirty="0" err="1">
                <a:solidFill>
                  <a:schemeClr val="bg1"/>
                </a:solidFill>
                <a:latin typeface="Times New Roman" panose="02020603050405020304" pitchFamily="18" charset="0"/>
                <a:cs typeface="Times New Roman" panose="02020603050405020304" pitchFamily="18" charset="0"/>
              </a:rPr>
              <a:t>ảo</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vệ</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quyền</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lợi</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của</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vua</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hoàng</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tộc</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quan</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lại</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và</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giai</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cấp</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thống</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trị</a:t>
            </a:r>
            <a:r>
              <a:rPr lang="en-NZ" altLang="en-US" sz="3600" b="1" dirty="0">
                <a:solidFill>
                  <a:schemeClr val="bg1"/>
                </a:solidFill>
                <a:latin typeface="Times New Roman" panose="02020603050405020304" pitchFamily="18" charset="0"/>
                <a:cs typeface="Times New Roman" panose="02020603050405020304" pitchFamily="18" charset="0"/>
              </a:rPr>
              <a:t>. </a:t>
            </a:r>
            <a:endParaRPr lang="vi-VN" altLang="en-US" sz="3600" b="1" dirty="0">
              <a:solidFill>
                <a:schemeClr val="bg1"/>
              </a:solidFill>
              <a:latin typeface="Times New Roman" panose="02020603050405020304" pitchFamily="18" charset="0"/>
              <a:cs typeface="Times New Roman" panose="02020603050405020304" pitchFamily="18" charset="0"/>
            </a:endParaRPr>
          </a:p>
          <a:p>
            <a:pPr algn="just" eaLnBrk="1" hangingPunct="1">
              <a:buClr>
                <a:schemeClr val="bg1"/>
              </a:buClr>
              <a:buFontTx/>
              <a:buChar char="-"/>
            </a:pPr>
            <a:endParaRPr lang="en-NZ" altLang="en-US" sz="3600" b="1" dirty="0">
              <a:solidFill>
                <a:schemeClr val="bg1"/>
              </a:solidFill>
              <a:latin typeface="Times New Roman" panose="02020603050405020304" pitchFamily="18" charset="0"/>
              <a:cs typeface="Times New Roman" panose="02020603050405020304" pitchFamily="18" charset="0"/>
            </a:endParaRPr>
          </a:p>
          <a:p>
            <a:pPr algn="just" eaLnBrk="1" hangingPunct="1">
              <a:buClr>
                <a:schemeClr val="bg1"/>
              </a:buClr>
              <a:buFontTx/>
              <a:buChar char="-"/>
            </a:pPr>
            <a:r>
              <a:rPr lang="en-NZ" altLang="en-US" sz="3600" b="1" dirty="0" err="1">
                <a:solidFill>
                  <a:schemeClr val="bg1"/>
                </a:solidFill>
                <a:latin typeface="Times New Roman" panose="02020603050405020304" pitchFamily="18" charset="0"/>
                <a:cs typeface="Times New Roman" panose="02020603050405020304" pitchFamily="18" charset="0"/>
              </a:rPr>
              <a:t>Bộ</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luật</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có</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những</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điều</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luật</a:t>
            </a:r>
            <a:r>
              <a:rPr lang="en-NZ" altLang="en-US" sz="3600" b="1" dirty="0">
                <a:solidFill>
                  <a:schemeClr val="bg1"/>
                </a:solidFill>
                <a:latin typeface="Times New Roman" panose="02020603050405020304" pitchFamily="18" charset="0"/>
                <a:cs typeface="Times New Roman" panose="02020603050405020304" pitchFamily="18" charset="0"/>
              </a:rPr>
              <a:t>: </a:t>
            </a:r>
            <a:r>
              <a:rPr lang="vi-VN" altLang="en-US" sz="3600" b="1" dirty="0">
                <a:solidFill>
                  <a:schemeClr val="bg1"/>
                </a:solidFill>
                <a:latin typeface="Times New Roman" panose="02020603050405020304" pitchFamily="18" charset="0"/>
                <a:cs typeface="Times New Roman" panose="02020603050405020304" pitchFamily="18" charset="0"/>
              </a:rPr>
              <a:t>B</a:t>
            </a:r>
            <a:r>
              <a:rPr lang="en-NZ" altLang="en-US" sz="3600" b="1" dirty="0" err="1">
                <a:solidFill>
                  <a:schemeClr val="bg1"/>
                </a:solidFill>
                <a:latin typeface="Times New Roman" panose="02020603050405020304" pitchFamily="18" charset="0"/>
                <a:cs typeface="Times New Roman" panose="02020603050405020304" pitchFamily="18" charset="0"/>
              </a:rPr>
              <a:t>ảo</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vệ</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chủ</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quyền</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quốc</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gia</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khuyến</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khích</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phát</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triển</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kinh</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tế</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bảo</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vệ</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quyền</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lợi</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phụ</a:t>
            </a:r>
            <a:r>
              <a:rPr lang="en-NZ" altLang="en-US" sz="3600" b="1" dirty="0">
                <a:solidFill>
                  <a:schemeClr val="bg1"/>
                </a:solidFill>
                <a:latin typeface="Times New Roman" panose="02020603050405020304" pitchFamily="18" charset="0"/>
                <a:cs typeface="Times New Roman" panose="02020603050405020304" pitchFamily="18" charset="0"/>
              </a:rPr>
              <a:t> </a:t>
            </a:r>
            <a:r>
              <a:rPr lang="en-NZ" altLang="en-US" sz="3600" b="1" dirty="0" err="1">
                <a:solidFill>
                  <a:schemeClr val="bg1"/>
                </a:solidFill>
                <a:latin typeface="Times New Roman" panose="02020603050405020304" pitchFamily="18" charset="0"/>
                <a:cs typeface="Times New Roman" panose="02020603050405020304" pitchFamily="18" charset="0"/>
              </a:rPr>
              <a:t>nữ</a:t>
            </a:r>
            <a:r>
              <a:rPr lang="en-NZ" altLang="en-US" sz="3600" b="1" dirty="0">
                <a:solidFill>
                  <a:schemeClr val="bg1"/>
                </a:solidFill>
                <a:latin typeface="Times New Roman" panose="02020603050405020304" pitchFamily="18" charset="0"/>
                <a:cs typeface="Times New Roman" panose="02020603050405020304" pitchFamily="18" charset="0"/>
              </a:rPr>
              <a:t>… </a:t>
            </a:r>
            <a:endParaRPr lang="en-GB" altLang="en-US" sz="36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03131" y="1501880"/>
            <a:ext cx="5283719" cy="4025691"/>
          </a:xfrm>
          <a:prstGeom prst="rect">
            <a:avLst/>
          </a:prstGeom>
        </p:spPr>
      </p:pic>
    </p:spTree>
    <p:extLst>
      <p:ext uri="{BB962C8B-B14F-4D97-AF65-F5344CB8AC3E}">
        <p14:creationId xmlns:p14="http://schemas.microsoft.com/office/powerpoint/2010/main" val="3387946143"/>
      </p:ext>
    </p:extLst>
  </p:cSld>
  <p:clrMapOvr>
    <a:masterClrMapping/>
  </p:clrMapOvr>
  <p:transition>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fade">
                                      <p:cBhvr>
                                        <p:cTn id="7" dur="500"/>
                                        <p:tgtEl>
                                          <p:spTgt spid="82946">
                                            <p:txEl>
                                              <p:pRg st="0" end="0"/>
                                            </p:txEl>
                                          </p:spTgt>
                                        </p:tgtEl>
                                      </p:cBhvr>
                                    </p:animEffect>
                                    <p:anim calcmode="lin" valueType="num">
                                      <p:cBhvr>
                                        <p:cTn id="8" dur="500" fill="hold"/>
                                        <p:tgtEl>
                                          <p:spTgt spid="82946">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82946">
                                            <p:txEl>
                                              <p:pRg st="2" end="2"/>
                                            </p:txEl>
                                          </p:spTgt>
                                        </p:tgtEl>
                                        <p:attrNameLst>
                                          <p:attrName>style.visibility</p:attrName>
                                        </p:attrNameLst>
                                      </p:cBhvr>
                                      <p:to>
                                        <p:strVal val="visible"/>
                                      </p:to>
                                    </p:set>
                                    <p:animEffect transition="in" filter="fade">
                                      <p:cBhvr>
                                        <p:cTn id="14" dur="500"/>
                                        <p:tgtEl>
                                          <p:spTgt spid="82946">
                                            <p:txEl>
                                              <p:pRg st="2" end="2"/>
                                            </p:txEl>
                                          </p:spTgt>
                                        </p:tgtEl>
                                      </p:cBhvr>
                                    </p:animEffect>
                                    <p:anim calcmode="lin" valueType="num">
                                      <p:cBhvr>
                                        <p:cTn id="15" dur="500" fill="hold"/>
                                        <p:tgtEl>
                                          <p:spTgt spid="82946">
                                            <p:txEl>
                                              <p:pRg st="2" end="2"/>
                                            </p:txEl>
                                          </p:spTgt>
                                        </p:tgtEl>
                                        <p:attrNameLst>
                                          <p:attrName>ppt_x</p:attrName>
                                        </p:attrNameLst>
                                      </p:cBhvr>
                                      <p:tavLst>
                                        <p:tav tm="0">
                                          <p:val>
                                            <p:strVal val="#ppt_x-.1"/>
                                          </p:val>
                                        </p:tav>
                                        <p:tav tm="100000">
                                          <p:val>
                                            <p:strVal val="#ppt_x"/>
                                          </p:val>
                                        </p:tav>
                                      </p:tavLst>
                                    </p:anim>
                                    <p:anim calcmode="lin" valueType="num">
                                      <p:cBhvr>
                                        <p:cTn id="16"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type="body" idx="1"/>
          </p:nvPr>
        </p:nvSpPr>
        <p:spPr>
          <a:xfrm>
            <a:off x="1905000" y="838200"/>
            <a:ext cx="8382000" cy="5181600"/>
          </a:xfrm>
        </p:spPr>
        <p:txBody>
          <a:bodyPr/>
          <a:lstStyle/>
          <a:p>
            <a:pPr lvl="1" eaLnBrk="1" hangingPunct="1">
              <a:buFontTx/>
              <a:buNone/>
            </a:pPr>
            <a:r>
              <a:rPr lang="en-US" altLang="en-US" sz="3200">
                <a:latin typeface="Times New Roman" panose="02020603050405020304" pitchFamily="18" charset="0"/>
              </a:rPr>
              <a:t>                   </a:t>
            </a:r>
            <a:r>
              <a:rPr lang="en-US" altLang="en-US" sz="3200" b="1">
                <a:solidFill>
                  <a:srgbClr val="FF0066"/>
                </a:solidFill>
                <a:latin typeface="Times New Roman" panose="02020603050405020304" pitchFamily="18" charset="0"/>
              </a:rPr>
              <a:t>LUẬT HỒNG ĐỨC</a:t>
            </a:r>
            <a:endParaRPr lang="en-US" altLang="en-US" sz="3200" b="1" i="1">
              <a:solidFill>
                <a:srgbClr val="FF0066"/>
              </a:solidFill>
              <a:latin typeface="Times New Roman" panose="02020603050405020304" pitchFamily="18" charset="0"/>
            </a:endParaRPr>
          </a:p>
          <a:p>
            <a:pPr lvl="1" eaLnBrk="1" hangingPunct="1">
              <a:buFontTx/>
              <a:buNone/>
            </a:pPr>
            <a:r>
              <a:rPr lang="en-US" altLang="en-US" b="1">
                <a:solidFill>
                  <a:srgbClr val="FF0066"/>
                </a:solidFill>
                <a:latin typeface="Times New Roman" panose="02020603050405020304" pitchFamily="18" charset="0"/>
              </a:rPr>
              <a:t>Điều 568:</a:t>
            </a:r>
            <a:r>
              <a:rPr lang="en-US" altLang="en-US" i="1">
                <a:latin typeface="Times New Roman" panose="02020603050405020304" pitchFamily="18" charset="0"/>
              </a:rPr>
              <a:t> </a:t>
            </a:r>
            <a:r>
              <a:rPr lang="en-US" altLang="en-US">
                <a:latin typeface="Times New Roman" panose="02020603050405020304" pitchFamily="18" charset="0"/>
              </a:rPr>
              <a:t>Trâu của hai nhà đánh nhau, con nào chết thì hai nhà cùng ăn thịt, con nào sống thì hai nhà cùng cày, trái luật sẽ bị phạt 80 trượng”.</a:t>
            </a:r>
          </a:p>
          <a:p>
            <a:pPr lvl="1" eaLnBrk="1" hangingPunct="1">
              <a:buFontTx/>
              <a:buNone/>
            </a:pPr>
            <a:r>
              <a:rPr lang="en-US" altLang="en-US">
                <a:solidFill>
                  <a:srgbClr val="FF0066"/>
                </a:solidFill>
                <a:latin typeface="Times New Roman" panose="02020603050405020304" pitchFamily="18" charset="0"/>
              </a:rPr>
              <a:t> </a:t>
            </a:r>
            <a:r>
              <a:rPr lang="en-US" altLang="en-US" b="1">
                <a:solidFill>
                  <a:srgbClr val="FF0066"/>
                </a:solidFill>
                <a:latin typeface="Times New Roman" panose="02020603050405020304" pitchFamily="18" charset="0"/>
              </a:rPr>
              <a:t>Điều 680:</a:t>
            </a:r>
            <a:r>
              <a:rPr lang="en-US" altLang="en-US">
                <a:latin typeface="Times New Roman" panose="02020603050405020304" pitchFamily="18" charset="0"/>
              </a:rPr>
              <a:t> “ Đàn bà phải tội tử hình trở xuống nếu đang có thai, thì phải để sinh đẻ sau 100 ngày mới hành hình. Nếu đã đủ 100 ngày mà không đem hành hình, thì  ngục quan hay ngục lại bị tội biếm hay tội phạt…”</a:t>
            </a:r>
          </a:p>
        </p:txBody>
      </p:sp>
    </p:spTree>
    <p:extLst>
      <p:ext uri="{BB962C8B-B14F-4D97-AF65-F5344CB8AC3E}">
        <p14:creationId xmlns:p14="http://schemas.microsoft.com/office/powerpoint/2010/main" val="885946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blinds(horizontal)">
                                      <p:cBhvr>
                                        <p:cTn id="7" dur="500"/>
                                        <p:tgtEl>
                                          <p:spTgt spid="13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Effect transition="in" filter="blinds(horizontal)">
                                      <p:cBhvr>
                                        <p:cTn id="12" dur="500"/>
                                        <p:tgtEl>
                                          <p:spTgt spid="13005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0051">
                                            <p:txEl>
                                              <p:pRg st="2" end="2"/>
                                            </p:txEl>
                                          </p:spTgt>
                                        </p:tgtEl>
                                        <p:attrNameLst>
                                          <p:attrName>style.visibility</p:attrName>
                                        </p:attrNameLst>
                                      </p:cBhvr>
                                      <p:to>
                                        <p:strVal val="visible"/>
                                      </p:to>
                                    </p:set>
                                    <p:animEffect transition="in" filter="blinds(horizontal)">
                                      <p:cBhvr>
                                        <p:cTn id="15" dur="500"/>
                                        <p:tgtEl>
                                          <p:spTgt spid="130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7" name="Group 5">
            <a:extLst>
              <a:ext uri="{FF2B5EF4-FFF2-40B4-BE49-F238E27FC236}">
                <a16:creationId xmlns:a16="http://schemas.microsoft.com/office/drawing/2014/main" id="{1604698B-F11B-4796-81F3-613089091160}"/>
              </a:ext>
            </a:extLst>
          </p:cNvPr>
          <p:cNvGraphicFramePr>
            <a:graphicFrameLocks noGrp="1"/>
          </p:cNvGraphicFramePr>
          <p:nvPr>
            <p:ph/>
          </p:nvPr>
        </p:nvGraphicFramePr>
        <p:xfrm>
          <a:off x="1579564" y="857250"/>
          <a:ext cx="9031287" cy="4522788"/>
        </p:xfrm>
        <a:graphic>
          <a:graphicData uri="http://schemas.openxmlformats.org/drawingml/2006/table">
            <a:tbl>
              <a:tblPr/>
              <a:tblGrid>
                <a:gridCol w="1124625">
                  <a:extLst>
                    <a:ext uri="{9D8B030D-6E8A-4147-A177-3AD203B41FA5}">
                      <a16:colId xmlns:a16="http://schemas.microsoft.com/office/drawing/2014/main" val="20000"/>
                    </a:ext>
                  </a:extLst>
                </a:gridCol>
                <a:gridCol w="1021763">
                  <a:extLst>
                    <a:ext uri="{9D8B030D-6E8A-4147-A177-3AD203B41FA5}">
                      <a16:colId xmlns:a16="http://schemas.microsoft.com/office/drawing/2014/main" val="20001"/>
                    </a:ext>
                  </a:extLst>
                </a:gridCol>
                <a:gridCol w="6884899">
                  <a:extLst>
                    <a:ext uri="{9D8B030D-6E8A-4147-A177-3AD203B41FA5}">
                      <a16:colId xmlns:a16="http://schemas.microsoft.com/office/drawing/2014/main" val="20002"/>
                    </a:ext>
                  </a:extLst>
                </a:gridCol>
              </a:tblGrid>
              <a:tr h="3998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Triều</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Bộ</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luật</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dung</a:t>
                      </a:r>
                    </a:p>
                  </a:txBody>
                  <a:tcPr marL="68575" marR="68575" marT="26537" marB="26537"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614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Trần</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luật</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Vua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điện</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tài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nhân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cấm</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trâu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bò</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xuất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xử</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phạt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nghiêm</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ng­ười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phạm</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tội</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pP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Xác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nhận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quyền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tư</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hữu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tài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pP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định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mua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bán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ruộng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đất</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0614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Sơ</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Luật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Đức</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5" marR="68575" marT="26537" marB="265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quyền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lợi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Vua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Hoàng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tộc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cấp</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thống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chủ</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quyền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quốc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Khuyến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khích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phát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triển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kinh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tế</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gìn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truyền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thống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tốt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đẹp</a:t>
                      </a:r>
                      <a:endPar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quyền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lợi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phụ</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nữ</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68575" marR="68575" marT="26537" marB="265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13339" name="Rectangle 27">
            <a:extLst>
              <a:ext uri="{FF2B5EF4-FFF2-40B4-BE49-F238E27FC236}">
                <a16:creationId xmlns:a16="http://schemas.microsoft.com/office/drawing/2014/main" id="{760AA9C4-7AAF-41BA-BF9C-D83F4E83D68C}"/>
              </a:ext>
            </a:extLst>
          </p:cNvPr>
          <p:cNvSpPr>
            <a:spLocks noChangeArrowheads="1"/>
          </p:cNvSpPr>
          <p:nvPr/>
        </p:nvSpPr>
        <p:spPr bwMode="auto">
          <a:xfrm>
            <a:off x="1522413" y="5380038"/>
            <a:ext cx="9224963" cy="785812"/>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defRPr/>
            </a:pPr>
            <a:r>
              <a:rPr lang="en-US" altLang="en-US" sz="2250" b="1" dirty="0">
                <a:solidFill>
                  <a:srgbClr val="FF3300"/>
                </a:solidFill>
                <a:latin typeface=".VnArial"/>
                <a:sym typeface="Wingdings 2" panose="05020102010507070707" pitchFamily="18" charset="2"/>
              </a:rPr>
              <a:t></a:t>
            </a:r>
            <a:r>
              <a:rPr lang="en-US" altLang="en-US" sz="2250" dirty="0">
                <a:solidFill>
                  <a:srgbClr val="FF3300"/>
                </a:solidFill>
                <a:latin typeface=".VnArial"/>
                <a:sym typeface="Wingdings 2" panose="05020102010507070707" pitchFamily="18" charset="2"/>
              </a:rPr>
              <a:t> </a:t>
            </a:r>
            <a:r>
              <a:rPr lang="en-US" altLang="en-US" sz="2250" b="1" dirty="0" err="1">
                <a:solidFill>
                  <a:srgbClr val="FF0000"/>
                </a:solidFill>
                <a:latin typeface="Times New Roman" panose="02020603050405020304" pitchFamily="18" charset="0"/>
                <a:cs typeface="Times New Roman" panose="02020603050405020304" pitchFamily="18" charset="0"/>
              </a:rPr>
              <a:t>Thời</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Lê</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Sơ</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tiến</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bộ</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quyền</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lợi</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địa</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vị</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phụ</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nữ</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được</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tôn</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trọng</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vai</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trò</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người</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phụ</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nữ</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được</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nâng</a:t>
            </a:r>
            <a:r>
              <a:rPr lang="en-US" altLang="en-US" sz="2250" b="1" dirty="0">
                <a:solidFill>
                  <a:srgbClr val="FF0000"/>
                </a:solidFill>
                <a:latin typeface="Times New Roman" panose="02020603050405020304" pitchFamily="18" charset="0"/>
                <a:cs typeface="Times New Roman" panose="02020603050405020304" pitchFamily="18" charset="0"/>
              </a:rPr>
              <a:t> </a:t>
            </a:r>
            <a:r>
              <a:rPr lang="en-US" altLang="en-US" sz="2250" b="1" dirty="0" err="1">
                <a:solidFill>
                  <a:srgbClr val="FF0000"/>
                </a:solidFill>
                <a:latin typeface="Times New Roman" panose="02020603050405020304" pitchFamily="18" charset="0"/>
                <a:cs typeface="Times New Roman" panose="02020603050405020304" pitchFamily="18" charset="0"/>
              </a:rPr>
              <a:t>cao</a:t>
            </a:r>
            <a:r>
              <a:rPr lang="en-US" altLang="en-US" sz="225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2520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39"/>
                                        </p:tgtEl>
                                        <p:attrNameLst>
                                          <p:attrName>style.visibility</p:attrName>
                                        </p:attrNameLst>
                                      </p:cBhvr>
                                      <p:to>
                                        <p:strVal val="visible"/>
                                      </p:to>
                                    </p:set>
                                    <p:animEffect transition="in" filter="diamond(in)">
                                      <p:cBhvr>
                                        <p:cTn id="7" dur="2000"/>
                                        <p:tgtEl>
                                          <p:spTgt spid="13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04_TinhQue_TranQueSon_MyTam_artist (2).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0058400" y="304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905000" y="3201989"/>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b="1">
                <a:solidFill>
                  <a:srgbClr val="0000FF"/>
                </a:solidFill>
                <a:latin typeface="Times New Roman" panose="02020603050405020304" pitchFamily="18" charset="0"/>
              </a:rPr>
              <a:t>II.TÌNH HÌNH KINH TẾ - XÃ HỘI</a:t>
            </a:r>
          </a:p>
        </p:txBody>
      </p:sp>
      <p:sp>
        <p:nvSpPr>
          <p:cNvPr id="12" name="Rectangle 2">
            <a:extLst>
              <a:ext uri="{FF2B5EF4-FFF2-40B4-BE49-F238E27FC236}">
                <a16:creationId xmlns:a16="http://schemas.microsoft.com/office/drawing/2014/main" id="{1AC6CB25-DD3C-4853-A470-B69E857D6497}"/>
              </a:ext>
            </a:extLst>
          </p:cNvPr>
          <p:cNvSpPr txBox="1">
            <a:spLocks noChangeArrowheads="1"/>
          </p:cNvSpPr>
          <p:nvPr/>
        </p:nvSpPr>
        <p:spPr bwMode="auto">
          <a:xfrm>
            <a:off x="1981200" y="1676400"/>
            <a:ext cx="8229600" cy="1371600"/>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b"/>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US" altLang="en-US" sz="4000" b="1" dirty="0" err="1">
                <a:solidFill>
                  <a:srgbClr val="FF0000"/>
                </a:solidFill>
                <a:latin typeface="Times New Roman" panose="02020603050405020304" pitchFamily="18" charset="0"/>
              </a:rPr>
              <a:t>Bài</a:t>
            </a:r>
            <a:r>
              <a:rPr lang="en-US" altLang="en-US" sz="4000" b="1" dirty="0">
                <a:solidFill>
                  <a:srgbClr val="FF0000"/>
                </a:solidFill>
                <a:latin typeface="Times New Roman" panose="02020603050405020304" pitchFamily="18" charset="0"/>
              </a:rPr>
              <a:t> 20:NƯỚC ĐẠI VIỆT THỜI </a:t>
            </a:r>
            <a:br>
              <a:rPr lang="en-US" altLang="en-US" sz="4000" b="1" dirty="0">
                <a:solidFill>
                  <a:srgbClr val="FF0000"/>
                </a:solidFill>
                <a:latin typeface="Times New Roman" panose="02020603050405020304" pitchFamily="18" charset="0"/>
              </a:rPr>
            </a:br>
            <a:r>
              <a:rPr lang="en-US" altLang="en-US" sz="4000" b="1" dirty="0">
                <a:solidFill>
                  <a:srgbClr val="FF0000"/>
                </a:solidFill>
                <a:latin typeface="Times New Roman" panose="02020603050405020304" pitchFamily="18" charset="0"/>
              </a:rPr>
              <a:t>	LÊ SƠ (1428-1527)</a:t>
            </a:r>
          </a:p>
        </p:txBody>
      </p:sp>
      <p:sp>
        <p:nvSpPr>
          <p:cNvPr id="8" name="Text Box 7"/>
          <p:cNvSpPr txBox="1">
            <a:spLocks noChangeArrowheads="1"/>
          </p:cNvSpPr>
          <p:nvPr/>
        </p:nvSpPr>
        <p:spPr bwMode="auto">
          <a:xfrm>
            <a:off x="2197100" y="4121151"/>
            <a:ext cx="5486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dirty="0">
                <a:solidFill>
                  <a:srgbClr val="C00000"/>
                </a:solidFill>
                <a:latin typeface="Times New Roman" panose="02020603050405020304" pitchFamily="18" charset="0"/>
              </a:rPr>
              <a:t>1.Kinh </a:t>
            </a:r>
            <a:r>
              <a:rPr lang="en-US" altLang="en-US" sz="3000" b="1" dirty="0" err="1">
                <a:solidFill>
                  <a:srgbClr val="C00000"/>
                </a:solidFill>
                <a:latin typeface="Times New Roman" panose="02020603050405020304" pitchFamily="18" charset="0"/>
              </a:rPr>
              <a:t>tế</a:t>
            </a:r>
            <a:r>
              <a:rPr lang="en-US" altLang="en-US" sz="3000" b="1" dirty="0">
                <a:solidFill>
                  <a:srgbClr val="C00000"/>
                </a:solidFill>
                <a:latin typeface="Times New Roman" panose="02020603050405020304" pitchFamily="18" charset="0"/>
              </a:rPr>
              <a:t>:</a:t>
            </a:r>
          </a:p>
        </p:txBody>
      </p:sp>
      <p:sp>
        <p:nvSpPr>
          <p:cNvPr id="9" name="Text Box 8"/>
          <p:cNvSpPr txBox="1">
            <a:spLocks noChangeArrowheads="1"/>
          </p:cNvSpPr>
          <p:nvPr/>
        </p:nvSpPr>
        <p:spPr bwMode="auto">
          <a:xfrm>
            <a:off x="2185988" y="4851401"/>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dirty="0" err="1">
                <a:solidFill>
                  <a:schemeClr val="tx1"/>
                </a:solidFill>
                <a:latin typeface="Times New Roman" panose="02020603050405020304" pitchFamily="18" charset="0"/>
              </a:rPr>
              <a:t>a.Nông</a:t>
            </a:r>
            <a:r>
              <a:rPr lang="en-US" altLang="en-US" sz="2800" b="1" i="1" dirty="0">
                <a:solidFill>
                  <a:schemeClr val="tx1"/>
                </a:solidFill>
                <a:latin typeface="Times New Roman" panose="02020603050405020304" pitchFamily="18" charset="0"/>
              </a:rPr>
              <a:t> </a:t>
            </a:r>
            <a:r>
              <a:rPr lang="en-US" altLang="en-US" sz="2800" b="1" i="1" dirty="0" err="1">
                <a:solidFill>
                  <a:schemeClr val="tx1"/>
                </a:solidFill>
                <a:latin typeface="Times New Roman" panose="02020603050405020304" pitchFamily="18" charset="0"/>
              </a:rPr>
              <a:t>nghiệp</a:t>
            </a:r>
            <a:r>
              <a:rPr lang="en-US" altLang="en-US" sz="2800" b="1" i="1" dirty="0">
                <a:solidFill>
                  <a:schemeClr val="tx1"/>
                </a:solidFill>
                <a:latin typeface="Times New Roman" panose="02020603050405020304" pitchFamily="18" charset="0"/>
              </a:rPr>
              <a:t>:</a:t>
            </a:r>
          </a:p>
        </p:txBody>
      </p:sp>
    </p:spTree>
    <p:extLst>
      <p:ext uri="{BB962C8B-B14F-4D97-AF65-F5344CB8AC3E}">
        <p14:creationId xmlns:p14="http://schemas.microsoft.com/office/powerpoint/2010/main" val="399009264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66197" fill="hold"/>
                                        <p:tgtEl>
                                          <p:spTgt spid="206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nodeType="clickEffect">
                                  <p:stCondLst>
                                    <p:cond delay="0"/>
                                  </p:stCondLst>
                                  <p:iterate type="lt">
                                    <p:tmPct val="50000"/>
                                  </p:iterate>
                                  <p:childTnLst>
                                    <p:set>
                                      <p:cBhvr>
                                        <p:cTn id="10"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11"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11">
                                            <p:txEl>
                                              <p:pRg st="0" end="0"/>
                                            </p:txEl>
                                          </p:spTgt>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2"/>
                                        </p:tgtEl>
                                        <p:attrNameLst>
                                          <p:attrName>style.visibility</p:attrName>
                                        </p:attrNameLst>
                                      </p:cBhvr>
                                      <p:to>
                                        <p:strVal val="visible"/>
                                      </p:to>
                                    </p:set>
                                    <p:anim calcmode="discrete" valueType="clr">
                                      <p:cBhvr override="childStyle">
                                        <p:cTn id="1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
                                        </p:tgtEl>
                                        <p:attrNameLst>
                                          <p:attrName>fillcolor</p:attrName>
                                        </p:attrNameLst>
                                      </p:cBhvr>
                                      <p:tavLst>
                                        <p:tav tm="0">
                                          <p:val>
                                            <p:clrVal>
                                              <a:schemeClr val="accent2"/>
                                            </p:clrVal>
                                          </p:val>
                                        </p:tav>
                                        <p:tav tm="50000">
                                          <p:val>
                                            <p:clrVal>
                                              <a:schemeClr val="hlink"/>
                                            </p:clrVal>
                                          </p:val>
                                        </p:tav>
                                      </p:tavLst>
                                    </p:anim>
                                    <p:set>
                                      <p:cBhvr>
                                        <p:cTn id="20" dur="80"/>
                                        <p:tgtEl>
                                          <p:spTgt spid="12"/>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9"/>
                                        </p:tgtEl>
                                        <p:attrNameLst>
                                          <p:attrName>style.visibility</p:attrName>
                                        </p:attrNameLst>
                                      </p:cBhvr>
                                      <p:to>
                                        <p:strVal val="visible"/>
                                      </p:to>
                                    </p:set>
                                    <p:anim calcmode="discrete" valueType="clr">
                                      <p:cBhvr override="childStyle">
                                        <p:cTn id="3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9"/>
                                        </p:tgtEl>
                                        <p:attrNameLst>
                                          <p:attrName>fillcolor</p:attrName>
                                        </p:attrNameLst>
                                      </p:cBhvr>
                                      <p:tavLst>
                                        <p:tav tm="0">
                                          <p:val>
                                            <p:clrVal>
                                              <a:schemeClr val="accent2"/>
                                            </p:clrVal>
                                          </p:val>
                                        </p:tav>
                                        <p:tav tm="50000">
                                          <p:val>
                                            <p:clrVal>
                                              <a:schemeClr val="hlink"/>
                                            </p:clrVal>
                                          </p:val>
                                        </p:tav>
                                      </p:tavLst>
                                    </p:anim>
                                    <p:set>
                                      <p:cBhvr>
                                        <p:cTn id="3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2062"/>
                </p:tgtEl>
              </p:cMediaNode>
            </p:audio>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876425" y="1290638"/>
            <a:ext cx="2743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chemeClr val="tx1"/>
                </a:solidFill>
                <a:latin typeface="Times New Roman" panose="02020603050405020304" pitchFamily="18" charset="0"/>
              </a:rPr>
              <a:t>a.Nông nghiệp:</a:t>
            </a:r>
          </a:p>
        </p:txBody>
      </p:sp>
      <p:sp>
        <p:nvSpPr>
          <p:cNvPr id="5" name="Text Box 7"/>
          <p:cNvSpPr txBox="1">
            <a:spLocks noChangeArrowheads="1"/>
          </p:cNvSpPr>
          <p:nvPr/>
        </p:nvSpPr>
        <p:spPr bwMode="auto">
          <a:xfrm>
            <a:off x="1876425" y="725489"/>
            <a:ext cx="5486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a:solidFill>
                  <a:srgbClr val="C00000"/>
                </a:solidFill>
                <a:latin typeface="Times New Roman" panose="02020603050405020304" pitchFamily="18" charset="0"/>
              </a:rPr>
              <a:t>1.Kinh tế:</a:t>
            </a:r>
          </a:p>
        </p:txBody>
      </p:sp>
      <p:sp>
        <p:nvSpPr>
          <p:cNvPr id="6" name="Text Box 5"/>
          <p:cNvSpPr txBox="1">
            <a:spLocks noChangeArrowheads="1"/>
          </p:cNvSpPr>
          <p:nvPr/>
        </p:nvSpPr>
        <p:spPr bwMode="auto">
          <a:xfrm>
            <a:off x="1524000" y="1"/>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b="1">
                <a:solidFill>
                  <a:srgbClr val="0000FF"/>
                </a:solidFill>
                <a:latin typeface="Times New Roman" panose="02020603050405020304" pitchFamily="18" charset="0"/>
              </a:rPr>
              <a:t>II.TÌNH HÌNH KINH TẾ - XÃ HỘI</a:t>
            </a:r>
          </a:p>
        </p:txBody>
      </p:sp>
      <p:sp>
        <p:nvSpPr>
          <p:cNvPr id="7" name="AutoShape 15"/>
          <p:cNvSpPr>
            <a:spLocks noChangeArrowheads="1"/>
          </p:cNvSpPr>
          <p:nvPr/>
        </p:nvSpPr>
        <p:spPr bwMode="auto">
          <a:xfrm>
            <a:off x="1631950" y="2060575"/>
            <a:ext cx="4191000" cy="1676400"/>
          </a:xfrm>
          <a:prstGeom prst="wedgeRectCallout">
            <a:avLst>
              <a:gd name="adj1" fmla="val 40681"/>
              <a:gd name="adj2" fmla="val 72065"/>
            </a:avLst>
          </a:prstGeom>
          <a:solidFill>
            <a:srgbClr val="AAF4EB"/>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b="1">
                <a:solidFill>
                  <a:srgbClr val="0000FF"/>
                </a:solidFill>
                <a:latin typeface="Times New Roman" panose="02020603050405020304" pitchFamily="18" charset="0"/>
              </a:rPr>
              <a:t>Tình hình kinh tế Đại Việt sau chiến tranh ?</a:t>
            </a:r>
          </a:p>
          <a:p>
            <a:pPr algn="ctr" eaLnBrk="1" hangingPunct="1">
              <a:spcBef>
                <a:spcPct val="0"/>
              </a:spcBef>
              <a:buClrTx/>
              <a:buSzTx/>
              <a:buFontTx/>
              <a:buNone/>
            </a:pPr>
            <a:endParaRPr lang="en-US" altLang="en-US" sz="2800" b="1">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4463005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9" fill="hold" grpId="1"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xit" presetSubtype="4" fill="hold" grpId="0" nodeType="click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hỗ dành sẵn cho Nội dung 2"/>
          <p:cNvSpPr>
            <a:spLocks noGrp="1" noChangeArrowheads="1"/>
          </p:cNvSpPr>
          <p:nvPr>
            <p:ph idx="1"/>
          </p:nvPr>
        </p:nvSpPr>
        <p:spPr>
          <a:xfrm>
            <a:off x="2133601" y="5992814"/>
            <a:ext cx="6348413" cy="865187"/>
          </a:xfrm>
        </p:spPr>
        <p:txBody>
          <a:bodyPr/>
          <a:lstStyle/>
          <a:p>
            <a:pPr algn="ctr" eaLnBrk="1" hangingPunct="1"/>
            <a:r>
              <a:rPr lang="en-US" altLang="en-US" dirty="0" err="1">
                <a:solidFill>
                  <a:schemeClr val="tx1"/>
                </a:solidFill>
                <a:latin typeface="Times New Roman" panose="02020603050405020304" pitchFamily="18" charset="0"/>
                <a:cs typeface="Times New Roman" panose="02020603050405020304" pitchFamily="18" charset="0"/>
              </a:rPr>
              <a:t>Vua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Lê</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25 </a:t>
            </a:r>
            <a:r>
              <a:rPr lang="en-US" altLang="en-US" dirty="0" err="1">
                <a:solidFill>
                  <a:schemeClr val="tx1"/>
                </a:solidFill>
                <a:latin typeface="Times New Roman" panose="02020603050405020304" pitchFamily="18" charset="0"/>
                <a:cs typeface="Times New Roman" panose="02020603050405020304" pitchFamily="18" charset="0"/>
              </a:rPr>
              <a:t>vạn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lính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trong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tổng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a:t>
            </a:r>
            <a:r>
              <a:rPr lang="en-US" altLang="en-US" dirty="0">
                <a:solidFill>
                  <a:schemeClr val="tx1"/>
                </a:solidFill>
                <a:latin typeface="Times New Roman" panose="02020603050405020304" pitchFamily="18" charset="0"/>
                <a:cs typeface="Times New Roman" panose="02020603050405020304" pitchFamily="18" charset="0"/>
              </a:rPr>
              <a:t> 35 </a:t>
            </a:r>
            <a:r>
              <a:rPr lang="en-US" altLang="en-US" dirty="0" err="1">
                <a:solidFill>
                  <a:schemeClr val="tx1"/>
                </a:solidFill>
                <a:latin typeface="Times New Roman" panose="02020603050405020304" pitchFamily="18" charset="0"/>
                <a:cs typeface="Times New Roman" panose="02020603050405020304" pitchFamily="18" charset="0"/>
              </a:rPr>
              <a:t>vạn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về</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quê</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ruộng</a:t>
            </a:r>
            <a:endParaRPr lang="en-US" altLang="en-US" dirty="0">
              <a:solidFill>
                <a:schemeClr val="tx1"/>
              </a:solidFill>
              <a:latin typeface="Times New Roman" panose="02020603050405020304" pitchFamily="18" charset="0"/>
              <a:cs typeface="Times New Roman" panose="02020603050405020304" pitchFamily="18" charset="0"/>
            </a:endParaRPr>
          </a:p>
        </p:txBody>
      </p:sp>
      <p:pic>
        <p:nvPicPr>
          <p:cNvPr id="39939"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090613"/>
            <a:ext cx="7272337"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0"/>
          <p:cNvSpPr txBox="1">
            <a:spLocks noChangeArrowheads="1"/>
          </p:cNvSpPr>
          <p:nvPr/>
        </p:nvSpPr>
        <p:spPr bwMode="auto">
          <a:xfrm>
            <a:off x="1703388" y="33338"/>
            <a:ext cx="8382000" cy="892552"/>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663300"/>
                </a:solidFill>
                <a:latin typeface="Times New Roman" panose="02020603050405020304" pitchFamily="18" charset="0"/>
              </a:rPr>
              <a:t>Việc vua Lê cho quân lính về quê sản xuất và kêu gọi dân phiêu tán trở về quê nhằm mục đích gì?</a:t>
            </a:r>
          </a:p>
        </p:txBody>
      </p:sp>
    </p:spTree>
    <p:extLst>
      <p:ext uri="{BB962C8B-B14F-4D97-AF65-F5344CB8AC3E}">
        <p14:creationId xmlns:p14="http://schemas.microsoft.com/office/powerpoint/2010/main" val="103972984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êu đề 1"/>
          <p:cNvSpPr>
            <a:spLocks noGrp="1" noChangeArrowheads="1"/>
          </p:cNvSpPr>
          <p:nvPr>
            <p:ph type="title"/>
          </p:nvPr>
        </p:nvSpPr>
        <p:spPr/>
        <p:txBody>
          <a:bodyPr/>
          <a:lstStyle/>
          <a:p>
            <a:pPr eaLnBrk="1" hangingPunct="1"/>
            <a:endParaRPr lang="en-US" altLang="en-US"/>
          </a:p>
        </p:txBody>
      </p:sp>
      <p:sp>
        <p:nvSpPr>
          <p:cNvPr id="40963" name="Chỗ dành sẵn cho Nội dung 2"/>
          <p:cNvSpPr>
            <a:spLocks noGrp="1" noChangeArrowheads="1"/>
          </p:cNvSpPr>
          <p:nvPr>
            <p:ph idx="1"/>
          </p:nvPr>
        </p:nvSpPr>
        <p:spPr>
          <a:xfrm>
            <a:off x="2133600" y="6053138"/>
            <a:ext cx="7202488" cy="804862"/>
          </a:xfrm>
        </p:spPr>
        <p:txBody>
          <a:bodyPr>
            <a:normAutofit fontScale="92500"/>
          </a:bodyPr>
          <a:lstStyle/>
          <a:p>
            <a:pPr algn="ctr" eaLnBrk="1" hangingPunct="1"/>
            <a:r>
              <a:rPr lang="en-US" altLang="en-US" dirty="0" err="1">
                <a:solidFill>
                  <a:schemeClr val="tx1"/>
                </a:solidFill>
                <a:latin typeface="Times New Roman" panose="02020603050405020304" pitchFamily="18" charset="0"/>
                <a:cs typeface="Times New Roman" panose="02020603050405020304" pitchFamily="18" charset="0"/>
              </a:rPr>
              <a:t>Vua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Lê</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quan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luận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về</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phân</a:t>
            </a:r>
            <a:r>
              <a:rPr lang="en-US" altLang="en-US" dirty="0">
                <a:solidFill>
                  <a:schemeClr val="tx1"/>
                </a:solidFill>
                <a:latin typeface="Times New Roman" panose="02020603050405020304" pitchFamily="18" charset="0"/>
                <a:cs typeface="Times New Roman" panose="02020603050405020304" pitchFamily="18" charset="0"/>
              </a:rPr>
              <a:t> chia </a:t>
            </a:r>
            <a:r>
              <a:rPr lang="en-US" altLang="en-US" dirty="0" err="1">
                <a:solidFill>
                  <a:schemeClr val="tx1"/>
                </a:solidFill>
                <a:latin typeface="Times New Roman" panose="02020603050405020304" pitchFamily="18" charset="0"/>
                <a:cs typeface="Times New Roman" panose="02020603050405020304" pitchFamily="18" charset="0"/>
              </a:rPr>
              <a:t>ruộng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đất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trong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chính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điền</a:t>
            </a:r>
            <a:r>
              <a:rPr lang="en-US" altLang="en-US" dirty="0">
                <a:solidFill>
                  <a:schemeClr val="tx1"/>
                </a:solidFill>
                <a:latin typeface="Times New Roman" panose="02020603050405020304" pitchFamily="18" charset="0"/>
                <a:cs typeface="Times New Roman" panose="02020603050405020304" pitchFamily="18" charset="0"/>
              </a:rPr>
              <a:t> </a:t>
            </a:r>
          </a:p>
        </p:txBody>
      </p:sp>
      <p:pic>
        <p:nvPicPr>
          <p:cNvPr id="409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333376"/>
            <a:ext cx="71278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877037"/>
      </p:ext>
    </p:extLst>
  </p:cSld>
  <p:clrMapOvr>
    <a:masterClrMapping/>
  </p:clrMapOvr>
  <p:transition>
    <p:cover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êu đề 1"/>
          <p:cNvSpPr>
            <a:spLocks noGrp="1" noChangeArrowheads="1"/>
          </p:cNvSpPr>
          <p:nvPr>
            <p:ph type="title"/>
          </p:nvPr>
        </p:nvSpPr>
        <p:spPr/>
        <p:txBody>
          <a:bodyPr/>
          <a:lstStyle/>
          <a:p>
            <a:pPr eaLnBrk="1" hangingPunct="1"/>
            <a:endParaRPr lang="en-US" altLang="en-US"/>
          </a:p>
        </p:txBody>
      </p:sp>
      <p:sp>
        <p:nvSpPr>
          <p:cNvPr id="41987" name="Chỗ dành sẵn cho Nội dung 2"/>
          <p:cNvSpPr>
            <a:spLocks noGrp="1" noChangeArrowheads="1"/>
          </p:cNvSpPr>
          <p:nvPr>
            <p:ph idx="1"/>
          </p:nvPr>
        </p:nvSpPr>
        <p:spPr>
          <a:xfrm>
            <a:off x="2165349" y="5635625"/>
            <a:ext cx="6916738" cy="452438"/>
          </a:xfrm>
        </p:spPr>
        <p:txBody>
          <a:bodyPr>
            <a:noAutofit/>
          </a:bodyPr>
          <a:lstStyle/>
          <a:p>
            <a:pPr algn="ctr" eaLnBrk="1" hangingPunct="1"/>
            <a:r>
              <a:rPr lang="en-US" altLang="en-US" dirty="0" err="1">
                <a:solidFill>
                  <a:schemeClr val="tx1"/>
                </a:solidFill>
                <a:latin typeface="Times New Roman" panose="02020603050405020304" pitchFamily="18" charset="0"/>
                <a:cs typeface="Times New Roman" panose="02020603050405020304" pitchFamily="18" charset="0"/>
              </a:rPr>
              <a:t>Quan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Lê</a:t>
            </a:r>
            <a:r>
              <a:rPr lang="en-US" altLang="en-US" dirty="0">
                <a:solidFill>
                  <a:schemeClr val="tx1"/>
                </a:solidFill>
                <a:latin typeface="Times New Roman" panose="02020603050405020304" pitchFamily="18" charset="0"/>
                <a:cs typeface="Times New Roman" panose="02020603050405020304" pitchFamily="18" charset="0"/>
              </a:rPr>
              <a:t> chia </a:t>
            </a:r>
            <a:r>
              <a:rPr lang="en-US" altLang="en-US" dirty="0" err="1">
                <a:solidFill>
                  <a:schemeClr val="tx1"/>
                </a:solidFill>
                <a:latin typeface="Times New Roman" panose="02020603050405020304" pitchFamily="18" charset="0"/>
                <a:cs typeface="Times New Roman" panose="02020603050405020304" pitchFamily="18" charset="0"/>
              </a:rPr>
              <a:t>ruộng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đất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theo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chính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điền</a:t>
            </a:r>
            <a:r>
              <a:rPr lang="en-US" altLang="en-US" dirty="0">
                <a:solidFill>
                  <a:schemeClr val="tx1"/>
                </a:solidFill>
                <a:latin typeface="Times New Roman" panose="02020603050405020304" pitchFamily="18" charset="0"/>
                <a:cs typeface="Times New Roman" panose="02020603050405020304" pitchFamily="18" charset="0"/>
              </a:rPr>
              <a:t> </a:t>
            </a:r>
          </a:p>
        </p:txBody>
      </p:sp>
      <p:pic>
        <p:nvPicPr>
          <p:cNvPr id="41988"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912" y="141633"/>
            <a:ext cx="5972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539743"/>
      </p:ext>
    </p:extLst>
  </p:cSld>
  <p:clrMapOvr>
    <a:masterClrMapping/>
  </p:clrMapOvr>
  <p:transition>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143436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êu đề 1"/>
          <p:cNvSpPr>
            <a:spLocks noGrp="1" noChangeArrowheads="1"/>
          </p:cNvSpPr>
          <p:nvPr>
            <p:ph type="title"/>
          </p:nvPr>
        </p:nvSpPr>
        <p:spPr/>
        <p:txBody>
          <a:bodyPr/>
          <a:lstStyle/>
          <a:p>
            <a:pPr eaLnBrk="1" hangingPunct="1"/>
            <a:endParaRPr lang="en-US" altLang="en-US"/>
          </a:p>
        </p:txBody>
      </p:sp>
      <p:sp>
        <p:nvSpPr>
          <p:cNvPr id="43011" name="Chỗ dành sẵn cho Nội dung 2"/>
          <p:cNvSpPr>
            <a:spLocks noGrp="1" noChangeArrowheads="1"/>
          </p:cNvSpPr>
          <p:nvPr>
            <p:ph idx="1"/>
          </p:nvPr>
        </p:nvSpPr>
        <p:spPr>
          <a:xfrm>
            <a:off x="2133601" y="6165851"/>
            <a:ext cx="6348413" cy="423863"/>
          </a:xfrm>
        </p:spPr>
        <p:txBody>
          <a:bodyPr>
            <a:normAutofit fontScale="92500" lnSpcReduction="10000"/>
          </a:bodyPr>
          <a:lstStyle/>
          <a:p>
            <a:pPr algn="ctr" eaLnBrk="1" hangingPunct="1"/>
            <a:r>
              <a:rPr lang="en-US" altLang="en-US">
                <a:latin typeface="Times New Roman" panose="02020603050405020304" pitchFamily="18" charset="0"/>
                <a:cs typeface="Times New Roman" panose="02020603050405020304" pitchFamily="18" charset="0"/>
              </a:rPr>
              <a:t>Quan Hà đê sứ thời Lê sơ </a:t>
            </a:r>
          </a:p>
        </p:txBody>
      </p:sp>
      <p:pic>
        <p:nvPicPr>
          <p:cNvPr id="4301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842964"/>
            <a:ext cx="59436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02625"/>
      </p:ext>
    </p:extLst>
  </p:cSld>
  <p:clrMapOvr>
    <a:masterClrMapping/>
  </p:clrMapOvr>
  <p:transition>
    <p:cover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êu đề 1"/>
          <p:cNvSpPr>
            <a:spLocks noGrp="1" noChangeArrowheads="1"/>
          </p:cNvSpPr>
          <p:nvPr>
            <p:ph type="title"/>
          </p:nvPr>
        </p:nvSpPr>
        <p:spPr/>
        <p:txBody>
          <a:bodyPr/>
          <a:lstStyle/>
          <a:p>
            <a:pPr eaLnBrk="1" hangingPunct="1"/>
            <a:endParaRPr lang="en-US" altLang="en-US"/>
          </a:p>
        </p:txBody>
      </p:sp>
      <p:sp>
        <p:nvSpPr>
          <p:cNvPr id="44035" name="Chỗ dành sẵn cho Nội dung 2"/>
          <p:cNvSpPr>
            <a:spLocks noGrp="1" noChangeArrowheads="1"/>
          </p:cNvSpPr>
          <p:nvPr>
            <p:ph idx="1"/>
          </p:nvPr>
        </p:nvSpPr>
        <p:spPr>
          <a:xfrm>
            <a:off x="2133601" y="5478464"/>
            <a:ext cx="6348413" cy="452437"/>
          </a:xfrm>
        </p:spPr>
        <p:txBody>
          <a:bodyPr>
            <a:normAutofit lnSpcReduction="10000"/>
          </a:bodyPr>
          <a:lstStyle/>
          <a:p>
            <a:pPr algn="ctr" eaLnBrk="1" hangingPunct="1"/>
            <a:r>
              <a:rPr lang="en-US" altLang="en-US" dirty="0" err="1">
                <a:latin typeface="Times New Roman" panose="02020603050405020304" pitchFamily="18" charset="0"/>
                <a:cs typeface="Times New Roman" panose="02020603050405020304" pitchFamily="18" charset="0"/>
              </a:rPr>
              <a:t>Cảnh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đắp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đê</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Lê</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sơ</a:t>
            </a:r>
            <a:endParaRPr lang="en-US" altLang="en-US" dirty="0">
              <a:latin typeface="Times New Roman" panose="02020603050405020304" pitchFamily="18" charset="0"/>
              <a:cs typeface="Times New Roman" panose="02020603050405020304" pitchFamily="18" charset="0"/>
            </a:endParaRPr>
          </a:p>
        </p:txBody>
      </p:sp>
      <p:pic>
        <p:nvPicPr>
          <p:cNvPr id="44036"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260351"/>
            <a:ext cx="59817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1600200" y="5897563"/>
            <a:ext cx="8991600" cy="892552"/>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663300"/>
                </a:solidFill>
                <a:latin typeface="Times New Roman" panose="02020603050405020304" pitchFamily="18" charset="0"/>
              </a:rPr>
              <a:t>Chi tiết nào chứng tỏ</a:t>
            </a:r>
            <a:r>
              <a:rPr lang="en-US" altLang="en-US" b="1">
                <a:solidFill>
                  <a:schemeClr val="tx1"/>
                </a:solidFill>
                <a:latin typeface="Times New Roman" panose="02020603050405020304" pitchFamily="18" charset="0"/>
              </a:rPr>
              <a:t> </a:t>
            </a:r>
            <a:r>
              <a:rPr lang="en-US" altLang="en-US" sz="2600" b="1">
                <a:solidFill>
                  <a:srgbClr val="663300"/>
                </a:solidFill>
                <a:latin typeface="Times New Roman" panose="02020603050405020304" pitchFamily="18" charset="0"/>
              </a:rPr>
              <a:t>nhà Lê quan tâm đến việc xây dựng, tu bổ đê điều?</a:t>
            </a:r>
          </a:p>
        </p:txBody>
      </p:sp>
    </p:spTree>
    <p:extLst>
      <p:ext uri="{BB962C8B-B14F-4D97-AF65-F5344CB8AC3E}">
        <p14:creationId xmlns:p14="http://schemas.microsoft.com/office/powerpoint/2010/main" val="257964227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êu đề 1"/>
          <p:cNvSpPr>
            <a:spLocks noGrp="1" noChangeArrowheads="1"/>
          </p:cNvSpPr>
          <p:nvPr>
            <p:ph type="title"/>
          </p:nvPr>
        </p:nvSpPr>
        <p:spPr>
          <a:xfrm>
            <a:off x="1774826" y="157163"/>
            <a:ext cx="6348413" cy="658812"/>
          </a:xfrm>
        </p:spPr>
        <p:txBody>
          <a:bodyPr>
            <a:normAutofit fontScale="90000"/>
          </a:bodyPr>
          <a:lstStyle/>
          <a:p>
            <a:pPr eaLnBrk="1" hangingPunct="1"/>
            <a:r>
              <a:rPr lang="en-US" altLang="en-US">
                <a:latin typeface="Arial" panose="020B0604020202020204" pitchFamily="34" charset="0"/>
                <a:cs typeface="Arial" panose="020B0604020202020204" pitchFamily="34" charset="0"/>
              </a:rPr>
              <a:t>Thảo luận</a:t>
            </a:r>
          </a:p>
        </p:txBody>
      </p:sp>
      <p:sp>
        <p:nvSpPr>
          <p:cNvPr id="48131" name="Chỗ dành sẵn cho Nội dung 2"/>
          <p:cNvSpPr>
            <a:spLocks noGrp="1" noChangeArrowheads="1"/>
          </p:cNvSpPr>
          <p:nvPr>
            <p:ph idx="1"/>
          </p:nvPr>
        </p:nvSpPr>
        <p:spPr/>
        <p:txBody>
          <a:bodyPr/>
          <a:lstStyle/>
          <a:p>
            <a:pPr eaLnBrk="1" hangingPunct="1"/>
            <a:endParaRPr lang="en-US" altLang="en-US"/>
          </a:p>
        </p:txBody>
      </p:sp>
      <p:sp>
        <p:nvSpPr>
          <p:cNvPr id="4" name="Text Box 14"/>
          <p:cNvSpPr txBox="1">
            <a:spLocks noChangeArrowheads="1"/>
          </p:cNvSpPr>
          <p:nvPr/>
        </p:nvSpPr>
        <p:spPr bwMode="auto">
          <a:xfrm>
            <a:off x="1778000" y="1268414"/>
            <a:ext cx="7620000" cy="1169551"/>
          </a:xfrm>
          <a:prstGeom prst="rect">
            <a:avLst/>
          </a:prstGeom>
          <a:solidFill>
            <a:srgbClr val="33CCFF"/>
          </a:solidFill>
          <a:ln w="762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rgbClr val="FF3300"/>
                </a:solidFill>
                <a:latin typeface="Times New Roman" panose="02020603050405020304" pitchFamily="18" charset="0"/>
              </a:rPr>
              <a:t>Nhận xét về những biện pháp của nhà Lê </a:t>
            </a:r>
          </a:p>
          <a:p>
            <a:pPr algn="ctr" eaLnBrk="1" hangingPunct="1">
              <a:spcBef>
                <a:spcPct val="50000"/>
              </a:spcBef>
              <a:buClrTx/>
              <a:buSzTx/>
              <a:buFontTx/>
              <a:buNone/>
            </a:pPr>
            <a:r>
              <a:rPr lang="en-US" altLang="en-US" sz="2800" b="1">
                <a:solidFill>
                  <a:srgbClr val="FF3300"/>
                </a:solidFill>
                <a:latin typeface="Times New Roman" panose="02020603050405020304" pitchFamily="18" charset="0"/>
              </a:rPr>
              <a:t>đối với nông nghiệp?</a:t>
            </a:r>
          </a:p>
        </p:txBody>
      </p:sp>
    </p:spTree>
    <p:extLst>
      <p:ext uri="{BB962C8B-B14F-4D97-AF65-F5344CB8AC3E}">
        <p14:creationId xmlns:p14="http://schemas.microsoft.com/office/powerpoint/2010/main" val="322904327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1"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nodeType="afterGroup">
                            <p:stCondLst>
                              <p:cond delay="1920"/>
                            </p:stCondLst>
                            <p:childTnLst>
                              <p:par>
                                <p:cTn id="11" presetID="2" presetClass="exit" presetSubtype="4" fill="hold" grpId="0" nodeType="afterEffect">
                                  <p:stCondLst>
                                    <p:cond delay="0"/>
                                  </p:stCondLst>
                                  <p:iterate type="lt">
                                    <p:tmPct val="0"/>
                                  </p:iterate>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03388" y="0"/>
            <a:ext cx="8964612" cy="1054100"/>
          </a:xfrm>
        </p:spPr>
        <p:txBody>
          <a:bodyPr/>
          <a:lstStyle/>
          <a:p>
            <a:pPr eaLnBrk="1" hangingPunct="1"/>
            <a:r>
              <a:rPr lang="en-NZ" altLang="en-US" sz="4000" b="1">
                <a:solidFill>
                  <a:srgbClr val="FF0000"/>
                </a:solidFill>
                <a:latin typeface="Times New Roman" panose="02020603050405020304" pitchFamily="18" charset="0"/>
                <a:cs typeface="Times New Roman" panose="02020603050405020304" pitchFamily="18" charset="0"/>
              </a:rPr>
              <a:t>II. TÌNH HÌNH KINH TẾ -XÃ HỘI</a:t>
            </a:r>
            <a:r>
              <a:rPr lang="en-NZ" altLang="en-US" sz="4000">
                <a:solidFill>
                  <a:srgbClr val="FF0000"/>
                </a:solidFill>
                <a:latin typeface="Times New Roman" panose="02020603050405020304" pitchFamily="18" charset="0"/>
                <a:cs typeface="Times New Roman" panose="02020603050405020304" pitchFamily="18" charset="0"/>
              </a:rPr>
              <a:t> </a:t>
            </a:r>
            <a:endParaRPr lang="en-GB" altLang="en-US" sz="400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1524000" y="765176"/>
            <a:ext cx="9144000" cy="6092825"/>
          </a:xfrm>
        </p:spPr>
        <p:txBody>
          <a:bodyPr/>
          <a:lstStyle/>
          <a:p>
            <a:pPr marL="0" indent="0" algn="just">
              <a:buNone/>
              <a:defRPr/>
            </a:pPr>
            <a:r>
              <a:rPr lang="vi-VN" altLang="en-US" sz="3200" dirty="0">
                <a:latin typeface="Times New Roman" panose="02020603050405020304" pitchFamily="18" charset="0"/>
                <a:cs typeface="Times New Roman" panose="02020603050405020304" pitchFamily="18" charset="0"/>
              </a:rPr>
              <a:t>1. </a:t>
            </a:r>
            <a:r>
              <a:rPr lang="en-NZ" altLang="en-US" sz="3200" dirty="0" err="1">
                <a:latin typeface="Times New Roman" panose="02020603050405020304" pitchFamily="18" charset="0"/>
                <a:cs typeface="Times New Roman" panose="02020603050405020304" pitchFamily="18" charset="0"/>
              </a:rPr>
              <a:t>Kinh</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tế</a:t>
            </a:r>
            <a:r>
              <a:rPr lang="en-NZ" altLang="en-US" sz="3200" dirty="0">
                <a:latin typeface="Times New Roman" panose="02020603050405020304" pitchFamily="18" charset="0"/>
                <a:cs typeface="Times New Roman" panose="02020603050405020304" pitchFamily="18" charset="0"/>
              </a:rPr>
              <a:t> </a:t>
            </a:r>
          </a:p>
          <a:p>
            <a:pPr marL="0" indent="0" algn="just">
              <a:buNone/>
              <a:defRPr/>
            </a:pPr>
            <a:r>
              <a:rPr lang="vi-VN" altLang="en-US" sz="3200" i="1" dirty="0">
                <a:latin typeface="Times New Roman" panose="02020603050405020304" pitchFamily="18" charset="0"/>
                <a:cs typeface="Times New Roman" panose="02020603050405020304" pitchFamily="18" charset="0"/>
              </a:rPr>
              <a:t>	a) </a:t>
            </a:r>
            <a:r>
              <a:rPr lang="en-NZ" altLang="en-US" sz="3200" i="1" dirty="0" err="1">
                <a:latin typeface="Times New Roman" panose="02020603050405020304" pitchFamily="18" charset="0"/>
                <a:cs typeface="Times New Roman" panose="02020603050405020304" pitchFamily="18" charset="0"/>
              </a:rPr>
              <a:t>Nông</a:t>
            </a:r>
            <a:r>
              <a:rPr lang="en-NZ" altLang="en-US" sz="3200" i="1" dirty="0">
                <a:latin typeface="Times New Roman" panose="02020603050405020304" pitchFamily="18" charset="0"/>
                <a:cs typeface="Times New Roman" panose="02020603050405020304" pitchFamily="18" charset="0"/>
              </a:rPr>
              <a:t> </a:t>
            </a:r>
            <a:r>
              <a:rPr lang="en-NZ" altLang="en-US" sz="3200" i="1" dirty="0" err="1">
                <a:latin typeface="Times New Roman" panose="02020603050405020304" pitchFamily="18" charset="0"/>
                <a:cs typeface="Times New Roman" panose="02020603050405020304" pitchFamily="18" charset="0"/>
              </a:rPr>
              <a:t>nghiệp</a:t>
            </a:r>
            <a:endParaRPr lang="en-NZ" altLang="en-US" sz="3200" i="1" dirty="0">
              <a:latin typeface="Times New Roman" panose="02020603050405020304" pitchFamily="18" charset="0"/>
              <a:cs typeface="Times New Roman" panose="02020603050405020304" pitchFamily="18" charset="0"/>
            </a:endParaRPr>
          </a:p>
          <a:p>
            <a:pPr algn="just" eaLnBrk="1" hangingPunct="1">
              <a:buFontTx/>
              <a:buChar char="-"/>
              <a:defRPr/>
            </a:pPr>
            <a:r>
              <a:rPr lang="en-NZ" altLang="en-US" sz="3200" dirty="0">
                <a:latin typeface="Times New Roman" panose="02020603050405020304" pitchFamily="18" charset="0"/>
                <a:cs typeface="Times New Roman" panose="02020603050405020304" pitchFamily="18" charset="0"/>
              </a:rPr>
              <a:t>Sau </a:t>
            </a:r>
            <a:r>
              <a:rPr lang="en-NZ" altLang="en-US" sz="3200" dirty="0" err="1">
                <a:latin typeface="Times New Roman" panose="02020603050405020304" pitchFamily="18" charset="0"/>
                <a:cs typeface="Times New Roman" panose="02020603050405020304" pitchFamily="18" charset="0"/>
              </a:rPr>
              <a:t>chiến</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tranh</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vua</a:t>
            </a:r>
            <a:r>
              <a:rPr lang="en-NZ" altLang="en-US" sz="3200" dirty="0">
                <a:latin typeface="Times New Roman" panose="02020603050405020304" pitchFamily="18" charset="0"/>
                <a:cs typeface="Times New Roman" panose="02020603050405020304" pitchFamily="18" charset="0"/>
              </a:rPr>
              <a:t> Lê </a:t>
            </a:r>
            <a:r>
              <a:rPr lang="en-NZ" altLang="en-US" sz="3200" dirty="0" err="1">
                <a:latin typeface="Times New Roman" panose="02020603050405020304" pitchFamily="18" charset="0"/>
                <a:cs typeface="Times New Roman" panose="02020603050405020304" pitchFamily="18" charset="0"/>
              </a:rPr>
              <a:t>cho</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quân</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lính</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dân</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phiêu</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tán</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về</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quê</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làm</a:t>
            </a:r>
            <a:r>
              <a:rPr lang="en-NZ" altLang="en-US" sz="3200" dirty="0">
                <a:latin typeface="Times New Roman" panose="02020603050405020304" pitchFamily="18" charset="0"/>
                <a:cs typeface="Times New Roman" panose="02020603050405020304" pitchFamily="18" charset="0"/>
              </a:rPr>
              <a:t> </a:t>
            </a:r>
            <a:r>
              <a:rPr lang="en-NZ" altLang="en-US" sz="3200" dirty="0" err="1">
                <a:latin typeface="Times New Roman" panose="02020603050405020304" pitchFamily="18" charset="0"/>
                <a:cs typeface="Times New Roman" panose="02020603050405020304" pitchFamily="18" charset="0"/>
              </a:rPr>
              <a:t>ruộng</a:t>
            </a:r>
            <a:r>
              <a:rPr lang="en-NZ" altLang="en-US" sz="3200" dirty="0">
                <a:latin typeface="Times New Roman" panose="02020603050405020304" pitchFamily="18" charset="0"/>
                <a:cs typeface="Times New Roman" panose="02020603050405020304" pitchFamily="18" charset="0"/>
              </a:rPr>
              <a:t>. </a:t>
            </a:r>
          </a:p>
          <a:p>
            <a:pPr algn="just" eaLnBrk="1" hangingPunct="1">
              <a:buFontTx/>
              <a:buChar char="-"/>
              <a:defRPr/>
            </a:pPr>
            <a:r>
              <a:rPr lang="vi-VN" altLang="en-US" sz="3200" dirty="0" err="1">
                <a:latin typeface="Times New Roman" panose="02020603050405020304" pitchFamily="18" charset="0"/>
                <a:cs typeface="Times New Roman" panose="02020603050405020304" pitchFamily="18" charset="0"/>
              </a:rPr>
              <a:t>Đặt</a:t>
            </a:r>
            <a:r>
              <a:rPr lang="vi-VN" altLang="en-US" sz="3200" dirty="0">
                <a:latin typeface="Times New Roman" panose="02020603050405020304" pitchFamily="18" charset="0"/>
                <a:cs typeface="Times New Roman" panose="02020603050405020304" pitchFamily="18" charset="0"/>
              </a:rPr>
              <a:t> ra </a:t>
            </a:r>
            <a:r>
              <a:rPr lang="vi-VN" altLang="en-US" sz="3200" dirty="0" err="1">
                <a:latin typeface="Times New Roman" panose="02020603050405020304" pitchFamily="18" charset="0"/>
                <a:cs typeface="Times New Roman" panose="02020603050405020304" pitchFamily="18" charset="0"/>
              </a:rPr>
              <a:t>nhiều</a:t>
            </a:r>
            <a:r>
              <a:rPr lang="vi-VN" altLang="en-US" sz="3200" dirty="0">
                <a:latin typeface="Times New Roman" panose="02020603050405020304" pitchFamily="18" charset="0"/>
                <a:cs typeface="Times New Roman" panose="02020603050405020304" pitchFamily="18" charset="0"/>
              </a:rPr>
              <a:t> </a:t>
            </a:r>
            <a:r>
              <a:rPr lang="vi-VN" altLang="en-US" sz="3200" dirty="0" err="1">
                <a:latin typeface="Times New Roman" panose="02020603050405020304" pitchFamily="18" charset="0"/>
                <a:cs typeface="Times New Roman" panose="02020603050405020304" pitchFamily="18" charset="0"/>
              </a:rPr>
              <a:t>chức</a:t>
            </a:r>
            <a:r>
              <a:rPr lang="vi-VN" altLang="en-US" sz="3200" dirty="0">
                <a:latin typeface="Times New Roman" panose="02020603050405020304" pitchFamily="18" charset="0"/>
                <a:cs typeface="Times New Roman" panose="02020603050405020304" pitchFamily="18" charset="0"/>
              </a:rPr>
              <a:t> quan chuyên lo </a:t>
            </a:r>
            <a:r>
              <a:rPr lang="vi-VN" altLang="en-US" sz="3200" dirty="0" err="1">
                <a:latin typeface="Times New Roman" panose="02020603050405020304" pitchFamily="18" charset="0"/>
                <a:cs typeface="Times New Roman" panose="02020603050405020304" pitchFamily="18" charset="0"/>
              </a:rPr>
              <a:t>về</a:t>
            </a:r>
            <a:r>
              <a:rPr lang="vi-VN" altLang="en-US" sz="3200" dirty="0">
                <a:latin typeface="Times New Roman" panose="02020603050405020304" pitchFamily="18" charset="0"/>
                <a:cs typeface="Times New Roman" panose="02020603050405020304" pitchFamily="18" charset="0"/>
              </a:rPr>
              <a:t> nông </a:t>
            </a:r>
            <a:r>
              <a:rPr lang="vi-VN" altLang="en-US" sz="3200" dirty="0" err="1">
                <a:latin typeface="Times New Roman" panose="02020603050405020304" pitchFamily="18" charset="0"/>
                <a:cs typeface="Times New Roman" panose="02020603050405020304" pitchFamily="18" charset="0"/>
              </a:rPr>
              <a:t>nghiệp</a:t>
            </a:r>
            <a:r>
              <a:rPr lang="vi-VN" altLang="en-US" sz="3200" dirty="0">
                <a:latin typeface="Times New Roman" panose="02020603050405020304" pitchFamily="18" charset="0"/>
                <a:cs typeface="Times New Roman" panose="02020603050405020304" pitchFamily="18" charset="0"/>
              </a:rPr>
              <a:t>  như : </a:t>
            </a:r>
            <a:r>
              <a:rPr lang="vi-VN" altLang="en-US" sz="3200" dirty="0" err="1">
                <a:latin typeface="Times New Roman" panose="02020603050405020304" pitchFamily="18" charset="0"/>
                <a:cs typeface="Times New Roman" panose="02020603050405020304" pitchFamily="18" charset="0"/>
              </a:rPr>
              <a:t>Khuyến</a:t>
            </a:r>
            <a:r>
              <a:rPr lang="vi-VN" altLang="en-US" sz="3200" dirty="0">
                <a:latin typeface="Times New Roman" panose="02020603050405020304" pitchFamily="18" charset="0"/>
                <a:cs typeface="Times New Roman" panose="02020603050405020304" pitchFamily="18" charset="0"/>
              </a:rPr>
              <a:t> nông </a:t>
            </a:r>
            <a:r>
              <a:rPr lang="vi-VN" altLang="en-US" sz="3200" dirty="0" err="1">
                <a:latin typeface="Times New Roman" panose="02020603050405020304" pitchFamily="18" charset="0"/>
                <a:cs typeface="Times New Roman" panose="02020603050405020304" pitchFamily="18" charset="0"/>
              </a:rPr>
              <a:t>sứ</a:t>
            </a:r>
            <a:r>
              <a:rPr lang="vi-VN" altLang="en-US" sz="3200" dirty="0">
                <a:latin typeface="Times New Roman" panose="02020603050405020304" pitchFamily="18" charset="0"/>
                <a:cs typeface="Times New Roman" panose="02020603050405020304" pitchFamily="18" charset="0"/>
              </a:rPr>
              <a:t>, </a:t>
            </a:r>
            <a:r>
              <a:rPr lang="vi-VN" altLang="en-US" sz="3200" dirty="0" err="1">
                <a:latin typeface="Times New Roman" panose="02020603050405020304" pitchFamily="18" charset="0"/>
                <a:cs typeface="Times New Roman" panose="02020603050405020304" pitchFamily="18" charset="0"/>
              </a:rPr>
              <a:t>Hà</a:t>
            </a:r>
            <a:r>
              <a:rPr lang="vi-VN" altLang="en-US" sz="3200" dirty="0">
                <a:latin typeface="Times New Roman" panose="02020603050405020304" pitchFamily="18" charset="0"/>
                <a:cs typeface="Times New Roman" panose="02020603050405020304" pitchFamily="18" charset="0"/>
              </a:rPr>
              <a:t> đê </a:t>
            </a:r>
            <a:r>
              <a:rPr lang="vi-VN" altLang="en-US" sz="3200" dirty="0" err="1">
                <a:latin typeface="Times New Roman" panose="02020603050405020304" pitchFamily="18" charset="0"/>
                <a:cs typeface="Times New Roman" panose="02020603050405020304" pitchFamily="18" charset="0"/>
              </a:rPr>
              <a:t>sứ</a:t>
            </a:r>
            <a:r>
              <a:rPr lang="vi-VN" altLang="en-US" sz="3200" dirty="0">
                <a:latin typeface="Times New Roman" panose="02020603050405020304" pitchFamily="18" charset="0"/>
                <a:cs typeface="Times New Roman" panose="02020603050405020304" pitchFamily="18" charset="0"/>
              </a:rPr>
              <a:t>, </a:t>
            </a:r>
            <a:r>
              <a:rPr lang="vi-VN" altLang="en-US" sz="3200" dirty="0" err="1">
                <a:latin typeface="Times New Roman" panose="02020603050405020304" pitchFamily="18" charset="0"/>
                <a:cs typeface="Times New Roman" panose="02020603050405020304" pitchFamily="18" charset="0"/>
              </a:rPr>
              <a:t>đồn</a:t>
            </a:r>
            <a:r>
              <a:rPr lang="vi-VN" altLang="en-US" sz="3200" dirty="0">
                <a:latin typeface="Times New Roman" panose="02020603050405020304" pitchFamily="18" charset="0"/>
                <a:cs typeface="Times New Roman" panose="02020603050405020304" pitchFamily="18" charset="0"/>
              </a:rPr>
              <a:t> </a:t>
            </a:r>
            <a:r>
              <a:rPr lang="vi-VN" altLang="en-US" sz="3200" dirty="0" err="1">
                <a:latin typeface="Times New Roman" panose="02020603050405020304" pitchFamily="18" charset="0"/>
                <a:cs typeface="Times New Roman" panose="02020603050405020304" pitchFamily="18" charset="0"/>
              </a:rPr>
              <a:t>điền</a:t>
            </a:r>
            <a:r>
              <a:rPr lang="vi-VN" altLang="en-US" sz="3200" dirty="0">
                <a:latin typeface="Times New Roman" panose="02020603050405020304" pitchFamily="18" charset="0"/>
                <a:cs typeface="Times New Roman" panose="02020603050405020304" pitchFamily="18" charset="0"/>
              </a:rPr>
              <a:t> </a:t>
            </a:r>
            <a:r>
              <a:rPr lang="vi-VN" altLang="en-US" sz="3200" dirty="0" err="1">
                <a:latin typeface="Times New Roman" panose="02020603050405020304" pitchFamily="18" charset="0"/>
                <a:cs typeface="Times New Roman" panose="02020603050405020304" pitchFamily="18" charset="0"/>
              </a:rPr>
              <a:t>sứ</a:t>
            </a:r>
            <a:r>
              <a:rPr lang="vi-VN" altLang="en-US" sz="3200"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eaLnBrk="1" hangingPunct="1">
              <a:buFontTx/>
              <a:buChar char="-"/>
              <a:defRPr/>
            </a:pPr>
            <a:r>
              <a:rPr lang="en-US" altLang="en-US" sz="3200" dirty="0" err="1">
                <a:latin typeface="Times New Roman" panose="02020603050405020304" pitchFamily="18" charset="0"/>
                <a:cs typeface="Times New Roman" panose="02020603050405020304" pitchFamily="18" charset="0"/>
              </a:rPr>
              <a:t>Đặt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điền</a:t>
            </a:r>
            <a:endParaRPr lang="en-US" altLang="en-US" sz="3200" dirty="0">
              <a:latin typeface="Times New Roman" panose="02020603050405020304" pitchFamily="18" charset="0"/>
              <a:cs typeface="Times New Roman" panose="02020603050405020304" pitchFamily="18" charset="0"/>
            </a:endParaRPr>
          </a:p>
          <a:p>
            <a:pPr algn="just" eaLnBrk="1" hangingPunct="1">
              <a:buFontTx/>
              <a:buChar char="-"/>
              <a:defRPr/>
            </a:pPr>
            <a:r>
              <a:rPr lang="en-US" altLang="en-US" sz="3200" dirty="0" err="1">
                <a:latin typeface="Times New Roman" panose="02020603050405020304" pitchFamily="18" charset="0"/>
                <a:cs typeface="Times New Roman" panose="02020603050405020304" pitchFamily="18" charset="0"/>
              </a:rPr>
              <a:t>Khai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hoang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kênh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rộng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ngòi</a:t>
            </a:r>
            <a:endParaRPr lang="vi-VN" altLang="en-US" sz="3200" dirty="0">
              <a:latin typeface="Times New Roman" panose="02020603050405020304" pitchFamily="18" charset="0"/>
              <a:cs typeface="Times New Roman" panose="02020603050405020304" pitchFamily="18" charset="0"/>
            </a:endParaRPr>
          </a:p>
          <a:p>
            <a:pPr algn="just" eaLnBrk="1" hangingPunct="1">
              <a:buFontTx/>
              <a:buChar char="-"/>
              <a:defRPr/>
            </a:pPr>
            <a:endParaRPr lang="en-GB"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87471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0" presetClass="entr" presetSubtype="0" fill="hold" nodeType="clickEffect">
                                  <p:stCondLst>
                                    <p:cond delay="0"/>
                                  </p:stCondLst>
                                  <p:iterate type="lt">
                                    <p:tmPct val="10000"/>
                                  </p:iterate>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fade">
                                      <p:cBhvr>
                                        <p:cTn id="25" dur="500"/>
                                        <p:tgtEl>
                                          <p:spTgt spid="34819">
                                            <p:txEl>
                                              <p:pRg st="2" end="2"/>
                                            </p:txEl>
                                          </p:spTgt>
                                        </p:tgtEl>
                                      </p:cBhvr>
                                    </p:animEffect>
                                    <p:anim calcmode="lin" valueType="num">
                                      <p:cBhvr>
                                        <p:cTn id="26" dur="500" fill="hold"/>
                                        <p:tgtEl>
                                          <p:spTgt spid="34819">
                                            <p:txEl>
                                              <p:pRg st="2" end="2"/>
                                            </p:txEl>
                                          </p:spTgt>
                                        </p:tgtEl>
                                        <p:attrNameLst>
                                          <p:attrName>ppt_x</p:attrName>
                                        </p:attrNameLst>
                                      </p:cBhvr>
                                      <p:tavLst>
                                        <p:tav tm="0">
                                          <p:val>
                                            <p:strVal val="#ppt_x-.1"/>
                                          </p:val>
                                        </p:tav>
                                        <p:tav tm="100000">
                                          <p:val>
                                            <p:strVal val="#ppt_x"/>
                                          </p:val>
                                        </p:tav>
                                      </p:tavLst>
                                    </p:anim>
                                    <p:anim calcmode="lin" valueType="num">
                                      <p:cBhvr>
                                        <p:cTn id="27"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0" presetClass="entr" presetSubtype="0" fill="hold" nodeType="clickEffect">
                                  <p:stCondLst>
                                    <p:cond delay="0"/>
                                  </p:stCondLst>
                                  <p:iterate type="lt">
                                    <p:tmPct val="10000"/>
                                  </p:iterate>
                                  <p:childTnLst>
                                    <p:set>
                                      <p:cBhvr>
                                        <p:cTn id="31" dur="1" fill="hold">
                                          <p:stCondLst>
                                            <p:cond delay="0"/>
                                          </p:stCondLst>
                                        </p:cTn>
                                        <p:tgtEl>
                                          <p:spTgt spid="34819">
                                            <p:txEl>
                                              <p:pRg st="3" end="3"/>
                                            </p:txEl>
                                          </p:spTgt>
                                        </p:tgtEl>
                                        <p:attrNameLst>
                                          <p:attrName>style.visibility</p:attrName>
                                        </p:attrNameLst>
                                      </p:cBhvr>
                                      <p:to>
                                        <p:strVal val="visible"/>
                                      </p:to>
                                    </p:set>
                                    <p:animEffect transition="in" filter="fade">
                                      <p:cBhvr>
                                        <p:cTn id="32" dur="500"/>
                                        <p:tgtEl>
                                          <p:spTgt spid="34819">
                                            <p:txEl>
                                              <p:pRg st="3" end="3"/>
                                            </p:txEl>
                                          </p:spTgt>
                                        </p:tgtEl>
                                      </p:cBhvr>
                                    </p:animEffect>
                                    <p:anim calcmode="lin" valueType="num">
                                      <p:cBhvr>
                                        <p:cTn id="33" dur="500" fill="hold"/>
                                        <p:tgtEl>
                                          <p:spTgt spid="34819">
                                            <p:txEl>
                                              <p:pRg st="3" end="3"/>
                                            </p:txEl>
                                          </p:spTgt>
                                        </p:tgtEl>
                                        <p:attrNameLst>
                                          <p:attrName>ppt_x</p:attrName>
                                        </p:attrNameLst>
                                      </p:cBhvr>
                                      <p:tavLst>
                                        <p:tav tm="0">
                                          <p:val>
                                            <p:strVal val="#ppt_x-.1"/>
                                          </p:val>
                                        </p:tav>
                                        <p:tav tm="100000">
                                          <p:val>
                                            <p:strVal val="#ppt_x"/>
                                          </p:val>
                                        </p:tav>
                                      </p:tavLst>
                                    </p:anim>
                                    <p:anim calcmode="lin" valueType="num">
                                      <p:cBhvr>
                                        <p:cTn id="34" dur="500" fill="hold"/>
                                        <p:tgtEl>
                                          <p:spTgt spid="34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0" presetClass="entr" presetSubtype="0" fill="hold" nodeType="clickEffect">
                                  <p:stCondLst>
                                    <p:cond delay="0"/>
                                  </p:stCondLst>
                                  <p:iterate type="lt">
                                    <p:tmPct val="10000"/>
                                  </p:iterate>
                                  <p:childTnLst>
                                    <p:set>
                                      <p:cBhvr>
                                        <p:cTn id="38" dur="1" fill="hold">
                                          <p:stCondLst>
                                            <p:cond delay="0"/>
                                          </p:stCondLst>
                                        </p:cTn>
                                        <p:tgtEl>
                                          <p:spTgt spid="34819">
                                            <p:txEl>
                                              <p:pRg st="4" end="4"/>
                                            </p:txEl>
                                          </p:spTgt>
                                        </p:tgtEl>
                                        <p:attrNameLst>
                                          <p:attrName>style.visibility</p:attrName>
                                        </p:attrNameLst>
                                      </p:cBhvr>
                                      <p:to>
                                        <p:strVal val="visible"/>
                                      </p:to>
                                    </p:set>
                                    <p:animEffect transition="in" filter="fade">
                                      <p:cBhvr>
                                        <p:cTn id="39" dur="500"/>
                                        <p:tgtEl>
                                          <p:spTgt spid="34819">
                                            <p:txEl>
                                              <p:pRg st="4" end="4"/>
                                            </p:txEl>
                                          </p:spTgt>
                                        </p:tgtEl>
                                      </p:cBhvr>
                                    </p:animEffect>
                                    <p:anim calcmode="lin" valueType="num">
                                      <p:cBhvr>
                                        <p:cTn id="40" dur="500" fill="hold"/>
                                        <p:tgtEl>
                                          <p:spTgt spid="34819">
                                            <p:txEl>
                                              <p:pRg st="4" end="4"/>
                                            </p:txEl>
                                          </p:spTgt>
                                        </p:tgtEl>
                                        <p:attrNameLst>
                                          <p:attrName>ppt_x</p:attrName>
                                        </p:attrNameLst>
                                      </p:cBhvr>
                                      <p:tavLst>
                                        <p:tav tm="0">
                                          <p:val>
                                            <p:strVal val="#ppt_x-.1"/>
                                          </p:val>
                                        </p:tav>
                                        <p:tav tm="100000">
                                          <p:val>
                                            <p:strVal val="#ppt_x"/>
                                          </p:val>
                                        </p:tav>
                                      </p:tavLst>
                                    </p:anim>
                                    <p:anim calcmode="lin" valueType="num">
                                      <p:cBhvr>
                                        <p:cTn id="41" dur="500" fill="hold"/>
                                        <p:tgtEl>
                                          <p:spTgt spid="348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0" presetClass="entr" presetSubtype="0" fill="hold" nodeType="clickEffect">
                                  <p:stCondLst>
                                    <p:cond delay="0"/>
                                  </p:stCondLst>
                                  <p:iterate type="lt">
                                    <p:tmPct val="10000"/>
                                  </p:iterate>
                                  <p:childTnLst>
                                    <p:set>
                                      <p:cBhvr>
                                        <p:cTn id="45" dur="1" fill="hold">
                                          <p:stCondLst>
                                            <p:cond delay="0"/>
                                          </p:stCondLst>
                                        </p:cTn>
                                        <p:tgtEl>
                                          <p:spTgt spid="34819">
                                            <p:txEl>
                                              <p:pRg st="5" end="5"/>
                                            </p:txEl>
                                          </p:spTgt>
                                        </p:tgtEl>
                                        <p:attrNameLst>
                                          <p:attrName>style.visibility</p:attrName>
                                        </p:attrNameLst>
                                      </p:cBhvr>
                                      <p:to>
                                        <p:strVal val="visible"/>
                                      </p:to>
                                    </p:set>
                                    <p:animEffect transition="in" filter="fade">
                                      <p:cBhvr>
                                        <p:cTn id="46" dur="500"/>
                                        <p:tgtEl>
                                          <p:spTgt spid="34819">
                                            <p:txEl>
                                              <p:pRg st="5" end="5"/>
                                            </p:txEl>
                                          </p:spTgt>
                                        </p:tgtEl>
                                      </p:cBhvr>
                                    </p:animEffect>
                                    <p:anim calcmode="lin" valueType="num">
                                      <p:cBhvr>
                                        <p:cTn id="47" dur="500" fill="hold"/>
                                        <p:tgtEl>
                                          <p:spTgt spid="34819">
                                            <p:txEl>
                                              <p:pRg st="5" end="5"/>
                                            </p:txEl>
                                          </p:spTgt>
                                        </p:tgtEl>
                                        <p:attrNameLst>
                                          <p:attrName>ppt_x</p:attrName>
                                        </p:attrNameLst>
                                      </p:cBhvr>
                                      <p:tavLst>
                                        <p:tav tm="0">
                                          <p:val>
                                            <p:strVal val="#ppt_x-.1"/>
                                          </p:val>
                                        </p:tav>
                                        <p:tav tm="100000">
                                          <p:val>
                                            <p:strVal val="#ppt_x"/>
                                          </p:val>
                                        </p:tav>
                                      </p:tavLst>
                                    </p:anim>
                                    <p:anim calcmode="lin" valueType="num">
                                      <p:cBhvr>
                                        <p:cTn id="48" dur="500" fill="hold"/>
                                        <p:tgtEl>
                                          <p:spTgt spid="348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1981200" y="381001"/>
            <a:ext cx="38100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a:solidFill>
                  <a:srgbClr val="C00000"/>
                </a:solidFill>
                <a:latin typeface="Times New Roman" panose="02020603050405020304" pitchFamily="18" charset="0"/>
              </a:rPr>
              <a:t>1.Kinh tế:</a:t>
            </a:r>
          </a:p>
          <a:p>
            <a:pPr eaLnBrk="1" hangingPunct="1">
              <a:spcBef>
                <a:spcPct val="50000"/>
              </a:spcBef>
              <a:buClrTx/>
              <a:buSzTx/>
              <a:buFontTx/>
              <a:buNone/>
            </a:pPr>
            <a:endParaRPr lang="en-US" altLang="en-US" b="1">
              <a:solidFill>
                <a:srgbClr val="C00000"/>
              </a:solidFill>
              <a:latin typeface="Times New Roman" panose="02020603050405020304" pitchFamily="18" charset="0"/>
            </a:endParaRPr>
          </a:p>
        </p:txBody>
      </p:sp>
      <p:sp>
        <p:nvSpPr>
          <p:cNvPr id="51203" name="Text Box 5"/>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51204" name="Text Box 6"/>
          <p:cNvSpPr txBox="1">
            <a:spLocks noChangeArrowheads="1"/>
          </p:cNvSpPr>
          <p:nvPr/>
        </p:nvSpPr>
        <p:spPr bwMode="auto">
          <a:xfrm>
            <a:off x="1981200" y="91440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rgbClr val="0000FF"/>
                </a:solidFill>
                <a:latin typeface="Times New Roman" panose="02020603050405020304" pitchFamily="18" charset="0"/>
              </a:rPr>
              <a:t>a.Nông nghiệp:</a:t>
            </a:r>
          </a:p>
        </p:txBody>
      </p:sp>
      <p:sp>
        <p:nvSpPr>
          <p:cNvPr id="23559" name="Text Box 7"/>
          <p:cNvSpPr txBox="1">
            <a:spLocks noChangeArrowheads="1"/>
          </p:cNvSpPr>
          <p:nvPr/>
        </p:nvSpPr>
        <p:spPr bwMode="auto">
          <a:xfrm>
            <a:off x="1981200" y="1524001"/>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rgbClr val="0000FF"/>
                </a:solidFill>
                <a:latin typeface="Times New Roman" panose="02020603050405020304" pitchFamily="18" charset="0"/>
              </a:rPr>
              <a:t>b.Công thương nghiệp:</a:t>
            </a:r>
          </a:p>
        </p:txBody>
      </p:sp>
      <p:sp>
        <p:nvSpPr>
          <p:cNvPr id="23566" name="Text Box 14"/>
          <p:cNvSpPr txBox="1">
            <a:spLocks noChangeArrowheads="1"/>
          </p:cNvSpPr>
          <p:nvPr/>
        </p:nvSpPr>
        <p:spPr bwMode="auto">
          <a:xfrm>
            <a:off x="7010400" y="60960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dirty="0" err="1">
                <a:solidFill>
                  <a:srgbClr val="0000FF"/>
                </a:solidFill>
                <a:latin typeface="Times New Roman" panose="02020603050405020304" pitchFamily="18" charset="0"/>
              </a:rPr>
              <a:t>Lọ</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hoa</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đồng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Bái</a:t>
            </a:r>
            <a:endParaRPr lang="en-US" altLang="en-US" sz="2400" dirty="0">
              <a:solidFill>
                <a:srgbClr val="0000FF"/>
              </a:solidFill>
              <a:latin typeface="Times New Roman" panose="02020603050405020304" pitchFamily="18" charset="0"/>
            </a:endParaRPr>
          </a:p>
        </p:txBody>
      </p:sp>
      <p:pic>
        <p:nvPicPr>
          <p:cNvPr id="23570"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9560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Text Box 20"/>
          <p:cNvSpPr txBox="1">
            <a:spLocks noChangeArrowheads="1"/>
          </p:cNvSpPr>
          <p:nvPr/>
        </p:nvSpPr>
        <p:spPr bwMode="auto">
          <a:xfrm>
            <a:off x="2133600" y="59436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a:solidFill>
                  <a:srgbClr val="0000FF"/>
                </a:solidFill>
                <a:latin typeface="Times New Roman" panose="02020603050405020304" pitchFamily="18" charset="0"/>
              </a:rPr>
              <a:t>Đĩa gốm Bát Tràng</a:t>
            </a:r>
          </a:p>
        </p:txBody>
      </p:sp>
      <p:pic>
        <p:nvPicPr>
          <p:cNvPr id="2" name="Picture 1"/>
          <p:cNvPicPr>
            <a:picLocks noChangeAspect="1"/>
          </p:cNvPicPr>
          <p:nvPr/>
        </p:nvPicPr>
        <p:blipFill>
          <a:blip r:embed="rId3"/>
          <a:stretch>
            <a:fillRect/>
          </a:stretch>
        </p:blipFill>
        <p:spPr>
          <a:xfrm>
            <a:off x="6265103" y="2778224"/>
            <a:ext cx="4377003" cy="3282752"/>
          </a:xfrm>
          <a:prstGeom prst="rect">
            <a:avLst/>
          </a:prstGeom>
        </p:spPr>
      </p:pic>
    </p:spTree>
    <p:extLst>
      <p:ext uri="{BB962C8B-B14F-4D97-AF65-F5344CB8AC3E}">
        <p14:creationId xmlns:p14="http://schemas.microsoft.com/office/powerpoint/2010/main" val="201148015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559"/>
                                        </p:tgtEl>
                                        <p:attrNameLst>
                                          <p:attrName>style.visibility</p:attrName>
                                        </p:attrNameLst>
                                      </p:cBhvr>
                                      <p:to>
                                        <p:strVal val="visible"/>
                                      </p:to>
                                    </p:set>
                                    <p:anim calcmode="discrete" valueType="clr">
                                      <p:cBhvr override="childStyle">
                                        <p:cTn id="7" dur="80"/>
                                        <p:tgtEl>
                                          <p:spTgt spid="235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9"/>
                                        </p:tgtEl>
                                        <p:attrNameLst>
                                          <p:attrName>fillcolor</p:attrName>
                                        </p:attrNameLst>
                                      </p:cBhvr>
                                      <p:tavLst>
                                        <p:tav tm="0">
                                          <p:val>
                                            <p:clrVal>
                                              <a:schemeClr val="accent2"/>
                                            </p:clrVal>
                                          </p:val>
                                        </p:tav>
                                        <p:tav tm="50000">
                                          <p:val>
                                            <p:clrVal>
                                              <a:schemeClr val="hlink"/>
                                            </p:clrVal>
                                          </p:val>
                                        </p:tav>
                                      </p:tavLst>
                                    </p:anim>
                                    <p:set>
                                      <p:cBhvr>
                                        <p:cTn id="9" dur="80"/>
                                        <p:tgtEl>
                                          <p:spTgt spid="2355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23570"/>
                                        </p:tgtEl>
                                        <p:attrNameLst>
                                          <p:attrName>style.visibility</p:attrName>
                                        </p:attrNameLst>
                                      </p:cBhvr>
                                      <p:to>
                                        <p:strVal val="visible"/>
                                      </p:to>
                                    </p:set>
                                    <p:anim calcmode="lin" valueType="num">
                                      <p:cBhvr additive="base">
                                        <p:cTn id="14" dur="500" fill="hold"/>
                                        <p:tgtEl>
                                          <p:spTgt spid="23570"/>
                                        </p:tgtEl>
                                        <p:attrNameLst>
                                          <p:attrName>ppt_x</p:attrName>
                                        </p:attrNameLst>
                                      </p:cBhvr>
                                      <p:tavLst>
                                        <p:tav tm="0">
                                          <p:val>
                                            <p:strVal val="#ppt_x"/>
                                          </p:val>
                                        </p:tav>
                                        <p:tav tm="100000">
                                          <p:val>
                                            <p:strVal val="#ppt_x"/>
                                          </p:val>
                                        </p:tav>
                                      </p:tavLst>
                                    </p:anim>
                                    <p:anim calcmode="lin" valueType="num">
                                      <p:cBhvr additive="base">
                                        <p:cTn id="15" dur="500" fill="hold"/>
                                        <p:tgtEl>
                                          <p:spTgt spid="23570"/>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23572"/>
                                        </p:tgtEl>
                                        <p:attrNameLst>
                                          <p:attrName>style.visibility</p:attrName>
                                        </p:attrNameLst>
                                      </p:cBhvr>
                                      <p:to>
                                        <p:strVal val="visible"/>
                                      </p:to>
                                    </p:set>
                                    <p:anim calcmode="lin" valueType="num">
                                      <p:cBhvr additive="base">
                                        <p:cTn id="19" dur="500" fill="hold"/>
                                        <p:tgtEl>
                                          <p:spTgt spid="23572"/>
                                        </p:tgtEl>
                                        <p:attrNameLst>
                                          <p:attrName>ppt_x</p:attrName>
                                        </p:attrNameLst>
                                      </p:cBhvr>
                                      <p:tavLst>
                                        <p:tav tm="0">
                                          <p:val>
                                            <p:strVal val="#ppt_x"/>
                                          </p:val>
                                        </p:tav>
                                        <p:tav tm="100000">
                                          <p:val>
                                            <p:strVal val="#ppt_x"/>
                                          </p:val>
                                        </p:tav>
                                      </p:tavLst>
                                    </p:anim>
                                    <p:anim calcmode="lin" valueType="num">
                                      <p:cBhvr additive="base">
                                        <p:cTn id="20" dur="500" fill="hold"/>
                                        <p:tgtEl>
                                          <p:spTgt spid="23572"/>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1000"/>
                            </p:stCondLst>
                            <p:childTnLst>
                              <p:par>
                                <p:cTn id="22" presetID="8" presetClass="entr" presetSubtype="16" fill="hold" grpId="0" nodeType="afterEffect">
                                  <p:stCondLst>
                                    <p:cond delay="0"/>
                                  </p:stCondLst>
                                  <p:childTnLst>
                                    <p:set>
                                      <p:cBhvr>
                                        <p:cTn id="23" dur="1" fill="hold">
                                          <p:stCondLst>
                                            <p:cond delay="0"/>
                                          </p:stCondLst>
                                        </p:cTn>
                                        <p:tgtEl>
                                          <p:spTgt spid="23566"/>
                                        </p:tgtEl>
                                        <p:attrNameLst>
                                          <p:attrName>style.visibility</p:attrName>
                                        </p:attrNameLst>
                                      </p:cBhvr>
                                      <p:to>
                                        <p:strVal val="visible"/>
                                      </p:to>
                                    </p:set>
                                    <p:animEffect transition="in" filter="diamond(in)">
                                      <p:cBhvr>
                                        <p:cTn id="24" dur="20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p:bldP spid="2357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1981200" y="990601"/>
            <a:ext cx="38100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a:solidFill>
                  <a:srgbClr val="C00000"/>
                </a:solidFill>
                <a:latin typeface="Times New Roman" panose="02020603050405020304" pitchFamily="18" charset="0"/>
              </a:rPr>
              <a:t>1.Kinh tế:</a:t>
            </a:r>
          </a:p>
          <a:p>
            <a:pPr eaLnBrk="1" hangingPunct="1">
              <a:spcBef>
                <a:spcPct val="50000"/>
              </a:spcBef>
              <a:buClrTx/>
              <a:buSzTx/>
              <a:buFontTx/>
              <a:buNone/>
            </a:pPr>
            <a:endParaRPr lang="en-US" altLang="en-US" b="1">
              <a:solidFill>
                <a:srgbClr val="C00000"/>
              </a:solidFill>
              <a:latin typeface="Times New Roman" panose="02020603050405020304" pitchFamily="18" charset="0"/>
            </a:endParaRPr>
          </a:p>
        </p:txBody>
      </p:sp>
      <p:sp>
        <p:nvSpPr>
          <p:cNvPr id="52227" name="Text Box 11"/>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52228" name="Text Box 14"/>
          <p:cNvSpPr txBox="1">
            <a:spLocks noChangeArrowheads="1"/>
          </p:cNvSpPr>
          <p:nvPr/>
        </p:nvSpPr>
        <p:spPr bwMode="auto">
          <a:xfrm>
            <a:off x="1981200" y="144780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chemeClr val="tx1"/>
                </a:solidFill>
                <a:latin typeface="Times New Roman" panose="02020603050405020304" pitchFamily="18" charset="0"/>
              </a:rPr>
              <a:t>a.Nông nghiệp:</a:t>
            </a:r>
          </a:p>
        </p:txBody>
      </p:sp>
      <p:sp>
        <p:nvSpPr>
          <p:cNvPr id="52229" name="Text Box 15"/>
          <p:cNvSpPr txBox="1">
            <a:spLocks noChangeArrowheads="1"/>
          </p:cNvSpPr>
          <p:nvPr/>
        </p:nvSpPr>
        <p:spPr bwMode="auto">
          <a:xfrm>
            <a:off x="1981200" y="1905001"/>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chemeClr val="tx1"/>
                </a:solidFill>
                <a:latin typeface="Times New Roman" panose="02020603050405020304" pitchFamily="18" charset="0"/>
              </a:rPr>
              <a:t>b.Công thương nghiệp:</a:t>
            </a:r>
          </a:p>
        </p:txBody>
      </p:sp>
      <p:sp>
        <p:nvSpPr>
          <p:cNvPr id="52230" name="Text Box 16"/>
          <p:cNvSpPr txBox="1">
            <a:spLocks noChangeArrowheads="1"/>
          </p:cNvSpPr>
          <p:nvPr/>
        </p:nvSpPr>
        <p:spPr bwMode="auto">
          <a:xfrm>
            <a:off x="2667000" y="3352801"/>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sp>
        <p:nvSpPr>
          <p:cNvPr id="10257" name="Oval 17"/>
          <p:cNvSpPr>
            <a:spLocks noChangeArrowheads="1"/>
          </p:cNvSpPr>
          <p:nvPr/>
        </p:nvSpPr>
        <p:spPr bwMode="auto">
          <a:xfrm>
            <a:off x="3124200" y="2819400"/>
            <a:ext cx="5715000" cy="2209800"/>
          </a:xfrm>
          <a:prstGeom prst="ellipse">
            <a:avLst/>
          </a:prstGeom>
          <a:gradFill rotWithShape="1">
            <a:gsLst>
              <a:gs pos="0">
                <a:srgbClr val="CCFF66"/>
              </a:gs>
              <a:gs pos="100000">
                <a:schemeClr val="bg1"/>
              </a:gs>
            </a:gsLst>
            <a:lin ang="5400000" scaled="1"/>
          </a:gradFill>
          <a:ln w="762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200" b="1">
                <a:solidFill>
                  <a:srgbClr val="0000FF"/>
                </a:solidFill>
                <a:latin typeface="Times New Roman" panose="02020603050405020304" pitchFamily="18" charset="0"/>
              </a:rPr>
              <a:t>Thời Lê sơ nước ta có những </a:t>
            </a:r>
          </a:p>
          <a:p>
            <a:pPr algn="ctr" eaLnBrk="1" hangingPunct="1">
              <a:spcBef>
                <a:spcPct val="0"/>
              </a:spcBef>
              <a:buClrTx/>
              <a:buSzTx/>
              <a:buFontTx/>
              <a:buNone/>
            </a:pPr>
            <a:r>
              <a:rPr lang="en-US" altLang="en-US" sz="3200" b="1">
                <a:solidFill>
                  <a:srgbClr val="0000FF"/>
                </a:solidFill>
                <a:latin typeface="Times New Roman" panose="02020603050405020304" pitchFamily="18" charset="0"/>
              </a:rPr>
              <a:t>ngành thủ công </a:t>
            </a:r>
            <a:r>
              <a:rPr lang="en-US" altLang="en-US" sz="2400" b="1">
                <a:solidFill>
                  <a:schemeClr val="tx1"/>
                </a:solidFill>
                <a:latin typeface="Times New Roman" panose="02020603050405020304" pitchFamily="18" charset="0"/>
              </a:rPr>
              <a:t> </a:t>
            </a:r>
            <a:r>
              <a:rPr lang="en-US" altLang="en-US" sz="3200" b="1">
                <a:solidFill>
                  <a:srgbClr val="0000FF"/>
                </a:solidFill>
                <a:latin typeface="Times New Roman" panose="02020603050405020304" pitchFamily="18" charset="0"/>
              </a:rPr>
              <a:t>nào?</a:t>
            </a:r>
          </a:p>
        </p:txBody>
      </p:sp>
      <p:sp>
        <p:nvSpPr>
          <p:cNvPr id="10265" name="Rectangle 25"/>
          <p:cNvSpPr>
            <a:spLocks noChangeArrowheads="1"/>
          </p:cNvSpPr>
          <p:nvPr/>
        </p:nvSpPr>
        <p:spPr bwMode="auto">
          <a:xfrm>
            <a:off x="2209800" y="2438401"/>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rgbClr val="0000FF"/>
                </a:solidFill>
                <a:latin typeface="Times New Roman" panose="02020603050405020304" pitchFamily="18" charset="0"/>
              </a:rPr>
              <a:t>-Thủ công nghiệp :</a:t>
            </a:r>
          </a:p>
        </p:txBody>
      </p:sp>
    </p:spTree>
    <p:extLst>
      <p:ext uri="{BB962C8B-B14F-4D97-AF65-F5344CB8AC3E}">
        <p14:creationId xmlns:p14="http://schemas.microsoft.com/office/powerpoint/2010/main" val="407834728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65"/>
                                        </p:tgtEl>
                                        <p:attrNameLst>
                                          <p:attrName>style.visibility</p:attrName>
                                        </p:attrNameLst>
                                      </p:cBhvr>
                                      <p:to>
                                        <p:strVal val="visible"/>
                                      </p:to>
                                    </p:set>
                                    <p:anim calcmode="discrete" valueType="clr">
                                      <p:cBhvr override="childStyle">
                                        <p:cTn id="7" dur="80"/>
                                        <p:tgtEl>
                                          <p:spTgt spid="1026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65"/>
                                        </p:tgtEl>
                                        <p:attrNameLst>
                                          <p:attrName>fillcolor</p:attrName>
                                        </p:attrNameLst>
                                      </p:cBhvr>
                                      <p:tavLst>
                                        <p:tav tm="0">
                                          <p:val>
                                            <p:clrVal>
                                              <a:schemeClr val="accent2"/>
                                            </p:clrVal>
                                          </p:val>
                                        </p:tav>
                                        <p:tav tm="50000">
                                          <p:val>
                                            <p:clrVal>
                                              <a:schemeClr val="hlink"/>
                                            </p:clrVal>
                                          </p:val>
                                        </p:tav>
                                      </p:tavLst>
                                    </p:anim>
                                    <p:set>
                                      <p:cBhvr>
                                        <p:cTn id="9" dur="80"/>
                                        <p:tgtEl>
                                          <p:spTgt spid="1026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10257"/>
                                        </p:tgtEl>
                                        <p:attrNameLst>
                                          <p:attrName>style.visibility</p:attrName>
                                        </p:attrNameLst>
                                      </p:cBhvr>
                                      <p:to>
                                        <p:strVal val="visible"/>
                                      </p:to>
                                    </p:set>
                                    <p:anim calcmode="lin" valueType="num">
                                      <p:cBhvr additive="base">
                                        <p:cTn id="14" dur="500" fill="hold"/>
                                        <p:tgtEl>
                                          <p:spTgt spid="10257"/>
                                        </p:tgtEl>
                                        <p:attrNameLst>
                                          <p:attrName>ppt_x</p:attrName>
                                        </p:attrNameLst>
                                      </p:cBhvr>
                                      <p:tavLst>
                                        <p:tav tm="0">
                                          <p:val>
                                            <p:strVal val="0-#ppt_w/2"/>
                                          </p:val>
                                        </p:tav>
                                        <p:tav tm="100000">
                                          <p:val>
                                            <p:strVal val="#ppt_x"/>
                                          </p:val>
                                        </p:tav>
                                      </p:tavLst>
                                    </p:anim>
                                    <p:anim calcmode="lin" valueType="num">
                                      <p:cBhvr additive="base">
                                        <p:cTn id="15" dur="500" fill="hold"/>
                                        <p:tgtEl>
                                          <p:spTgt spid="10257"/>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fill="hold" grpId="1" nodeType="clickEffect">
                                  <p:stCondLst>
                                    <p:cond delay="0"/>
                                  </p:stCondLst>
                                  <p:childTnLst>
                                    <p:anim calcmode="lin" valueType="num">
                                      <p:cBhvr additive="base">
                                        <p:cTn id="19" dur="500"/>
                                        <p:tgtEl>
                                          <p:spTgt spid="10257"/>
                                        </p:tgtEl>
                                        <p:attrNameLst>
                                          <p:attrName>ppt_x</p:attrName>
                                        </p:attrNameLst>
                                      </p:cBhvr>
                                      <p:tavLst>
                                        <p:tav tm="0">
                                          <p:val>
                                            <p:strVal val="ppt_x"/>
                                          </p:val>
                                        </p:tav>
                                        <p:tav tm="100000">
                                          <p:val>
                                            <p:strVal val="ppt_x"/>
                                          </p:val>
                                        </p:tav>
                                      </p:tavLst>
                                    </p:anim>
                                    <p:anim calcmode="lin" valueType="num">
                                      <p:cBhvr additive="base">
                                        <p:cTn id="20" dur="500"/>
                                        <p:tgtEl>
                                          <p:spTgt spid="10257"/>
                                        </p:tgtEl>
                                        <p:attrNameLst>
                                          <p:attrName>ppt_y</p:attrName>
                                        </p:attrNameLst>
                                      </p:cBhvr>
                                      <p:tavLst>
                                        <p:tav tm="0">
                                          <p:val>
                                            <p:strVal val="ppt_y"/>
                                          </p:val>
                                        </p:tav>
                                        <p:tav tm="100000">
                                          <p:val>
                                            <p:strVal val="1+ppt_h/2"/>
                                          </p:val>
                                        </p:tav>
                                      </p:tavLst>
                                    </p:anim>
                                    <p:set>
                                      <p:cBhvr>
                                        <p:cTn id="21" dur="1" fill="hold">
                                          <p:stCondLst>
                                            <p:cond delay="499"/>
                                          </p:stCondLst>
                                        </p:cTn>
                                        <p:tgtEl>
                                          <p:spTgt spid="102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7" grpId="0" animBg="1"/>
      <p:bldP spid="10257" grpId="1" animBg="1"/>
      <p:bldP spid="1026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53251" name="Text Box 3"/>
          <p:cNvSpPr txBox="1">
            <a:spLocks noChangeArrowheads="1"/>
          </p:cNvSpPr>
          <p:nvPr/>
        </p:nvSpPr>
        <p:spPr bwMode="auto">
          <a:xfrm>
            <a:off x="2667000" y="3352801"/>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766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6"/>
          <p:cNvSpPr txBox="1">
            <a:spLocks noChangeArrowheads="1"/>
          </p:cNvSpPr>
          <p:nvPr/>
        </p:nvSpPr>
        <p:spPr bwMode="auto">
          <a:xfrm>
            <a:off x="7010400" y="43434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sp>
        <p:nvSpPr>
          <p:cNvPr id="53254" name="Text Box 7"/>
          <p:cNvSpPr txBox="1">
            <a:spLocks noChangeArrowheads="1"/>
          </p:cNvSpPr>
          <p:nvPr/>
        </p:nvSpPr>
        <p:spPr bwMode="auto">
          <a:xfrm>
            <a:off x="1524000" y="6491289"/>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000">
                <a:solidFill>
                  <a:srgbClr val="0000FF"/>
                </a:solidFill>
                <a:latin typeface="Times New Roman" panose="02020603050405020304" pitchFamily="18" charset="0"/>
              </a:rPr>
              <a:t>Gốm Bát Tràng đang được tạo hình</a:t>
            </a:r>
          </a:p>
        </p:txBody>
      </p:sp>
      <p:sp>
        <p:nvSpPr>
          <p:cNvPr id="53255" name="Text Box 8"/>
          <p:cNvSpPr txBox="1">
            <a:spLocks noChangeArrowheads="1"/>
          </p:cNvSpPr>
          <p:nvPr/>
        </p:nvSpPr>
        <p:spPr bwMode="auto">
          <a:xfrm>
            <a:off x="5486400" y="58674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pic>
        <p:nvPicPr>
          <p:cNvPr id="5325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429000"/>
            <a:ext cx="502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10"/>
          <p:cNvSpPr txBox="1">
            <a:spLocks noChangeArrowheads="1"/>
          </p:cNvSpPr>
          <p:nvPr/>
        </p:nvSpPr>
        <p:spPr bwMode="auto">
          <a:xfrm>
            <a:off x="6248400" y="63246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000">
                <a:solidFill>
                  <a:srgbClr val="0000FF"/>
                </a:solidFill>
                <a:latin typeface="Times New Roman" panose="02020603050405020304" pitchFamily="18" charset="0"/>
              </a:rPr>
              <a:t>Gốm Bát Tràng đang được đem phơi</a:t>
            </a:r>
          </a:p>
        </p:txBody>
      </p:sp>
      <p:pic>
        <p:nvPicPr>
          <p:cNvPr id="532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335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tangle 19"/>
          <p:cNvSpPr>
            <a:spLocks noChangeArrowheads="1"/>
          </p:cNvSpPr>
          <p:nvPr/>
        </p:nvSpPr>
        <p:spPr bwMode="auto">
          <a:xfrm>
            <a:off x="1600200" y="2726503"/>
            <a:ext cx="46794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i="1" dirty="0" err="1">
                <a:solidFill>
                  <a:srgbClr val="0000FF"/>
                </a:solidFill>
                <a:latin typeface="Times New Roman" panose="02020603050405020304" pitchFamily="18" charset="0"/>
              </a:rPr>
              <a:t>Đĩa</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hoa</a:t>
            </a:r>
            <a:r>
              <a:rPr lang="en-US" altLang="en-US" sz="2000" i="1" dirty="0">
                <a:solidFill>
                  <a:srgbClr val="0000FF"/>
                </a:solidFill>
                <a:latin typeface="Times New Roman" panose="02020603050405020304" pitchFamily="18" charset="0"/>
              </a:rPr>
              <a:t> lam </a:t>
            </a:r>
            <a:r>
              <a:rPr lang="en-US" altLang="en-US" sz="2000" i="1" dirty="0" err="1">
                <a:solidFill>
                  <a:srgbClr val="0000FF"/>
                </a:solidFill>
                <a:latin typeface="Times New Roman" panose="02020603050405020304" pitchFamily="18" charset="0"/>
              </a:rPr>
              <a:t>lớn</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vẽ</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rồng</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và</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mây</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Bát</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Tràng</a:t>
            </a:r>
            <a:r>
              <a:rPr lang="en-US" altLang="en-US" sz="2000" dirty="0">
                <a:solidFill>
                  <a:schemeClr val="tx1"/>
                </a:solidFill>
                <a:latin typeface="Times New Roman" panose="02020603050405020304" pitchFamily="18" charset="0"/>
              </a:rPr>
              <a:t> </a:t>
            </a:r>
          </a:p>
        </p:txBody>
      </p:sp>
      <p:pic>
        <p:nvPicPr>
          <p:cNvPr id="53260" name="Picture 20" descr="Đồ gốm trong Hoàng thành Thăng Long - Gốm thời Lê - Do gom trong Hoang thanh Thang Long - Gom thoi Le_files\le5(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705600" y="85756"/>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Rectangle 21"/>
          <p:cNvSpPr>
            <a:spLocks noChangeArrowheads="1"/>
          </p:cNvSpPr>
          <p:nvPr/>
        </p:nvSpPr>
        <p:spPr bwMode="auto">
          <a:xfrm>
            <a:off x="6553200" y="2878903"/>
            <a:ext cx="434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i="1" dirty="0" err="1">
                <a:solidFill>
                  <a:srgbClr val="0000FF"/>
                </a:solidFill>
                <a:latin typeface="Times New Roman" panose="02020603050405020304" pitchFamily="18" charset="0"/>
              </a:rPr>
              <a:t>Bình</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lọ</a:t>
            </a:r>
            <a:r>
              <a:rPr lang="en-US" altLang="en-US" sz="2000" i="1" dirty="0">
                <a:solidFill>
                  <a:srgbClr val="0000FF"/>
                </a:solidFill>
                <a:latin typeface="Times New Roman" panose="02020603050405020304" pitchFamily="18" charset="0"/>
              </a:rPr>
              <a:t> men </a:t>
            </a:r>
            <a:r>
              <a:rPr lang="en-US" altLang="en-US" sz="2000" i="1" dirty="0" err="1">
                <a:solidFill>
                  <a:srgbClr val="0000FF"/>
                </a:solidFill>
                <a:latin typeface="Times New Roman" panose="02020603050405020304" pitchFamily="18" charset="0"/>
              </a:rPr>
              <a:t>trắng</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Bát</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Tràng</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thời</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Lê</a:t>
            </a:r>
            <a:r>
              <a:rPr lang="en-US" altLang="en-US" sz="2000" i="1" dirty="0">
                <a:solidFill>
                  <a:srgbClr val="0000FF"/>
                </a:solidFill>
                <a:latin typeface="Times New Roman" panose="02020603050405020304" pitchFamily="18" charset="0"/>
              </a:rPr>
              <a:t> </a:t>
            </a:r>
            <a:r>
              <a:rPr lang="en-US" altLang="en-US" sz="2000" i="1" dirty="0" err="1">
                <a:solidFill>
                  <a:srgbClr val="0000FF"/>
                </a:solidFill>
                <a:latin typeface="Times New Roman" panose="02020603050405020304" pitchFamily="18" charset="0"/>
              </a:rPr>
              <a:t>sơ</a:t>
            </a:r>
            <a:r>
              <a:rPr lang="en-US" altLang="en-US" sz="2000" dirty="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480777873"/>
      </p:ext>
    </p:extLst>
  </p:cSld>
  <p:clrMapOvr>
    <a:masterClrMapping/>
  </p:clrMapOvr>
  <p:transition>
    <p:cover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657600"/>
            <a:ext cx="2990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3733800"/>
            <a:ext cx="2990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11"/>
          <p:cNvSpPr txBox="1">
            <a:spLocks noChangeArrowheads="1"/>
          </p:cNvSpPr>
          <p:nvPr/>
        </p:nvSpPr>
        <p:spPr bwMode="auto">
          <a:xfrm>
            <a:off x="1752600" y="3352801"/>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000">
                <a:solidFill>
                  <a:srgbClr val="0000FF"/>
                </a:solidFill>
                <a:latin typeface="Times New Roman" panose="02020603050405020304" pitchFamily="18" charset="0"/>
              </a:rPr>
              <a:t>Lò rèn thủ công ở Vân Chàng</a:t>
            </a:r>
          </a:p>
        </p:txBody>
      </p:sp>
      <p:sp>
        <p:nvSpPr>
          <p:cNvPr id="30732" name="Text Box 12"/>
          <p:cNvSpPr txBox="1">
            <a:spLocks noChangeArrowheads="1"/>
          </p:cNvSpPr>
          <p:nvPr/>
        </p:nvSpPr>
        <p:spPr bwMode="auto">
          <a:xfrm>
            <a:off x="7010400" y="64770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a:solidFill>
                  <a:srgbClr val="0000FF"/>
                </a:solidFill>
                <a:latin typeface="Times New Roman" panose="02020603050405020304" pitchFamily="18" charset="0"/>
              </a:rPr>
              <a:t>L</a:t>
            </a:r>
            <a:r>
              <a:rPr lang="en-US" altLang="en-US" sz="2000">
                <a:solidFill>
                  <a:srgbClr val="0000FF"/>
                </a:solidFill>
                <a:latin typeface="Times New Roman" panose="02020603050405020304" pitchFamily="18" charset="0"/>
              </a:rPr>
              <a:t>ư hương đồng Đại Bái</a:t>
            </a:r>
          </a:p>
        </p:txBody>
      </p:sp>
      <p:sp>
        <p:nvSpPr>
          <p:cNvPr id="30734" name="Text Box 14"/>
          <p:cNvSpPr txBox="1">
            <a:spLocks noChangeArrowheads="1"/>
          </p:cNvSpPr>
          <p:nvPr/>
        </p:nvSpPr>
        <p:spPr bwMode="auto">
          <a:xfrm>
            <a:off x="2362200" y="6477001"/>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000">
                <a:solidFill>
                  <a:srgbClr val="0000FF"/>
                </a:solidFill>
                <a:latin typeface="Times New Roman" panose="02020603050405020304" pitchFamily="18" charset="0"/>
              </a:rPr>
              <a:t>Chuông đồng Đại Bái</a:t>
            </a:r>
          </a:p>
        </p:txBody>
      </p:sp>
      <p:pic>
        <p:nvPicPr>
          <p:cNvPr id="30735" name="Picture 15" descr="Đồ gốm trong Hoàng thành Thăng Long - Gốm thời Lê - Do gom trong Hoang thanh Thang Long - Gom thoi Le_files\le6.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00800" y="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Rectangle 16"/>
          <p:cNvSpPr>
            <a:spLocks noChangeArrowheads="1"/>
          </p:cNvSpPr>
          <p:nvPr/>
        </p:nvSpPr>
        <p:spPr bwMode="auto">
          <a:xfrm>
            <a:off x="6477001" y="3124201"/>
            <a:ext cx="3890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i="1">
                <a:solidFill>
                  <a:srgbClr val="0000FF"/>
                </a:solidFill>
                <a:latin typeface="Times New Roman" panose="02020603050405020304" pitchFamily="18" charset="0"/>
              </a:rPr>
              <a:t>Đồ sứ hoa lam rồng, phượng Bát Tràng </a:t>
            </a:r>
            <a:endParaRPr lang="en-US" altLang="en-US">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08175996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0-#ppt_w/2"/>
                                          </p:val>
                                        </p:tav>
                                        <p:tav tm="100000">
                                          <p:val>
                                            <p:strVal val="#ppt_x"/>
                                          </p:val>
                                        </p:tav>
                                      </p:tavLst>
                                    </p:anim>
                                    <p:anim calcmode="lin" valueType="num">
                                      <p:cBhvr additive="base">
                                        <p:cTn id="8" dur="500" fill="hold"/>
                                        <p:tgtEl>
                                          <p:spTgt spid="3072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0731"/>
                                        </p:tgtEl>
                                        <p:attrNameLst>
                                          <p:attrName>style.visibility</p:attrName>
                                        </p:attrNameLst>
                                      </p:cBhvr>
                                      <p:to>
                                        <p:strVal val="visible"/>
                                      </p:to>
                                    </p:set>
                                    <p:anim calcmode="lin" valueType="num">
                                      <p:cBhvr additive="base">
                                        <p:cTn id="11" dur="500" fill="hold"/>
                                        <p:tgtEl>
                                          <p:spTgt spid="30731"/>
                                        </p:tgtEl>
                                        <p:attrNameLst>
                                          <p:attrName>ppt_x</p:attrName>
                                        </p:attrNameLst>
                                      </p:cBhvr>
                                      <p:tavLst>
                                        <p:tav tm="0">
                                          <p:val>
                                            <p:strVal val="0-#ppt_w/2"/>
                                          </p:val>
                                        </p:tav>
                                        <p:tav tm="100000">
                                          <p:val>
                                            <p:strVal val="#ppt_x"/>
                                          </p:val>
                                        </p:tav>
                                      </p:tavLst>
                                    </p:anim>
                                    <p:anim calcmode="lin" valueType="num">
                                      <p:cBhvr additive="base">
                                        <p:cTn id="12" dur="500" fill="hold"/>
                                        <p:tgtEl>
                                          <p:spTgt spid="307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0727"/>
                                        </p:tgtEl>
                                        <p:attrNameLst>
                                          <p:attrName>style.visibility</p:attrName>
                                        </p:attrNameLst>
                                      </p:cBhvr>
                                      <p:to>
                                        <p:strVal val="visible"/>
                                      </p:to>
                                    </p:set>
                                    <p:anim calcmode="lin" valueType="num">
                                      <p:cBhvr additive="base">
                                        <p:cTn id="15" dur="500" fill="hold"/>
                                        <p:tgtEl>
                                          <p:spTgt spid="30727"/>
                                        </p:tgtEl>
                                        <p:attrNameLst>
                                          <p:attrName>ppt_x</p:attrName>
                                        </p:attrNameLst>
                                      </p:cBhvr>
                                      <p:tavLst>
                                        <p:tav tm="0">
                                          <p:val>
                                            <p:strVal val="0-#ppt_w/2"/>
                                          </p:val>
                                        </p:tav>
                                        <p:tav tm="100000">
                                          <p:val>
                                            <p:strVal val="#ppt_x"/>
                                          </p:val>
                                        </p:tav>
                                      </p:tavLst>
                                    </p:anim>
                                    <p:anim calcmode="lin" valueType="num">
                                      <p:cBhvr additive="base">
                                        <p:cTn id="16" dur="500" fill="hold"/>
                                        <p:tgtEl>
                                          <p:spTgt spid="3072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additive="base">
                                        <p:cTn id="19" dur="500" fill="hold"/>
                                        <p:tgtEl>
                                          <p:spTgt spid="30736"/>
                                        </p:tgtEl>
                                        <p:attrNameLst>
                                          <p:attrName>ppt_x</p:attrName>
                                        </p:attrNameLst>
                                      </p:cBhvr>
                                      <p:tavLst>
                                        <p:tav tm="0">
                                          <p:val>
                                            <p:strVal val="#ppt_x"/>
                                          </p:val>
                                        </p:tav>
                                        <p:tav tm="100000">
                                          <p:val>
                                            <p:strVal val="#ppt_x"/>
                                          </p:val>
                                        </p:tav>
                                      </p:tavLst>
                                    </p:anim>
                                    <p:anim calcmode="lin" valueType="num">
                                      <p:cBhvr additive="base">
                                        <p:cTn id="20" dur="500" fill="hold"/>
                                        <p:tgtEl>
                                          <p:spTgt spid="3073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30734"/>
                                        </p:tgtEl>
                                        <p:attrNameLst>
                                          <p:attrName>style.visibility</p:attrName>
                                        </p:attrNameLst>
                                      </p:cBhvr>
                                      <p:to>
                                        <p:strVal val="visible"/>
                                      </p:to>
                                    </p:set>
                                    <p:anim calcmode="lin" valueType="num">
                                      <p:cBhvr additive="base">
                                        <p:cTn id="23" dur="500" fill="hold"/>
                                        <p:tgtEl>
                                          <p:spTgt spid="30734"/>
                                        </p:tgtEl>
                                        <p:attrNameLst>
                                          <p:attrName>ppt_x</p:attrName>
                                        </p:attrNameLst>
                                      </p:cBhvr>
                                      <p:tavLst>
                                        <p:tav tm="0">
                                          <p:val>
                                            <p:strVal val="0-#ppt_w/2"/>
                                          </p:val>
                                        </p:tav>
                                        <p:tav tm="100000">
                                          <p:val>
                                            <p:strVal val="#ppt_x"/>
                                          </p:val>
                                        </p:tav>
                                      </p:tavLst>
                                    </p:anim>
                                    <p:anim calcmode="lin" valueType="num">
                                      <p:cBhvr additive="base">
                                        <p:cTn id="24" dur="500" fill="hold"/>
                                        <p:tgtEl>
                                          <p:spTgt spid="30734"/>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0725"/>
                                        </p:tgtEl>
                                        <p:attrNameLst>
                                          <p:attrName>style.visibility</p:attrName>
                                        </p:attrNameLst>
                                      </p:cBhvr>
                                      <p:to>
                                        <p:strVal val="visible"/>
                                      </p:to>
                                    </p:set>
                                    <p:anim calcmode="lin" valueType="num">
                                      <p:cBhvr additive="base">
                                        <p:cTn id="27" dur="500" fill="hold"/>
                                        <p:tgtEl>
                                          <p:spTgt spid="30725"/>
                                        </p:tgtEl>
                                        <p:attrNameLst>
                                          <p:attrName>ppt_x</p:attrName>
                                        </p:attrNameLst>
                                      </p:cBhvr>
                                      <p:tavLst>
                                        <p:tav tm="0">
                                          <p:val>
                                            <p:strVal val="0-#ppt_w/2"/>
                                          </p:val>
                                        </p:tav>
                                        <p:tav tm="100000">
                                          <p:val>
                                            <p:strVal val="#ppt_x"/>
                                          </p:val>
                                        </p:tav>
                                      </p:tavLst>
                                    </p:anim>
                                    <p:anim calcmode="lin" valueType="num">
                                      <p:cBhvr additive="base">
                                        <p:cTn id="28" dur="500" fill="hold"/>
                                        <p:tgtEl>
                                          <p:spTgt spid="30725"/>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30732"/>
                                        </p:tgtEl>
                                        <p:attrNameLst>
                                          <p:attrName>style.visibility</p:attrName>
                                        </p:attrNameLst>
                                      </p:cBhvr>
                                      <p:to>
                                        <p:strVal val="visible"/>
                                      </p:to>
                                    </p:set>
                                    <p:anim calcmode="lin" valueType="num">
                                      <p:cBhvr additive="base">
                                        <p:cTn id="31" dur="500" fill="hold"/>
                                        <p:tgtEl>
                                          <p:spTgt spid="30732"/>
                                        </p:tgtEl>
                                        <p:attrNameLst>
                                          <p:attrName>ppt_x</p:attrName>
                                        </p:attrNameLst>
                                      </p:cBhvr>
                                      <p:tavLst>
                                        <p:tav tm="0">
                                          <p:val>
                                            <p:strVal val="0-#ppt_w/2"/>
                                          </p:val>
                                        </p:tav>
                                        <p:tav tm="100000">
                                          <p:val>
                                            <p:strVal val="#ppt_x"/>
                                          </p:val>
                                        </p:tav>
                                      </p:tavLst>
                                    </p:anim>
                                    <p:anim calcmode="lin" valueType="num">
                                      <p:cBhvr additive="base">
                                        <p:cTn id="32" dur="500" fill="hold"/>
                                        <p:tgtEl>
                                          <p:spTgt spid="3073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30735"/>
                                        </p:tgtEl>
                                        <p:attrNameLst>
                                          <p:attrName>style.visibility</p:attrName>
                                        </p:attrNameLst>
                                      </p:cBhvr>
                                      <p:to>
                                        <p:strVal val="visible"/>
                                      </p:to>
                                    </p:set>
                                    <p:anim calcmode="lin" valueType="num">
                                      <p:cBhvr additive="base">
                                        <p:cTn id="35" dur="500" fill="hold"/>
                                        <p:tgtEl>
                                          <p:spTgt spid="30735"/>
                                        </p:tgtEl>
                                        <p:attrNameLst>
                                          <p:attrName>ppt_x</p:attrName>
                                        </p:attrNameLst>
                                      </p:cBhvr>
                                      <p:tavLst>
                                        <p:tav tm="0">
                                          <p:val>
                                            <p:strVal val="#ppt_x"/>
                                          </p:val>
                                        </p:tav>
                                        <p:tav tm="100000">
                                          <p:val>
                                            <p:strVal val="#ppt_x"/>
                                          </p:val>
                                        </p:tav>
                                      </p:tavLst>
                                    </p:anim>
                                    <p:anim calcmode="lin" valueType="num">
                                      <p:cBhvr additive="base">
                                        <p:cTn id="36" dur="500" fill="hold"/>
                                        <p:tgtEl>
                                          <p:spTgt spid="307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2" grpId="0"/>
      <p:bldP spid="30734" grpId="0"/>
      <p:bldP spid="3073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4" descr="imagesHiện vật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572000"/>
            <a:ext cx="2771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Lọ giọt lệ số 2 vẽ men rạn giả cổ gốm sứ cổ truyền Bát Trà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2895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Làng gốm Bát Tr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67000"/>
            <a:ext cx="28956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7" descr="Làng gốm Bát Trà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00438"/>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8" descr="mot co so Làng gốm Bát Trà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
            <a:ext cx="6019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Text Box 9">
            <a:extLst>
              <a:ext uri="{FF2B5EF4-FFF2-40B4-BE49-F238E27FC236}">
                <a16:creationId xmlns:a16="http://schemas.microsoft.com/office/drawing/2014/main" id="{5C3B2994-FD45-448D-8BDD-BBE3C94DD4D4}"/>
              </a:ext>
            </a:extLst>
          </p:cNvPr>
          <p:cNvSpPr txBox="1">
            <a:spLocks noChangeArrowheads="1"/>
          </p:cNvSpPr>
          <p:nvPr/>
        </p:nvSpPr>
        <p:spPr bwMode="auto">
          <a:xfrm>
            <a:off x="1524000" y="0"/>
            <a:ext cx="3124200" cy="4572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sz="2400" b="1" dirty="0" err="1">
                <a:solidFill>
                  <a:srgbClr val="FF0000"/>
                </a:solidFill>
                <a:latin typeface="Times New Roman" panose="02020603050405020304" pitchFamily="18" charset="0"/>
                <a:cs typeface="Times New Roman" panose="02020603050405020304" pitchFamily="18" charset="0"/>
              </a:rPr>
              <a:t>Đô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gốm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304" name="Text Box 10"/>
          <p:cNvSpPr txBox="1">
            <a:spLocks noChangeArrowheads="1"/>
          </p:cNvSpPr>
          <p:nvPr/>
        </p:nvSpPr>
        <p:spPr bwMode="auto">
          <a:xfrm>
            <a:off x="4495800" y="2971801"/>
            <a:ext cx="617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rPr>
              <a:t>Một cơ sở gốm Bát Tràng  hiện nay</a:t>
            </a:r>
          </a:p>
        </p:txBody>
      </p:sp>
    </p:spTree>
    <p:extLst>
      <p:ext uri="{BB962C8B-B14F-4D97-AF65-F5344CB8AC3E}">
        <p14:creationId xmlns:p14="http://schemas.microsoft.com/office/powerpoint/2010/main" val="635639560"/>
      </p:ext>
    </p:extLst>
  </p:cSld>
  <p:clrMapOvr>
    <a:masterClrMapping/>
  </p:clrMapOvr>
  <p:transition>
    <p:cover dir="d"/>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981200" y="228601"/>
            <a:ext cx="5181600" cy="792163"/>
          </a:xfrm>
        </p:spPr>
        <p:txBody>
          <a:bodyPr anchor="ctr">
            <a:normAutofit fontScale="90000"/>
          </a:bodyPr>
          <a:lstStyle/>
          <a:p>
            <a:pPr eaLnBrk="1" hangingPunct="1"/>
            <a:r>
              <a:rPr lang="en-US" altLang="en-US" sz="3200" b="1" dirty="0" err="1">
                <a:latin typeface="Times New Roman" panose="02020603050405020304" pitchFamily="18" charset="0"/>
                <a:cs typeface="Times New Roman" panose="02020603050405020304" pitchFamily="18" charset="0"/>
              </a:rPr>
              <a:t>Đô</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gốm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Bát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Lê</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Sơ</a:t>
            </a:r>
            <a:r>
              <a:rPr lang="en-US" altLang="en-US" sz="3200" b="1" dirty="0">
                <a:latin typeface="Times New Roman" panose="02020603050405020304" pitchFamily="18" charset="0"/>
                <a:cs typeface="Times New Roman" panose="02020603050405020304" pitchFamily="18" charset="0"/>
              </a:rPr>
              <a:t>)</a:t>
            </a:r>
          </a:p>
        </p:txBody>
      </p:sp>
      <p:sp>
        <p:nvSpPr>
          <p:cNvPr id="18435" name="Rectangle 3"/>
          <p:cNvSpPr>
            <a:spLocks noGrp="1" noChangeArrowheads="1"/>
          </p:cNvSpPr>
          <p:nvPr>
            <p:ph type="body" idx="4294967295"/>
          </p:nvPr>
        </p:nvSpPr>
        <p:spPr>
          <a:xfrm>
            <a:off x="6858000" y="685801"/>
            <a:ext cx="3810000" cy="4525963"/>
          </a:xfrm>
        </p:spPr>
        <p:txBody>
          <a:bodyPr/>
          <a:lstStyle/>
          <a:p>
            <a:pPr eaLnBrk="1" hangingPunct="1"/>
            <a:r>
              <a:rPr lang="en-US" altLang="en-US" b="1">
                <a:solidFill>
                  <a:schemeClr val="tx1"/>
                </a:solidFill>
                <a:latin typeface="Times New Roman" panose="02020603050405020304" pitchFamily="18" charset="0"/>
                <a:cs typeface="Times New Roman" panose="02020603050405020304" pitchFamily="18" charset="0"/>
              </a:rPr>
              <a:t>Đồ gốm (di tích hoang thành Thăng Long)</a:t>
            </a:r>
          </a:p>
        </p:txBody>
      </p:sp>
      <p:pic>
        <p:nvPicPr>
          <p:cNvPr id="56324" name="Picture 4" descr="Ấm gốm hoa lam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91000"/>
            <a:ext cx="2895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Bình vôi gốm thời Lê S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114800"/>
            <a:ext cx="2362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đồ gốm sứ trắng thời Lê S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1"/>
            <a:ext cx="5334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Đồ gốm thời Lê Sơ ở ven sông cổ nằm giữa khu A và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362201"/>
            <a:ext cx="37338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527628"/>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stCondLst>
                                            <p:cond delay="0"/>
                                          </p:stCondLst>
                                        </p:cTn>
                                        <p:tgtEl>
                                          <p:spTgt spid="18434"/>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18434"/>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18434"/>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18434"/>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18434"/>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8435">
                                            <p:txEl>
                                              <p:pRg st="0" end="0"/>
                                            </p:txEl>
                                          </p:spTgt>
                                        </p:tgtEl>
                                        <p:attrNameLst>
                                          <p:attrName>style.visibility</p:attrName>
                                        </p:attrNameLst>
                                      </p:cBhvr>
                                      <p:to>
                                        <p:strVal val="visible"/>
                                      </p:to>
                                    </p:set>
                                    <p:anim calcmode="lin" valueType="num">
                                      <p:cBhvr>
                                        <p:cTn id="16" dur="500" fill="hold"/>
                                        <p:tgtEl>
                                          <p:spTgt spid="18435">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8435">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8435">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8435">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8435">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xit" presetSubtype="0" fill="hold" grpId="1" nodeType="clickEffect">
                                  <p:stCondLst>
                                    <p:cond delay="0"/>
                                  </p:stCondLst>
                                  <p:childTnLst>
                                    <p:anim calcmode="lin" valueType="num">
                                      <p:cBhvr>
                                        <p:cTn id="24" dur="2000" fill="hold"/>
                                        <p:tgtEl>
                                          <p:spTgt spid="18434"/>
                                        </p:tgtEl>
                                        <p:attrNameLst>
                                          <p:attrName>style.rotation</p:attrName>
                                        </p:attrNameLst>
                                      </p:cBhvr>
                                      <p:tavLst>
                                        <p:tav tm="0">
                                          <p:val>
                                            <p:fltVal val="0"/>
                                          </p:val>
                                        </p:tav>
                                        <p:tav tm="100000">
                                          <p:val>
                                            <p:fltVal val="-90"/>
                                          </p:val>
                                        </p:tav>
                                      </p:tavLst>
                                    </p:anim>
                                    <p:anim calcmode="lin" valueType="num">
                                      <p:cBhvr>
                                        <p:cTn id="25" dur="2000" fill="hold"/>
                                        <p:tgtEl>
                                          <p:spTgt spid="18434"/>
                                        </p:tgtEl>
                                        <p:attrNameLst>
                                          <p:attrName>ppt_w</p:attrName>
                                        </p:attrNameLst>
                                      </p:cBhvr>
                                      <p:tavLst>
                                        <p:tav tm="0">
                                          <p:val>
                                            <p:strVal val="ppt_w"/>
                                          </p:val>
                                        </p:tav>
                                        <p:tav tm="50000">
                                          <p:val>
                                            <p:strVal val="ppt_w-.5"/>
                                          </p:val>
                                        </p:tav>
                                        <p:tav tm="100000">
                                          <p:val>
                                            <p:strVal val="ppt_w-.5"/>
                                          </p:val>
                                        </p:tav>
                                      </p:tavLst>
                                    </p:anim>
                                    <p:anim calcmode="lin" valueType="num">
                                      <p:cBhvr>
                                        <p:cTn id="26" dur="2000" fill="hold"/>
                                        <p:tgtEl>
                                          <p:spTgt spid="18434"/>
                                        </p:tgtEl>
                                        <p:attrNameLst>
                                          <p:attrName>ppt_h</p:attrName>
                                        </p:attrNameLst>
                                      </p:cBhvr>
                                      <p:tavLst>
                                        <p:tav tm="0">
                                          <p:val>
                                            <p:strVal val="ppt_h"/>
                                          </p:val>
                                        </p:tav>
                                        <p:tav tm="100000">
                                          <p:val>
                                            <p:strVal val="ppt_h"/>
                                          </p:val>
                                        </p:tav>
                                      </p:tavLst>
                                    </p:anim>
                                    <p:anim calcmode="lin" valueType="num">
                                      <p:cBhvr>
                                        <p:cTn id="27" dur="2000" fill="hold"/>
                                        <p:tgtEl>
                                          <p:spTgt spid="18434"/>
                                        </p:tgtEl>
                                        <p:attrNameLst>
                                          <p:attrName>ppt_x</p:attrName>
                                        </p:attrNameLst>
                                      </p:cBhvr>
                                      <p:tavLst>
                                        <p:tav tm="0">
                                          <p:val>
                                            <p:strVal val="ppt_x"/>
                                          </p:val>
                                        </p:tav>
                                        <p:tav tm="100000">
                                          <p:val>
                                            <p:strVal val="ppt_x+.4"/>
                                          </p:val>
                                        </p:tav>
                                      </p:tavLst>
                                    </p:anim>
                                    <p:anim calcmode="lin" valueType="num">
                                      <p:cBhvr>
                                        <p:cTn id="28" dur="2000" fill="hold"/>
                                        <p:tgtEl>
                                          <p:spTgt spid="18434"/>
                                        </p:tgtEl>
                                        <p:attrNameLst>
                                          <p:attrName>ppt_y</p:attrName>
                                        </p:attrNameLst>
                                      </p:cBhvr>
                                      <p:tavLst>
                                        <p:tav tm="0">
                                          <p:val>
                                            <p:strVal val="ppt_y"/>
                                          </p:val>
                                        </p:tav>
                                        <p:tav tm="50000">
                                          <p:val>
                                            <p:strVal val="ppt_y+.1"/>
                                          </p:val>
                                        </p:tav>
                                        <p:tav tm="100000">
                                          <p:val>
                                            <p:strVal val="ppt_y-.2"/>
                                          </p:val>
                                        </p:tav>
                                      </p:tavLst>
                                    </p:anim>
                                    <p:set>
                                      <p:cBhvr>
                                        <p:cTn id="29" dur="1" fill="hold">
                                          <p:stCondLst>
                                            <p:cond delay="1998"/>
                                          </p:stCondLst>
                                        </p:cTn>
                                        <p:tgtEl>
                                          <p:spTgt spid="18434"/>
                                        </p:tgtEl>
                                        <p:attrNameLst>
                                          <p:attrName>style.visibility</p:attrName>
                                        </p:attrNameLst>
                                      </p:cBhvr>
                                      <p:to>
                                        <p:strVal val="hidden"/>
                                      </p:to>
                                    </p:set>
                                  </p:childTnLst>
                                </p:cTn>
                              </p:par>
                              <p:par>
                                <p:cTn id="30" presetID="22" presetClass="exit" presetSubtype="8" fill="hold" grpId="1" nodeType="withEffect">
                                  <p:stCondLst>
                                    <p:cond delay="0"/>
                                  </p:stCondLst>
                                  <p:childTnLst>
                                    <p:animEffect transition="out" filter="wipe(left)">
                                      <p:cBhvr>
                                        <p:cTn id="31" dur="500"/>
                                        <p:tgtEl>
                                          <p:spTgt spid="18435">
                                            <p:txEl>
                                              <p:pRg st="0" end="0"/>
                                            </p:txEl>
                                          </p:spTgt>
                                        </p:tgtEl>
                                      </p:cBhvr>
                                    </p:animEffect>
                                    <p:set>
                                      <p:cBhvr>
                                        <p:cTn id="32" dur="1" fill="hold">
                                          <p:stCondLst>
                                            <p:cond delay="499"/>
                                          </p:stCondLst>
                                        </p:cTn>
                                        <p:tgtEl>
                                          <p:spTgt spid="184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4" grpId="1"/>
      <p:bldP spid="18435" grpId="0" build="p"/>
      <p:bldP spid="18435" grpI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5BE6ED-2459-7E03-D369-821DA3EB52F2}"/>
              </a:ext>
            </a:extLst>
          </p:cNvPr>
          <p:cNvSpPr txBox="1"/>
          <p:nvPr/>
        </p:nvSpPr>
        <p:spPr>
          <a:xfrm>
            <a:off x="2854465" y="1181903"/>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5p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id="{EE731847-82CC-CECA-F4D7-3B62C08DCEA0}"/>
              </a:ext>
            </a:extLst>
          </p:cNvPr>
          <p:cNvSpPr/>
          <p:nvPr/>
        </p:nvSpPr>
        <p:spPr>
          <a:xfrm>
            <a:off x="3991897" y="185383"/>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1B4F153E-298C-812B-4799-851EB81E23BA}"/>
              </a:ext>
            </a:extLst>
          </p:cNvPr>
          <p:cNvGraphicFramePr>
            <a:graphicFrameLocks noGrp="1"/>
          </p:cNvGraphicFramePr>
          <p:nvPr>
            <p:extLst>
              <p:ext uri="{D42A27DB-BD31-4B8C-83A1-F6EECF244321}">
                <p14:modId xmlns:p14="http://schemas.microsoft.com/office/powerpoint/2010/main" val="3969764047"/>
              </p:ext>
            </p:extLst>
          </p:nvPr>
        </p:nvGraphicFramePr>
        <p:xfrm>
          <a:off x="927848" y="2178424"/>
          <a:ext cx="9641540" cy="4734350"/>
        </p:xfrm>
        <a:graphic>
          <a:graphicData uri="http://schemas.openxmlformats.org/drawingml/2006/table">
            <a:tbl>
              <a:tblPr firstRow="1" bandRow="1">
                <a:tableStyleId>{5940675A-B579-460E-94D1-54222C63F5DA}</a:tableStyleId>
              </a:tblPr>
              <a:tblGrid>
                <a:gridCol w="4812982">
                  <a:extLst>
                    <a:ext uri="{9D8B030D-6E8A-4147-A177-3AD203B41FA5}">
                      <a16:colId xmlns:a16="http://schemas.microsoft.com/office/drawing/2014/main" val="1941376792"/>
                    </a:ext>
                  </a:extLst>
                </a:gridCol>
                <a:gridCol w="4828558">
                  <a:extLst>
                    <a:ext uri="{9D8B030D-6E8A-4147-A177-3AD203B41FA5}">
                      <a16:colId xmlns:a16="http://schemas.microsoft.com/office/drawing/2014/main" val="3434498917"/>
                    </a:ext>
                  </a:extLst>
                </a:gridCol>
              </a:tblGrid>
              <a:tr h="425278">
                <a:tc>
                  <a:txBody>
                    <a:bodyPr/>
                    <a:lstStyle/>
                    <a:p>
                      <a:endParaRPr lang="en-SG" dirty="0"/>
                    </a:p>
                  </a:txBody>
                  <a:tcPr/>
                </a:tc>
                <a:tc>
                  <a:txBody>
                    <a:bodyPr/>
                    <a:lstStyle/>
                    <a:p>
                      <a:endParaRPr lang="en-SG" dirty="0"/>
                    </a:p>
                  </a:txBody>
                  <a:tcPr/>
                </a:tc>
                <a:extLst>
                  <a:ext uri="{0D108BD9-81ED-4DB2-BD59-A6C34878D82A}">
                    <a16:rowId xmlns:a16="http://schemas.microsoft.com/office/drawing/2014/main" val="754620622"/>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1.Nhà Lê Sơ được thành lập vào năm:</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358050430"/>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2.Quốc hiệu là:</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8636520"/>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3.Kinh đô đóng ở</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421781145"/>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4.Đứng đầu nhà nước là</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391027785"/>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5.Cả nước được chia thành các</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59966716"/>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6. Quân đội bao gồm </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588373171"/>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7. Quân được tổ chức theo lối</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843566801"/>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8. Ban hành bộ luật</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937523129"/>
                  </a:ext>
                </a:extLst>
              </a:tr>
              <a:tr h="431184">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9. Đến năm 1471 lãnh thổ Đại  Việt được mở rộng tới</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9" name="Rectangle 9"/>
          <p:cNvSpPr>
            <a:spLocks noGrp="1" noChangeArrowheads="1"/>
          </p:cNvSpPr>
          <p:nvPr>
            <p:ph type="body" sz="half" idx="4294967295"/>
          </p:nvPr>
        </p:nvSpPr>
        <p:spPr>
          <a:xfrm>
            <a:off x="3216275" y="0"/>
            <a:ext cx="5715000" cy="685800"/>
          </a:xfrm>
        </p:spPr>
        <p:txBody>
          <a:bodyPr/>
          <a:lstStyle/>
          <a:p>
            <a:pPr algn="ctr" eaLnBrk="1" hangingPunct="1"/>
            <a:r>
              <a:rPr lang="en-US" altLang="en-US" b="1" dirty="0" err="1">
                <a:solidFill>
                  <a:schemeClr val="tx1"/>
                </a:solidFill>
                <a:latin typeface="Times New Roman" panose="02020603050405020304" pitchFamily="18" charset="0"/>
                <a:cs typeface="Times New Roman" panose="02020603050405020304" pitchFamily="18" charset="0"/>
              </a:rPr>
              <a:t>Chuông</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đồng</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thời</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Lê</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sơ</a:t>
            </a:r>
            <a:endParaRPr lang="en-US" altLang="en-US" b="1" dirty="0">
              <a:solidFill>
                <a:schemeClr val="tx1"/>
              </a:solidFill>
              <a:latin typeface="Times New Roman" panose="02020603050405020304" pitchFamily="18" charset="0"/>
              <a:cs typeface="Times New Roman" panose="02020603050405020304" pitchFamily="18" charset="0"/>
            </a:endParaRPr>
          </a:p>
        </p:txBody>
      </p:sp>
      <p:pic>
        <p:nvPicPr>
          <p:cNvPr id="57347" name="Picture 4" descr="chuông thời L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9276"/>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06134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9">
                                            <p:txEl>
                                              <p:pRg st="0" end="0"/>
                                            </p:txEl>
                                          </p:spTgt>
                                        </p:tgtEl>
                                        <p:attrNameLst>
                                          <p:attrName>style.visibility</p:attrName>
                                        </p:attrNameLst>
                                      </p:cBhvr>
                                      <p:to>
                                        <p:strVal val="visible"/>
                                      </p:to>
                                    </p:set>
                                    <p:animEffect transition="in" filter="slide(fromBottom)">
                                      <p:cBhvr>
                                        <p:cTn id="7" dur="500">
                                          <p:stCondLst>
                                            <p:cond delay="0"/>
                                          </p:stCondLst>
                                        </p:cTn>
                                        <p:tgtEl>
                                          <p:spTgt spid="20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4" descr="Bát sứ mỏng dành cho Vua trang trí hình rồng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62400"/>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Bát vẽ phượng thời Lê Sơ, đồ ngự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91000"/>
            <a:ext cx="411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Đồ ngự dụng dành riêng cho Vua thời Lê S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7" descr="Dia_trang_tri_rong_thoi_Le_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914400"/>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8"/>
          <p:cNvSpPr txBox="1">
            <a:spLocks noChangeArrowheads="1"/>
          </p:cNvSpPr>
          <p:nvPr/>
        </p:nvSpPr>
        <p:spPr bwMode="auto">
          <a:xfrm>
            <a:off x="1524000" y="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dirty="0" err="1">
                <a:solidFill>
                  <a:schemeClr val="tx1"/>
                </a:solidFill>
                <a:latin typeface="Times New Roman" panose="02020603050405020304" pitchFamily="18" charset="0"/>
                <a:cs typeface="Times New Roman" panose="02020603050405020304" pitchFamily="18" charset="0"/>
              </a:rPr>
              <a:t>Đồ</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ngự</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dụng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dành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riêng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cho</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Vua</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thời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Lê</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sơ</a:t>
            </a:r>
            <a:r>
              <a:rPr lang="en-US" altLang="en-US" sz="2800" b="1" dirty="0">
                <a:solidFill>
                  <a:schemeClr val="tx1"/>
                </a:solidFill>
                <a:latin typeface="Times New Roman" panose="02020603050405020304" pitchFamily="18" charset="0"/>
                <a:cs typeface="Times New Roman" panose="02020603050405020304" pitchFamily="18" charset="0"/>
              </a:rPr>
              <a:t>. (Di </a:t>
            </a:r>
            <a:r>
              <a:rPr lang="en-US" altLang="en-US" sz="2800" b="1" dirty="0" err="1">
                <a:solidFill>
                  <a:schemeClr val="tx1"/>
                </a:solidFill>
                <a:latin typeface="Times New Roman" panose="02020603050405020304" pitchFamily="18" charset="0"/>
                <a:cs typeface="Times New Roman" panose="02020603050405020304" pitchFamily="18" charset="0"/>
              </a:rPr>
              <a:t>tích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Hoàng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thành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Thăng</a:t>
            </a:r>
            <a:r>
              <a:rPr lang="en-US" altLang="en-US" sz="2800" b="1" dirty="0">
                <a:solidFill>
                  <a:schemeClr val="tx1"/>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71562883"/>
      </p:ext>
    </p:extLst>
  </p:cSld>
  <p:clrMapOvr>
    <a:masterClrMapping/>
  </p:clrMapOvr>
  <p:transition>
    <p:pull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1828800" y="304801"/>
            <a:ext cx="845820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a:solidFill>
                  <a:schemeClr val="tx1"/>
                </a:solidFill>
                <a:latin typeface="Arial" panose="020B0604020202020204" pitchFamily="34" charset="0"/>
              </a:rPr>
              <a:t>      	</a:t>
            </a:r>
            <a:r>
              <a:rPr lang="en-US" altLang="en-US" sz="2600" b="1" i="1">
                <a:solidFill>
                  <a:srgbClr val="663300"/>
                </a:solidFill>
                <a:latin typeface="Times New Roman" panose="02020603050405020304" pitchFamily="18" charset="0"/>
              </a:rPr>
              <a:t>Các làng thủ công chuyên nghiệp nổi tiếng bấy giờ có làng Hợp Lễ, Chu Đậu (Hải Dương) ,Bát Tràng(Hà Nội) làm đồ gốm, làng Đại Bái (Bắc Ninh) đúc đồng;làng Vân Chàng (Nam Định) rèn sắt v.v…</a:t>
            </a:r>
          </a:p>
          <a:p>
            <a:pPr eaLnBrk="1" hangingPunct="1">
              <a:spcBef>
                <a:spcPct val="50000"/>
              </a:spcBef>
              <a:buClrTx/>
              <a:buSzTx/>
              <a:buFontTx/>
              <a:buNone/>
            </a:pPr>
            <a:r>
              <a:rPr lang="en-US" altLang="en-US" sz="2600" b="1" i="1">
                <a:solidFill>
                  <a:srgbClr val="663300"/>
                </a:solidFill>
                <a:latin typeface="Times New Roman" panose="02020603050405020304" pitchFamily="18" charset="0"/>
              </a:rPr>
              <a:t>    	 Các phường thủ công ở kinh thành Thăng Long như phường Nghi Tàm dệt vải nhỏ và lụa, phường Yên Thái làm giấy, phường Hàng Đào nhuộm điều v.v… </a:t>
            </a:r>
          </a:p>
          <a:p>
            <a:pPr eaLnBrk="1" hangingPunct="1">
              <a:spcBef>
                <a:spcPct val="50000"/>
              </a:spcBef>
              <a:buClrTx/>
              <a:buSzTx/>
              <a:buFontTx/>
              <a:buNone/>
            </a:pPr>
            <a:r>
              <a:rPr lang="en-US" altLang="en-US" sz="2600" b="1" i="1">
                <a:solidFill>
                  <a:srgbClr val="663300"/>
                </a:solidFill>
                <a:latin typeface="Times New Roman" panose="02020603050405020304" pitchFamily="18" charset="0"/>
              </a:rPr>
              <a:t>       </a:t>
            </a:r>
            <a:r>
              <a:rPr lang="en-US" altLang="en-US" sz="2600" b="1">
                <a:solidFill>
                  <a:srgbClr val="663300"/>
                </a:solidFill>
                <a:latin typeface="Times New Roman" panose="02020603050405020304" pitchFamily="18" charset="0"/>
              </a:rPr>
              <a:t>Các xưởng thủ công do nhà nước quản lí, gọi là </a:t>
            </a:r>
            <a:r>
              <a:rPr lang="en-US" altLang="en-US" sz="2600" b="1" i="1">
                <a:solidFill>
                  <a:srgbClr val="663300"/>
                </a:solidFill>
                <a:latin typeface="Times New Roman" panose="02020603050405020304" pitchFamily="18" charset="0"/>
              </a:rPr>
              <a:t>Cục bách tác</a:t>
            </a:r>
            <a:r>
              <a:rPr lang="en-US" altLang="en-US" sz="2600" b="1">
                <a:solidFill>
                  <a:srgbClr val="663300"/>
                </a:solidFill>
                <a:latin typeface="Times New Roman" panose="02020603050405020304" pitchFamily="18" charset="0"/>
              </a:rPr>
              <a:t>, sản xuất đồ dùng cho nhà vua, vũ khí, đóng thuyền, đúc tiền đồng…; các nghề khai mỏ đồng, sắt vàng được đẩy mạnh.</a:t>
            </a:r>
          </a:p>
        </p:txBody>
      </p:sp>
      <p:sp>
        <p:nvSpPr>
          <p:cNvPr id="31749" name="Text Box 5"/>
          <p:cNvSpPr txBox="1">
            <a:spLocks noChangeArrowheads="1"/>
          </p:cNvSpPr>
          <p:nvPr/>
        </p:nvSpPr>
        <p:spPr bwMode="auto">
          <a:xfrm>
            <a:off x="2209800" y="5257800"/>
            <a:ext cx="8382000" cy="954088"/>
          </a:xfrm>
          <a:prstGeom prst="rect">
            <a:avLst/>
          </a:prstGeom>
          <a:noFill/>
          <a:ln w="5715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a:solidFill>
                  <a:srgbClr val="FF3300"/>
                </a:solidFill>
                <a:latin typeface="Times New Roman" panose="02020603050405020304" pitchFamily="18" charset="0"/>
              </a:rPr>
              <a:t>Quan sát những hình ảnh và đoạn trích trên em có nhận xét gì về tình hình thủ công nghiệp thời kì này?</a:t>
            </a:r>
          </a:p>
        </p:txBody>
      </p:sp>
    </p:spTree>
    <p:extLst>
      <p:ext uri="{BB962C8B-B14F-4D97-AF65-F5344CB8AC3E}">
        <p14:creationId xmlns:p14="http://schemas.microsoft.com/office/powerpoint/2010/main" val="426220232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749"/>
                                        </p:tgtEl>
                                        <p:attrNameLst>
                                          <p:attrName>style.visibility</p:attrName>
                                        </p:attrNameLst>
                                      </p:cBhvr>
                                      <p:to>
                                        <p:strVal val="visible"/>
                                      </p:to>
                                    </p:set>
                                    <p:anim calcmode="discrete" valueType="clr">
                                      <p:cBhvr override="childStyle">
                                        <p:cTn id="7" dur="80"/>
                                        <p:tgtEl>
                                          <p:spTgt spid="3174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9"/>
                                        </p:tgtEl>
                                        <p:attrNameLst>
                                          <p:attrName>fillcolor</p:attrName>
                                        </p:attrNameLst>
                                      </p:cBhvr>
                                      <p:tavLst>
                                        <p:tav tm="0">
                                          <p:val>
                                            <p:clrVal>
                                              <a:schemeClr val="accent2"/>
                                            </p:clrVal>
                                          </p:val>
                                        </p:tav>
                                        <p:tav tm="50000">
                                          <p:val>
                                            <p:clrVal>
                                              <a:schemeClr val="hlink"/>
                                            </p:clrVal>
                                          </p:val>
                                        </p:tav>
                                      </p:tavLst>
                                    </p:anim>
                                    <p:set>
                                      <p:cBhvr>
                                        <p:cTn id="9" dur="80"/>
                                        <p:tgtEl>
                                          <p:spTgt spid="3174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0" nodeType="clickEffect">
                                  <p:stCondLst>
                                    <p:cond delay="0"/>
                                  </p:stCondLst>
                                  <p:iterate type="lt">
                                    <p:tmPct val="0"/>
                                  </p:iterate>
                                  <p:childTnLst>
                                    <p:anim calcmode="lin" valueType="num">
                                      <p:cBhvr additive="base">
                                        <p:cTn id="13" dur="500"/>
                                        <p:tgtEl>
                                          <p:spTgt spid="31748"/>
                                        </p:tgtEl>
                                        <p:attrNameLst>
                                          <p:attrName>ppt_x</p:attrName>
                                        </p:attrNameLst>
                                      </p:cBhvr>
                                      <p:tavLst>
                                        <p:tav tm="0">
                                          <p:val>
                                            <p:strVal val="ppt_x"/>
                                          </p:val>
                                        </p:tav>
                                        <p:tav tm="100000">
                                          <p:val>
                                            <p:strVal val="ppt_x"/>
                                          </p:val>
                                        </p:tav>
                                      </p:tavLst>
                                    </p:anim>
                                    <p:anim calcmode="lin" valueType="num">
                                      <p:cBhvr additive="base">
                                        <p:cTn id="14" dur="500"/>
                                        <p:tgtEl>
                                          <p:spTgt spid="31748"/>
                                        </p:tgtEl>
                                        <p:attrNameLst>
                                          <p:attrName>ppt_y</p:attrName>
                                        </p:attrNameLst>
                                      </p:cBhvr>
                                      <p:tavLst>
                                        <p:tav tm="0">
                                          <p:val>
                                            <p:strVal val="ppt_y"/>
                                          </p:val>
                                        </p:tav>
                                        <p:tav tm="100000">
                                          <p:val>
                                            <p:strVal val="1+ppt_h/2"/>
                                          </p:val>
                                        </p:tav>
                                      </p:tavLst>
                                    </p:anim>
                                    <p:set>
                                      <p:cBhvr>
                                        <p:cTn id="15" dur="1" fill="hold">
                                          <p:stCondLst>
                                            <p:cond delay="499"/>
                                          </p:stCondLst>
                                        </p:cTn>
                                        <p:tgtEl>
                                          <p:spTgt spid="31748"/>
                                        </p:tgtEl>
                                        <p:attrNameLst>
                                          <p:attrName>style.visibility</p:attrName>
                                        </p:attrNameLst>
                                      </p:cBhvr>
                                      <p:to>
                                        <p:strVal val="hidden"/>
                                      </p:to>
                                    </p:set>
                                  </p:childTnLst>
                                </p:cTn>
                              </p:par>
                              <p:par>
                                <p:cTn id="16" presetID="2" presetClass="exit" presetSubtype="4" fill="hold" grpId="1" nodeType="withEffect">
                                  <p:stCondLst>
                                    <p:cond delay="0"/>
                                  </p:stCondLst>
                                  <p:iterate type="lt">
                                    <p:tmPct val="0"/>
                                  </p:iterate>
                                  <p:childTnLst>
                                    <p:anim calcmode="lin" valueType="num">
                                      <p:cBhvr additive="base">
                                        <p:cTn id="17" dur="500"/>
                                        <p:tgtEl>
                                          <p:spTgt spid="31749"/>
                                        </p:tgtEl>
                                        <p:attrNameLst>
                                          <p:attrName>ppt_x</p:attrName>
                                        </p:attrNameLst>
                                      </p:cBhvr>
                                      <p:tavLst>
                                        <p:tav tm="0">
                                          <p:val>
                                            <p:strVal val="ppt_x"/>
                                          </p:val>
                                        </p:tav>
                                        <p:tav tm="100000">
                                          <p:val>
                                            <p:strVal val="ppt_x"/>
                                          </p:val>
                                        </p:tav>
                                      </p:tavLst>
                                    </p:anim>
                                    <p:anim calcmode="lin" valueType="num">
                                      <p:cBhvr additive="base">
                                        <p:cTn id="18" dur="500"/>
                                        <p:tgtEl>
                                          <p:spTgt spid="31749"/>
                                        </p:tgtEl>
                                        <p:attrNameLst>
                                          <p:attrName>ppt_y</p:attrName>
                                        </p:attrNameLst>
                                      </p:cBhvr>
                                      <p:tavLst>
                                        <p:tav tm="0">
                                          <p:val>
                                            <p:strVal val="ppt_y"/>
                                          </p:val>
                                        </p:tav>
                                        <p:tav tm="100000">
                                          <p:val>
                                            <p:strVal val="1+ppt_h/2"/>
                                          </p:val>
                                        </p:tav>
                                      </p:tavLst>
                                    </p:anim>
                                    <p:set>
                                      <p:cBhvr>
                                        <p:cTn id="19" dur="1" fill="hold">
                                          <p:stCondLst>
                                            <p:cond delay="499"/>
                                          </p:stCondLst>
                                        </p:cTn>
                                        <p:tgtEl>
                                          <p:spTgt spid="31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animBg="1"/>
      <p:bldP spid="3174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Oval 4"/>
          <p:cNvSpPr>
            <a:spLocks noChangeArrowheads="1"/>
          </p:cNvSpPr>
          <p:nvPr/>
        </p:nvSpPr>
        <p:spPr bwMode="auto">
          <a:xfrm>
            <a:off x="2057400" y="3657600"/>
            <a:ext cx="6248400" cy="1676400"/>
          </a:xfrm>
          <a:prstGeom prst="ellipse">
            <a:avLst/>
          </a:prstGeom>
          <a:solidFill>
            <a:srgbClr val="AAF4EB"/>
          </a:solidFill>
          <a:ln w="762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a:solidFill>
                  <a:srgbClr val="FF3300"/>
                </a:solidFill>
                <a:latin typeface="Times New Roman" panose="02020603050405020304" pitchFamily="18" charset="0"/>
              </a:rPr>
              <a:t> </a:t>
            </a:r>
            <a:r>
              <a:rPr lang="en-US" altLang="en-US" sz="2400" b="1">
                <a:solidFill>
                  <a:srgbClr val="FF3300"/>
                </a:solidFill>
                <a:latin typeface="Times New Roman" panose="02020603050405020304" pitchFamily="18" charset="0"/>
              </a:rPr>
              <a:t>Hãy cho biết những làng nghề thủ công </a:t>
            </a:r>
          </a:p>
          <a:p>
            <a:pPr algn="ctr" eaLnBrk="1" hangingPunct="1">
              <a:spcBef>
                <a:spcPct val="0"/>
              </a:spcBef>
              <a:buClrTx/>
              <a:buSzTx/>
              <a:buFontTx/>
              <a:buNone/>
            </a:pPr>
            <a:r>
              <a:rPr lang="en-US" altLang="en-US" sz="2400" b="1">
                <a:solidFill>
                  <a:srgbClr val="FF3300"/>
                </a:solidFill>
                <a:latin typeface="Times New Roman" panose="02020603050405020304" pitchFamily="18" charset="0"/>
              </a:rPr>
              <a:t>truyền thống nào  còn duy trì đến ngày nay ?</a:t>
            </a:r>
            <a:r>
              <a:rPr lang="en-US" altLang="en-US" sz="2400">
                <a:solidFill>
                  <a:srgbClr val="FF3300"/>
                </a:solidFill>
                <a:latin typeface="Times New Roman" panose="02020603050405020304" pitchFamily="18" charset="0"/>
              </a:rPr>
              <a:t> </a:t>
            </a:r>
          </a:p>
        </p:txBody>
      </p:sp>
      <p:sp>
        <p:nvSpPr>
          <p:cNvPr id="60419" name="Text Box 7"/>
          <p:cNvSpPr txBox="1">
            <a:spLocks noChangeArrowheads="1"/>
          </p:cNvSpPr>
          <p:nvPr/>
        </p:nvSpPr>
        <p:spPr bwMode="auto">
          <a:xfrm>
            <a:off x="2057400" y="533401"/>
            <a:ext cx="38100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a:solidFill>
                  <a:srgbClr val="C00000"/>
                </a:solidFill>
                <a:latin typeface="Times New Roman" panose="02020603050405020304" pitchFamily="18" charset="0"/>
              </a:rPr>
              <a:t>1.Kinh tế:</a:t>
            </a:r>
          </a:p>
          <a:p>
            <a:pPr eaLnBrk="1" hangingPunct="1">
              <a:spcBef>
                <a:spcPct val="50000"/>
              </a:spcBef>
              <a:buClrTx/>
              <a:buSzTx/>
              <a:buFontTx/>
              <a:buNone/>
            </a:pPr>
            <a:endParaRPr lang="en-US" altLang="en-US" b="1">
              <a:solidFill>
                <a:schemeClr val="tx1"/>
              </a:solidFill>
              <a:latin typeface="Times New Roman" panose="02020603050405020304" pitchFamily="18" charset="0"/>
            </a:endParaRPr>
          </a:p>
        </p:txBody>
      </p:sp>
      <p:sp>
        <p:nvSpPr>
          <p:cNvPr id="60420" name="Text Box 8"/>
          <p:cNvSpPr txBox="1">
            <a:spLocks noChangeArrowheads="1"/>
          </p:cNvSpPr>
          <p:nvPr/>
        </p:nvSpPr>
        <p:spPr bwMode="auto">
          <a:xfrm>
            <a:off x="2057400" y="129540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chemeClr val="tx1"/>
                </a:solidFill>
                <a:latin typeface="Times New Roman" panose="02020603050405020304" pitchFamily="18" charset="0"/>
              </a:rPr>
              <a:t>a.Nông nghiệp:</a:t>
            </a:r>
          </a:p>
        </p:txBody>
      </p:sp>
      <p:sp>
        <p:nvSpPr>
          <p:cNvPr id="60421" name="Text Box 9"/>
          <p:cNvSpPr txBox="1">
            <a:spLocks noChangeArrowheads="1"/>
          </p:cNvSpPr>
          <p:nvPr/>
        </p:nvSpPr>
        <p:spPr bwMode="auto">
          <a:xfrm>
            <a:off x="1981200" y="1828801"/>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i="1">
                <a:solidFill>
                  <a:schemeClr val="tx1"/>
                </a:solidFill>
                <a:latin typeface="Times New Roman" panose="02020603050405020304" pitchFamily="18" charset="0"/>
              </a:rPr>
              <a:t>b.Công thương nghiệp:</a:t>
            </a:r>
          </a:p>
        </p:txBody>
      </p:sp>
      <p:sp>
        <p:nvSpPr>
          <p:cNvPr id="32778" name="AutoShape 10"/>
          <p:cNvSpPr>
            <a:spLocks noChangeArrowheads="1"/>
          </p:cNvSpPr>
          <p:nvPr/>
        </p:nvSpPr>
        <p:spPr bwMode="auto">
          <a:xfrm>
            <a:off x="6311900" y="1981200"/>
            <a:ext cx="4356100" cy="4191000"/>
          </a:xfrm>
          <a:prstGeom prst="verticalScroll">
            <a:avLst>
              <a:gd name="adj" fmla="val 12500"/>
            </a:avLst>
          </a:prstGeom>
          <a:gradFill rotWithShape="1">
            <a:gsLst>
              <a:gs pos="0">
                <a:srgbClr val="E7B7E7"/>
              </a:gs>
              <a:gs pos="100000">
                <a:schemeClr val="bg1"/>
              </a:gs>
            </a:gsLst>
            <a:lin ang="5400000" scaled="1"/>
          </a:gra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600" b="1" dirty="0" err="1">
                <a:solidFill>
                  <a:srgbClr val="0000FF"/>
                </a:solidFill>
                <a:latin typeface="Times New Roman" panose="02020603050405020304" pitchFamily="18" charset="0"/>
              </a:rPr>
              <a:t>Hãy</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kể</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những</a:t>
            </a:r>
            <a:r>
              <a:rPr lang="en-US" altLang="en-US" sz="26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2600" b="1" dirty="0" err="1">
                <a:solidFill>
                  <a:srgbClr val="0000FF"/>
                </a:solidFill>
                <a:latin typeface="Times New Roman" panose="02020603050405020304" pitchFamily="18" charset="0"/>
              </a:rPr>
              <a:t>làng</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nghề</a:t>
            </a:r>
            <a:endParaRPr lang="en-US" altLang="en-US" sz="2600" b="1" dirty="0">
              <a:solidFill>
                <a:srgbClr val="0000FF"/>
              </a:solidFill>
              <a:latin typeface="Times New Roman" panose="02020603050405020304" pitchFamily="18" charset="0"/>
            </a:endParaRPr>
          </a:p>
          <a:p>
            <a:pPr algn="ctr" eaLnBrk="1" hangingPunct="1">
              <a:spcBef>
                <a:spcPct val="0"/>
              </a:spcBef>
              <a:buClrTx/>
              <a:buSzTx/>
              <a:buFontTx/>
              <a:buNone/>
            </a:pP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thủ</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công</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truyền</a:t>
            </a:r>
            <a:r>
              <a:rPr lang="en-US" altLang="en-US" sz="26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2600" b="1" dirty="0" err="1">
                <a:solidFill>
                  <a:srgbClr val="0000FF"/>
                </a:solidFill>
                <a:latin typeface="Times New Roman" panose="02020603050405020304" pitchFamily="18" charset="0"/>
              </a:rPr>
              <a:t>thống</a:t>
            </a:r>
            <a:r>
              <a:rPr lang="en-US" altLang="en-US" sz="2600" b="1" dirty="0">
                <a:solidFill>
                  <a:srgbClr val="0000FF"/>
                </a:solidFill>
                <a:latin typeface="Times New Roman" panose="02020603050405020304" pitchFamily="18" charset="0"/>
              </a:rPr>
              <a:t> ở </a:t>
            </a:r>
          </a:p>
          <a:p>
            <a:pPr algn="ctr" eaLnBrk="1" hangingPunct="1">
              <a:spcBef>
                <a:spcPct val="0"/>
              </a:spcBef>
              <a:buClrTx/>
              <a:buSzTx/>
              <a:buFontTx/>
              <a:buNone/>
            </a:pPr>
            <a:r>
              <a:rPr lang="en-US" altLang="en-US" sz="2600" b="1" dirty="0" err="1">
                <a:solidFill>
                  <a:srgbClr val="0000FF"/>
                </a:solidFill>
                <a:latin typeface="Times New Roman" panose="02020603050405020304" pitchFamily="18" charset="0"/>
              </a:rPr>
              <a:t>Địa</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phương</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em</a:t>
            </a:r>
            <a:endParaRPr lang="en-US" altLang="en-US" sz="2600" b="1" dirty="0">
              <a:solidFill>
                <a:srgbClr val="0000FF"/>
              </a:solidFill>
              <a:latin typeface="Times New Roman" panose="02020603050405020304" pitchFamily="18" charset="0"/>
            </a:endParaRPr>
          </a:p>
          <a:p>
            <a:pPr algn="ctr" eaLnBrk="1" hangingPunct="1">
              <a:spcBef>
                <a:spcPct val="0"/>
              </a:spcBef>
              <a:buClrTx/>
              <a:buSzTx/>
              <a:buFontTx/>
              <a:buNone/>
            </a:pPr>
            <a:r>
              <a:rPr lang="en-US" altLang="en-US" sz="2600" b="1" dirty="0" err="1">
                <a:solidFill>
                  <a:srgbClr val="0000FF"/>
                </a:solidFill>
                <a:latin typeface="Times New Roman" panose="02020603050405020304" pitchFamily="18" charset="0"/>
              </a:rPr>
              <a:t>hiện</a:t>
            </a:r>
            <a:r>
              <a:rPr lang="en-US" altLang="en-US" sz="2600" b="1" dirty="0">
                <a:solidFill>
                  <a:srgbClr val="0000FF"/>
                </a:solidFill>
                <a:latin typeface="Times New Roman" panose="02020603050405020304" pitchFamily="18" charset="0"/>
              </a:rPr>
              <a:t> nay </a:t>
            </a:r>
            <a:r>
              <a:rPr lang="en-US" altLang="en-US" sz="2600" b="1" dirty="0" err="1">
                <a:solidFill>
                  <a:srgbClr val="0000FF"/>
                </a:solidFill>
                <a:latin typeface="Times New Roman" panose="02020603050405020304" pitchFamily="18" charset="0"/>
              </a:rPr>
              <a:t>mà</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em</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biết</a:t>
            </a:r>
            <a:r>
              <a:rPr lang="en-US" altLang="en-US" sz="2600" b="1" dirty="0">
                <a:solidFill>
                  <a:srgbClr val="0000FF"/>
                </a:solidFill>
                <a:latin typeface="Times New Roman" panose="02020603050405020304" pitchFamily="18" charset="0"/>
              </a:rPr>
              <a:t>?</a:t>
            </a:r>
            <a:r>
              <a:rPr lang="en-US" altLang="en-US"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196474520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additive="base">
                                        <p:cTn id="7" dur="500" fill="hold"/>
                                        <p:tgtEl>
                                          <p:spTgt spid="32772"/>
                                        </p:tgtEl>
                                        <p:attrNameLst>
                                          <p:attrName>ppt_x</p:attrName>
                                        </p:attrNameLst>
                                      </p:cBhvr>
                                      <p:tavLst>
                                        <p:tav tm="0">
                                          <p:val>
                                            <p:strVal val="0-#ppt_w/2"/>
                                          </p:val>
                                        </p:tav>
                                        <p:tav tm="100000">
                                          <p:val>
                                            <p:strVal val="#ppt_x"/>
                                          </p:val>
                                        </p:tav>
                                      </p:tavLst>
                                    </p:anim>
                                    <p:anim calcmode="lin" valueType="num">
                                      <p:cBhvr additive="base">
                                        <p:cTn id="8" dur="500" fill="hold"/>
                                        <p:tgtEl>
                                          <p:spTgt spid="3277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32772"/>
                                        </p:tgtEl>
                                        <p:attrNameLst>
                                          <p:attrName>ppt_x</p:attrName>
                                        </p:attrNameLst>
                                      </p:cBhvr>
                                      <p:tavLst>
                                        <p:tav tm="0">
                                          <p:val>
                                            <p:strVal val="ppt_x"/>
                                          </p:val>
                                        </p:tav>
                                        <p:tav tm="100000">
                                          <p:val>
                                            <p:strVal val="ppt_x"/>
                                          </p:val>
                                        </p:tav>
                                      </p:tavLst>
                                    </p:anim>
                                    <p:anim calcmode="lin" valueType="num">
                                      <p:cBhvr additive="base">
                                        <p:cTn id="13" dur="500"/>
                                        <p:tgtEl>
                                          <p:spTgt spid="32772"/>
                                        </p:tgtEl>
                                        <p:attrNameLst>
                                          <p:attrName>ppt_y</p:attrName>
                                        </p:attrNameLst>
                                      </p:cBhvr>
                                      <p:tavLst>
                                        <p:tav tm="0">
                                          <p:val>
                                            <p:strVal val="ppt_y"/>
                                          </p:val>
                                        </p:tav>
                                        <p:tav tm="100000">
                                          <p:val>
                                            <p:strVal val="1+ppt_h/2"/>
                                          </p:val>
                                        </p:tav>
                                      </p:tavLst>
                                    </p:anim>
                                    <p:set>
                                      <p:cBhvr>
                                        <p:cTn id="14" dur="1" fill="hold">
                                          <p:stCondLst>
                                            <p:cond delay="499"/>
                                          </p:stCondLst>
                                        </p:cTn>
                                        <p:tgtEl>
                                          <p:spTgt spid="3277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78"/>
                                        </p:tgtEl>
                                        <p:attrNameLst>
                                          <p:attrName>style.visibility</p:attrName>
                                        </p:attrNameLst>
                                      </p:cBhvr>
                                      <p:to>
                                        <p:strVal val="visible"/>
                                      </p:to>
                                    </p:set>
                                    <p:anim calcmode="lin" valueType="num">
                                      <p:cBhvr additive="base">
                                        <p:cTn id="19" dur="500" fill="hold"/>
                                        <p:tgtEl>
                                          <p:spTgt spid="32778"/>
                                        </p:tgtEl>
                                        <p:attrNameLst>
                                          <p:attrName>ppt_x</p:attrName>
                                        </p:attrNameLst>
                                      </p:cBhvr>
                                      <p:tavLst>
                                        <p:tav tm="0">
                                          <p:val>
                                            <p:strVal val="#ppt_x"/>
                                          </p:val>
                                        </p:tav>
                                        <p:tav tm="100000">
                                          <p:val>
                                            <p:strVal val="#ppt_x"/>
                                          </p:val>
                                        </p:tav>
                                      </p:tavLst>
                                    </p:anim>
                                    <p:anim calcmode="lin" valueType="num">
                                      <p:cBhvr additive="base">
                                        <p:cTn id="20" dur="500" fill="hold"/>
                                        <p:tgtEl>
                                          <p:spTgt spid="3277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32778"/>
                                        </p:tgtEl>
                                        <p:attrNameLst>
                                          <p:attrName>ppt_x</p:attrName>
                                        </p:attrNameLst>
                                      </p:cBhvr>
                                      <p:tavLst>
                                        <p:tav tm="0">
                                          <p:val>
                                            <p:strVal val="ppt_x"/>
                                          </p:val>
                                        </p:tav>
                                        <p:tav tm="100000">
                                          <p:val>
                                            <p:strVal val="ppt_x"/>
                                          </p:val>
                                        </p:tav>
                                      </p:tavLst>
                                    </p:anim>
                                    <p:anim calcmode="lin" valueType="num">
                                      <p:cBhvr additive="base">
                                        <p:cTn id="25" dur="500"/>
                                        <p:tgtEl>
                                          <p:spTgt spid="32778"/>
                                        </p:tgtEl>
                                        <p:attrNameLst>
                                          <p:attrName>ppt_y</p:attrName>
                                        </p:attrNameLst>
                                      </p:cBhvr>
                                      <p:tavLst>
                                        <p:tav tm="0">
                                          <p:val>
                                            <p:strVal val="ppt_y"/>
                                          </p:val>
                                        </p:tav>
                                        <p:tav tm="100000">
                                          <p:val>
                                            <p:strVal val="1+ppt_h/2"/>
                                          </p:val>
                                        </p:tav>
                                      </p:tavLst>
                                    </p:anim>
                                    <p:set>
                                      <p:cBhvr>
                                        <p:cTn id="26" dur="1" fill="hold">
                                          <p:stCondLst>
                                            <p:cond delay="499"/>
                                          </p:stCondLst>
                                        </p:cTn>
                                        <p:tgtEl>
                                          <p:spTgt spid="327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2" grpId="1" animBg="1"/>
      <p:bldP spid="32778" grpId="0" animBg="1"/>
      <p:bldP spid="3277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524000" y="188913"/>
            <a:ext cx="91440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buFont typeface="Wingdings" panose="05000000000000000000" pitchFamily="2" charset="2"/>
              <a:buNone/>
            </a:pPr>
            <a:r>
              <a:rPr lang="en-NZ" altLang="en-US" sz="4000" i="1" dirty="0">
                <a:solidFill>
                  <a:schemeClr val="tx1"/>
                </a:solidFill>
                <a:latin typeface="Times New Roman" panose="02020603050405020304" pitchFamily="18" charset="0"/>
                <a:cs typeface="Times New Roman" panose="02020603050405020304" pitchFamily="18" charset="0"/>
              </a:rPr>
              <a:t>b. </a:t>
            </a:r>
            <a:r>
              <a:rPr lang="vi-VN" altLang="en-US" sz="4000" i="1" dirty="0">
                <a:solidFill>
                  <a:schemeClr val="tx1"/>
                </a:solidFill>
                <a:latin typeface="Times New Roman" panose="02020603050405020304" pitchFamily="18" charset="0"/>
                <a:cs typeface="Times New Roman" panose="02020603050405020304" pitchFamily="18" charset="0"/>
              </a:rPr>
              <a:t>Thủ c</a:t>
            </a:r>
            <a:r>
              <a:rPr lang="en-NZ" altLang="en-US" sz="4000" i="1" dirty="0" err="1">
                <a:solidFill>
                  <a:schemeClr val="tx1"/>
                </a:solidFill>
                <a:latin typeface="Times New Roman" panose="02020603050405020304" pitchFamily="18" charset="0"/>
                <a:cs typeface="Times New Roman" panose="02020603050405020304" pitchFamily="18" charset="0"/>
              </a:rPr>
              <a:t>ông</a:t>
            </a:r>
            <a:r>
              <a:rPr lang="en-NZ" altLang="en-US" sz="4000" i="1" dirty="0">
                <a:solidFill>
                  <a:schemeClr val="tx1"/>
                </a:solidFill>
                <a:latin typeface="Times New Roman" panose="02020603050405020304" pitchFamily="18" charset="0"/>
                <a:cs typeface="Times New Roman" panose="02020603050405020304" pitchFamily="18" charset="0"/>
              </a:rPr>
              <a:t>  </a:t>
            </a:r>
            <a:r>
              <a:rPr lang="en-NZ" altLang="en-US" sz="4000" i="1" dirty="0" err="1">
                <a:solidFill>
                  <a:schemeClr val="tx1"/>
                </a:solidFill>
                <a:latin typeface="Times New Roman" panose="02020603050405020304" pitchFamily="18" charset="0"/>
                <a:cs typeface="Times New Roman" panose="02020603050405020304" pitchFamily="18" charset="0"/>
              </a:rPr>
              <a:t>nghiệp</a:t>
            </a:r>
            <a:r>
              <a:rPr lang="en-NZ" altLang="en-US" sz="4000" dirty="0">
                <a:solidFill>
                  <a:schemeClr val="tx1"/>
                </a:solidFill>
                <a:latin typeface="Times New Roman" panose="02020603050405020304" pitchFamily="18" charset="0"/>
                <a:cs typeface="Times New Roman" panose="02020603050405020304" pitchFamily="18" charset="0"/>
              </a:rPr>
              <a:t> </a:t>
            </a:r>
          </a:p>
          <a:p>
            <a:pPr algn="just" eaLnBrk="1" hangingPunct="1">
              <a:buFontTx/>
              <a:buChar char="-"/>
            </a:pPr>
            <a:r>
              <a:rPr lang="en-NZ" altLang="en-US" sz="3200" dirty="0" err="1">
                <a:solidFill>
                  <a:schemeClr val="tx1"/>
                </a:solidFill>
                <a:latin typeface="Times New Roman" panose="02020603050405020304" pitchFamily="18" charset="0"/>
                <a:cs typeface="Times New Roman" panose="02020603050405020304" pitchFamily="18" charset="0"/>
              </a:rPr>
              <a:t>Dân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gian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Các</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nghề</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thủ</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công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truyền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thống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ngày</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càng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phát</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triển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Nhiều</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làng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nghề</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xuất</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hiện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như</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Bát</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Tràng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Đại</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Bái</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Vân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Chàng</a:t>
            </a:r>
            <a:r>
              <a:rPr lang="en-NZ" altLang="en-US" sz="3200" dirty="0">
                <a:solidFill>
                  <a:schemeClr val="tx1"/>
                </a:solidFill>
                <a:latin typeface="Times New Roman" panose="02020603050405020304" pitchFamily="18" charset="0"/>
                <a:cs typeface="Times New Roman" panose="02020603050405020304" pitchFamily="18" charset="0"/>
              </a:rPr>
              <a:t>.</a:t>
            </a:r>
          </a:p>
          <a:p>
            <a:pPr algn="just" eaLnBrk="1" hangingPunct="1">
              <a:buFontTx/>
              <a:buChar char="-"/>
            </a:pPr>
            <a:r>
              <a:rPr lang="en-NZ" altLang="en-US" sz="3200" dirty="0" err="1">
                <a:solidFill>
                  <a:schemeClr val="tx1"/>
                </a:solidFill>
                <a:latin typeface="Times New Roman" panose="02020603050405020304" pitchFamily="18" charset="0"/>
                <a:cs typeface="Times New Roman" panose="02020603050405020304" pitchFamily="18" charset="0"/>
              </a:rPr>
              <a:t>Nhà</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nước</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Vua</a:t>
            </a:r>
            <a:r>
              <a:rPr lang="en-NZ" altLang="en-US" sz="3200" dirty="0">
                <a:solidFill>
                  <a:schemeClr val="tx1"/>
                </a:solidFill>
                <a:latin typeface="Times New Roman" panose="02020603050405020304" pitchFamily="18" charset="0"/>
                <a:cs typeface="Times New Roman" panose="02020603050405020304" pitchFamily="18" charset="0"/>
              </a:rPr>
              <a:t> Lê </a:t>
            </a:r>
            <a:r>
              <a:rPr lang="en-NZ" altLang="en-US" sz="3200" dirty="0" err="1">
                <a:solidFill>
                  <a:schemeClr val="tx1"/>
                </a:solidFill>
                <a:latin typeface="Times New Roman" panose="02020603050405020304" pitchFamily="18" charset="0"/>
                <a:cs typeface="Times New Roman" panose="02020603050405020304" pitchFamily="18" charset="0"/>
              </a:rPr>
              <a:t>thành</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lập</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i="1" dirty="0" err="1">
                <a:solidFill>
                  <a:schemeClr val="tx1"/>
                </a:solidFill>
                <a:latin typeface="Times New Roman" panose="02020603050405020304" pitchFamily="18" charset="0"/>
                <a:cs typeface="Times New Roman" panose="02020603050405020304" pitchFamily="18" charset="0"/>
              </a:rPr>
              <a:t>Cục</a:t>
            </a:r>
            <a:r>
              <a:rPr lang="en-NZ" altLang="en-US" sz="3200" i="1" dirty="0">
                <a:solidFill>
                  <a:schemeClr val="tx1"/>
                </a:solidFill>
                <a:latin typeface="Times New Roman" panose="02020603050405020304" pitchFamily="18" charset="0"/>
                <a:cs typeface="Times New Roman" panose="02020603050405020304" pitchFamily="18" charset="0"/>
              </a:rPr>
              <a:t> </a:t>
            </a:r>
            <a:r>
              <a:rPr lang="en-NZ" altLang="en-US" sz="3200" i="1" dirty="0" err="1">
                <a:solidFill>
                  <a:schemeClr val="tx1"/>
                </a:solidFill>
                <a:latin typeface="Times New Roman" panose="02020603050405020304" pitchFamily="18" charset="0"/>
                <a:cs typeface="Times New Roman" panose="02020603050405020304" pitchFamily="18" charset="0"/>
              </a:rPr>
              <a:t>bách</a:t>
            </a:r>
            <a:r>
              <a:rPr lang="en-NZ" altLang="en-US" sz="3200" i="1" dirty="0">
                <a:solidFill>
                  <a:schemeClr val="tx1"/>
                </a:solidFill>
                <a:latin typeface="Times New Roman" panose="02020603050405020304" pitchFamily="18" charset="0"/>
                <a:cs typeface="Times New Roman" panose="02020603050405020304" pitchFamily="18" charset="0"/>
              </a:rPr>
              <a:t> </a:t>
            </a:r>
            <a:r>
              <a:rPr lang="en-NZ" altLang="en-US" sz="3200" i="1" dirty="0" err="1">
                <a:solidFill>
                  <a:schemeClr val="tx1"/>
                </a:solidFill>
                <a:latin typeface="Times New Roman" panose="02020603050405020304" pitchFamily="18" charset="0"/>
                <a:cs typeface="Times New Roman" panose="02020603050405020304" pitchFamily="18" charset="0"/>
              </a:rPr>
              <a:t>tác</a:t>
            </a:r>
            <a:r>
              <a:rPr lang="en-NZ" altLang="en-US" sz="3200" i="1"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để</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quản</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lý</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các</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công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xưởng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thủ</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công</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của</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nhà</a:t>
            </a:r>
            <a:r>
              <a:rPr lang="en-NZ" altLang="en-US" sz="3200" dirty="0">
                <a:solidFill>
                  <a:schemeClr val="tx1"/>
                </a:solidFill>
                <a:latin typeface="Times New Roman" panose="02020603050405020304" pitchFamily="18" charset="0"/>
                <a:cs typeface="Times New Roman" panose="02020603050405020304" pitchFamily="18" charset="0"/>
              </a:rPr>
              <a:t> </a:t>
            </a:r>
            <a:r>
              <a:rPr lang="en-NZ" altLang="en-US" sz="3200" dirty="0" err="1">
                <a:solidFill>
                  <a:schemeClr val="tx1"/>
                </a:solidFill>
                <a:latin typeface="Times New Roman" panose="02020603050405020304" pitchFamily="18" charset="0"/>
                <a:cs typeface="Times New Roman" panose="02020603050405020304" pitchFamily="18" charset="0"/>
              </a:rPr>
              <a:t>nước</a:t>
            </a:r>
            <a:r>
              <a:rPr lang="en-NZ" altLang="en-US" sz="3200" dirty="0">
                <a:solidFill>
                  <a:schemeClr val="tx1"/>
                </a:solidFill>
                <a:latin typeface="Times New Roman" panose="02020603050405020304" pitchFamily="18" charset="0"/>
                <a:cs typeface="Times New Roman" panose="02020603050405020304" pitchFamily="18" charset="0"/>
              </a:rPr>
              <a:t>.</a:t>
            </a:r>
          </a:p>
          <a:p>
            <a:pPr algn="just" eaLnBrk="1" hangingPunct="1">
              <a:buFontTx/>
              <a:buChar char="-"/>
            </a:pPr>
            <a:endParaRPr lang="en-NZ" alt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55867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1981200" y="304801"/>
            <a:ext cx="3810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a:solidFill>
                  <a:srgbClr val="C00000"/>
                </a:solidFill>
                <a:latin typeface="Times New Roman" panose="02020603050405020304" pitchFamily="18" charset="0"/>
              </a:rPr>
              <a:t>1.Kinh tế:</a:t>
            </a:r>
            <a:endParaRPr lang="en-US" altLang="en-US" b="1">
              <a:solidFill>
                <a:srgbClr val="C00000"/>
              </a:solidFill>
              <a:latin typeface="Times New Roman" panose="02020603050405020304" pitchFamily="18" charset="0"/>
            </a:endParaRPr>
          </a:p>
        </p:txBody>
      </p:sp>
      <p:sp>
        <p:nvSpPr>
          <p:cNvPr id="62467" name="Text Box 5"/>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62468" name="Text Box 6"/>
          <p:cNvSpPr txBox="1">
            <a:spLocks noChangeArrowheads="1"/>
          </p:cNvSpPr>
          <p:nvPr/>
        </p:nvSpPr>
        <p:spPr bwMode="auto">
          <a:xfrm>
            <a:off x="1981200" y="83820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a.Nông nghiệp:</a:t>
            </a:r>
          </a:p>
        </p:txBody>
      </p:sp>
      <p:sp>
        <p:nvSpPr>
          <p:cNvPr id="62469" name="Text Box 7"/>
          <p:cNvSpPr txBox="1">
            <a:spLocks noChangeArrowheads="1"/>
          </p:cNvSpPr>
          <p:nvPr/>
        </p:nvSpPr>
        <p:spPr bwMode="auto">
          <a:xfrm>
            <a:off x="1981200" y="1295401"/>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b.Công thương nghiệp:</a:t>
            </a:r>
          </a:p>
        </p:txBody>
      </p:sp>
      <p:sp>
        <p:nvSpPr>
          <p:cNvPr id="62470" name="Text Box 8"/>
          <p:cNvSpPr txBox="1">
            <a:spLocks noChangeArrowheads="1"/>
          </p:cNvSpPr>
          <p:nvPr/>
        </p:nvSpPr>
        <p:spPr bwMode="auto">
          <a:xfrm>
            <a:off x="2667000" y="3352801"/>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sp>
        <p:nvSpPr>
          <p:cNvPr id="62471" name="Text Box 13"/>
          <p:cNvSpPr txBox="1">
            <a:spLocks noChangeArrowheads="1"/>
          </p:cNvSpPr>
          <p:nvPr/>
        </p:nvSpPr>
        <p:spPr bwMode="auto">
          <a:xfrm>
            <a:off x="2514600" y="4876801"/>
            <a:ext cx="563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sp>
        <p:nvSpPr>
          <p:cNvPr id="11278" name="Text Box 14"/>
          <p:cNvSpPr txBox="1">
            <a:spLocks noChangeArrowheads="1"/>
          </p:cNvSpPr>
          <p:nvPr/>
        </p:nvSpPr>
        <p:spPr bwMode="auto">
          <a:xfrm>
            <a:off x="2133600" y="1981200"/>
            <a:ext cx="4800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0000FF"/>
                </a:solidFill>
                <a:latin typeface="Times New Roman" panose="02020603050405020304" pitchFamily="18" charset="0"/>
              </a:rPr>
              <a:t>- Thương nghiệp:</a:t>
            </a:r>
          </a:p>
        </p:txBody>
      </p:sp>
      <p:sp>
        <p:nvSpPr>
          <p:cNvPr id="11279" name="Text Box 15"/>
          <p:cNvSpPr txBox="1">
            <a:spLocks noChangeArrowheads="1"/>
          </p:cNvSpPr>
          <p:nvPr/>
        </p:nvSpPr>
        <p:spPr bwMode="auto">
          <a:xfrm>
            <a:off x="2057400" y="2559050"/>
            <a:ext cx="5638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0000FF"/>
                </a:solidFill>
                <a:latin typeface="Times New Roman" panose="02020603050405020304" pitchFamily="18" charset="0"/>
              </a:rPr>
              <a:t>+Trong nước: Chợ phát triển</a:t>
            </a:r>
          </a:p>
        </p:txBody>
      </p:sp>
      <p:sp>
        <p:nvSpPr>
          <p:cNvPr id="11286" name="Text Box 22"/>
          <p:cNvSpPr txBox="1">
            <a:spLocks noChangeArrowheads="1"/>
          </p:cNvSpPr>
          <p:nvPr/>
        </p:nvSpPr>
        <p:spPr bwMode="auto">
          <a:xfrm>
            <a:off x="1752600" y="2514600"/>
            <a:ext cx="8686800" cy="3252788"/>
          </a:xfrm>
          <a:prstGeom prst="rect">
            <a:avLst/>
          </a:prstGeom>
          <a:gradFill rotWithShape="1">
            <a:gsLst>
              <a:gs pos="0">
                <a:schemeClr val="bg1"/>
              </a:gs>
              <a:gs pos="100000">
                <a:srgbClr val="66FFCC"/>
              </a:gs>
            </a:gsLst>
            <a:lin ang="5400000" scaled="1"/>
          </a:gradFill>
          <a:ln w="57150">
            <a:solidFill>
              <a:srgbClr val="92D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663300"/>
                </a:solidFill>
                <a:latin typeface="Times New Roman" panose="02020603050405020304" pitchFamily="18" charset="0"/>
              </a:rPr>
              <a:t>    Nhà vua khuyến khích lập chợ mới, họp chợ, ban hành những điều lệ cụ thể quy định việc thành lập chợ và họp chợ .</a:t>
            </a:r>
          </a:p>
          <a:p>
            <a:pPr eaLnBrk="1" hangingPunct="1">
              <a:spcBef>
                <a:spcPct val="50000"/>
              </a:spcBef>
              <a:buClrTx/>
              <a:buSzTx/>
              <a:buFontTx/>
              <a:buNone/>
            </a:pPr>
            <a:r>
              <a:rPr lang="en-US" altLang="en-US" sz="2400" b="1">
                <a:solidFill>
                  <a:srgbClr val="663300"/>
                </a:solidFill>
                <a:latin typeface="Times New Roman" panose="02020603050405020304" pitchFamily="18" charset="0"/>
              </a:rPr>
              <a:t>	</a:t>
            </a:r>
            <a:r>
              <a:rPr lang="en-US" altLang="en-US" sz="2400" b="1" i="1">
                <a:solidFill>
                  <a:srgbClr val="663300"/>
                </a:solidFill>
                <a:latin typeface="Times New Roman" panose="02020603050405020304" pitchFamily="18" charset="0"/>
              </a:rPr>
              <a:t>“Trong dân gian, hễ có dân là có chợ để lưu thông hàng hoá, mở đường giao dịch cho dân.Các xã chưa có chợ có thể lập thêm chợ mới. Những ngày họp chợ mới không được trùng với ngày họp chợ cũ hay trước ngày họp chợ của chợ cũ để tránh tình trạng giành tranh khách hàng của nhau”.								           (</a:t>
            </a:r>
            <a:r>
              <a:rPr lang="en-US" altLang="en-US" b="1" i="1">
                <a:solidFill>
                  <a:schemeClr val="tx1"/>
                </a:solidFill>
                <a:latin typeface="Times New Roman" panose="02020603050405020304" pitchFamily="18" charset="0"/>
              </a:rPr>
              <a:t>Điều lệ họp chợ-Đại Việt sử kí toàn thư</a:t>
            </a:r>
            <a:r>
              <a:rPr lang="en-US" altLang="en-US" sz="2400" b="1" i="1">
                <a:solidFill>
                  <a:srgbClr val="663300"/>
                </a:solidFill>
                <a:latin typeface="Times New Roman" panose="02020603050405020304" pitchFamily="18" charset="0"/>
              </a:rPr>
              <a:t>)</a:t>
            </a:r>
          </a:p>
        </p:txBody>
      </p:sp>
      <p:sp>
        <p:nvSpPr>
          <p:cNvPr id="11288" name="Oval 24"/>
          <p:cNvSpPr>
            <a:spLocks noChangeArrowheads="1"/>
          </p:cNvSpPr>
          <p:nvPr/>
        </p:nvSpPr>
        <p:spPr bwMode="auto">
          <a:xfrm>
            <a:off x="1828800" y="5791200"/>
            <a:ext cx="8458200" cy="1066800"/>
          </a:xfrm>
          <a:prstGeom prst="ellipse">
            <a:avLst/>
          </a:prstGeom>
          <a:solidFill>
            <a:srgbClr val="FAF6A4"/>
          </a:soli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600" b="1">
                <a:solidFill>
                  <a:srgbClr val="0000FF"/>
                </a:solidFill>
                <a:latin typeface="Arial" panose="020B0604020202020204" pitchFamily="34" charset="0"/>
              </a:rPr>
              <a:t>Để phát triển buôn bán trong nước nhà Lê</a:t>
            </a:r>
          </a:p>
          <a:p>
            <a:pPr algn="ctr" eaLnBrk="1" hangingPunct="1">
              <a:spcBef>
                <a:spcPct val="0"/>
              </a:spcBef>
              <a:buClrTx/>
              <a:buSzTx/>
              <a:buFontTx/>
              <a:buNone/>
            </a:pPr>
            <a:r>
              <a:rPr lang="en-US" altLang="en-US" sz="2600" b="1">
                <a:solidFill>
                  <a:srgbClr val="0000FF"/>
                </a:solidFill>
                <a:latin typeface="Arial" panose="020B0604020202020204" pitchFamily="34" charset="0"/>
              </a:rPr>
              <a:t> đã thực hiện những chính sách </a:t>
            </a:r>
            <a:r>
              <a:rPr lang="en-US" altLang="en-US" sz="2400" b="1">
                <a:solidFill>
                  <a:srgbClr val="0000FF"/>
                </a:solidFill>
                <a:latin typeface="Arial" panose="020B0604020202020204" pitchFamily="34" charset="0"/>
              </a:rPr>
              <a:t>g</a:t>
            </a:r>
            <a:r>
              <a:rPr lang="en-US" altLang="en-US" sz="2400" b="1">
                <a:solidFill>
                  <a:srgbClr val="0000FF"/>
                </a:solidFill>
                <a:latin typeface="Times New Roman" panose="02020603050405020304" pitchFamily="18" charset="0"/>
              </a:rPr>
              <a:t>ì</a:t>
            </a:r>
            <a:r>
              <a:rPr lang="en-US" altLang="en-US" sz="2600" b="1">
                <a:solidFill>
                  <a:srgbClr val="0000FF"/>
                </a:solidFill>
                <a:latin typeface="Arial" panose="020B0604020202020204" pitchFamily="34" charset="0"/>
              </a:rPr>
              <a:t>?</a:t>
            </a:r>
          </a:p>
        </p:txBody>
      </p:sp>
    </p:spTree>
    <p:extLst>
      <p:ext uri="{BB962C8B-B14F-4D97-AF65-F5344CB8AC3E}">
        <p14:creationId xmlns:p14="http://schemas.microsoft.com/office/powerpoint/2010/main" val="343338227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78"/>
                                        </p:tgtEl>
                                        <p:attrNameLst>
                                          <p:attrName>style.visibility</p:attrName>
                                        </p:attrNameLst>
                                      </p:cBhvr>
                                      <p:to>
                                        <p:strVal val="visible"/>
                                      </p:to>
                                    </p:set>
                                    <p:anim calcmode="discrete" valueType="clr">
                                      <p:cBhvr override="childStyle">
                                        <p:cTn id="7" dur="80"/>
                                        <p:tgtEl>
                                          <p:spTgt spid="112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8"/>
                                        </p:tgtEl>
                                        <p:attrNameLst>
                                          <p:attrName>fillcolor</p:attrName>
                                        </p:attrNameLst>
                                      </p:cBhvr>
                                      <p:tavLst>
                                        <p:tav tm="0">
                                          <p:val>
                                            <p:clrVal>
                                              <a:schemeClr val="accent2"/>
                                            </p:clrVal>
                                          </p:val>
                                        </p:tav>
                                        <p:tav tm="50000">
                                          <p:val>
                                            <p:clrVal>
                                              <a:schemeClr val="hlink"/>
                                            </p:clrVal>
                                          </p:val>
                                        </p:tav>
                                      </p:tavLst>
                                    </p:anim>
                                    <p:set>
                                      <p:cBhvr>
                                        <p:cTn id="9" dur="80"/>
                                        <p:tgtEl>
                                          <p:spTgt spid="1127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286"/>
                                        </p:tgtEl>
                                        <p:attrNameLst>
                                          <p:attrName>style.visibility</p:attrName>
                                        </p:attrNameLst>
                                      </p:cBhvr>
                                      <p:to>
                                        <p:strVal val="visible"/>
                                      </p:to>
                                    </p:set>
                                    <p:anim calcmode="lin" valueType="num">
                                      <p:cBhvr additive="base">
                                        <p:cTn id="14" dur="500" fill="hold"/>
                                        <p:tgtEl>
                                          <p:spTgt spid="11286"/>
                                        </p:tgtEl>
                                        <p:attrNameLst>
                                          <p:attrName>ppt_x</p:attrName>
                                        </p:attrNameLst>
                                      </p:cBhvr>
                                      <p:tavLst>
                                        <p:tav tm="0">
                                          <p:val>
                                            <p:strVal val="0-#ppt_w/2"/>
                                          </p:val>
                                        </p:tav>
                                        <p:tav tm="100000">
                                          <p:val>
                                            <p:strVal val="#ppt_x"/>
                                          </p:val>
                                        </p:tav>
                                      </p:tavLst>
                                    </p:anim>
                                    <p:anim calcmode="lin" valueType="num">
                                      <p:cBhvr additive="base">
                                        <p:cTn id="15" dur="500" fill="hold"/>
                                        <p:tgtEl>
                                          <p:spTgt spid="11286"/>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11288"/>
                                        </p:tgtEl>
                                        <p:attrNameLst>
                                          <p:attrName>style.visibility</p:attrName>
                                        </p:attrNameLst>
                                      </p:cBhvr>
                                      <p:to>
                                        <p:strVal val="visible"/>
                                      </p:to>
                                    </p:set>
                                    <p:anim calcmode="lin" valueType="num">
                                      <p:cBhvr additive="base">
                                        <p:cTn id="20" dur="500" fill="hold"/>
                                        <p:tgtEl>
                                          <p:spTgt spid="11288"/>
                                        </p:tgtEl>
                                        <p:attrNameLst>
                                          <p:attrName>ppt_x</p:attrName>
                                        </p:attrNameLst>
                                      </p:cBhvr>
                                      <p:tavLst>
                                        <p:tav tm="0">
                                          <p:val>
                                            <p:strVal val="0-#ppt_w/2"/>
                                          </p:val>
                                        </p:tav>
                                        <p:tav tm="100000">
                                          <p:val>
                                            <p:strVal val="#ppt_x"/>
                                          </p:val>
                                        </p:tav>
                                      </p:tavLst>
                                    </p:anim>
                                    <p:anim calcmode="lin" valueType="num">
                                      <p:cBhvr additive="base">
                                        <p:cTn id="21" dur="500" fill="hold"/>
                                        <p:tgtEl>
                                          <p:spTgt spid="11288"/>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xit" presetSubtype="16" fill="hold" grpId="1" nodeType="clickEffect">
                                  <p:stCondLst>
                                    <p:cond delay="0"/>
                                  </p:stCondLst>
                                  <p:childTnLst>
                                    <p:animEffect transition="out" filter="diamond(in)">
                                      <p:cBhvr>
                                        <p:cTn id="25" dur="2000"/>
                                        <p:tgtEl>
                                          <p:spTgt spid="11288"/>
                                        </p:tgtEl>
                                      </p:cBhvr>
                                    </p:animEffect>
                                    <p:set>
                                      <p:cBhvr>
                                        <p:cTn id="26" dur="1" fill="hold">
                                          <p:stCondLst>
                                            <p:cond delay="1999"/>
                                          </p:stCondLst>
                                        </p:cTn>
                                        <p:tgtEl>
                                          <p:spTgt spid="11288"/>
                                        </p:tgtEl>
                                        <p:attrNameLst>
                                          <p:attrName>style.visibility</p:attrName>
                                        </p:attrNameLst>
                                      </p:cBhvr>
                                      <p:to>
                                        <p:strVal val="hidden"/>
                                      </p:to>
                                    </p:set>
                                  </p:childTnLst>
                                </p:cTn>
                              </p:par>
                            </p:childTnLst>
                          </p:cTn>
                        </p:par>
                        <p:par>
                          <p:cTn id="27" fill="hold" nodeType="afterGroup">
                            <p:stCondLst>
                              <p:cond delay="2000"/>
                            </p:stCondLst>
                            <p:childTnLst>
                              <p:par>
                                <p:cTn id="28" presetID="2" presetClass="exit" presetSubtype="4" fill="hold" grpId="1" nodeType="afterEffect">
                                  <p:stCondLst>
                                    <p:cond delay="0"/>
                                  </p:stCondLst>
                                  <p:childTnLst>
                                    <p:anim calcmode="lin" valueType="num">
                                      <p:cBhvr additive="base">
                                        <p:cTn id="29" dur="500"/>
                                        <p:tgtEl>
                                          <p:spTgt spid="11286"/>
                                        </p:tgtEl>
                                        <p:attrNameLst>
                                          <p:attrName>ppt_x</p:attrName>
                                        </p:attrNameLst>
                                      </p:cBhvr>
                                      <p:tavLst>
                                        <p:tav tm="0">
                                          <p:val>
                                            <p:strVal val="ppt_x"/>
                                          </p:val>
                                        </p:tav>
                                        <p:tav tm="100000">
                                          <p:val>
                                            <p:strVal val="ppt_x"/>
                                          </p:val>
                                        </p:tav>
                                      </p:tavLst>
                                    </p:anim>
                                    <p:anim calcmode="lin" valueType="num">
                                      <p:cBhvr additive="base">
                                        <p:cTn id="30" dur="500"/>
                                        <p:tgtEl>
                                          <p:spTgt spid="11286"/>
                                        </p:tgtEl>
                                        <p:attrNameLst>
                                          <p:attrName>ppt_y</p:attrName>
                                        </p:attrNameLst>
                                      </p:cBhvr>
                                      <p:tavLst>
                                        <p:tav tm="0">
                                          <p:val>
                                            <p:strVal val="ppt_y"/>
                                          </p:val>
                                        </p:tav>
                                        <p:tav tm="100000">
                                          <p:val>
                                            <p:strVal val="1+ppt_h/2"/>
                                          </p:val>
                                        </p:tav>
                                      </p:tavLst>
                                    </p:anim>
                                    <p:set>
                                      <p:cBhvr>
                                        <p:cTn id="31" dur="1" fill="hold">
                                          <p:stCondLst>
                                            <p:cond delay="499"/>
                                          </p:stCondLst>
                                        </p:cTn>
                                        <p:tgtEl>
                                          <p:spTgt spid="1128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1279"/>
                                        </p:tgtEl>
                                        <p:attrNameLst>
                                          <p:attrName>style.visibility</p:attrName>
                                        </p:attrNameLst>
                                      </p:cBhvr>
                                      <p:to>
                                        <p:strVal val="visible"/>
                                      </p:to>
                                    </p:set>
                                    <p:anim calcmode="discrete" valueType="clr">
                                      <p:cBhvr override="childStyle">
                                        <p:cTn id="36" dur="80"/>
                                        <p:tgtEl>
                                          <p:spTgt spid="11279"/>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1279"/>
                                        </p:tgtEl>
                                        <p:attrNameLst>
                                          <p:attrName>fillcolor</p:attrName>
                                        </p:attrNameLst>
                                      </p:cBhvr>
                                      <p:tavLst>
                                        <p:tav tm="0">
                                          <p:val>
                                            <p:clrVal>
                                              <a:schemeClr val="accent2"/>
                                            </p:clrVal>
                                          </p:val>
                                        </p:tav>
                                        <p:tav tm="50000">
                                          <p:val>
                                            <p:clrVal>
                                              <a:schemeClr val="hlink"/>
                                            </p:clrVal>
                                          </p:val>
                                        </p:tav>
                                      </p:tavLst>
                                    </p:anim>
                                    <p:set>
                                      <p:cBhvr>
                                        <p:cTn id="38" dur="80"/>
                                        <p:tgtEl>
                                          <p:spTgt spid="112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P spid="11279" grpId="0"/>
      <p:bldP spid="11286" grpId="0" animBg="1"/>
      <p:bldP spid="11286" grpId="1" animBg="1"/>
      <p:bldP spid="11288" grpId="0" animBg="1"/>
      <p:bldP spid="1128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703388" y="1412876"/>
            <a:ext cx="8305800" cy="954107"/>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rgbClr val="663300"/>
                </a:solidFill>
                <a:latin typeface="Times New Roman" panose="02020603050405020304" pitchFamily="18" charset="0"/>
              </a:rPr>
              <a:t>Việc nhà Lê khuyến khích lập chợ, họp chợ có tác dụng gì?</a:t>
            </a:r>
          </a:p>
        </p:txBody>
      </p:sp>
      <p:sp>
        <p:nvSpPr>
          <p:cNvPr id="5" name="Text Box 16"/>
          <p:cNvSpPr txBox="1">
            <a:spLocks noChangeArrowheads="1"/>
          </p:cNvSpPr>
          <p:nvPr/>
        </p:nvSpPr>
        <p:spPr bwMode="auto">
          <a:xfrm>
            <a:off x="1647825" y="3141664"/>
            <a:ext cx="8839200" cy="954107"/>
          </a:xfrm>
          <a:prstGeom prst="rect">
            <a:avLst/>
          </a:prstGeom>
          <a:noFill/>
          <a:ln w="57150" cmpd="thickThin">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663300"/>
                </a:solidFill>
                <a:latin typeface="Times New Roman" panose="02020603050405020304" pitchFamily="18" charset="0"/>
              </a:rPr>
              <a:t>Hoạt động</a:t>
            </a:r>
            <a:r>
              <a:rPr lang="en-US" altLang="en-US" b="1">
                <a:solidFill>
                  <a:schemeClr val="tx1"/>
                </a:solidFill>
                <a:latin typeface="Times New Roman" panose="02020603050405020304" pitchFamily="18" charset="0"/>
              </a:rPr>
              <a:t> </a:t>
            </a:r>
            <a:r>
              <a:rPr lang="en-US" altLang="en-US" sz="2800" b="1">
                <a:solidFill>
                  <a:srgbClr val="663300"/>
                </a:solidFill>
                <a:latin typeface="Times New Roman" panose="02020603050405020304" pitchFamily="18" charset="0"/>
              </a:rPr>
              <a:t>buôn bán với nước ngoài thời kì này như thế nào?</a:t>
            </a:r>
          </a:p>
        </p:txBody>
      </p:sp>
      <p:sp>
        <p:nvSpPr>
          <p:cNvPr id="6" name="Text Box 14"/>
          <p:cNvSpPr txBox="1">
            <a:spLocks noChangeArrowheads="1"/>
          </p:cNvSpPr>
          <p:nvPr/>
        </p:nvSpPr>
        <p:spPr bwMode="auto">
          <a:xfrm>
            <a:off x="2057400" y="5410200"/>
            <a:ext cx="7848600" cy="523220"/>
          </a:xfrm>
          <a:prstGeom prst="rect">
            <a:avLst/>
          </a:prstGeom>
          <a:solidFill>
            <a:schemeClr val="bg1"/>
          </a:solidFill>
          <a:ln w="571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rgbClr val="FF00FF"/>
                </a:solidFill>
                <a:latin typeface="Times New Roman" panose="02020603050405020304" pitchFamily="18" charset="0"/>
              </a:rPr>
              <a:t>Em có nhận xét gì về tình hình kinh tế thời Lê sơ?</a:t>
            </a:r>
          </a:p>
        </p:txBody>
      </p:sp>
    </p:spTree>
    <p:extLst>
      <p:ext uri="{BB962C8B-B14F-4D97-AF65-F5344CB8AC3E}">
        <p14:creationId xmlns:p14="http://schemas.microsoft.com/office/powerpoint/2010/main" val="283019272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grpId="1" nodeType="clickEffect">
                                  <p:stCondLst>
                                    <p:cond delay="0"/>
                                  </p:stCondLst>
                                  <p:iterate type="lt">
                                    <p:tmPct val="0"/>
                                  </p:iterate>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6"/>
                                        </p:tgtEl>
                                        <p:attrNameLst>
                                          <p:attrName>style.visibility</p:attrName>
                                        </p:attrNameLst>
                                      </p:cBhvr>
                                      <p:to>
                                        <p:strVal val="visible"/>
                                      </p:to>
                                    </p:set>
                                    <p:anim calcmode="discrete" valueType="clr">
                                      <p:cBhvr override="childStyle">
                                        <p:cTn id="3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
                                        </p:tgtEl>
                                        <p:attrNameLst>
                                          <p:attrName>fillcolor</p:attrName>
                                        </p:attrNameLst>
                                      </p:cBhvr>
                                      <p:tavLst>
                                        <p:tav tm="0">
                                          <p:val>
                                            <p:clrVal>
                                              <a:schemeClr val="accent2"/>
                                            </p:clrVal>
                                          </p:val>
                                        </p:tav>
                                        <p:tav tm="50000">
                                          <p:val>
                                            <p:clrVal>
                                              <a:schemeClr val="hlink"/>
                                            </p:clrVal>
                                          </p:val>
                                        </p:tav>
                                      </p:tavLst>
                                    </p:anim>
                                    <p:set>
                                      <p:cBhvr>
                                        <p:cTn id="35" dur="80"/>
                                        <p:tgtEl>
                                          <p:spTgt spid="6"/>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xit" presetSubtype="4" fill="hold" grpId="1" nodeType="clickEffect">
                                  <p:stCondLst>
                                    <p:cond delay="0"/>
                                  </p:stCondLst>
                                  <p:iterate type="lt">
                                    <p:tmPct val="0"/>
                                  </p:iterate>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2640014" y="0"/>
            <a:ext cx="7793037" cy="819150"/>
          </a:xfrm>
        </p:spPr>
        <p:txBody>
          <a:bodyPr anchor="ctr"/>
          <a:lstStyle/>
          <a:p>
            <a:pPr algn="ctr" eaLnBrk="1" hangingPunct="1"/>
            <a:r>
              <a:rPr lang="en-US" altLang="en-US" sz="4000" b="1" dirty="0" err="1"/>
              <a:t>Vân</a:t>
            </a:r>
            <a:r>
              <a:rPr lang="en-US" altLang="en-US" sz="4000" b="1" dirty="0"/>
              <a:t> </a:t>
            </a:r>
            <a:r>
              <a:rPr lang="en-US" altLang="en-US" sz="4000" b="1" dirty="0" err="1"/>
              <a:t>Đồn</a:t>
            </a:r>
            <a:r>
              <a:rPr lang="en-US" altLang="en-US" sz="4000" b="1" dirty="0"/>
              <a:t> </a:t>
            </a:r>
            <a:r>
              <a:rPr lang="en-US" altLang="en-US" sz="4000" b="1" dirty="0" err="1"/>
              <a:t>ngày</a:t>
            </a:r>
            <a:r>
              <a:rPr lang="en-US" altLang="en-US" sz="4000" b="1" dirty="0"/>
              <a:t> nay </a:t>
            </a:r>
          </a:p>
        </p:txBody>
      </p:sp>
      <p:pic>
        <p:nvPicPr>
          <p:cNvPr id="2" name="Picture 1"/>
          <p:cNvPicPr>
            <a:picLocks noChangeAspect="1"/>
          </p:cNvPicPr>
          <p:nvPr/>
        </p:nvPicPr>
        <p:blipFill>
          <a:blip r:embed="rId2"/>
          <a:stretch>
            <a:fillRect/>
          </a:stretch>
        </p:blipFill>
        <p:spPr>
          <a:xfrm>
            <a:off x="111044" y="662608"/>
            <a:ext cx="6196991" cy="3764188"/>
          </a:xfrm>
          <a:prstGeom prst="rect">
            <a:avLst/>
          </a:prstGeom>
        </p:spPr>
      </p:pic>
      <p:pic>
        <p:nvPicPr>
          <p:cNvPr id="3" name="Picture 2"/>
          <p:cNvPicPr>
            <a:picLocks noChangeAspect="1"/>
          </p:cNvPicPr>
          <p:nvPr/>
        </p:nvPicPr>
        <p:blipFill>
          <a:blip r:embed="rId3"/>
          <a:stretch>
            <a:fillRect/>
          </a:stretch>
        </p:blipFill>
        <p:spPr>
          <a:xfrm>
            <a:off x="6308035" y="2715689"/>
            <a:ext cx="5883965" cy="4142311"/>
          </a:xfrm>
          <a:prstGeom prst="rect">
            <a:avLst/>
          </a:prstGeom>
        </p:spPr>
      </p:pic>
    </p:spTree>
    <p:extLst>
      <p:ext uri="{BB962C8B-B14F-4D97-AF65-F5344CB8AC3E}">
        <p14:creationId xmlns:p14="http://schemas.microsoft.com/office/powerpoint/2010/main" val="104675975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6386"/>
                                        </p:tgtEl>
                                        <p:attrNameLst>
                                          <p:attrName>style.visibility</p:attrName>
                                        </p:attrNameLst>
                                      </p:cBhvr>
                                      <p:to>
                                        <p:strVal val="visible"/>
                                      </p:to>
                                    </p:set>
                                    <p:animEffect transition="in" filter="fade">
                                      <p:cBhvr>
                                        <p:cTn id="7" dur="600">
                                          <p:stCondLst>
                                            <p:cond delay="0"/>
                                          </p:stCondLst>
                                        </p:cTn>
                                        <p:tgtEl>
                                          <p:spTgt spid="16386"/>
                                        </p:tgtEl>
                                      </p:cBhvr>
                                    </p:animEffect>
                                    <p:anim calcmode="lin" valueType="num">
                                      <p:cBhvr>
                                        <p:cTn id="8" dur="600" fill="hold">
                                          <p:stCondLst>
                                            <p:cond delay="0"/>
                                          </p:stCondLst>
                                        </p:cTn>
                                        <p:tgtEl>
                                          <p:spTgt spid="16386"/>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6386"/>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63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1981200" y="381001"/>
            <a:ext cx="3810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3000" b="1">
                <a:solidFill>
                  <a:srgbClr val="C00000"/>
                </a:solidFill>
                <a:latin typeface="Times New Roman" panose="02020603050405020304" pitchFamily="18" charset="0"/>
              </a:rPr>
              <a:t>1.Kinh tế:</a:t>
            </a:r>
            <a:endParaRPr lang="en-US" altLang="en-US" b="1">
              <a:solidFill>
                <a:srgbClr val="C00000"/>
              </a:solidFill>
              <a:latin typeface="Times New Roman" panose="02020603050405020304" pitchFamily="18" charset="0"/>
            </a:endParaRPr>
          </a:p>
        </p:txBody>
      </p:sp>
      <p:sp>
        <p:nvSpPr>
          <p:cNvPr id="66563" name="Text Box 5"/>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66564" name="Text Box 6"/>
          <p:cNvSpPr txBox="1">
            <a:spLocks noChangeArrowheads="1"/>
          </p:cNvSpPr>
          <p:nvPr/>
        </p:nvSpPr>
        <p:spPr bwMode="auto">
          <a:xfrm>
            <a:off x="1981200" y="99060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a.Nông nghiệp:</a:t>
            </a:r>
          </a:p>
        </p:txBody>
      </p:sp>
      <p:sp>
        <p:nvSpPr>
          <p:cNvPr id="66565" name="Text Box 7"/>
          <p:cNvSpPr txBox="1">
            <a:spLocks noChangeArrowheads="1"/>
          </p:cNvSpPr>
          <p:nvPr/>
        </p:nvSpPr>
        <p:spPr bwMode="auto">
          <a:xfrm>
            <a:off x="1981200" y="1524001"/>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b.Công thương nghiệp:</a:t>
            </a:r>
          </a:p>
        </p:txBody>
      </p:sp>
      <p:sp>
        <p:nvSpPr>
          <p:cNvPr id="66566" name="Text Box 8"/>
          <p:cNvSpPr txBox="1">
            <a:spLocks noChangeArrowheads="1"/>
          </p:cNvSpPr>
          <p:nvPr/>
        </p:nvSpPr>
        <p:spPr bwMode="auto">
          <a:xfrm>
            <a:off x="2667000" y="3352801"/>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sp>
        <p:nvSpPr>
          <p:cNvPr id="66567" name="Text Box 10"/>
          <p:cNvSpPr txBox="1">
            <a:spLocks noChangeArrowheads="1"/>
          </p:cNvSpPr>
          <p:nvPr/>
        </p:nvSpPr>
        <p:spPr bwMode="auto">
          <a:xfrm>
            <a:off x="2514600" y="4876801"/>
            <a:ext cx="563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en-US" altLang="en-US">
              <a:solidFill>
                <a:schemeClr val="tx1"/>
              </a:solidFill>
              <a:latin typeface="Arial" panose="020B0604020202020204" pitchFamily="34" charset="0"/>
            </a:endParaRPr>
          </a:p>
        </p:txBody>
      </p:sp>
      <p:sp>
        <p:nvSpPr>
          <p:cNvPr id="66568" name="Text Box 11"/>
          <p:cNvSpPr txBox="1">
            <a:spLocks noChangeArrowheads="1"/>
          </p:cNvSpPr>
          <p:nvPr/>
        </p:nvSpPr>
        <p:spPr bwMode="auto">
          <a:xfrm>
            <a:off x="2133600" y="2590800"/>
            <a:ext cx="4800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0000FF"/>
                </a:solidFill>
                <a:latin typeface="Times New Roman" panose="02020603050405020304" pitchFamily="18" charset="0"/>
              </a:rPr>
              <a:t>-Thương nghiệp:</a:t>
            </a:r>
          </a:p>
        </p:txBody>
      </p:sp>
      <p:sp>
        <p:nvSpPr>
          <p:cNvPr id="66569" name="Text Box 12"/>
          <p:cNvSpPr txBox="1">
            <a:spLocks noChangeArrowheads="1"/>
          </p:cNvSpPr>
          <p:nvPr/>
        </p:nvSpPr>
        <p:spPr bwMode="auto">
          <a:xfrm>
            <a:off x="1876425" y="3206750"/>
            <a:ext cx="5638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chemeClr val="tx1"/>
                </a:solidFill>
                <a:latin typeface="Times New Roman" panose="02020603050405020304" pitchFamily="18" charset="0"/>
              </a:rPr>
              <a:t>+Trong nước:Chợ phát triển</a:t>
            </a:r>
          </a:p>
        </p:txBody>
      </p:sp>
      <p:sp>
        <p:nvSpPr>
          <p:cNvPr id="37901" name="Text Box 13"/>
          <p:cNvSpPr txBox="1">
            <a:spLocks noChangeArrowheads="1"/>
          </p:cNvSpPr>
          <p:nvPr/>
        </p:nvSpPr>
        <p:spPr bwMode="auto">
          <a:xfrm>
            <a:off x="1876425" y="3663951"/>
            <a:ext cx="78295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chemeClr val="tx1"/>
                </a:solidFill>
                <a:latin typeface="Times New Roman" panose="02020603050405020304" pitchFamily="18" charset="0"/>
              </a:rPr>
              <a:t>+Ngoài nước: được duy trì ở 1 số cửa khẩu:Vân Đồn (Quảng Ninh), Hội Thống (Hà Tĩnh).</a:t>
            </a:r>
          </a:p>
        </p:txBody>
      </p:sp>
      <p:sp>
        <p:nvSpPr>
          <p:cNvPr id="66571" name="Text Box 17"/>
          <p:cNvSpPr txBox="1">
            <a:spLocks noChangeArrowheads="1"/>
          </p:cNvSpPr>
          <p:nvPr/>
        </p:nvSpPr>
        <p:spPr bwMode="auto">
          <a:xfrm>
            <a:off x="2133600" y="2133600"/>
            <a:ext cx="3657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0000FF"/>
                </a:solidFill>
                <a:latin typeface="Times New Roman" panose="02020603050405020304" pitchFamily="18" charset="0"/>
              </a:rPr>
              <a:t>-Thủ công nghiệp</a:t>
            </a:r>
            <a:r>
              <a:rPr lang="en-US" altLang="en-US" sz="2600" b="1">
                <a:solidFill>
                  <a:srgbClr val="0000FF"/>
                </a:solidFill>
                <a:latin typeface="Arial" panose="020B0604020202020204" pitchFamily="34" charset="0"/>
              </a:rPr>
              <a:t>:</a:t>
            </a:r>
          </a:p>
        </p:txBody>
      </p:sp>
      <p:sp>
        <p:nvSpPr>
          <p:cNvPr id="37906" name="Rectangle 18"/>
          <p:cNvSpPr>
            <a:spLocks noChangeArrowheads="1"/>
          </p:cNvSpPr>
          <p:nvPr/>
        </p:nvSpPr>
        <p:spPr bwMode="auto">
          <a:xfrm>
            <a:off x="1981200" y="4832351"/>
            <a:ext cx="81470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400" b="1" i="1">
                <a:solidFill>
                  <a:srgbClr val="FF00FF"/>
                </a:solidFill>
                <a:latin typeface="Times New Roman" panose="02020603050405020304" pitchFamily="18" charset="0"/>
              </a:rPr>
              <a:t>Tạo điều kiện để giao lưu, trao đổi hàng hóa thúc đẩy </a:t>
            </a:r>
          </a:p>
          <a:p>
            <a:pPr eaLnBrk="1" hangingPunct="1">
              <a:spcBef>
                <a:spcPct val="0"/>
              </a:spcBef>
              <a:buClrTx/>
              <a:buSzTx/>
              <a:buFontTx/>
              <a:buNone/>
            </a:pPr>
            <a:r>
              <a:rPr lang="en-US" altLang="en-US" sz="2400" b="1" i="1">
                <a:solidFill>
                  <a:srgbClr val="FF00FF"/>
                </a:solidFill>
                <a:latin typeface="Times New Roman" panose="02020603050405020304" pitchFamily="18" charset="0"/>
              </a:rPr>
              <a:t>sản xuất phát triển =&gt; đời sống nhân dân ổn định.</a:t>
            </a: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9241397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7906"/>
                                        </p:tgtEl>
                                        <p:attrNameLst>
                                          <p:attrName>style.visibility</p:attrName>
                                        </p:attrNameLst>
                                      </p:cBhvr>
                                      <p:to>
                                        <p:strVal val="visible"/>
                                      </p:to>
                                    </p:set>
                                    <p:anim calcmode="lin" valueType="num">
                                      <p:cBhvr additive="base">
                                        <p:cTn id="7" dur="500" fill="hold"/>
                                        <p:tgtEl>
                                          <p:spTgt spid="37906"/>
                                        </p:tgtEl>
                                        <p:attrNameLst>
                                          <p:attrName>ppt_x</p:attrName>
                                        </p:attrNameLst>
                                      </p:cBhvr>
                                      <p:tavLst>
                                        <p:tav tm="0">
                                          <p:val>
                                            <p:strVal val="0-#ppt_w/2"/>
                                          </p:val>
                                        </p:tav>
                                        <p:tav tm="100000">
                                          <p:val>
                                            <p:strVal val="#ppt_x"/>
                                          </p:val>
                                        </p:tav>
                                      </p:tavLst>
                                    </p:anim>
                                    <p:anim calcmode="lin" valueType="num">
                                      <p:cBhvr additive="base">
                                        <p:cTn id="8" dur="500" fill="hold"/>
                                        <p:tgtEl>
                                          <p:spTgt spid="379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37906"/>
                                        </p:tgtEl>
                                        <p:attrNameLst>
                                          <p:attrName>ppt_x</p:attrName>
                                        </p:attrNameLst>
                                      </p:cBhvr>
                                      <p:tavLst>
                                        <p:tav tm="0">
                                          <p:val>
                                            <p:strVal val="ppt_x"/>
                                          </p:val>
                                        </p:tav>
                                        <p:tav tm="100000">
                                          <p:val>
                                            <p:strVal val="ppt_x"/>
                                          </p:val>
                                        </p:tav>
                                      </p:tavLst>
                                    </p:anim>
                                    <p:anim calcmode="lin" valueType="num">
                                      <p:cBhvr additive="base">
                                        <p:cTn id="13" dur="500"/>
                                        <p:tgtEl>
                                          <p:spTgt spid="37906"/>
                                        </p:tgtEl>
                                        <p:attrNameLst>
                                          <p:attrName>ppt_y</p:attrName>
                                        </p:attrNameLst>
                                      </p:cBhvr>
                                      <p:tavLst>
                                        <p:tav tm="0">
                                          <p:val>
                                            <p:strVal val="ppt_y"/>
                                          </p:val>
                                        </p:tav>
                                        <p:tav tm="100000">
                                          <p:val>
                                            <p:strVal val="1+ppt_h/2"/>
                                          </p:val>
                                        </p:tav>
                                      </p:tavLst>
                                    </p:anim>
                                    <p:set>
                                      <p:cBhvr>
                                        <p:cTn id="14" dur="1" fill="hold">
                                          <p:stCondLst>
                                            <p:cond delay="499"/>
                                          </p:stCondLst>
                                        </p:cTn>
                                        <p:tgtEl>
                                          <p:spTgt spid="37906"/>
                                        </p:tgtEl>
                                        <p:attrNameLst>
                                          <p:attrName>style.visibility</p:attrName>
                                        </p:attrNameLst>
                                      </p:cBhvr>
                                      <p:to>
                                        <p:strVal val="hidden"/>
                                      </p:to>
                                    </p:set>
                                  </p:childTnLst>
                                </p:cTn>
                              </p:par>
                            </p:childTnLst>
                          </p:cTn>
                        </p:par>
                        <p:par>
                          <p:cTn id="15" fill="hold" nodeType="afterGroup">
                            <p:stCondLst>
                              <p:cond delay="5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37901"/>
                                        </p:tgtEl>
                                        <p:attrNameLst>
                                          <p:attrName>style.visibility</p:attrName>
                                        </p:attrNameLst>
                                      </p:cBhvr>
                                      <p:to>
                                        <p:strVal val="visible"/>
                                      </p:to>
                                    </p:set>
                                    <p:anim calcmode="discrete" valueType="clr">
                                      <p:cBhvr override="childStyle">
                                        <p:cTn id="18" dur="80"/>
                                        <p:tgtEl>
                                          <p:spTgt spid="3790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901"/>
                                        </p:tgtEl>
                                        <p:attrNameLst>
                                          <p:attrName>fillcolor</p:attrName>
                                        </p:attrNameLst>
                                      </p:cBhvr>
                                      <p:tavLst>
                                        <p:tav tm="0">
                                          <p:val>
                                            <p:clrVal>
                                              <a:schemeClr val="accent2"/>
                                            </p:clrVal>
                                          </p:val>
                                        </p:tav>
                                        <p:tav tm="50000">
                                          <p:val>
                                            <p:clrVal>
                                              <a:schemeClr val="hlink"/>
                                            </p:clrVal>
                                          </p:val>
                                        </p:tav>
                                      </p:tavLst>
                                    </p:anim>
                                    <p:set>
                                      <p:cBhvr>
                                        <p:cTn id="20" dur="80"/>
                                        <p:tgtEl>
                                          <p:spTgt spid="379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p:bldP spid="37906" grpId="0"/>
      <p:bldP spid="37906"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7" name="Text Box 15"/>
          <p:cNvSpPr txBox="1">
            <a:spLocks noChangeArrowheads="1"/>
          </p:cNvSpPr>
          <p:nvPr/>
        </p:nvSpPr>
        <p:spPr bwMode="auto">
          <a:xfrm>
            <a:off x="1676400" y="53976"/>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rgbClr val="C00000"/>
                </a:solidFill>
                <a:latin typeface="Times New Roman" panose="02020603050405020304" pitchFamily="18" charset="0"/>
              </a:rPr>
              <a:t>2.Xã hội:</a:t>
            </a:r>
          </a:p>
        </p:txBody>
      </p:sp>
      <p:sp>
        <p:nvSpPr>
          <p:cNvPr id="13328" name="Text Box 16"/>
          <p:cNvSpPr txBox="1">
            <a:spLocks noChangeArrowheads="1"/>
          </p:cNvSpPr>
          <p:nvPr/>
        </p:nvSpPr>
        <p:spPr bwMode="auto">
          <a:xfrm>
            <a:off x="4038600" y="5311776"/>
            <a:ext cx="6629400" cy="892175"/>
          </a:xfrm>
          <a:prstGeom prst="rect">
            <a:avLst/>
          </a:prstGeom>
          <a:noFill/>
          <a:ln w="762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600" b="1">
                <a:solidFill>
                  <a:srgbClr val="FF3300"/>
                </a:solidFill>
                <a:latin typeface="Times New Roman" panose="02020603050405020304" pitchFamily="18" charset="0"/>
              </a:rPr>
              <a:t>    Xã hội thời Lê sơ có những giai cấp, 	tầng lớp nào?</a:t>
            </a:r>
          </a:p>
        </p:txBody>
      </p:sp>
      <p:sp>
        <p:nvSpPr>
          <p:cNvPr id="13344" name="Rectangle 32"/>
          <p:cNvSpPr>
            <a:spLocks noChangeArrowheads="1"/>
          </p:cNvSpPr>
          <p:nvPr/>
        </p:nvSpPr>
        <p:spPr bwMode="auto">
          <a:xfrm>
            <a:off x="5257800" y="1730375"/>
            <a:ext cx="1524000" cy="685800"/>
          </a:xfrm>
          <a:prstGeom prst="rect">
            <a:avLst/>
          </a:prstGeom>
          <a:gradFill rotWithShape="1">
            <a:gsLst>
              <a:gs pos="0">
                <a:schemeClr val="bg1"/>
              </a:gs>
              <a:gs pos="100000">
                <a:srgbClr val="00FFFF"/>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rgbClr val="FF3300"/>
                </a:solidFill>
                <a:latin typeface="Times New Roman" panose="02020603050405020304" pitchFamily="18" charset="0"/>
              </a:rPr>
              <a:t>XÃ HỘI</a:t>
            </a:r>
          </a:p>
        </p:txBody>
      </p:sp>
      <p:sp>
        <p:nvSpPr>
          <p:cNvPr id="13345" name="Rectangle 33"/>
          <p:cNvSpPr>
            <a:spLocks noChangeArrowheads="1"/>
          </p:cNvSpPr>
          <p:nvPr/>
        </p:nvSpPr>
        <p:spPr bwMode="auto">
          <a:xfrm>
            <a:off x="7924800" y="2416175"/>
            <a:ext cx="14478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rgbClr val="FF3300"/>
                </a:solidFill>
                <a:latin typeface="Times New Roman" panose="02020603050405020304" pitchFamily="18" charset="0"/>
              </a:rPr>
              <a:t>Tầng lớp</a:t>
            </a:r>
          </a:p>
        </p:txBody>
      </p:sp>
      <p:sp>
        <p:nvSpPr>
          <p:cNvPr id="13346" name="Rectangle 34"/>
          <p:cNvSpPr>
            <a:spLocks noChangeArrowheads="1"/>
          </p:cNvSpPr>
          <p:nvPr/>
        </p:nvSpPr>
        <p:spPr bwMode="auto">
          <a:xfrm>
            <a:off x="1676400" y="3635375"/>
            <a:ext cx="1600200" cy="9144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3347" name="Rectangle 35"/>
          <p:cNvSpPr>
            <a:spLocks noChangeArrowheads="1"/>
          </p:cNvSpPr>
          <p:nvPr/>
        </p:nvSpPr>
        <p:spPr bwMode="auto">
          <a:xfrm>
            <a:off x="2590800" y="2416175"/>
            <a:ext cx="14478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rgbClr val="FF3300"/>
                </a:solidFill>
                <a:latin typeface="Times New Roman" panose="02020603050405020304" pitchFamily="18" charset="0"/>
              </a:rPr>
              <a:t>Giai cấp</a:t>
            </a:r>
          </a:p>
        </p:txBody>
      </p:sp>
      <p:sp>
        <p:nvSpPr>
          <p:cNvPr id="13349" name="Rectangle 37"/>
          <p:cNvSpPr>
            <a:spLocks noChangeArrowheads="1"/>
          </p:cNvSpPr>
          <p:nvPr/>
        </p:nvSpPr>
        <p:spPr bwMode="auto">
          <a:xfrm rot="16200000">
            <a:off x="8039100" y="3673475"/>
            <a:ext cx="1219200" cy="838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3350" name="Rectangle 38"/>
          <p:cNvSpPr>
            <a:spLocks noChangeArrowheads="1"/>
          </p:cNvSpPr>
          <p:nvPr/>
        </p:nvSpPr>
        <p:spPr bwMode="auto">
          <a:xfrm>
            <a:off x="3657600" y="3635375"/>
            <a:ext cx="1676400" cy="9144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3351" name="Rectangle 39"/>
          <p:cNvSpPr>
            <a:spLocks noChangeArrowheads="1"/>
          </p:cNvSpPr>
          <p:nvPr/>
        </p:nvSpPr>
        <p:spPr bwMode="auto">
          <a:xfrm rot="16200000">
            <a:off x="9486900" y="3749675"/>
            <a:ext cx="1219200" cy="838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3352" name="Rectangle 40"/>
          <p:cNvSpPr>
            <a:spLocks noChangeArrowheads="1"/>
          </p:cNvSpPr>
          <p:nvPr/>
        </p:nvSpPr>
        <p:spPr bwMode="auto">
          <a:xfrm>
            <a:off x="1600200" y="5083175"/>
            <a:ext cx="6096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a:solidFill>
                <a:schemeClr val="tx1"/>
              </a:solidFill>
              <a:latin typeface="Times New Roman" panose="02020603050405020304" pitchFamily="18" charset="0"/>
            </a:endParaRPr>
          </a:p>
        </p:txBody>
      </p:sp>
      <p:sp>
        <p:nvSpPr>
          <p:cNvPr id="13353" name="Rectangle 41"/>
          <p:cNvSpPr>
            <a:spLocks noChangeArrowheads="1"/>
          </p:cNvSpPr>
          <p:nvPr/>
        </p:nvSpPr>
        <p:spPr bwMode="auto">
          <a:xfrm>
            <a:off x="6400800" y="3559175"/>
            <a:ext cx="838200" cy="1219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3354" name="Rectangle 42"/>
          <p:cNvSpPr>
            <a:spLocks noChangeArrowheads="1"/>
          </p:cNvSpPr>
          <p:nvPr/>
        </p:nvSpPr>
        <p:spPr bwMode="auto">
          <a:xfrm>
            <a:off x="2286000" y="5083175"/>
            <a:ext cx="6096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a:solidFill>
                <a:schemeClr val="tx1"/>
              </a:solidFill>
              <a:latin typeface="Times New Roman" panose="02020603050405020304" pitchFamily="18" charset="0"/>
            </a:endParaRPr>
          </a:p>
        </p:txBody>
      </p:sp>
      <p:sp>
        <p:nvSpPr>
          <p:cNvPr id="13355" name="Rectangle 43"/>
          <p:cNvSpPr>
            <a:spLocks noChangeArrowheads="1"/>
          </p:cNvSpPr>
          <p:nvPr/>
        </p:nvSpPr>
        <p:spPr bwMode="auto">
          <a:xfrm>
            <a:off x="2971800" y="5083175"/>
            <a:ext cx="7620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2400">
              <a:solidFill>
                <a:schemeClr val="tx1"/>
              </a:solidFill>
              <a:latin typeface="Times New Roman" panose="02020603050405020304" pitchFamily="18" charset="0"/>
            </a:endParaRPr>
          </a:p>
          <a:p>
            <a:pPr algn="ctr" eaLnBrk="1" hangingPunct="1">
              <a:spcBef>
                <a:spcPct val="0"/>
              </a:spcBef>
              <a:buClrTx/>
              <a:buSzTx/>
              <a:buFontTx/>
              <a:buNone/>
            </a:pPr>
            <a:r>
              <a:rPr lang="en-US" altLang="en-US" sz="2400">
                <a:solidFill>
                  <a:schemeClr val="tx1"/>
                </a:solidFill>
                <a:latin typeface="Times New Roman" panose="02020603050405020304" pitchFamily="18" charset="0"/>
              </a:rPr>
              <a:t> </a:t>
            </a:r>
          </a:p>
        </p:txBody>
      </p:sp>
      <p:sp>
        <p:nvSpPr>
          <p:cNvPr id="13357" name="Line 45"/>
          <p:cNvSpPr>
            <a:spLocks noChangeShapeType="1"/>
          </p:cNvSpPr>
          <p:nvPr/>
        </p:nvSpPr>
        <p:spPr bwMode="auto">
          <a:xfrm flipH="1">
            <a:off x="3352800" y="1958975"/>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58" name="Line 46"/>
          <p:cNvSpPr>
            <a:spLocks noChangeShapeType="1"/>
          </p:cNvSpPr>
          <p:nvPr/>
        </p:nvSpPr>
        <p:spPr bwMode="auto">
          <a:xfrm flipH="1">
            <a:off x="6781800" y="19589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59" name="Line 47"/>
          <p:cNvSpPr>
            <a:spLocks noChangeShapeType="1"/>
          </p:cNvSpPr>
          <p:nvPr/>
        </p:nvSpPr>
        <p:spPr bwMode="auto">
          <a:xfrm flipH="1">
            <a:off x="6781800" y="3101975"/>
            <a:ext cx="14478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0" name="Line 48"/>
          <p:cNvSpPr>
            <a:spLocks noChangeShapeType="1"/>
          </p:cNvSpPr>
          <p:nvPr/>
        </p:nvSpPr>
        <p:spPr bwMode="auto">
          <a:xfrm>
            <a:off x="8991600" y="3101975"/>
            <a:ext cx="10668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1" name="Line 49"/>
          <p:cNvSpPr>
            <a:spLocks noChangeShapeType="1"/>
          </p:cNvSpPr>
          <p:nvPr/>
        </p:nvSpPr>
        <p:spPr bwMode="auto">
          <a:xfrm flipH="1">
            <a:off x="2286000" y="3101975"/>
            <a:ext cx="10668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2" name="Line 50"/>
          <p:cNvSpPr>
            <a:spLocks noChangeShapeType="1"/>
          </p:cNvSpPr>
          <p:nvPr/>
        </p:nvSpPr>
        <p:spPr bwMode="auto">
          <a:xfrm flipH="1" flipV="1">
            <a:off x="3352800" y="3101975"/>
            <a:ext cx="12192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3" name="Line 51"/>
          <p:cNvSpPr>
            <a:spLocks noChangeShapeType="1"/>
          </p:cNvSpPr>
          <p:nvPr/>
        </p:nvSpPr>
        <p:spPr bwMode="auto">
          <a:xfrm flipH="1">
            <a:off x="3352800" y="1958975"/>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4" name="Line 52"/>
          <p:cNvSpPr>
            <a:spLocks noChangeShapeType="1"/>
          </p:cNvSpPr>
          <p:nvPr/>
        </p:nvSpPr>
        <p:spPr bwMode="auto">
          <a:xfrm>
            <a:off x="8610600" y="1958975"/>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6" name="Line 54"/>
          <p:cNvSpPr>
            <a:spLocks noChangeShapeType="1"/>
          </p:cNvSpPr>
          <p:nvPr/>
        </p:nvSpPr>
        <p:spPr bwMode="auto">
          <a:xfrm flipV="1">
            <a:off x="8686800" y="3101975"/>
            <a:ext cx="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7" name="Line 55"/>
          <p:cNvSpPr>
            <a:spLocks noChangeShapeType="1"/>
          </p:cNvSpPr>
          <p:nvPr/>
        </p:nvSpPr>
        <p:spPr bwMode="auto">
          <a:xfrm>
            <a:off x="2514600" y="4549775"/>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8" name="Line 56"/>
          <p:cNvSpPr>
            <a:spLocks noChangeShapeType="1"/>
          </p:cNvSpPr>
          <p:nvPr/>
        </p:nvSpPr>
        <p:spPr bwMode="auto">
          <a:xfrm flipH="1">
            <a:off x="1905000" y="4549775"/>
            <a:ext cx="6096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9" name="Line 57"/>
          <p:cNvSpPr>
            <a:spLocks noChangeShapeType="1"/>
          </p:cNvSpPr>
          <p:nvPr/>
        </p:nvSpPr>
        <p:spPr bwMode="auto">
          <a:xfrm>
            <a:off x="2514600" y="4549775"/>
            <a:ext cx="7620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70" name="Rectangle 58"/>
          <p:cNvSpPr>
            <a:spLocks noChangeArrowheads="1"/>
          </p:cNvSpPr>
          <p:nvPr/>
        </p:nvSpPr>
        <p:spPr bwMode="auto">
          <a:xfrm>
            <a:off x="1676400" y="3635375"/>
            <a:ext cx="1600200" cy="9144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chemeClr val="tx1"/>
                </a:solidFill>
                <a:latin typeface="Times New Roman" panose="02020603050405020304" pitchFamily="18" charset="0"/>
              </a:rPr>
              <a:t>Địa chủ</a:t>
            </a:r>
          </a:p>
          <a:p>
            <a:pPr algn="ctr" eaLnBrk="1" hangingPunct="1">
              <a:spcBef>
                <a:spcPct val="0"/>
              </a:spcBef>
              <a:buClrTx/>
              <a:buSzTx/>
              <a:buFontTx/>
              <a:buNone/>
            </a:pPr>
            <a:r>
              <a:rPr lang="en-US" altLang="en-US" sz="2400" b="1">
                <a:solidFill>
                  <a:schemeClr val="tx1"/>
                </a:solidFill>
                <a:latin typeface="Times New Roman" panose="02020603050405020304" pitchFamily="18" charset="0"/>
              </a:rPr>
              <a:t>Phong kiến</a:t>
            </a:r>
          </a:p>
        </p:txBody>
      </p:sp>
      <p:sp>
        <p:nvSpPr>
          <p:cNvPr id="13371" name="Rectangle 59"/>
          <p:cNvSpPr>
            <a:spLocks noChangeArrowheads="1"/>
          </p:cNvSpPr>
          <p:nvPr/>
        </p:nvSpPr>
        <p:spPr bwMode="auto">
          <a:xfrm>
            <a:off x="3657600" y="3635375"/>
            <a:ext cx="1676400" cy="9144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chemeClr val="tx1"/>
                </a:solidFill>
                <a:latin typeface="Times New Roman" panose="02020603050405020304" pitchFamily="18" charset="0"/>
              </a:rPr>
              <a:t>Nông</a:t>
            </a:r>
          </a:p>
          <a:p>
            <a:pPr algn="ctr" eaLnBrk="1" hangingPunct="1">
              <a:spcBef>
                <a:spcPct val="0"/>
              </a:spcBef>
              <a:buClrTx/>
              <a:buSzTx/>
              <a:buFontTx/>
              <a:buNone/>
            </a:pPr>
            <a:r>
              <a:rPr lang="en-US" altLang="en-US" sz="2400" b="1">
                <a:solidFill>
                  <a:schemeClr val="tx1"/>
                </a:solidFill>
                <a:latin typeface="Times New Roman" panose="02020603050405020304" pitchFamily="18" charset="0"/>
              </a:rPr>
              <a:t>dân</a:t>
            </a:r>
          </a:p>
        </p:txBody>
      </p:sp>
      <p:sp>
        <p:nvSpPr>
          <p:cNvPr id="13373" name="Rectangle 61"/>
          <p:cNvSpPr>
            <a:spLocks noChangeArrowheads="1"/>
          </p:cNvSpPr>
          <p:nvPr/>
        </p:nvSpPr>
        <p:spPr bwMode="auto">
          <a:xfrm rot="16200000">
            <a:off x="8039100" y="3597275"/>
            <a:ext cx="1219200" cy="9906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chemeClr val="tx1"/>
                </a:solidFill>
                <a:latin typeface="Times New Roman" panose="02020603050405020304" pitchFamily="18" charset="0"/>
              </a:rPr>
              <a:t>Thương</a:t>
            </a:r>
          </a:p>
          <a:p>
            <a:pPr algn="ctr" eaLnBrk="1" hangingPunct="1">
              <a:spcBef>
                <a:spcPct val="0"/>
              </a:spcBef>
              <a:buClrTx/>
              <a:buSzTx/>
              <a:buFontTx/>
              <a:buNone/>
            </a:pPr>
            <a:r>
              <a:rPr lang="en-US" altLang="en-US" sz="2400" b="1">
                <a:solidFill>
                  <a:schemeClr val="tx1"/>
                </a:solidFill>
                <a:latin typeface="Times New Roman" panose="02020603050405020304" pitchFamily="18" charset="0"/>
              </a:rPr>
              <a:t>nhân</a:t>
            </a:r>
          </a:p>
        </p:txBody>
      </p:sp>
      <p:sp>
        <p:nvSpPr>
          <p:cNvPr id="13374" name="Rectangle 62"/>
          <p:cNvSpPr>
            <a:spLocks noChangeArrowheads="1"/>
          </p:cNvSpPr>
          <p:nvPr/>
        </p:nvSpPr>
        <p:spPr bwMode="auto">
          <a:xfrm rot="16200000">
            <a:off x="6210300" y="3749675"/>
            <a:ext cx="1219200" cy="838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chemeClr val="tx1"/>
                </a:solidFill>
                <a:latin typeface="Times New Roman" panose="02020603050405020304" pitchFamily="18" charset="0"/>
              </a:rPr>
              <a:t>Thợ</a:t>
            </a:r>
          </a:p>
          <a:p>
            <a:pPr algn="ctr" eaLnBrk="1" hangingPunct="1">
              <a:spcBef>
                <a:spcPct val="0"/>
              </a:spcBef>
              <a:buClrTx/>
              <a:buSzTx/>
              <a:buFontTx/>
              <a:buNone/>
            </a:pPr>
            <a:r>
              <a:rPr lang="en-US" altLang="en-US" sz="2400" b="1">
                <a:solidFill>
                  <a:schemeClr val="tx1"/>
                </a:solidFill>
                <a:latin typeface="Times New Roman" panose="02020603050405020304" pitchFamily="18" charset="0"/>
              </a:rPr>
              <a:t>thủ </a:t>
            </a:r>
          </a:p>
          <a:p>
            <a:pPr algn="ctr" eaLnBrk="1" hangingPunct="1">
              <a:spcBef>
                <a:spcPct val="0"/>
              </a:spcBef>
              <a:buClrTx/>
              <a:buSzTx/>
              <a:buFontTx/>
              <a:buNone/>
            </a:pPr>
            <a:r>
              <a:rPr lang="en-US" altLang="en-US" sz="2400" b="1">
                <a:solidFill>
                  <a:schemeClr val="tx1"/>
                </a:solidFill>
                <a:latin typeface="Times New Roman" panose="02020603050405020304" pitchFamily="18" charset="0"/>
              </a:rPr>
              <a:t>công</a:t>
            </a:r>
          </a:p>
        </p:txBody>
      </p:sp>
      <p:sp>
        <p:nvSpPr>
          <p:cNvPr id="13375" name="Rectangle 63"/>
          <p:cNvSpPr>
            <a:spLocks noChangeArrowheads="1"/>
          </p:cNvSpPr>
          <p:nvPr/>
        </p:nvSpPr>
        <p:spPr bwMode="auto">
          <a:xfrm rot="16200000">
            <a:off x="9486900" y="3749675"/>
            <a:ext cx="1219200" cy="838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chemeClr val="tx1"/>
                </a:solidFill>
                <a:latin typeface="Times New Roman" panose="02020603050405020304" pitchFamily="18" charset="0"/>
              </a:rPr>
              <a:t>Nô</a:t>
            </a:r>
          </a:p>
          <a:p>
            <a:pPr algn="ctr" eaLnBrk="1" hangingPunct="1">
              <a:spcBef>
                <a:spcPct val="0"/>
              </a:spcBef>
              <a:buClrTx/>
              <a:buSzTx/>
              <a:buFontTx/>
              <a:buNone/>
            </a:pPr>
            <a:r>
              <a:rPr lang="en-US" altLang="en-US" sz="2400" b="1">
                <a:solidFill>
                  <a:schemeClr val="tx1"/>
                </a:solidFill>
                <a:latin typeface="Times New Roman" panose="02020603050405020304" pitchFamily="18" charset="0"/>
              </a:rPr>
              <a:t>tì</a:t>
            </a:r>
          </a:p>
        </p:txBody>
      </p:sp>
      <p:sp>
        <p:nvSpPr>
          <p:cNvPr id="13376" name="Rectangle 64"/>
          <p:cNvSpPr>
            <a:spLocks noChangeArrowheads="1"/>
          </p:cNvSpPr>
          <p:nvPr/>
        </p:nvSpPr>
        <p:spPr bwMode="auto">
          <a:xfrm>
            <a:off x="1600200" y="5083175"/>
            <a:ext cx="6096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chemeClr val="tx1"/>
                </a:solidFill>
                <a:latin typeface="Times New Roman" panose="02020603050405020304" pitchFamily="18" charset="0"/>
              </a:rPr>
              <a:t>Vua</a:t>
            </a:r>
          </a:p>
        </p:txBody>
      </p:sp>
      <p:sp>
        <p:nvSpPr>
          <p:cNvPr id="13377" name="Rectangle 65"/>
          <p:cNvSpPr>
            <a:spLocks noChangeArrowheads="1"/>
          </p:cNvSpPr>
          <p:nvPr/>
        </p:nvSpPr>
        <p:spPr bwMode="auto">
          <a:xfrm>
            <a:off x="2286000" y="5083175"/>
            <a:ext cx="6096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chemeClr val="tx1"/>
                </a:solidFill>
                <a:latin typeface="Times New Roman" panose="02020603050405020304" pitchFamily="18" charset="0"/>
              </a:rPr>
              <a:t>Quan</a:t>
            </a:r>
          </a:p>
        </p:txBody>
      </p:sp>
      <p:sp>
        <p:nvSpPr>
          <p:cNvPr id="13378" name="Rectangle 66"/>
          <p:cNvSpPr>
            <a:spLocks noChangeArrowheads="1"/>
          </p:cNvSpPr>
          <p:nvPr/>
        </p:nvSpPr>
        <p:spPr bwMode="auto">
          <a:xfrm>
            <a:off x="2971800" y="5083175"/>
            <a:ext cx="762000"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chemeClr val="tx1"/>
                </a:solidFill>
                <a:latin typeface="Times New Roman" panose="02020603050405020304" pitchFamily="18" charset="0"/>
              </a:rPr>
              <a:t>Địa</a:t>
            </a:r>
          </a:p>
          <a:p>
            <a:pPr algn="ctr" eaLnBrk="1" hangingPunct="1">
              <a:spcBef>
                <a:spcPct val="0"/>
              </a:spcBef>
              <a:buClrTx/>
              <a:buSzTx/>
              <a:buFontTx/>
              <a:buNone/>
            </a:pPr>
            <a:r>
              <a:rPr lang="en-US" altLang="en-US" sz="2000" b="1">
                <a:solidFill>
                  <a:schemeClr val="tx1"/>
                </a:solidFill>
                <a:latin typeface="Times New Roman" panose="02020603050405020304" pitchFamily="18" charset="0"/>
              </a:rPr>
              <a:t> chủ</a:t>
            </a:r>
          </a:p>
        </p:txBody>
      </p:sp>
      <p:sp>
        <p:nvSpPr>
          <p:cNvPr id="13379" name="Text Box 67"/>
          <p:cNvSpPr txBox="1">
            <a:spLocks noChangeArrowheads="1"/>
          </p:cNvSpPr>
          <p:nvPr/>
        </p:nvSpPr>
        <p:spPr bwMode="auto">
          <a:xfrm>
            <a:off x="3505200" y="663575"/>
            <a:ext cx="5943600" cy="415498"/>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100" b="1">
                <a:solidFill>
                  <a:srgbClr val="0000FF"/>
                </a:solidFill>
                <a:latin typeface="Times New Roman" panose="02020603050405020304" pitchFamily="18" charset="0"/>
              </a:rPr>
              <a:t>Sơ đồ các giai cấp, tầng lớp xã hội thời Lê Sơ</a:t>
            </a:r>
          </a:p>
        </p:txBody>
      </p:sp>
    </p:spTree>
    <p:extLst>
      <p:ext uri="{BB962C8B-B14F-4D97-AF65-F5344CB8AC3E}">
        <p14:creationId xmlns:p14="http://schemas.microsoft.com/office/powerpoint/2010/main" val="362706789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27"/>
                                        </p:tgtEl>
                                        <p:attrNameLst>
                                          <p:attrName>style.visibility</p:attrName>
                                        </p:attrNameLst>
                                      </p:cBhvr>
                                      <p:to>
                                        <p:strVal val="visible"/>
                                      </p:to>
                                    </p:set>
                                    <p:anim calcmode="discrete" valueType="clr">
                                      <p:cBhvr override="childStyle">
                                        <p:cTn id="7" dur="80"/>
                                        <p:tgtEl>
                                          <p:spTgt spid="133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7"/>
                                        </p:tgtEl>
                                        <p:attrNameLst>
                                          <p:attrName>fillcolor</p:attrName>
                                        </p:attrNameLst>
                                      </p:cBhvr>
                                      <p:tavLst>
                                        <p:tav tm="0">
                                          <p:val>
                                            <p:clrVal>
                                              <a:schemeClr val="accent2"/>
                                            </p:clrVal>
                                          </p:val>
                                        </p:tav>
                                        <p:tav tm="50000">
                                          <p:val>
                                            <p:clrVal>
                                              <a:schemeClr val="hlink"/>
                                            </p:clrVal>
                                          </p:val>
                                        </p:tav>
                                      </p:tavLst>
                                    </p:anim>
                                    <p:set>
                                      <p:cBhvr>
                                        <p:cTn id="9" dur="80"/>
                                        <p:tgtEl>
                                          <p:spTgt spid="1332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3344"/>
                                        </p:tgtEl>
                                        <p:attrNameLst>
                                          <p:attrName>style.visibility</p:attrName>
                                        </p:attrNameLst>
                                      </p:cBhvr>
                                      <p:to>
                                        <p:strVal val="visible"/>
                                      </p:to>
                                    </p:set>
                                    <p:anim calcmode="lin" valueType="num">
                                      <p:cBhvr additive="base">
                                        <p:cTn id="14" dur="500" fill="hold"/>
                                        <p:tgtEl>
                                          <p:spTgt spid="13344"/>
                                        </p:tgtEl>
                                        <p:attrNameLst>
                                          <p:attrName>ppt_x</p:attrName>
                                        </p:attrNameLst>
                                      </p:cBhvr>
                                      <p:tavLst>
                                        <p:tav tm="0">
                                          <p:val>
                                            <p:strVal val="#ppt_x"/>
                                          </p:val>
                                        </p:tav>
                                        <p:tav tm="100000">
                                          <p:val>
                                            <p:strVal val="#ppt_x"/>
                                          </p:val>
                                        </p:tav>
                                      </p:tavLst>
                                    </p:anim>
                                    <p:anim calcmode="lin" valueType="num">
                                      <p:cBhvr additive="base">
                                        <p:cTn id="15" dur="500" fill="hold"/>
                                        <p:tgtEl>
                                          <p:spTgt spid="13344"/>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3357"/>
                                        </p:tgtEl>
                                        <p:attrNameLst>
                                          <p:attrName>style.visibility</p:attrName>
                                        </p:attrNameLst>
                                      </p:cBhvr>
                                      <p:to>
                                        <p:strVal val="visible"/>
                                      </p:to>
                                    </p:set>
                                    <p:anim calcmode="lin" valueType="num">
                                      <p:cBhvr additive="base">
                                        <p:cTn id="18" dur="500" fill="hold"/>
                                        <p:tgtEl>
                                          <p:spTgt spid="13357"/>
                                        </p:tgtEl>
                                        <p:attrNameLst>
                                          <p:attrName>ppt_x</p:attrName>
                                        </p:attrNameLst>
                                      </p:cBhvr>
                                      <p:tavLst>
                                        <p:tav tm="0">
                                          <p:val>
                                            <p:strVal val="#ppt_x"/>
                                          </p:val>
                                        </p:tav>
                                        <p:tav tm="100000">
                                          <p:val>
                                            <p:strVal val="#ppt_x"/>
                                          </p:val>
                                        </p:tav>
                                      </p:tavLst>
                                    </p:anim>
                                    <p:anim calcmode="lin" valueType="num">
                                      <p:cBhvr additive="base">
                                        <p:cTn id="19" dur="500" fill="hold"/>
                                        <p:tgtEl>
                                          <p:spTgt spid="13357"/>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3363"/>
                                        </p:tgtEl>
                                        <p:attrNameLst>
                                          <p:attrName>style.visibility</p:attrName>
                                        </p:attrNameLst>
                                      </p:cBhvr>
                                      <p:to>
                                        <p:strVal val="visible"/>
                                      </p:to>
                                    </p:set>
                                    <p:anim calcmode="lin" valueType="num">
                                      <p:cBhvr additive="base">
                                        <p:cTn id="22" dur="500" fill="hold"/>
                                        <p:tgtEl>
                                          <p:spTgt spid="13363"/>
                                        </p:tgtEl>
                                        <p:attrNameLst>
                                          <p:attrName>ppt_x</p:attrName>
                                        </p:attrNameLst>
                                      </p:cBhvr>
                                      <p:tavLst>
                                        <p:tav tm="0">
                                          <p:val>
                                            <p:strVal val="#ppt_x"/>
                                          </p:val>
                                        </p:tav>
                                        <p:tav tm="100000">
                                          <p:val>
                                            <p:strVal val="#ppt_x"/>
                                          </p:val>
                                        </p:tav>
                                      </p:tavLst>
                                    </p:anim>
                                    <p:anim calcmode="lin" valueType="num">
                                      <p:cBhvr additive="base">
                                        <p:cTn id="23" dur="500" fill="hold"/>
                                        <p:tgtEl>
                                          <p:spTgt spid="13363"/>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3358"/>
                                        </p:tgtEl>
                                        <p:attrNameLst>
                                          <p:attrName>style.visibility</p:attrName>
                                        </p:attrNameLst>
                                      </p:cBhvr>
                                      <p:to>
                                        <p:strVal val="visible"/>
                                      </p:to>
                                    </p:set>
                                    <p:anim calcmode="lin" valueType="num">
                                      <p:cBhvr additive="base">
                                        <p:cTn id="26" dur="500" fill="hold"/>
                                        <p:tgtEl>
                                          <p:spTgt spid="13358"/>
                                        </p:tgtEl>
                                        <p:attrNameLst>
                                          <p:attrName>ppt_x</p:attrName>
                                        </p:attrNameLst>
                                      </p:cBhvr>
                                      <p:tavLst>
                                        <p:tav tm="0">
                                          <p:val>
                                            <p:strVal val="#ppt_x"/>
                                          </p:val>
                                        </p:tav>
                                        <p:tav tm="100000">
                                          <p:val>
                                            <p:strVal val="#ppt_x"/>
                                          </p:val>
                                        </p:tav>
                                      </p:tavLst>
                                    </p:anim>
                                    <p:anim calcmode="lin" valueType="num">
                                      <p:cBhvr additive="base">
                                        <p:cTn id="27" dur="500" fill="hold"/>
                                        <p:tgtEl>
                                          <p:spTgt spid="13358"/>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3364"/>
                                        </p:tgtEl>
                                        <p:attrNameLst>
                                          <p:attrName>style.visibility</p:attrName>
                                        </p:attrNameLst>
                                      </p:cBhvr>
                                      <p:to>
                                        <p:strVal val="visible"/>
                                      </p:to>
                                    </p:set>
                                    <p:anim calcmode="lin" valueType="num">
                                      <p:cBhvr additive="base">
                                        <p:cTn id="30" dur="500" fill="hold"/>
                                        <p:tgtEl>
                                          <p:spTgt spid="13364"/>
                                        </p:tgtEl>
                                        <p:attrNameLst>
                                          <p:attrName>ppt_x</p:attrName>
                                        </p:attrNameLst>
                                      </p:cBhvr>
                                      <p:tavLst>
                                        <p:tav tm="0">
                                          <p:val>
                                            <p:strVal val="#ppt_x"/>
                                          </p:val>
                                        </p:tav>
                                        <p:tav tm="100000">
                                          <p:val>
                                            <p:strVal val="#ppt_x"/>
                                          </p:val>
                                        </p:tav>
                                      </p:tavLst>
                                    </p:anim>
                                    <p:anim calcmode="lin" valueType="num">
                                      <p:cBhvr additive="base">
                                        <p:cTn id="31" dur="500" fill="hold"/>
                                        <p:tgtEl>
                                          <p:spTgt spid="13364"/>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3345"/>
                                        </p:tgtEl>
                                        <p:attrNameLst>
                                          <p:attrName>style.visibility</p:attrName>
                                        </p:attrNameLst>
                                      </p:cBhvr>
                                      <p:to>
                                        <p:strVal val="visible"/>
                                      </p:to>
                                    </p:set>
                                    <p:anim calcmode="lin" valueType="num">
                                      <p:cBhvr additive="base">
                                        <p:cTn id="34" dur="500" fill="hold"/>
                                        <p:tgtEl>
                                          <p:spTgt spid="13345"/>
                                        </p:tgtEl>
                                        <p:attrNameLst>
                                          <p:attrName>ppt_x</p:attrName>
                                        </p:attrNameLst>
                                      </p:cBhvr>
                                      <p:tavLst>
                                        <p:tav tm="0">
                                          <p:val>
                                            <p:strVal val="#ppt_x"/>
                                          </p:val>
                                        </p:tav>
                                        <p:tav tm="100000">
                                          <p:val>
                                            <p:strVal val="#ppt_x"/>
                                          </p:val>
                                        </p:tav>
                                      </p:tavLst>
                                    </p:anim>
                                    <p:anim calcmode="lin" valueType="num">
                                      <p:cBhvr additive="base">
                                        <p:cTn id="35" dur="500" fill="hold"/>
                                        <p:tgtEl>
                                          <p:spTgt spid="1334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3347"/>
                                        </p:tgtEl>
                                        <p:attrNameLst>
                                          <p:attrName>style.visibility</p:attrName>
                                        </p:attrNameLst>
                                      </p:cBhvr>
                                      <p:to>
                                        <p:strVal val="visible"/>
                                      </p:to>
                                    </p:set>
                                    <p:anim calcmode="lin" valueType="num">
                                      <p:cBhvr additive="base">
                                        <p:cTn id="38" dur="500" fill="hold"/>
                                        <p:tgtEl>
                                          <p:spTgt spid="13347"/>
                                        </p:tgtEl>
                                        <p:attrNameLst>
                                          <p:attrName>ppt_x</p:attrName>
                                        </p:attrNameLst>
                                      </p:cBhvr>
                                      <p:tavLst>
                                        <p:tav tm="0">
                                          <p:val>
                                            <p:strVal val="#ppt_x"/>
                                          </p:val>
                                        </p:tav>
                                        <p:tav tm="100000">
                                          <p:val>
                                            <p:strVal val="#ppt_x"/>
                                          </p:val>
                                        </p:tav>
                                      </p:tavLst>
                                    </p:anim>
                                    <p:anim calcmode="lin" valueType="num">
                                      <p:cBhvr additive="base">
                                        <p:cTn id="39" dur="500" fill="hold"/>
                                        <p:tgtEl>
                                          <p:spTgt spid="13347"/>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13362"/>
                                        </p:tgtEl>
                                        <p:attrNameLst>
                                          <p:attrName>style.visibility</p:attrName>
                                        </p:attrNameLst>
                                      </p:cBhvr>
                                      <p:to>
                                        <p:strVal val="visible"/>
                                      </p:to>
                                    </p:set>
                                    <p:anim calcmode="lin" valueType="num">
                                      <p:cBhvr additive="base">
                                        <p:cTn id="42" dur="500" fill="hold"/>
                                        <p:tgtEl>
                                          <p:spTgt spid="13362"/>
                                        </p:tgtEl>
                                        <p:attrNameLst>
                                          <p:attrName>ppt_x</p:attrName>
                                        </p:attrNameLst>
                                      </p:cBhvr>
                                      <p:tavLst>
                                        <p:tav tm="0">
                                          <p:val>
                                            <p:strVal val="#ppt_x"/>
                                          </p:val>
                                        </p:tav>
                                        <p:tav tm="100000">
                                          <p:val>
                                            <p:strVal val="#ppt_x"/>
                                          </p:val>
                                        </p:tav>
                                      </p:tavLst>
                                    </p:anim>
                                    <p:anim calcmode="lin" valueType="num">
                                      <p:cBhvr additive="base">
                                        <p:cTn id="43" dur="500" fill="hold"/>
                                        <p:tgtEl>
                                          <p:spTgt spid="13362"/>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13361"/>
                                        </p:tgtEl>
                                        <p:attrNameLst>
                                          <p:attrName>style.visibility</p:attrName>
                                        </p:attrNameLst>
                                      </p:cBhvr>
                                      <p:to>
                                        <p:strVal val="visible"/>
                                      </p:to>
                                    </p:set>
                                    <p:anim calcmode="lin" valueType="num">
                                      <p:cBhvr additive="base">
                                        <p:cTn id="46" dur="500" fill="hold"/>
                                        <p:tgtEl>
                                          <p:spTgt spid="13361"/>
                                        </p:tgtEl>
                                        <p:attrNameLst>
                                          <p:attrName>ppt_x</p:attrName>
                                        </p:attrNameLst>
                                      </p:cBhvr>
                                      <p:tavLst>
                                        <p:tav tm="0">
                                          <p:val>
                                            <p:strVal val="#ppt_x"/>
                                          </p:val>
                                        </p:tav>
                                        <p:tav tm="100000">
                                          <p:val>
                                            <p:strVal val="#ppt_x"/>
                                          </p:val>
                                        </p:tav>
                                      </p:tavLst>
                                    </p:anim>
                                    <p:anim calcmode="lin" valueType="num">
                                      <p:cBhvr additive="base">
                                        <p:cTn id="47" dur="500" fill="hold"/>
                                        <p:tgtEl>
                                          <p:spTgt spid="13361"/>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346"/>
                                        </p:tgtEl>
                                        <p:attrNameLst>
                                          <p:attrName>style.visibility</p:attrName>
                                        </p:attrNameLst>
                                      </p:cBhvr>
                                      <p:to>
                                        <p:strVal val="visible"/>
                                      </p:to>
                                    </p:set>
                                    <p:anim calcmode="lin" valueType="num">
                                      <p:cBhvr additive="base">
                                        <p:cTn id="50" dur="500" fill="hold"/>
                                        <p:tgtEl>
                                          <p:spTgt spid="13346"/>
                                        </p:tgtEl>
                                        <p:attrNameLst>
                                          <p:attrName>ppt_x</p:attrName>
                                        </p:attrNameLst>
                                      </p:cBhvr>
                                      <p:tavLst>
                                        <p:tav tm="0">
                                          <p:val>
                                            <p:strVal val="#ppt_x"/>
                                          </p:val>
                                        </p:tav>
                                        <p:tav tm="100000">
                                          <p:val>
                                            <p:strVal val="#ppt_x"/>
                                          </p:val>
                                        </p:tav>
                                      </p:tavLst>
                                    </p:anim>
                                    <p:anim calcmode="lin" valueType="num">
                                      <p:cBhvr additive="base">
                                        <p:cTn id="51" dur="500" fill="hold"/>
                                        <p:tgtEl>
                                          <p:spTgt spid="13346"/>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13350"/>
                                        </p:tgtEl>
                                        <p:attrNameLst>
                                          <p:attrName>style.visibility</p:attrName>
                                        </p:attrNameLst>
                                      </p:cBhvr>
                                      <p:to>
                                        <p:strVal val="visible"/>
                                      </p:to>
                                    </p:set>
                                    <p:anim calcmode="lin" valueType="num">
                                      <p:cBhvr additive="base">
                                        <p:cTn id="54" dur="500" fill="hold"/>
                                        <p:tgtEl>
                                          <p:spTgt spid="13350"/>
                                        </p:tgtEl>
                                        <p:attrNameLst>
                                          <p:attrName>ppt_x</p:attrName>
                                        </p:attrNameLst>
                                      </p:cBhvr>
                                      <p:tavLst>
                                        <p:tav tm="0">
                                          <p:val>
                                            <p:strVal val="#ppt_x"/>
                                          </p:val>
                                        </p:tav>
                                        <p:tav tm="100000">
                                          <p:val>
                                            <p:strVal val="#ppt_x"/>
                                          </p:val>
                                        </p:tav>
                                      </p:tavLst>
                                    </p:anim>
                                    <p:anim calcmode="lin" valueType="num">
                                      <p:cBhvr additive="base">
                                        <p:cTn id="55" dur="500" fill="hold"/>
                                        <p:tgtEl>
                                          <p:spTgt spid="13350"/>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0"/>
                                  </p:stCondLst>
                                  <p:childTnLst>
                                    <p:set>
                                      <p:cBhvr>
                                        <p:cTn id="57" dur="1" fill="hold">
                                          <p:stCondLst>
                                            <p:cond delay="0"/>
                                          </p:stCondLst>
                                        </p:cTn>
                                        <p:tgtEl>
                                          <p:spTgt spid="13353"/>
                                        </p:tgtEl>
                                        <p:attrNameLst>
                                          <p:attrName>style.visibility</p:attrName>
                                        </p:attrNameLst>
                                      </p:cBhvr>
                                      <p:to>
                                        <p:strVal val="visible"/>
                                      </p:to>
                                    </p:set>
                                    <p:anim calcmode="lin" valueType="num">
                                      <p:cBhvr additive="base">
                                        <p:cTn id="58" dur="500" fill="hold"/>
                                        <p:tgtEl>
                                          <p:spTgt spid="13353"/>
                                        </p:tgtEl>
                                        <p:attrNameLst>
                                          <p:attrName>ppt_x</p:attrName>
                                        </p:attrNameLst>
                                      </p:cBhvr>
                                      <p:tavLst>
                                        <p:tav tm="0">
                                          <p:val>
                                            <p:strVal val="#ppt_x"/>
                                          </p:val>
                                        </p:tav>
                                        <p:tav tm="100000">
                                          <p:val>
                                            <p:strVal val="#ppt_x"/>
                                          </p:val>
                                        </p:tav>
                                      </p:tavLst>
                                    </p:anim>
                                    <p:anim calcmode="lin" valueType="num">
                                      <p:cBhvr additive="base">
                                        <p:cTn id="59" dur="500" fill="hold"/>
                                        <p:tgtEl>
                                          <p:spTgt spid="13353"/>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13359"/>
                                        </p:tgtEl>
                                        <p:attrNameLst>
                                          <p:attrName>style.visibility</p:attrName>
                                        </p:attrNameLst>
                                      </p:cBhvr>
                                      <p:to>
                                        <p:strVal val="visible"/>
                                      </p:to>
                                    </p:set>
                                    <p:anim calcmode="lin" valueType="num">
                                      <p:cBhvr additive="base">
                                        <p:cTn id="62" dur="500" fill="hold"/>
                                        <p:tgtEl>
                                          <p:spTgt spid="13359"/>
                                        </p:tgtEl>
                                        <p:attrNameLst>
                                          <p:attrName>ppt_x</p:attrName>
                                        </p:attrNameLst>
                                      </p:cBhvr>
                                      <p:tavLst>
                                        <p:tav tm="0">
                                          <p:val>
                                            <p:strVal val="#ppt_x"/>
                                          </p:val>
                                        </p:tav>
                                        <p:tav tm="100000">
                                          <p:val>
                                            <p:strVal val="#ppt_x"/>
                                          </p:val>
                                        </p:tav>
                                      </p:tavLst>
                                    </p:anim>
                                    <p:anim calcmode="lin" valueType="num">
                                      <p:cBhvr additive="base">
                                        <p:cTn id="63" dur="500" fill="hold"/>
                                        <p:tgtEl>
                                          <p:spTgt spid="13359"/>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0"/>
                                  </p:stCondLst>
                                  <p:childTnLst>
                                    <p:set>
                                      <p:cBhvr>
                                        <p:cTn id="65" dur="1" fill="hold">
                                          <p:stCondLst>
                                            <p:cond delay="0"/>
                                          </p:stCondLst>
                                        </p:cTn>
                                        <p:tgtEl>
                                          <p:spTgt spid="13366"/>
                                        </p:tgtEl>
                                        <p:attrNameLst>
                                          <p:attrName>style.visibility</p:attrName>
                                        </p:attrNameLst>
                                      </p:cBhvr>
                                      <p:to>
                                        <p:strVal val="visible"/>
                                      </p:to>
                                    </p:set>
                                    <p:anim calcmode="lin" valueType="num">
                                      <p:cBhvr additive="base">
                                        <p:cTn id="66" dur="500" fill="hold"/>
                                        <p:tgtEl>
                                          <p:spTgt spid="13366"/>
                                        </p:tgtEl>
                                        <p:attrNameLst>
                                          <p:attrName>ppt_x</p:attrName>
                                        </p:attrNameLst>
                                      </p:cBhvr>
                                      <p:tavLst>
                                        <p:tav tm="0">
                                          <p:val>
                                            <p:strVal val="#ppt_x"/>
                                          </p:val>
                                        </p:tav>
                                        <p:tav tm="100000">
                                          <p:val>
                                            <p:strVal val="#ppt_x"/>
                                          </p:val>
                                        </p:tav>
                                      </p:tavLst>
                                    </p:anim>
                                    <p:anim calcmode="lin" valueType="num">
                                      <p:cBhvr additive="base">
                                        <p:cTn id="67" dur="500" fill="hold"/>
                                        <p:tgtEl>
                                          <p:spTgt spid="13366"/>
                                        </p:tgtEl>
                                        <p:attrNameLst>
                                          <p:attrName>ppt_y</p:attrName>
                                        </p:attrNameLst>
                                      </p:cBhvr>
                                      <p:tavLst>
                                        <p:tav tm="0">
                                          <p:val>
                                            <p:strVal val="0-#ppt_h/2"/>
                                          </p:val>
                                        </p:tav>
                                        <p:tav tm="100000">
                                          <p:val>
                                            <p:strVal val="#ppt_y"/>
                                          </p:val>
                                        </p:tav>
                                      </p:tavLst>
                                    </p:anim>
                                  </p:childTnLst>
                                </p:cTn>
                              </p:par>
                              <p:par>
                                <p:cTn id="68" presetID="2" presetClass="entr" presetSubtype="1" fill="hold" nodeType="withEffect">
                                  <p:stCondLst>
                                    <p:cond delay="0"/>
                                  </p:stCondLst>
                                  <p:childTnLst>
                                    <p:set>
                                      <p:cBhvr>
                                        <p:cTn id="69" dur="1" fill="hold">
                                          <p:stCondLst>
                                            <p:cond delay="0"/>
                                          </p:stCondLst>
                                        </p:cTn>
                                        <p:tgtEl>
                                          <p:spTgt spid="13360"/>
                                        </p:tgtEl>
                                        <p:attrNameLst>
                                          <p:attrName>style.visibility</p:attrName>
                                        </p:attrNameLst>
                                      </p:cBhvr>
                                      <p:to>
                                        <p:strVal val="visible"/>
                                      </p:to>
                                    </p:set>
                                    <p:anim calcmode="lin" valueType="num">
                                      <p:cBhvr additive="base">
                                        <p:cTn id="70" dur="500" fill="hold"/>
                                        <p:tgtEl>
                                          <p:spTgt spid="13360"/>
                                        </p:tgtEl>
                                        <p:attrNameLst>
                                          <p:attrName>ppt_x</p:attrName>
                                        </p:attrNameLst>
                                      </p:cBhvr>
                                      <p:tavLst>
                                        <p:tav tm="0">
                                          <p:val>
                                            <p:strVal val="#ppt_x"/>
                                          </p:val>
                                        </p:tav>
                                        <p:tav tm="100000">
                                          <p:val>
                                            <p:strVal val="#ppt_x"/>
                                          </p:val>
                                        </p:tav>
                                      </p:tavLst>
                                    </p:anim>
                                    <p:anim calcmode="lin" valueType="num">
                                      <p:cBhvr additive="base">
                                        <p:cTn id="71" dur="500" fill="hold"/>
                                        <p:tgtEl>
                                          <p:spTgt spid="13360"/>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13349"/>
                                        </p:tgtEl>
                                        <p:attrNameLst>
                                          <p:attrName>style.visibility</p:attrName>
                                        </p:attrNameLst>
                                      </p:cBhvr>
                                      <p:to>
                                        <p:strVal val="visible"/>
                                      </p:to>
                                    </p:set>
                                    <p:anim calcmode="lin" valueType="num">
                                      <p:cBhvr additive="base">
                                        <p:cTn id="74" dur="500" fill="hold"/>
                                        <p:tgtEl>
                                          <p:spTgt spid="13349"/>
                                        </p:tgtEl>
                                        <p:attrNameLst>
                                          <p:attrName>ppt_x</p:attrName>
                                        </p:attrNameLst>
                                      </p:cBhvr>
                                      <p:tavLst>
                                        <p:tav tm="0">
                                          <p:val>
                                            <p:strVal val="#ppt_x"/>
                                          </p:val>
                                        </p:tav>
                                        <p:tav tm="100000">
                                          <p:val>
                                            <p:strVal val="#ppt_x"/>
                                          </p:val>
                                        </p:tav>
                                      </p:tavLst>
                                    </p:anim>
                                    <p:anim calcmode="lin" valueType="num">
                                      <p:cBhvr additive="base">
                                        <p:cTn id="75" dur="500" fill="hold"/>
                                        <p:tgtEl>
                                          <p:spTgt spid="13349"/>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stCondLst>
                                    <p:cond delay="0"/>
                                  </p:stCondLst>
                                  <p:childTnLst>
                                    <p:set>
                                      <p:cBhvr>
                                        <p:cTn id="77" dur="1" fill="hold">
                                          <p:stCondLst>
                                            <p:cond delay="0"/>
                                          </p:stCondLst>
                                        </p:cTn>
                                        <p:tgtEl>
                                          <p:spTgt spid="13351"/>
                                        </p:tgtEl>
                                        <p:attrNameLst>
                                          <p:attrName>style.visibility</p:attrName>
                                        </p:attrNameLst>
                                      </p:cBhvr>
                                      <p:to>
                                        <p:strVal val="visible"/>
                                      </p:to>
                                    </p:set>
                                    <p:anim calcmode="lin" valueType="num">
                                      <p:cBhvr additive="base">
                                        <p:cTn id="78" dur="500" fill="hold"/>
                                        <p:tgtEl>
                                          <p:spTgt spid="13351"/>
                                        </p:tgtEl>
                                        <p:attrNameLst>
                                          <p:attrName>ppt_x</p:attrName>
                                        </p:attrNameLst>
                                      </p:cBhvr>
                                      <p:tavLst>
                                        <p:tav tm="0">
                                          <p:val>
                                            <p:strVal val="#ppt_x"/>
                                          </p:val>
                                        </p:tav>
                                        <p:tav tm="100000">
                                          <p:val>
                                            <p:strVal val="#ppt_x"/>
                                          </p:val>
                                        </p:tav>
                                      </p:tavLst>
                                    </p:anim>
                                    <p:anim calcmode="lin" valueType="num">
                                      <p:cBhvr additive="base">
                                        <p:cTn id="79" dur="500" fill="hold"/>
                                        <p:tgtEl>
                                          <p:spTgt spid="13351"/>
                                        </p:tgtEl>
                                        <p:attrNameLst>
                                          <p:attrName>ppt_y</p:attrName>
                                        </p:attrNameLst>
                                      </p:cBhvr>
                                      <p:tavLst>
                                        <p:tav tm="0">
                                          <p:val>
                                            <p:strVal val="0-#ppt_h/2"/>
                                          </p:val>
                                        </p:tav>
                                        <p:tav tm="100000">
                                          <p:val>
                                            <p:strVal val="#ppt_y"/>
                                          </p:val>
                                        </p:tav>
                                      </p:tavLst>
                                    </p:anim>
                                  </p:childTnLst>
                                </p:cTn>
                              </p:par>
                              <p:par>
                                <p:cTn id="80" presetID="2" presetClass="entr" presetSubtype="1" fill="hold" nodeType="withEffect">
                                  <p:stCondLst>
                                    <p:cond delay="0"/>
                                  </p:stCondLst>
                                  <p:childTnLst>
                                    <p:set>
                                      <p:cBhvr>
                                        <p:cTn id="81" dur="1" fill="hold">
                                          <p:stCondLst>
                                            <p:cond delay="0"/>
                                          </p:stCondLst>
                                        </p:cTn>
                                        <p:tgtEl>
                                          <p:spTgt spid="13369"/>
                                        </p:tgtEl>
                                        <p:attrNameLst>
                                          <p:attrName>style.visibility</p:attrName>
                                        </p:attrNameLst>
                                      </p:cBhvr>
                                      <p:to>
                                        <p:strVal val="visible"/>
                                      </p:to>
                                    </p:set>
                                    <p:anim calcmode="lin" valueType="num">
                                      <p:cBhvr additive="base">
                                        <p:cTn id="82" dur="500" fill="hold"/>
                                        <p:tgtEl>
                                          <p:spTgt spid="13369"/>
                                        </p:tgtEl>
                                        <p:attrNameLst>
                                          <p:attrName>ppt_x</p:attrName>
                                        </p:attrNameLst>
                                      </p:cBhvr>
                                      <p:tavLst>
                                        <p:tav tm="0">
                                          <p:val>
                                            <p:strVal val="#ppt_x"/>
                                          </p:val>
                                        </p:tav>
                                        <p:tav tm="100000">
                                          <p:val>
                                            <p:strVal val="#ppt_x"/>
                                          </p:val>
                                        </p:tav>
                                      </p:tavLst>
                                    </p:anim>
                                    <p:anim calcmode="lin" valueType="num">
                                      <p:cBhvr additive="base">
                                        <p:cTn id="83" dur="500" fill="hold"/>
                                        <p:tgtEl>
                                          <p:spTgt spid="13369"/>
                                        </p:tgtEl>
                                        <p:attrNameLst>
                                          <p:attrName>ppt_y</p:attrName>
                                        </p:attrNameLst>
                                      </p:cBhvr>
                                      <p:tavLst>
                                        <p:tav tm="0">
                                          <p:val>
                                            <p:strVal val="0-#ppt_h/2"/>
                                          </p:val>
                                        </p:tav>
                                        <p:tav tm="100000">
                                          <p:val>
                                            <p:strVal val="#ppt_y"/>
                                          </p:val>
                                        </p:tav>
                                      </p:tavLst>
                                    </p:anim>
                                  </p:childTnLst>
                                </p:cTn>
                              </p:par>
                              <p:par>
                                <p:cTn id="84" presetID="2" presetClass="entr" presetSubtype="1" fill="hold" nodeType="withEffect">
                                  <p:stCondLst>
                                    <p:cond delay="0"/>
                                  </p:stCondLst>
                                  <p:childTnLst>
                                    <p:set>
                                      <p:cBhvr>
                                        <p:cTn id="85" dur="1" fill="hold">
                                          <p:stCondLst>
                                            <p:cond delay="0"/>
                                          </p:stCondLst>
                                        </p:cTn>
                                        <p:tgtEl>
                                          <p:spTgt spid="13368"/>
                                        </p:tgtEl>
                                        <p:attrNameLst>
                                          <p:attrName>style.visibility</p:attrName>
                                        </p:attrNameLst>
                                      </p:cBhvr>
                                      <p:to>
                                        <p:strVal val="visible"/>
                                      </p:to>
                                    </p:set>
                                    <p:anim calcmode="lin" valueType="num">
                                      <p:cBhvr additive="base">
                                        <p:cTn id="86" dur="500" fill="hold"/>
                                        <p:tgtEl>
                                          <p:spTgt spid="13368"/>
                                        </p:tgtEl>
                                        <p:attrNameLst>
                                          <p:attrName>ppt_x</p:attrName>
                                        </p:attrNameLst>
                                      </p:cBhvr>
                                      <p:tavLst>
                                        <p:tav tm="0">
                                          <p:val>
                                            <p:strVal val="#ppt_x"/>
                                          </p:val>
                                        </p:tav>
                                        <p:tav tm="100000">
                                          <p:val>
                                            <p:strVal val="#ppt_x"/>
                                          </p:val>
                                        </p:tav>
                                      </p:tavLst>
                                    </p:anim>
                                    <p:anim calcmode="lin" valueType="num">
                                      <p:cBhvr additive="base">
                                        <p:cTn id="87" dur="500" fill="hold"/>
                                        <p:tgtEl>
                                          <p:spTgt spid="13368"/>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stCondLst>
                                    <p:cond delay="0"/>
                                  </p:stCondLst>
                                  <p:childTnLst>
                                    <p:set>
                                      <p:cBhvr>
                                        <p:cTn id="89" dur="1" fill="hold">
                                          <p:stCondLst>
                                            <p:cond delay="0"/>
                                          </p:stCondLst>
                                        </p:cTn>
                                        <p:tgtEl>
                                          <p:spTgt spid="13367"/>
                                        </p:tgtEl>
                                        <p:attrNameLst>
                                          <p:attrName>style.visibility</p:attrName>
                                        </p:attrNameLst>
                                      </p:cBhvr>
                                      <p:to>
                                        <p:strVal val="visible"/>
                                      </p:to>
                                    </p:set>
                                    <p:anim calcmode="lin" valueType="num">
                                      <p:cBhvr additive="base">
                                        <p:cTn id="90" dur="500" fill="hold"/>
                                        <p:tgtEl>
                                          <p:spTgt spid="13367"/>
                                        </p:tgtEl>
                                        <p:attrNameLst>
                                          <p:attrName>ppt_x</p:attrName>
                                        </p:attrNameLst>
                                      </p:cBhvr>
                                      <p:tavLst>
                                        <p:tav tm="0">
                                          <p:val>
                                            <p:strVal val="#ppt_x"/>
                                          </p:val>
                                        </p:tav>
                                        <p:tav tm="100000">
                                          <p:val>
                                            <p:strVal val="#ppt_x"/>
                                          </p:val>
                                        </p:tav>
                                      </p:tavLst>
                                    </p:anim>
                                    <p:anim calcmode="lin" valueType="num">
                                      <p:cBhvr additive="base">
                                        <p:cTn id="91" dur="500" fill="hold"/>
                                        <p:tgtEl>
                                          <p:spTgt spid="13367"/>
                                        </p:tgtEl>
                                        <p:attrNameLst>
                                          <p:attrName>ppt_y</p:attrName>
                                        </p:attrNameLst>
                                      </p:cBhvr>
                                      <p:tavLst>
                                        <p:tav tm="0">
                                          <p:val>
                                            <p:strVal val="0-#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13354"/>
                                        </p:tgtEl>
                                        <p:attrNameLst>
                                          <p:attrName>style.visibility</p:attrName>
                                        </p:attrNameLst>
                                      </p:cBhvr>
                                      <p:to>
                                        <p:strVal val="visible"/>
                                      </p:to>
                                    </p:set>
                                    <p:anim calcmode="lin" valueType="num">
                                      <p:cBhvr additive="base">
                                        <p:cTn id="94" dur="500" fill="hold"/>
                                        <p:tgtEl>
                                          <p:spTgt spid="13354"/>
                                        </p:tgtEl>
                                        <p:attrNameLst>
                                          <p:attrName>ppt_x</p:attrName>
                                        </p:attrNameLst>
                                      </p:cBhvr>
                                      <p:tavLst>
                                        <p:tav tm="0">
                                          <p:val>
                                            <p:strVal val="#ppt_x"/>
                                          </p:val>
                                        </p:tav>
                                        <p:tav tm="100000">
                                          <p:val>
                                            <p:strVal val="#ppt_x"/>
                                          </p:val>
                                        </p:tav>
                                      </p:tavLst>
                                    </p:anim>
                                    <p:anim calcmode="lin" valueType="num">
                                      <p:cBhvr additive="base">
                                        <p:cTn id="95" dur="500" fill="hold"/>
                                        <p:tgtEl>
                                          <p:spTgt spid="13354"/>
                                        </p:tgtEl>
                                        <p:attrNameLst>
                                          <p:attrName>ppt_y</p:attrName>
                                        </p:attrNameLst>
                                      </p:cBhvr>
                                      <p:tavLst>
                                        <p:tav tm="0">
                                          <p:val>
                                            <p:strVal val="0-#ppt_h/2"/>
                                          </p:val>
                                        </p:tav>
                                        <p:tav tm="100000">
                                          <p:val>
                                            <p:strVal val="#ppt_y"/>
                                          </p:val>
                                        </p:tav>
                                      </p:tavLst>
                                    </p:anim>
                                  </p:childTnLst>
                                </p:cTn>
                              </p:par>
                              <p:par>
                                <p:cTn id="96" presetID="2" presetClass="entr" presetSubtype="1" fill="hold" grpId="0" nodeType="withEffect">
                                  <p:stCondLst>
                                    <p:cond delay="0"/>
                                  </p:stCondLst>
                                  <p:childTnLst>
                                    <p:set>
                                      <p:cBhvr>
                                        <p:cTn id="97" dur="1" fill="hold">
                                          <p:stCondLst>
                                            <p:cond delay="0"/>
                                          </p:stCondLst>
                                        </p:cTn>
                                        <p:tgtEl>
                                          <p:spTgt spid="13352"/>
                                        </p:tgtEl>
                                        <p:attrNameLst>
                                          <p:attrName>style.visibility</p:attrName>
                                        </p:attrNameLst>
                                      </p:cBhvr>
                                      <p:to>
                                        <p:strVal val="visible"/>
                                      </p:to>
                                    </p:set>
                                    <p:anim calcmode="lin" valueType="num">
                                      <p:cBhvr additive="base">
                                        <p:cTn id="98" dur="500" fill="hold"/>
                                        <p:tgtEl>
                                          <p:spTgt spid="13352"/>
                                        </p:tgtEl>
                                        <p:attrNameLst>
                                          <p:attrName>ppt_x</p:attrName>
                                        </p:attrNameLst>
                                      </p:cBhvr>
                                      <p:tavLst>
                                        <p:tav tm="0">
                                          <p:val>
                                            <p:strVal val="#ppt_x"/>
                                          </p:val>
                                        </p:tav>
                                        <p:tav tm="100000">
                                          <p:val>
                                            <p:strVal val="#ppt_x"/>
                                          </p:val>
                                        </p:tav>
                                      </p:tavLst>
                                    </p:anim>
                                    <p:anim calcmode="lin" valueType="num">
                                      <p:cBhvr additive="base">
                                        <p:cTn id="99" dur="500" fill="hold"/>
                                        <p:tgtEl>
                                          <p:spTgt spid="13352"/>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0"/>
                                  </p:stCondLst>
                                  <p:iterate type="lt">
                                    <p:tmPct val="0"/>
                                  </p:iterate>
                                  <p:childTnLst>
                                    <p:set>
                                      <p:cBhvr>
                                        <p:cTn id="101" dur="1" fill="hold">
                                          <p:stCondLst>
                                            <p:cond delay="0"/>
                                          </p:stCondLst>
                                        </p:cTn>
                                        <p:tgtEl>
                                          <p:spTgt spid="13355"/>
                                        </p:tgtEl>
                                        <p:attrNameLst>
                                          <p:attrName>style.visibility</p:attrName>
                                        </p:attrNameLst>
                                      </p:cBhvr>
                                      <p:to>
                                        <p:strVal val="visible"/>
                                      </p:to>
                                    </p:set>
                                    <p:anim calcmode="lin" valueType="num">
                                      <p:cBhvr additive="base">
                                        <p:cTn id="102" dur="500" fill="hold"/>
                                        <p:tgtEl>
                                          <p:spTgt spid="13355"/>
                                        </p:tgtEl>
                                        <p:attrNameLst>
                                          <p:attrName>ppt_x</p:attrName>
                                        </p:attrNameLst>
                                      </p:cBhvr>
                                      <p:tavLst>
                                        <p:tav tm="0">
                                          <p:val>
                                            <p:strVal val="#ppt_x"/>
                                          </p:val>
                                        </p:tav>
                                        <p:tav tm="100000">
                                          <p:val>
                                            <p:strVal val="#ppt_x"/>
                                          </p:val>
                                        </p:tav>
                                      </p:tavLst>
                                    </p:anim>
                                    <p:anim calcmode="lin" valueType="num">
                                      <p:cBhvr additive="base">
                                        <p:cTn id="103" dur="500" fill="hold"/>
                                        <p:tgtEl>
                                          <p:spTgt spid="13355"/>
                                        </p:tgtEl>
                                        <p:attrNameLst>
                                          <p:attrName>ppt_y</p:attrName>
                                        </p:attrNameLst>
                                      </p:cBhvr>
                                      <p:tavLst>
                                        <p:tav tm="0">
                                          <p:val>
                                            <p:strVal val="0-#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7" presetClass="entr" presetSubtype="0" fill="hold" grpId="0" nodeType="clickEffect">
                                  <p:stCondLst>
                                    <p:cond delay="0"/>
                                  </p:stCondLst>
                                  <p:iterate type="lt">
                                    <p:tmPct val="50000"/>
                                  </p:iterate>
                                  <p:childTnLst>
                                    <p:set>
                                      <p:cBhvr>
                                        <p:cTn id="107" dur="1" fill="hold">
                                          <p:stCondLst>
                                            <p:cond delay="0"/>
                                          </p:stCondLst>
                                        </p:cTn>
                                        <p:tgtEl>
                                          <p:spTgt spid="13328"/>
                                        </p:tgtEl>
                                        <p:attrNameLst>
                                          <p:attrName>style.visibility</p:attrName>
                                        </p:attrNameLst>
                                      </p:cBhvr>
                                      <p:to>
                                        <p:strVal val="visible"/>
                                      </p:to>
                                    </p:set>
                                    <p:anim calcmode="discrete" valueType="clr">
                                      <p:cBhvr override="childStyle">
                                        <p:cTn id="108" dur="80"/>
                                        <p:tgtEl>
                                          <p:spTgt spid="13328"/>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13328"/>
                                        </p:tgtEl>
                                        <p:attrNameLst>
                                          <p:attrName>fillcolor</p:attrName>
                                        </p:attrNameLst>
                                      </p:cBhvr>
                                      <p:tavLst>
                                        <p:tav tm="0">
                                          <p:val>
                                            <p:clrVal>
                                              <a:schemeClr val="accent2"/>
                                            </p:clrVal>
                                          </p:val>
                                        </p:tav>
                                        <p:tav tm="50000">
                                          <p:val>
                                            <p:clrVal>
                                              <a:schemeClr val="hlink"/>
                                            </p:clrVal>
                                          </p:val>
                                        </p:tav>
                                      </p:tavLst>
                                    </p:anim>
                                    <p:set>
                                      <p:cBhvr>
                                        <p:cTn id="110" dur="80"/>
                                        <p:tgtEl>
                                          <p:spTgt spid="13328"/>
                                        </p:tgtEl>
                                        <p:attrNameLst>
                                          <p:attrName>fill.type</p:attrName>
                                        </p:attrNameLst>
                                      </p:cBhvr>
                                      <p:to>
                                        <p:strVal val="solid"/>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7" presetClass="entr" presetSubtype="0" fill="hold" grpId="0" nodeType="clickEffect">
                                  <p:stCondLst>
                                    <p:cond delay="0"/>
                                  </p:stCondLst>
                                  <p:iterate type="lt">
                                    <p:tmPct val="50000"/>
                                  </p:iterate>
                                  <p:childTnLst>
                                    <p:set>
                                      <p:cBhvr>
                                        <p:cTn id="114" dur="1" fill="hold">
                                          <p:stCondLst>
                                            <p:cond delay="0"/>
                                          </p:stCondLst>
                                        </p:cTn>
                                        <p:tgtEl>
                                          <p:spTgt spid="13370"/>
                                        </p:tgtEl>
                                        <p:attrNameLst>
                                          <p:attrName>style.visibility</p:attrName>
                                        </p:attrNameLst>
                                      </p:cBhvr>
                                      <p:to>
                                        <p:strVal val="visible"/>
                                      </p:to>
                                    </p:set>
                                    <p:anim calcmode="discrete" valueType="clr">
                                      <p:cBhvr override="childStyle">
                                        <p:cTn id="115" dur="80"/>
                                        <p:tgtEl>
                                          <p:spTgt spid="13370"/>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13370"/>
                                        </p:tgtEl>
                                        <p:attrNameLst>
                                          <p:attrName>fillcolor</p:attrName>
                                        </p:attrNameLst>
                                      </p:cBhvr>
                                      <p:tavLst>
                                        <p:tav tm="0">
                                          <p:val>
                                            <p:clrVal>
                                              <a:schemeClr val="accent2"/>
                                            </p:clrVal>
                                          </p:val>
                                        </p:tav>
                                        <p:tav tm="50000">
                                          <p:val>
                                            <p:clrVal>
                                              <a:schemeClr val="hlink"/>
                                            </p:clrVal>
                                          </p:val>
                                        </p:tav>
                                      </p:tavLst>
                                    </p:anim>
                                    <p:set>
                                      <p:cBhvr>
                                        <p:cTn id="117" dur="80"/>
                                        <p:tgtEl>
                                          <p:spTgt spid="13370"/>
                                        </p:tgtEl>
                                        <p:attrNameLst>
                                          <p:attrName>fill.type</p:attrName>
                                        </p:attrNameLst>
                                      </p:cBhvr>
                                      <p:to>
                                        <p:strVal val="solid"/>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7" presetClass="entr" presetSubtype="0" fill="hold" grpId="0" nodeType="clickEffect">
                                  <p:stCondLst>
                                    <p:cond delay="0"/>
                                  </p:stCondLst>
                                  <p:iterate type="lt">
                                    <p:tmPct val="50000"/>
                                  </p:iterate>
                                  <p:childTnLst>
                                    <p:set>
                                      <p:cBhvr>
                                        <p:cTn id="121" dur="1" fill="hold">
                                          <p:stCondLst>
                                            <p:cond delay="0"/>
                                          </p:stCondLst>
                                        </p:cTn>
                                        <p:tgtEl>
                                          <p:spTgt spid="13371"/>
                                        </p:tgtEl>
                                        <p:attrNameLst>
                                          <p:attrName>style.visibility</p:attrName>
                                        </p:attrNameLst>
                                      </p:cBhvr>
                                      <p:to>
                                        <p:strVal val="visible"/>
                                      </p:to>
                                    </p:set>
                                    <p:anim calcmode="discrete" valueType="clr">
                                      <p:cBhvr override="childStyle">
                                        <p:cTn id="122" dur="80"/>
                                        <p:tgtEl>
                                          <p:spTgt spid="13371"/>
                                        </p:tgtEl>
                                        <p:attrNameLst>
                                          <p:attrName>style.color</p:attrName>
                                        </p:attrNameLst>
                                      </p:cBhvr>
                                      <p:tavLst>
                                        <p:tav tm="0">
                                          <p:val>
                                            <p:clrVal>
                                              <a:schemeClr val="accent2"/>
                                            </p:clrVal>
                                          </p:val>
                                        </p:tav>
                                        <p:tav tm="50000">
                                          <p:val>
                                            <p:clrVal>
                                              <a:schemeClr val="hlink"/>
                                            </p:clrVal>
                                          </p:val>
                                        </p:tav>
                                      </p:tavLst>
                                    </p:anim>
                                    <p:anim calcmode="discrete" valueType="clr">
                                      <p:cBhvr>
                                        <p:cTn id="123" dur="80"/>
                                        <p:tgtEl>
                                          <p:spTgt spid="13371"/>
                                        </p:tgtEl>
                                        <p:attrNameLst>
                                          <p:attrName>fillcolor</p:attrName>
                                        </p:attrNameLst>
                                      </p:cBhvr>
                                      <p:tavLst>
                                        <p:tav tm="0">
                                          <p:val>
                                            <p:clrVal>
                                              <a:schemeClr val="accent2"/>
                                            </p:clrVal>
                                          </p:val>
                                        </p:tav>
                                        <p:tav tm="50000">
                                          <p:val>
                                            <p:clrVal>
                                              <a:schemeClr val="hlink"/>
                                            </p:clrVal>
                                          </p:val>
                                        </p:tav>
                                      </p:tavLst>
                                    </p:anim>
                                    <p:set>
                                      <p:cBhvr>
                                        <p:cTn id="124" dur="80"/>
                                        <p:tgtEl>
                                          <p:spTgt spid="13371"/>
                                        </p:tgtEl>
                                        <p:attrNameLst>
                                          <p:attrName>fill.type</p:attrName>
                                        </p:attrNameLst>
                                      </p:cBhvr>
                                      <p:to>
                                        <p:strVal val="solid"/>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7" presetClass="entr" presetSubtype="0" fill="hold" grpId="0" nodeType="clickEffect">
                                  <p:stCondLst>
                                    <p:cond delay="0"/>
                                  </p:stCondLst>
                                  <p:iterate type="lt">
                                    <p:tmPct val="50000"/>
                                  </p:iterate>
                                  <p:childTnLst>
                                    <p:set>
                                      <p:cBhvr>
                                        <p:cTn id="128" dur="1" fill="hold">
                                          <p:stCondLst>
                                            <p:cond delay="0"/>
                                          </p:stCondLst>
                                        </p:cTn>
                                        <p:tgtEl>
                                          <p:spTgt spid="13376"/>
                                        </p:tgtEl>
                                        <p:attrNameLst>
                                          <p:attrName>style.visibility</p:attrName>
                                        </p:attrNameLst>
                                      </p:cBhvr>
                                      <p:to>
                                        <p:strVal val="visible"/>
                                      </p:to>
                                    </p:set>
                                    <p:anim calcmode="discrete" valueType="clr">
                                      <p:cBhvr override="childStyle">
                                        <p:cTn id="129" dur="80"/>
                                        <p:tgtEl>
                                          <p:spTgt spid="13376"/>
                                        </p:tgtEl>
                                        <p:attrNameLst>
                                          <p:attrName>style.color</p:attrName>
                                        </p:attrNameLst>
                                      </p:cBhvr>
                                      <p:tavLst>
                                        <p:tav tm="0">
                                          <p:val>
                                            <p:clrVal>
                                              <a:schemeClr val="accent2"/>
                                            </p:clrVal>
                                          </p:val>
                                        </p:tav>
                                        <p:tav tm="50000">
                                          <p:val>
                                            <p:clrVal>
                                              <a:schemeClr val="hlink"/>
                                            </p:clrVal>
                                          </p:val>
                                        </p:tav>
                                      </p:tavLst>
                                    </p:anim>
                                    <p:anim calcmode="discrete" valueType="clr">
                                      <p:cBhvr>
                                        <p:cTn id="130" dur="80"/>
                                        <p:tgtEl>
                                          <p:spTgt spid="13376"/>
                                        </p:tgtEl>
                                        <p:attrNameLst>
                                          <p:attrName>fillcolor</p:attrName>
                                        </p:attrNameLst>
                                      </p:cBhvr>
                                      <p:tavLst>
                                        <p:tav tm="0">
                                          <p:val>
                                            <p:clrVal>
                                              <a:schemeClr val="accent2"/>
                                            </p:clrVal>
                                          </p:val>
                                        </p:tav>
                                        <p:tav tm="50000">
                                          <p:val>
                                            <p:clrVal>
                                              <a:schemeClr val="hlink"/>
                                            </p:clrVal>
                                          </p:val>
                                        </p:tav>
                                      </p:tavLst>
                                    </p:anim>
                                    <p:set>
                                      <p:cBhvr>
                                        <p:cTn id="131" dur="80"/>
                                        <p:tgtEl>
                                          <p:spTgt spid="13376"/>
                                        </p:tgtEl>
                                        <p:attrNameLst>
                                          <p:attrName>fill.type</p:attrName>
                                        </p:attrNameLst>
                                      </p:cBhvr>
                                      <p:to>
                                        <p:strVal val="solid"/>
                                      </p:to>
                                    </p:set>
                                  </p:childTnLst>
                                </p:cTn>
                              </p:par>
                            </p:childTnLst>
                          </p:cTn>
                        </p:par>
                        <p:par>
                          <p:cTn id="132" fill="hold" nodeType="afterGroup">
                            <p:stCondLst>
                              <p:cond delay="160"/>
                            </p:stCondLst>
                            <p:childTnLst>
                              <p:par>
                                <p:cTn id="133" presetID="27" presetClass="entr" presetSubtype="0" fill="hold" grpId="0" nodeType="afterEffect">
                                  <p:stCondLst>
                                    <p:cond delay="0"/>
                                  </p:stCondLst>
                                  <p:iterate type="lt">
                                    <p:tmPct val="50000"/>
                                  </p:iterate>
                                  <p:childTnLst>
                                    <p:set>
                                      <p:cBhvr>
                                        <p:cTn id="134" dur="1" fill="hold">
                                          <p:stCondLst>
                                            <p:cond delay="0"/>
                                          </p:stCondLst>
                                        </p:cTn>
                                        <p:tgtEl>
                                          <p:spTgt spid="13377"/>
                                        </p:tgtEl>
                                        <p:attrNameLst>
                                          <p:attrName>style.visibility</p:attrName>
                                        </p:attrNameLst>
                                      </p:cBhvr>
                                      <p:to>
                                        <p:strVal val="visible"/>
                                      </p:to>
                                    </p:set>
                                    <p:anim calcmode="discrete" valueType="clr">
                                      <p:cBhvr override="childStyle">
                                        <p:cTn id="135" dur="80"/>
                                        <p:tgtEl>
                                          <p:spTgt spid="13377"/>
                                        </p:tgtEl>
                                        <p:attrNameLst>
                                          <p:attrName>style.color</p:attrName>
                                        </p:attrNameLst>
                                      </p:cBhvr>
                                      <p:tavLst>
                                        <p:tav tm="0">
                                          <p:val>
                                            <p:clrVal>
                                              <a:schemeClr val="accent2"/>
                                            </p:clrVal>
                                          </p:val>
                                        </p:tav>
                                        <p:tav tm="50000">
                                          <p:val>
                                            <p:clrVal>
                                              <a:schemeClr val="hlink"/>
                                            </p:clrVal>
                                          </p:val>
                                        </p:tav>
                                      </p:tavLst>
                                    </p:anim>
                                    <p:anim calcmode="discrete" valueType="clr">
                                      <p:cBhvr>
                                        <p:cTn id="136" dur="80"/>
                                        <p:tgtEl>
                                          <p:spTgt spid="13377"/>
                                        </p:tgtEl>
                                        <p:attrNameLst>
                                          <p:attrName>fillcolor</p:attrName>
                                        </p:attrNameLst>
                                      </p:cBhvr>
                                      <p:tavLst>
                                        <p:tav tm="0">
                                          <p:val>
                                            <p:clrVal>
                                              <a:schemeClr val="accent2"/>
                                            </p:clrVal>
                                          </p:val>
                                        </p:tav>
                                        <p:tav tm="50000">
                                          <p:val>
                                            <p:clrVal>
                                              <a:schemeClr val="hlink"/>
                                            </p:clrVal>
                                          </p:val>
                                        </p:tav>
                                      </p:tavLst>
                                    </p:anim>
                                    <p:set>
                                      <p:cBhvr>
                                        <p:cTn id="137" dur="80"/>
                                        <p:tgtEl>
                                          <p:spTgt spid="13377"/>
                                        </p:tgtEl>
                                        <p:attrNameLst>
                                          <p:attrName>fill.type</p:attrName>
                                        </p:attrNameLst>
                                      </p:cBhvr>
                                      <p:to>
                                        <p:strVal val="solid"/>
                                      </p:to>
                                    </p:set>
                                  </p:childTnLst>
                                </p:cTn>
                              </p:par>
                            </p:childTnLst>
                          </p:cTn>
                        </p:par>
                        <p:par>
                          <p:cTn id="138" fill="hold" nodeType="afterGroup">
                            <p:stCondLst>
                              <p:cond delay="360"/>
                            </p:stCondLst>
                            <p:childTnLst>
                              <p:par>
                                <p:cTn id="139" presetID="27" presetClass="entr" presetSubtype="0" fill="hold" grpId="0" nodeType="afterEffect">
                                  <p:stCondLst>
                                    <p:cond delay="0"/>
                                  </p:stCondLst>
                                  <p:iterate type="lt">
                                    <p:tmPct val="50000"/>
                                  </p:iterate>
                                  <p:childTnLst>
                                    <p:set>
                                      <p:cBhvr>
                                        <p:cTn id="140" dur="1" fill="hold">
                                          <p:stCondLst>
                                            <p:cond delay="0"/>
                                          </p:stCondLst>
                                        </p:cTn>
                                        <p:tgtEl>
                                          <p:spTgt spid="13378"/>
                                        </p:tgtEl>
                                        <p:attrNameLst>
                                          <p:attrName>style.visibility</p:attrName>
                                        </p:attrNameLst>
                                      </p:cBhvr>
                                      <p:to>
                                        <p:strVal val="visible"/>
                                      </p:to>
                                    </p:set>
                                    <p:anim calcmode="discrete" valueType="clr">
                                      <p:cBhvr override="childStyle">
                                        <p:cTn id="141" dur="80"/>
                                        <p:tgtEl>
                                          <p:spTgt spid="13378"/>
                                        </p:tgtEl>
                                        <p:attrNameLst>
                                          <p:attrName>style.color</p:attrName>
                                        </p:attrNameLst>
                                      </p:cBhvr>
                                      <p:tavLst>
                                        <p:tav tm="0">
                                          <p:val>
                                            <p:clrVal>
                                              <a:schemeClr val="accent2"/>
                                            </p:clrVal>
                                          </p:val>
                                        </p:tav>
                                        <p:tav tm="50000">
                                          <p:val>
                                            <p:clrVal>
                                              <a:schemeClr val="hlink"/>
                                            </p:clrVal>
                                          </p:val>
                                        </p:tav>
                                      </p:tavLst>
                                    </p:anim>
                                    <p:anim calcmode="discrete" valueType="clr">
                                      <p:cBhvr>
                                        <p:cTn id="142" dur="80"/>
                                        <p:tgtEl>
                                          <p:spTgt spid="13378"/>
                                        </p:tgtEl>
                                        <p:attrNameLst>
                                          <p:attrName>fillcolor</p:attrName>
                                        </p:attrNameLst>
                                      </p:cBhvr>
                                      <p:tavLst>
                                        <p:tav tm="0">
                                          <p:val>
                                            <p:clrVal>
                                              <a:schemeClr val="accent2"/>
                                            </p:clrVal>
                                          </p:val>
                                        </p:tav>
                                        <p:tav tm="50000">
                                          <p:val>
                                            <p:clrVal>
                                              <a:schemeClr val="hlink"/>
                                            </p:clrVal>
                                          </p:val>
                                        </p:tav>
                                      </p:tavLst>
                                    </p:anim>
                                    <p:set>
                                      <p:cBhvr>
                                        <p:cTn id="143" dur="80"/>
                                        <p:tgtEl>
                                          <p:spTgt spid="13378"/>
                                        </p:tgtEl>
                                        <p:attrNameLst>
                                          <p:attrName>fill.type</p:attrName>
                                        </p:attrNameLst>
                                      </p:cBhvr>
                                      <p:to>
                                        <p:strVal val="solid"/>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7" presetClass="entr" presetSubtype="0" fill="hold" grpId="0" nodeType="clickEffect">
                                  <p:stCondLst>
                                    <p:cond delay="0"/>
                                  </p:stCondLst>
                                  <p:iterate type="lt">
                                    <p:tmPct val="50000"/>
                                  </p:iterate>
                                  <p:childTnLst>
                                    <p:set>
                                      <p:cBhvr>
                                        <p:cTn id="147" dur="1" fill="hold">
                                          <p:stCondLst>
                                            <p:cond delay="0"/>
                                          </p:stCondLst>
                                        </p:cTn>
                                        <p:tgtEl>
                                          <p:spTgt spid="13374"/>
                                        </p:tgtEl>
                                        <p:attrNameLst>
                                          <p:attrName>style.visibility</p:attrName>
                                        </p:attrNameLst>
                                      </p:cBhvr>
                                      <p:to>
                                        <p:strVal val="visible"/>
                                      </p:to>
                                    </p:set>
                                    <p:anim calcmode="discrete" valueType="clr">
                                      <p:cBhvr override="childStyle">
                                        <p:cTn id="148" dur="80"/>
                                        <p:tgtEl>
                                          <p:spTgt spid="13374"/>
                                        </p:tgtEl>
                                        <p:attrNameLst>
                                          <p:attrName>style.color</p:attrName>
                                        </p:attrNameLst>
                                      </p:cBhvr>
                                      <p:tavLst>
                                        <p:tav tm="0">
                                          <p:val>
                                            <p:clrVal>
                                              <a:schemeClr val="accent2"/>
                                            </p:clrVal>
                                          </p:val>
                                        </p:tav>
                                        <p:tav tm="50000">
                                          <p:val>
                                            <p:clrVal>
                                              <a:schemeClr val="hlink"/>
                                            </p:clrVal>
                                          </p:val>
                                        </p:tav>
                                      </p:tavLst>
                                    </p:anim>
                                    <p:anim calcmode="discrete" valueType="clr">
                                      <p:cBhvr>
                                        <p:cTn id="149" dur="80"/>
                                        <p:tgtEl>
                                          <p:spTgt spid="13374"/>
                                        </p:tgtEl>
                                        <p:attrNameLst>
                                          <p:attrName>fillcolor</p:attrName>
                                        </p:attrNameLst>
                                      </p:cBhvr>
                                      <p:tavLst>
                                        <p:tav tm="0">
                                          <p:val>
                                            <p:clrVal>
                                              <a:schemeClr val="accent2"/>
                                            </p:clrVal>
                                          </p:val>
                                        </p:tav>
                                        <p:tav tm="50000">
                                          <p:val>
                                            <p:clrVal>
                                              <a:schemeClr val="hlink"/>
                                            </p:clrVal>
                                          </p:val>
                                        </p:tav>
                                      </p:tavLst>
                                    </p:anim>
                                    <p:set>
                                      <p:cBhvr>
                                        <p:cTn id="150" dur="80"/>
                                        <p:tgtEl>
                                          <p:spTgt spid="13374"/>
                                        </p:tgtEl>
                                        <p:attrNameLst>
                                          <p:attrName>fill.type</p:attrName>
                                        </p:attrNameLst>
                                      </p:cBhvr>
                                      <p:to>
                                        <p:strVal val="solid"/>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7" presetClass="entr" presetSubtype="0" fill="hold" grpId="0" nodeType="clickEffect">
                                  <p:stCondLst>
                                    <p:cond delay="0"/>
                                  </p:stCondLst>
                                  <p:iterate type="lt">
                                    <p:tmPct val="50000"/>
                                  </p:iterate>
                                  <p:childTnLst>
                                    <p:set>
                                      <p:cBhvr>
                                        <p:cTn id="154" dur="1" fill="hold">
                                          <p:stCondLst>
                                            <p:cond delay="0"/>
                                          </p:stCondLst>
                                        </p:cTn>
                                        <p:tgtEl>
                                          <p:spTgt spid="13373"/>
                                        </p:tgtEl>
                                        <p:attrNameLst>
                                          <p:attrName>style.visibility</p:attrName>
                                        </p:attrNameLst>
                                      </p:cBhvr>
                                      <p:to>
                                        <p:strVal val="visible"/>
                                      </p:to>
                                    </p:set>
                                    <p:anim calcmode="discrete" valueType="clr">
                                      <p:cBhvr override="childStyle">
                                        <p:cTn id="155" dur="80"/>
                                        <p:tgtEl>
                                          <p:spTgt spid="13373"/>
                                        </p:tgtEl>
                                        <p:attrNameLst>
                                          <p:attrName>style.color</p:attrName>
                                        </p:attrNameLst>
                                      </p:cBhvr>
                                      <p:tavLst>
                                        <p:tav tm="0">
                                          <p:val>
                                            <p:clrVal>
                                              <a:schemeClr val="accent2"/>
                                            </p:clrVal>
                                          </p:val>
                                        </p:tav>
                                        <p:tav tm="50000">
                                          <p:val>
                                            <p:clrVal>
                                              <a:schemeClr val="hlink"/>
                                            </p:clrVal>
                                          </p:val>
                                        </p:tav>
                                      </p:tavLst>
                                    </p:anim>
                                    <p:anim calcmode="discrete" valueType="clr">
                                      <p:cBhvr>
                                        <p:cTn id="156" dur="80"/>
                                        <p:tgtEl>
                                          <p:spTgt spid="13373"/>
                                        </p:tgtEl>
                                        <p:attrNameLst>
                                          <p:attrName>fillcolor</p:attrName>
                                        </p:attrNameLst>
                                      </p:cBhvr>
                                      <p:tavLst>
                                        <p:tav tm="0">
                                          <p:val>
                                            <p:clrVal>
                                              <a:schemeClr val="accent2"/>
                                            </p:clrVal>
                                          </p:val>
                                        </p:tav>
                                        <p:tav tm="50000">
                                          <p:val>
                                            <p:clrVal>
                                              <a:schemeClr val="hlink"/>
                                            </p:clrVal>
                                          </p:val>
                                        </p:tav>
                                      </p:tavLst>
                                    </p:anim>
                                    <p:set>
                                      <p:cBhvr>
                                        <p:cTn id="157" dur="80"/>
                                        <p:tgtEl>
                                          <p:spTgt spid="13373"/>
                                        </p:tgtEl>
                                        <p:attrNameLst>
                                          <p:attrName>fill.type</p:attrName>
                                        </p:attrNameLst>
                                      </p:cBhvr>
                                      <p:to>
                                        <p:strVal val="solid"/>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7" presetClass="entr" presetSubtype="0" fill="hold" grpId="0" nodeType="clickEffect">
                                  <p:stCondLst>
                                    <p:cond delay="0"/>
                                  </p:stCondLst>
                                  <p:iterate type="lt">
                                    <p:tmPct val="50000"/>
                                  </p:iterate>
                                  <p:childTnLst>
                                    <p:set>
                                      <p:cBhvr>
                                        <p:cTn id="161" dur="1" fill="hold">
                                          <p:stCondLst>
                                            <p:cond delay="0"/>
                                          </p:stCondLst>
                                        </p:cTn>
                                        <p:tgtEl>
                                          <p:spTgt spid="13375"/>
                                        </p:tgtEl>
                                        <p:attrNameLst>
                                          <p:attrName>style.visibility</p:attrName>
                                        </p:attrNameLst>
                                      </p:cBhvr>
                                      <p:to>
                                        <p:strVal val="visible"/>
                                      </p:to>
                                    </p:set>
                                    <p:anim calcmode="discrete" valueType="clr">
                                      <p:cBhvr override="childStyle">
                                        <p:cTn id="162" dur="80"/>
                                        <p:tgtEl>
                                          <p:spTgt spid="13375"/>
                                        </p:tgtEl>
                                        <p:attrNameLst>
                                          <p:attrName>style.color</p:attrName>
                                        </p:attrNameLst>
                                      </p:cBhvr>
                                      <p:tavLst>
                                        <p:tav tm="0">
                                          <p:val>
                                            <p:clrVal>
                                              <a:schemeClr val="accent2"/>
                                            </p:clrVal>
                                          </p:val>
                                        </p:tav>
                                        <p:tav tm="50000">
                                          <p:val>
                                            <p:clrVal>
                                              <a:schemeClr val="hlink"/>
                                            </p:clrVal>
                                          </p:val>
                                        </p:tav>
                                      </p:tavLst>
                                    </p:anim>
                                    <p:anim calcmode="discrete" valueType="clr">
                                      <p:cBhvr>
                                        <p:cTn id="163" dur="80"/>
                                        <p:tgtEl>
                                          <p:spTgt spid="13375"/>
                                        </p:tgtEl>
                                        <p:attrNameLst>
                                          <p:attrName>fillcolor</p:attrName>
                                        </p:attrNameLst>
                                      </p:cBhvr>
                                      <p:tavLst>
                                        <p:tav tm="0">
                                          <p:val>
                                            <p:clrVal>
                                              <a:schemeClr val="accent2"/>
                                            </p:clrVal>
                                          </p:val>
                                        </p:tav>
                                        <p:tav tm="50000">
                                          <p:val>
                                            <p:clrVal>
                                              <a:schemeClr val="hlink"/>
                                            </p:clrVal>
                                          </p:val>
                                        </p:tav>
                                      </p:tavLst>
                                    </p:anim>
                                    <p:set>
                                      <p:cBhvr>
                                        <p:cTn id="164" dur="80"/>
                                        <p:tgtEl>
                                          <p:spTgt spid="13375"/>
                                        </p:tgtEl>
                                        <p:attrNameLst>
                                          <p:attrName>fill.type</p:attrName>
                                        </p:attrNameLst>
                                      </p:cBhvr>
                                      <p:to>
                                        <p:strVal val="solid"/>
                                      </p:to>
                                    </p:set>
                                  </p:childTnLst>
                                </p:cTn>
                              </p:par>
                            </p:childTnLst>
                          </p:cTn>
                        </p:par>
                        <p:par>
                          <p:cTn id="165" fill="hold" nodeType="afterGroup">
                            <p:stCondLst>
                              <p:cond delay="200"/>
                            </p:stCondLst>
                            <p:childTnLst>
                              <p:par>
                                <p:cTn id="166" presetID="2" presetClass="entr" presetSubtype="8" fill="hold" grpId="0" nodeType="afterEffect">
                                  <p:stCondLst>
                                    <p:cond delay="0"/>
                                  </p:stCondLst>
                                  <p:childTnLst>
                                    <p:set>
                                      <p:cBhvr>
                                        <p:cTn id="167" dur="1" fill="hold">
                                          <p:stCondLst>
                                            <p:cond delay="0"/>
                                          </p:stCondLst>
                                        </p:cTn>
                                        <p:tgtEl>
                                          <p:spTgt spid="13379"/>
                                        </p:tgtEl>
                                        <p:attrNameLst>
                                          <p:attrName>style.visibility</p:attrName>
                                        </p:attrNameLst>
                                      </p:cBhvr>
                                      <p:to>
                                        <p:strVal val="visible"/>
                                      </p:to>
                                    </p:set>
                                    <p:anim calcmode="lin" valueType="num">
                                      <p:cBhvr additive="base">
                                        <p:cTn id="168" dur="500" fill="hold"/>
                                        <p:tgtEl>
                                          <p:spTgt spid="13379"/>
                                        </p:tgtEl>
                                        <p:attrNameLst>
                                          <p:attrName>ppt_x</p:attrName>
                                        </p:attrNameLst>
                                      </p:cBhvr>
                                      <p:tavLst>
                                        <p:tav tm="0">
                                          <p:val>
                                            <p:strVal val="0-#ppt_w/2"/>
                                          </p:val>
                                        </p:tav>
                                        <p:tav tm="100000">
                                          <p:val>
                                            <p:strVal val="#ppt_x"/>
                                          </p:val>
                                        </p:tav>
                                      </p:tavLst>
                                    </p:anim>
                                    <p:anim calcmode="lin" valueType="num">
                                      <p:cBhvr additive="base">
                                        <p:cTn id="169" dur="500" fill="hold"/>
                                        <p:tgtEl>
                                          <p:spTgt spid="13379"/>
                                        </p:tgtEl>
                                        <p:attrNameLst>
                                          <p:attrName>ppt_y</p:attrName>
                                        </p:attrNameLst>
                                      </p:cBhvr>
                                      <p:tavLst>
                                        <p:tav tm="0">
                                          <p:val>
                                            <p:strVal val="#ppt_y"/>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xit" presetSubtype="4" fill="hold" grpId="1" nodeType="clickEffect">
                                  <p:stCondLst>
                                    <p:cond delay="0"/>
                                  </p:stCondLst>
                                  <p:iterate type="lt">
                                    <p:tmPct val="0"/>
                                  </p:iterate>
                                  <p:childTnLst>
                                    <p:anim calcmode="lin" valueType="num">
                                      <p:cBhvr additive="base">
                                        <p:cTn id="173" dur="500"/>
                                        <p:tgtEl>
                                          <p:spTgt spid="13328"/>
                                        </p:tgtEl>
                                        <p:attrNameLst>
                                          <p:attrName>ppt_x</p:attrName>
                                        </p:attrNameLst>
                                      </p:cBhvr>
                                      <p:tavLst>
                                        <p:tav tm="0">
                                          <p:val>
                                            <p:strVal val="ppt_x"/>
                                          </p:val>
                                        </p:tav>
                                        <p:tav tm="100000">
                                          <p:val>
                                            <p:strVal val="ppt_x"/>
                                          </p:val>
                                        </p:tav>
                                      </p:tavLst>
                                    </p:anim>
                                    <p:anim calcmode="lin" valueType="num">
                                      <p:cBhvr additive="base">
                                        <p:cTn id="174" dur="500"/>
                                        <p:tgtEl>
                                          <p:spTgt spid="13328"/>
                                        </p:tgtEl>
                                        <p:attrNameLst>
                                          <p:attrName>ppt_y</p:attrName>
                                        </p:attrNameLst>
                                      </p:cBhvr>
                                      <p:tavLst>
                                        <p:tav tm="0">
                                          <p:val>
                                            <p:strVal val="ppt_y"/>
                                          </p:val>
                                        </p:tav>
                                        <p:tav tm="100000">
                                          <p:val>
                                            <p:strVal val="1+ppt_h/2"/>
                                          </p:val>
                                        </p:tav>
                                      </p:tavLst>
                                    </p:anim>
                                    <p:set>
                                      <p:cBhvr>
                                        <p:cTn id="175" dur="1" fill="hold">
                                          <p:stCondLst>
                                            <p:cond delay="499"/>
                                          </p:stCondLst>
                                        </p:cTn>
                                        <p:tgtEl>
                                          <p:spTgt spid="13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13328" grpId="0" animBg="1"/>
      <p:bldP spid="13328" grpId="1" animBg="1"/>
      <p:bldP spid="13344" grpId="0" animBg="1"/>
      <p:bldP spid="13345" grpId="0" animBg="1"/>
      <p:bldP spid="13346" grpId="0" animBg="1"/>
      <p:bldP spid="13347" grpId="0" animBg="1"/>
      <p:bldP spid="13349" grpId="0" animBg="1"/>
      <p:bldP spid="13350" grpId="0" animBg="1"/>
      <p:bldP spid="13351" grpId="0" animBg="1"/>
      <p:bldP spid="13352" grpId="0" animBg="1"/>
      <p:bldP spid="13353" grpId="0" animBg="1"/>
      <p:bldP spid="13354" grpId="0" animBg="1"/>
      <p:bldP spid="13355" grpId="0" animBg="1"/>
      <p:bldP spid="13370" grpId="0" animBg="1"/>
      <p:bldP spid="13371" grpId="0" animBg="1"/>
      <p:bldP spid="13373" grpId="0" animBg="1"/>
      <p:bldP spid="13374" grpId="0" animBg="1"/>
      <p:bldP spid="13375" grpId="0" animBg="1"/>
      <p:bldP spid="13376" grpId="0" animBg="1"/>
      <p:bldP spid="13377" grpId="0" animBg="1"/>
      <p:bldP spid="13378" grpId="0" animBg="1"/>
      <p:bldP spid="133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ê Lợi dựng cờ khởi nghĩa | SGK Lịch sử lớp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6" y="122315"/>
            <a:ext cx="4593188" cy="65723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11687" y="1331773"/>
            <a:ext cx="6096000" cy="1384995"/>
          </a:xfrm>
          <a:prstGeom prst="rect">
            <a:avLst/>
          </a:prstGeom>
        </p:spPr>
        <p:txBody>
          <a:bodyPr>
            <a:spAutoFit/>
          </a:bodyPr>
          <a:lstStyle/>
          <a:p>
            <a:pPr lvl="0" algn="just"/>
            <a:r>
              <a:rPr lang="vi-VN" sz="2800" b="1" dirty="0">
                <a:solidFill>
                  <a:prstClr val="black"/>
                </a:solidFill>
                <a:latin typeface="Times New Roman" panose="02020603050405020304" pitchFamily="18" charset="0"/>
                <a:ea typeface="Times New Roman" panose="02020603050405020304" pitchFamily="18" charset="0"/>
              </a:rPr>
              <a:t>- Năm 1428 Lê Lợi lên ngôi hoàng đế lấy quốc hiệu là Đại Việt, đóng đô ở Đông Kinh (Thăng Long)</a:t>
            </a:r>
            <a:endParaRPr lang="en-SG" sz="2800" b="1" dirty="0">
              <a:solidFill>
                <a:prstClr val="black"/>
              </a:solidFill>
              <a:latin typeface="Times New Roman" panose="02020603050405020304" pitchFamily="18" charset="0"/>
              <a:ea typeface="Times New Roman" panose="02020603050405020304" pitchFamily="18" charset="0"/>
            </a:endParaRPr>
          </a:p>
        </p:txBody>
      </p:sp>
      <p:sp>
        <p:nvSpPr>
          <p:cNvPr id="5" name="Rectangle 4"/>
          <p:cNvSpPr/>
          <p:nvPr/>
        </p:nvSpPr>
        <p:spPr>
          <a:xfrm>
            <a:off x="5804453" y="3296503"/>
            <a:ext cx="6096000" cy="954107"/>
          </a:xfrm>
          <a:prstGeom prst="rect">
            <a:avLst/>
          </a:prstGeom>
        </p:spPr>
        <p:txBody>
          <a:bodyPr>
            <a:spAutoFit/>
          </a:bodyPr>
          <a:lstStyle/>
          <a:p>
            <a:pPr lvl="0" algn="just"/>
            <a:r>
              <a:rPr lang="vi-VN" sz="2800" b="1" i="1" dirty="0">
                <a:solidFill>
                  <a:prstClr val="black"/>
                </a:solidFill>
                <a:latin typeface="Times New Roman" panose="02020603050405020304" pitchFamily="18" charset="0"/>
                <a:ea typeface="Times New Roman" panose="02020603050405020304" pitchFamily="18" charset="0"/>
              </a:rPr>
              <a:t>- Hoàng đế nắm mọi quyền hành, là tổng chỉ huy quân đội</a:t>
            </a:r>
            <a:endParaRPr lang="en-SG" sz="2800" b="1" i="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551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1676400" y="1130301"/>
            <a:ext cx="8763000" cy="954107"/>
          </a:xfrm>
          <a:prstGeom prst="rect">
            <a:avLst/>
          </a:prstGeom>
          <a:solidFill>
            <a:srgbClr val="FAF9BE"/>
          </a:solidFill>
          <a:ln w="5715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rgbClr val="FF3300"/>
                </a:solidFill>
                <a:latin typeface="Times New Roman" panose="02020603050405020304" pitchFamily="18" charset="0"/>
              </a:rPr>
              <a:t>Em có nhận xét gì về chủ trương hạn chế việc nuôi và mua bán nô tì của nhà Lê sơ?</a:t>
            </a:r>
          </a:p>
        </p:txBody>
      </p:sp>
      <p:sp>
        <p:nvSpPr>
          <p:cNvPr id="34821" name="Text Box 5"/>
          <p:cNvSpPr txBox="1">
            <a:spLocks noChangeArrowheads="1"/>
          </p:cNvSpPr>
          <p:nvPr/>
        </p:nvSpPr>
        <p:spPr bwMode="auto">
          <a:xfrm>
            <a:off x="1828800" y="2971801"/>
            <a:ext cx="86868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chemeClr val="tx1"/>
                </a:solidFill>
                <a:latin typeface="Times New Roman" panose="02020603050405020304" pitchFamily="18" charset="0"/>
              </a:rPr>
              <a:t>-</a:t>
            </a:r>
            <a:r>
              <a:rPr lang="en-US" altLang="en-US" sz="2600" b="1">
                <a:solidFill>
                  <a:schemeClr val="tx1"/>
                </a:solidFill>
                <a:latin typeface="Times New Roman" panose="02020603050405020304" pitchFamily="18" charset="0"/>
              </a:rPr>
              <a:t>Là chủ trương tiến bộ có quan tâm đến đời sống của nhân dân.</a:t>
            </a:r>
          </a:p>
          <a:p>
            <a:pPr eaLnBrk="1" hangingPunct="1">
              <a:spcBef>
                <a:spcPct val="50000"/>
              </a:spcBef>
              <a:buClrTx/>
              <a:buSzTx/>
              <a:buFontTx/>
              <a:buNone/>
            </a:pPr>
            <a:r>
              <a:rPr lang="en-US" altLang="en-US" sz="2600" b="1">
                <a:solidFill>
                  <a:schemeClr val="tx1"/>
                </a:solidFill>
                <a:latin typeface="Times New Roman" panose="02020603050405020304" pitchFamily="18" charset="0"/>
              </a:rPr>
              <a:t>-Thoả mãn phần nào yêu cầu của nhân dân, giảm bớt bất công.</a:t>
            </a:r>
          </a:p>
        </p:txBody>
      </p:sp>
      <p:sp>
        <p:nvSpPr>
          <p:cNvPr id="34822" name="Oval 6"/>
          <p:cNvSpPr>
            <a:spLocks noChangeArrowheads="1"/>
          </p:cNvSpPr>
          <p:nvPr/>
        </p:nvSpPr>
        <p:spPr bwMode="auto">
          <a:xfrm>
            <a:off x="4495800" y="152400"/>
            <a:ext cx="3352800" cy="762000"/>
          </a:xfrm>
          <a:prstGeom prst="ellipse">
            <a:avLst/>
          </a:prstGeom>
          <a:solidFill>
            <a:schemeClr val="bg1"/>
          </a:solidFill>
          <a:ln>
            <a:noFill/>
          </a:ln>
          <a:effectLst/>
          <a:extLst>
            <a:ext uri="{91240B29-F687-4F45-9708-019B960494DF}">
              <a14:hiddenLine xmlns:a14="http://schemas.microsoft.com/office/drawing/2010/main" w="762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a:solidFill>
                <a:schemeClr val="tx1"/>
              </a:solidFill>
              <a:latin typeface="Times New Roman" panose="02020603050405020304" pitchFamily="18" charset="0"/>
            </a:endParaRPr>
          </a:p>
          <a:p>
            <a:pPr algn="ctr" eaLnBrk="1" hangingPunct="1">
              <a:spcBef>
                <a:spcPct val="0"/>
              </a:spcBef>
              <a:buClrTx/>
              <a:buSzTx/>
              <a:buFontTx/>
              <a:buNone/>
            </a:pPr>
            <a:endParaRPr lang="en-US" altLang="en-US">
              <a:solidFill>
                <a:schemeClr val="tx1"/>
              </a:solidFill>
              <a:latin typeface="Times New Roman" panose="02020603050405020304" pitchFamily="18" charset="0"/>
            </a:endParaRPr>
          </a:p>
          <a:p>
            <a:pPr algn="ctr" eaLnBrk="1" hangingPunct="1">
              <a:spcBef>
                <a:spcPct val="0"/>
              </a:spcBef>
              <a:buClrTx/>
              <a:buSzTx/>
              <a:buFontTx/>
              <a:buNone/>
            </a:pPr>
            <a:r>
              <a:rPr lang="en-US" altLang="en-US" sz="2800" b="1">
                <a:solidFill>
                  <a:srgbClr val="0000FF"/>
                </a:solidFill>
                <a:latin typeface="Times New Roman" panose="02020603050405020304" pitchFamily="18" charset="0"/>
              </a:rPr>
              <a:t>Thảo luận nhóm:</a:t>
            </a:r>
            <a:endParaRPr lang="en-US" altLang="en-US" sz="2800">
              <a:solidFill>
                <a:srgbClr val="0000FF"/>
              </a:solidFill>
              <a:latin typeface="Times New Roman" panose="02020603050405020304" pitchFamily="18" charset="0"/>
            </a:endParaRPr>
          </a:p>
          <a:p>
            <a:pPr algn="ctr" eaLnBrk="1" hangingPunct="1">
              <a:spcBef>
                <a:spcPct val="0"/>
              </a:spcBef>
              <a:buClrTx/>
              <a:buSzTx/>
              <a:buFontTx/>
              <a:buNone/>
            </a:pPr>
            <a:endParaRPr lang="en-US" altLang="en-US" sz="2800">
              <a:solidFill>
                <a:srgbClr val="0000FF"/>
              </a:solidFill>
              <a:latin typeface="Times New Roman" panose="02020603050405020304" pitchFamily="18" charset="0"/>
            </a:endParaRPr>
          </a:p>
          <a:p>
            <a:pPr algn="ctr" eaLnBrk="1" hangingPunct="1">
              <a:spcBef>
                <a:spcPct val="0"/>
              </a:spcBef>
              <a:buClrTx/>
              <a:buSzTx/>
              <a:buFontTx/>
              <a:buNone/>
            </a:pPr>
            <a:endParaRPr lang="en-US" altLang="en-US">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473048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additive="base">
                                        <p:cTn id="12" dur="2000" fill="hold"/>
                                        <p:tgtEl>
                                          <p:spTgt spid="34820"/>
                                        </p:tgtEl>
                                        <p:attrNameLst>
                                          <p:attrName>ppt_x</p:attrName>
                                        </p:attrNameLst>
                                      </p:cBhvr>
                                      <p:tavLst>
                                        <p:tav tm="0">
                                          <p:val>
                                            <p:strVal val="0-#ppt_w/2"/>
                                          </p:val>
                                        </p:tav>
                                        <p:tav tm="100000">
                                          <p:val>
                                            <p:strVal val="#ppt_x"/>
                                          </p:val>
                                        </p:tav>
                                      </p:tavLst>
                                    </p:anim>
                                    <p:anim calcmode="lin" valueType="num">
                                      <p:cBhvr additive="base">
                                        <p:cTn id="13" dur="2000" fill="hold"/>
                                        <p:tgtEl>
                                          <p:spTgt spid="348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4821"/>
                                        </p:tgtEl>
                                        <p:attrNameLst>
                                          <p:attrName>style.visibility</p:attrName>
                                        </p:attrNameLst>
                                      </p:cBhvr>
                                      <p:to>
                                        <p:strVal val="visible"/>
                                      </p:to>
                                    </p:set>
                                    <p:anim calcmode="discrete" valueType="clr">
                                      <p:cBhvr override="childStyle">
                                        <p:cTn id="18" dur="80"/>
                                        <p:tgtEl>
                                          <p:spTgt spid="3482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821"/>
                                        </p:tgtEl>
                                        <p:attrNameLst>
                                          <p:attrName>fillcolor</p:attrName>
                                        </p:attrNameLst>
                                      </p:cBhvr>
                                      <p:tavLst>
                                        <p:tav tm="0">
                                          <p:val>
                                            <p:clrVal>
                                              <a:schemeClr val="accent2"/>
                                            </p:clrVal>
                                          </p:val>
                                        </p:tav>
                                        <p:tav tm="50000">
                                          <p:val>
                                            <p:clrVal>
                                              <a:schemeClr val="hlink"/>
                                            </p:clrVal>
                                          </p:val>
                                        </p:tav>
                                      </p:tavLst>
                                    </p:anim>
                                    <p:set>
                                      <p:cBhvr>
                                        <p:cTn id="20" dur="80"/>
                                        <p:tgtEl>
                                          <p:spTgt spid="348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P spid="34821" grpId="0"/>
      <p:bldP spid="348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1524000" y="0"/>
            <a:ext cx="9144000" cy="6858000"/>
          </a:xfrm>
        </p:spPr>
        <p:txBody>
          <a:bodyPr/>
          <a:lstStyle/>
          <a:p>
            <a:pPr eaLnBrk="1" hangingPunct="1">
              <a:buFont typeface="Wingdings" panose="05000000000000000000" pitchFamily="2" charset="2"/>
              <a:buNone/>
            </a:pPr>
            <a:r>
              <a:rPr lang="en-NZ" altLang="en-US" sz="4400" b="1" dirty="0">
                <a:solidFill>
                  <a:schemeClr val="accent2"/>
                </a:solidFill>
                <a:latin typeface="Times New Roman" panose="02020603050405020304" pitchFamily="18" charset="0"/>
                <a:cs typeface="Times New Roman" panose="02020603050405020304" pitchFamily="18" charset="0"/>
              </a:rPr>
              <a:t>2. </a:t>
            </a:r>
            <a:r>
              <a:rPr lang="en-NZ" altLang="en-US" sz="4400" b="1" dirty="0" err="1">
                <a:solidFill>
                  <a:schemeClr val="accent2"/>
                </a:solidFill>
                <a:latin typeface="Times New Roman" panose="02020603050405020304" pitchFamily="18" charset="0"/>
                <a:cs typeface="Times New Roman" panose="02020603050405020304" pitchFamily="18" charset="0"/>
              </a:rPr>
              <a:t>Xã</a:t>
            </a:r>
            <a:r>
              <a:rPr lang="en-NZ" altLang="en-US" sz="4400" b="1" dirty="0">
                <a:solidFill>
                  <a:schemeClr val="accent2"/>
                </a:solidFill>
                <a:latin typeface="Times New Roman" panose="02020603050405020304" pitchFamily="18" charset="0"/>
                <a:cs typeface="Times New Roman" panose="02020603050405020304" pitchFamily="18" charset="0"/>
              </a:rPr>
              <a:t> </a:t>
            </a:r>
            <a:r>
              <a:rPr lang="en-NZ" altLang="en-US" sz="4400" b="1" dirty="0" err="1">
                <a:solidFill>
                  <a:schemeClr val="accent2"/>
                </a:solidFill>
                <a:latin typeface="Times New Roman" panose="02020603050405020304" pitchFamily="18" charset="0"/>
                <a:cs typeface="Times New Roman" panose="02020603050405020304" pitchFamily="18" charset="0"/>
              </a:rPr>
              <a:t>hội</a:t>
            </a:r>
            <a:r>
              <a:rPr lang="en-NZ" altLang="en-US" sz="4000" b="1" dirty="0">
                <a:solidFill>
                  <a:schemeClr val="accent2"/>
                </a:solidFill>
                <a:latin typeface="Times New Roman" panose="02020603050405020304" pitchFamily="18" charset="0"/>
                <a:cs typeface="Times New Roman" panose="02020603050405020304" pitchFamily="18" charset="0"/>
              </a:rPr>
              <a:t> </a:t>
            </a:r>
          </a:p>
          <a:p>
            <a:pPr eaLnBrk="1" hangingPunct="1">
              <a:buFontTx/>
              <a:buChar char="-"/>
            </a:pPr>
            <a:r>
              <a:rPr lang="en-NZ" altLang="en-US" sz="4000" dirty="0" err="1">
                <a:latin typeface="Times New Roman" panose="02020603050405020304" pitchFamily="18" charset="0"/>
                <a:cs typeface="Times New Roman" panose="02020603050405020304" pitchFamily="18" charset="0"/>
              </a:rPr>
              <a:t>Quý</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tộc</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vua</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quan</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lại</a:t>
            </a:r>
            <a:r>
              <a:rPr lang="en-NZ" altLang="en-US" sz="4000" dirty="0">
                <a:latin typeface="Times New Roman" panose="02020603050405020304" pitchFamily="18" charset="0"/>
                <a:cs typeface="Times New Roman" panose="02020603050405020304" pitchFamily="18" charset="0"/>
              </a:rPr>
              <a:t>.</a:t>
            </a:r>
          </a:p>
          <a:p>
            <a:pPr eaLnBrk="1" hangingPunct="1">
              <a:buFontTx/>
              <a:buChar char="-"/>
            </a:pPr>
            <a:r>
              <a:rPr lang="en-NZ" altLang="en-US" sz="4000" dirty="0" err="1">
                <a:latin typeface="Times New Roman" panose="02020603050405020304" pitchFamily="18" charset="0"/>
                <a:cs typeface="Times New Roman" panose="02020603050405020304" pitchFamily="18" charset="0"/>
              </a:rPr>
              <a:t>Nông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dân</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là</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tầng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lớp</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đông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đảo</a:t>
            </a:r>
            <a:r>
              <a:rPr lang="en-NZ" altLang="en-US" sz="4000" dirty="0">
                <a:latin typeface="Times New Roman" panose="02020603050405020304" pitchFamily="18" charset="0"/>
                <a:cs typeface="Times New Roman" panose="02020603050405020304" pitchFamily="18" charset="0"/>
              </a:rPr>
              <a:t>. </a:t>
            </a:r>
          </a:p>
          <a:p>
            <a:pPr eaLnBrk="1" hangingPunct="1">
              <a:buFontTx/>
              <a:buChar char="-"/>
            </a:pPr>
            <a:r>
              <a:rPr lang="en-NZ" altLang="en-US" sz="4000" dirty="0" err="1">
                <a:latin typeface="Times New Roman" panose="02020603050405020304" pitchFamily="18" charset="0"/>
                <a:cs typeface="Times New Roman" panose="02020603050405020304" pitchFamily="18" charset="0"/>
              </a:rPr>
              <a:t>Thương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nhân</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và</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thợ</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thủ</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công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không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được</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xã</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hội</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coi</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trọng</a:t>
            </a:r>
            <a:r>
              <a:rPr lang="en-NZ" altLang="en-US" sz="4000" dirty="0">
                <a:latin typeface="Times New Roman" panose="02020603050405020304" pitchFamily="18" charset="0"/>
                <a:cs typeface="Times New Roman" panose="02020603050405020304" pitchFamily="18" charset="0"/>
              </a:rPr>
              <a:t>.</a:t>
            </a:r>
          </a:p>
          <a:p>
            <a:pPr eaLnBrk="1" hangingPunct="1">
              <a:buFontTx/>
              <a:buChar char="-"/>
            </a:pPr>
            <a:r>
              <a:rPr lang="en-NZ" altLang="en-US" sz="4000" dirty="0" err="1">
                <a:latin typeface="Times New Roman" panose="02020603050405020304" pitchFamily="18" charset="0"/>
                <a:cs typeface="Times New Roman" panose="02020603050405020304" pitchFamily="18" charset="0"/>
              </a:rPr>
              <a:t>Nô</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tỳ</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là</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tầng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lớp</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thấp</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kém</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nhất</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trong</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xã</a:t>
            </a:r>
            <a:r>
              <a:rPr lang="en-NZ" altLang="en-US" sz="4000" dirty="0">
                <a:latin typeface="Times New Roman" panose="02020603050405020304" pitchFamily="18" charset="0"/>
                <a:cs typeface="Times New Roman" panose="02020603050405020304" pitchFamily="18" charset="0"/>
              </a:rPr>
              <a:t> </a:t>
            </a:r>
            <a:r>
              <a:rPr lang="en-NZ" altLang="en-US" sz="4000" dirty="0" err="1">
                <a:latin typeface="Times New Roman" panose="02020603050405020304" pitchFamily="18" charset="0"/>
                <a:cs typeface="Times New Roman" panose="02020603050405020304" pitchFamily="18" charset="0"/>
              </a:rPr>
              <a:t>hội</a:t>
            </a:r>
            <a:r>
              <a:rPr lang="en-NZ" alt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620147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98AD2251-8913-4EB4-8E29-739FABAF25D5}"/>
              </a:ext>
            </a:extLst>
          </p:cNvPr>
          <p:cNvSpPr>
            <a:spLocks noGrp="1" noChangeArrowheads="1"/>
          </p:cNvSpPr>
          <p:nvPr>
            <p:ph type="body" idx="1"/>
          </p:nvPr>
        </p:nvSpPr>
        <p:spPr>
          <a:xfrm>
            <a:off x="1549400" y="188914"/>
            <a:ext cx="8534400" cy="6480175"/>
          </a:xfrm>
        </p:spPr>
        <p:txBody>
          <a:bodyPr/>
          <a:lstStyle/>
          <a:p>
            <a:pPr marL="0" indent="0" algn="just">
              <a:buNone/>
              <a:defRPr/>
            </a:pPr>
            <a:r>
              <a:rPr lang="en-US" sz="32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12979806"/>
      </p:ext>
    </p:extLst>
  </p:cSld>
  <p:clrMapOvr>
    <a:masterClrMapping/>
  </p:clrMapOvr>
  <p:transition spd="med" advTm="9903">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barn(inVertical)">
                                      <p:cBhvr>
                                        <p:cTn id="7" dur="5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715703FE-77CA-4FD8-AF26-FD94B1F34BB7}"/>
              </a:ext>
            </a:extLst>
          </p:cNvPr>
          <p:cNvSpPr>
            <a:spLocks noGrp="1" noChangeArrowheads="1"/>
          </p:cNvSpPr>
          <p:nvPr>
            <p:ph type="title"/>
          </p:nvPr>
        </p:nvSpPr>
        <p:spPr>
          <a:xfrm>
            <a:off x="2209800" y="0"/>
            <a:ext cx="8001000" cy="1143000"/>
          </a:xfrm>
        </p:spPr>
        <p:txBody>
          <a:bodyPr/>
          <a:lstStyle/>
          <a:p>
            <a:pPr algn="just" eaLnBrk="1" hangingPunct="1">
              <a:defRPr/>
            </a:pPr>
            <a:r>
              <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1.Tình hình giáo dục và khoa cử</a:t>
            </a:r>
          </a:p>
        </p:txBody>
      </p:sp>
      <p:sp>
        <p:nvSpPr>
          <p:cNvPr id="17413" name="AutoShape 5">
            <a:extLst>
              <a:ext uri="{FF2B5EF4-FFF2-40B4-BE49-F238E27FC236}">
                <a16:creationId xmlns:a16="http://schemas.microsoft.com/office/drawing/2014/main" id="{0A3424D3-4707-428A-B2DE-93155104687E}"/>
              </a:ext>
            </a:extLst>
          </p:cNvPr>
          <p:cNvSpPr>
            <a:spLocks noChangeArrowheads="1"/>
          </p:cNvSpPr>
          <p:nvPr/>
        </p:nvSpPr>
        <p:spPr bwMode="auto">
          <a:xfrm>
            <a:off x="4038600" y="2133600"/>
            <a:ext cx="5867400" cy="3048000"/>
          </a:xfrm>
          <a:prstGeom prst="cloudCallout">
            <a:avLst>
              <a:gd name="adj1" fmla="val -44722"/>
              <a:gd name="adj2" fmla="val 74481"/>
            </a:avLst>
          </a:prstGeom>
          <a:solidFill>
            <a:srgbClr val="339966"/>
          </a:solidFill>
          <a:ln w="9525">
            <a:solidFill>
              <a:schemeClr val="tx1"/>
            </a:solidFill>
            <a:round/>
            <a:headEnd/>
            <a:tailEnd/>
          </a:ln>
          <a:effectLst/>
        </p:spPr>
        <p:txBody>
          <a:bodyPr/>
          <a:lstStyle/>
          <a:p>
            <a:pPr algn="just">
              <a:defRPr/>
            </a:pPr>
            <a:r>
              <a:rPr lang="en-US" sz="320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Nhà nước quan tâm phát triển giáo dục như thế nào?</a:t>
            </a:r>
          </a:p>
        </p:txBody>
      </p:sp>
      <p:pic>
        <p:nvPicPr>
          <p:cNvPr id="17414" name="Picture 6" descr="CLA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5774387"/>
      </p:ext>
    </p:extLst>
  </p:cSld>
  <p:clrMapOvr>
    <a:masterClrMapping/>
  </p:clrMapOvr>
  <p:transition spd="slow" advTm="85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ircle(in)">
                                      <p:cBhvr>
                                        <p:cTn id="7" dur="1000"/>
                                        <p:tgtEl>
                                          <p:spTgt spid="17413"/>
                                        </p:tgtEl>
                                      </p:cBhvr>
                                    </p:animEffect>
                                  </p:childTnLst>
                                </p:cTn>
                              </p:par>
                              <p:par>
                                <p:cTn id="8" presetID="6" presetClass="entr" presetSubtype="16"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circle(in)">
                                      <p:cBhvr>
                                        <p:cTn id="10" dur="1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524000" y="6248400"/>
            <a:ext cx="9144000" cy="609600"/>
          </a:xfrm>
        </p:spPr>
        <p:txBody>
          <a:bodyPr/>
          <a:lstStyle/>
          <a:p>
            <a:pPr marL="0" indent="0" algn="ctr">
              <a:buNone/>
            </a:pPr>
            <a:r>
              <a:rPr lang="en-US" altLang="en-US">
                <a:solidFill>
                  <a:srgbClr val="0000CC"/>
                </a:solidFill>
                <a:latin typeface="Times New Roman" panose="02020603050405020304" pitchFamily="18" charset="0"/>
                <a:cs typeface="Times New Roman" panose="02020603050405020304" pitchFamily="18" charset="0"/>
              </a:rPr>
              <a:t>Dựng lại Quốc tử giám ở Thăng Long</a:t>
            </a:r>
          </a:p>
        </p:txBody>
      </p:sp>
      <p:pic>
        <p:nvPicPr>
          <p:cNvPr id="28675" name="Picture 3" descr="KhueVan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BaiduongVanm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200400"/>
            <a:ext cx="7391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Van mieu 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
            <a:ext cx="4191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96160310"/>
      </p:ext>
    </p:extLst>
  </p:cSld>
  <p:clrMapOvr>
    <a:masterClrMapping/>
  </p:clrMapOvr>
  <p:transition spd="slow" advTm="76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par>
                                <p:cTn id="8" presetID="5" presetClass="entr" presetSubtype="10" fill="hold" nodeType="withEffect">
                                  <p:stCondLst>
                                    <p:cond delay="0"/>
                                  </p:stCondLst>
                                  <p:childTnLst>
                                    <p:set>
                                      <p:cBhvr>
                                        <p:cTn id="9" dur="1" fill="hold">
                                          <p:stCondLst>
                                            <p:cond delay="0"/>
                                          </p:stCondLst>
                                        </p:cTn>
                                        <p:tgtEl>
                                          <p:spTgt spid="28680"/>
                                        </p:tgtEl>
                                        <p:attrNameLst>
                                          <p:attrName>style.visibility</p:attrName>
                                        </p:attrNameLst>
                                      </p:cBhvr>
                                      <p:to>
                                        <p:strVal val="visible"/>
                                      </p:to>
                                    </p:set>
                                    <p:animEffect transition="in" filter="checkerboard(across)">
                                      <p:cBhvr>
                                        <p:cTn id="10" dur="500"/>
                                        <p:tgtEl>
                                          <p:spTgt spid="28680"/>
                                        </p:tgtEl>
                                      </p:cBhvr>
                                    </p:animEffect>
                                  </p:childTnLst>
                                </p:cTn>
                              </p:par>
                              <p:par>
                                <p:cTn id="11" presetID="9" presetClass="entr" presetSubtype="0" fill="hold"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dissolve">
                                      <p:cBhvr>
                                        <p:cTn id="13" dur="500"/>
                                        <p:tgtEl>
                                          <p:spTgt spid="2867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674">
                                            <p:txEl>
                                              <p:pRg st="0" end="0"/>
                                            </p:txEl>
                                          </p:spTgt>
                                        </p:tgtEl>
                                        <p:attrNameLst>
                                          <p:attrName>style.visibility</p:attrName>
                                        </p:attrNameLst>
                                      </p:cBhvr>
                                      <p:to>
                                        <p:strVal val="visible"/>
                                      </p:to>
                                    </p:set>
                                    <p:animEffect transition="in" filter="dissolve">
                                      <p:cBhvr>
                                        <p:cTn id="16" dur="500"/>
                                        <p:tgtEl>
                                          <p:spTgt spid="2867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nodeType="clickEffect">
                                  <p:stCondLst>
                                    <p:cond delay="0"/>
                                  </p:stCondLst>
                                  <p:childTnLst>
                                    <p:animEffect transition="out" filter="blinds(horizontal)">
                                      <p:cBhvr>
                                        <p:cTn id="20" dur="500"/>
                                        <p:tgtEl>
                                          <p:spTgt spid="28679"/>
                                        </p:tgtEl>
                                      </p:cBhvr>
                                    </p:animEffect>
                                    <p:set>
                                      <p:cBhvr>
                                        <p:cTn id="21" dur="1" fill="hold">
                                          <p:stCondLst>
                                            <p:cond delay="499"/>
                                          </p:stCondLst>
                                        </p:cTn>
                                        <p:tgtEl>
                                          <p:spTgt spid="28679"/>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8680"/>
                                        </p:tgtEl>
                                      </p:cBhvr>
                                    </p:animEffect>
                                    <p:set>
                                      <p:cBhvr>
                                        <p:cTn id="24" dur="1" fill="hold">
                                          <p:stCondLst>
                                            <p:cond delay="499"/>
                                          </p:stCondLst>
                                        </p:cTn>
                                        <p:tgtEl>
                                          <p:spTgt spid="28680"/>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8675"/>
                                        </p:tgtEl>
                                      </p:cBhvr>
                                    </p:animEffect>
                                    <p:set>
                                      <p:cBhvr>
                                        <p:cTn id="27" dur="1" fill="hold">
                                          <p:stCondLst>
                                            <p:cond delay="499"/>
                                          </p:stCondLst>
                                        </p:cTn>
                                        <p:tgtEl>
                                          <p:spTgt spid="28675"/>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28674">
                                            <p:txEl>
                                              <p:pRg st="0" end="0"/>
                                            </p:txEl>
                                          </p:spTgt>
                                        </p:tgtEl>
                                      </p:cBhvr>
                                    </p:animEffect>
                                    <p:set>
                                      <p:cBhvr>
                                        <p:cTn id="30" dur="1" fill="hold">
                                          <p:stCondLst>
                                            <p:cond delay="499"/>
                                          </p:stCondLst>
                                        </p:cTn>
                                        <p:tgtEl>
                                          <p:spTgt spid="2867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8674" grpI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1761749B-6E33-45F8-A768-04003F8BE7D8}"/>
              </a:ext>
            </a:extLst>
          </p:cNvPr>
          <p:cNvSpPr>
            <a:spLocks noGrp="1" noChangeArrowheads="1"/>
          </p:cNvSpPr>
          <p:nvPr>
            <p:ph type="body" idx="1"/>
          </p:nvPr>
        </p:nvSpPr>
        <p:spPr>
          <a:xfrm>
            <a:off x="1981200" y="5105401"/>
            <a:ext cx="8305800" cy="868363"/>
          </a:xfrm>
          <a:solidFill>
            <a:srgbClr val="800000"/>
          </a:solidFill>
        </p:spPr>
        <p:txBody>
          <a:bodyPr/>
          <a:lstStyle/>
          <a:p>
            <a:pPr marL="0" indent="0" algn="ctr">
              <a:buNone/>
              <a:defRPr/>
            </a:pPr>
            <a:r>
              <a:rPr lang="en-US" sz="240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Thời Lê sơ, đạo nào chiếm địa vị độc tôn?</a:t>
            </a:r>
          </a:p>
        </p:txBody>
      </p:sp>
      <p:pic>
        <p:nvPicPr>
          <p:cNvPr id="24581" name="Picture 5" descr="Thich ca mau 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801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Khong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0"/>
            <a:ext cx="28495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DaoLaoTamth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0"/>
            <a:ext cx="25511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8"/>
          <p:cNvSpPr>
            <a:spLocks noChangeArrowheads="1"/>
          </p:cNvSpPr>
          <p:nvPr/>
        </p:nvSpPr>
        <p:spPr bwMode="auto">
          <a:xfrm>
            <a:off x="2233614" y="4038601"/>
            <a:ext cx="1336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Phật giáo</a:t>
            </a:r>
          </a:p>
        </p:txBody>
      </p:sp>
      <p:sp>
        <p:nvSpPr>
          <p:cNvPr id="24585" name="Rectangle 9"/>
          <p:cNvSpPr>
            <a:spLocks noChangeArrowheads="1"/>
          </p:cNvSpPr>
          <p:nvPr/>
        </p:nvSpPr>
        <p:spPr bwMode="auto">
          <a:xfrm>
            <a:off x="5670550" y="4038601"/>
            <a:ext cx="1322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Nho giáo</a:t>
            </a:r>
          </a:p>
        </p:txBody>
      </p:sp>
      <p:sp>
        <p:nvSpPr>
          <p:cNvPr id="24586" name="Rectangle 10"/>
          <p:cNvSpPr>
            <a:spLocks noChangeArrowheads="1"/>
          </p:cNvSpPr>
          <p:nvPr/>
        </p:nvSpPr>
        <p:spPr bwMode="auto">
          <a:xfrm>
            <a:off x="8731250" y="4038601"/>
            <a:ext cx="13033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Đạo giáo</a:t>
            </a:r>
          </a:p>
        </p:txBody>
      </p:sp>
      <p:sp>
        <p:nvSpPr>
          <p:cNvPr id="24587" name="Oval 11"/>
          <p:cNvSpPr>
            <a:spLocks noChangeArrowheads="1"/>
          </p:cNvSpPr>
          <p:nvPr/>
        </p:nvSpPr>
        <p:spPr bwMode="auto">
          <a:xfrm>
            <a:off x="5334000" y="3962400"/>
            <a:ext cx="20574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23986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linds(horizontal)">
                                      <p:cBhvr>
                                        <p:cTn id="7" dur="500"/>
                                        <p:tgtEl>
                                          <p:spTgt spid="24581"/>
                                        </p:tgtEl>
                                      </p:cBhvr>
                                    </p:animEffect>
                                  </p:childTnLst>
                                </p:cTn>
                              </p:par>
                              <p:par>
                                <p:cTn id="8" presetID="9"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dissolve">
                                      <p:cBhvr>
                                        <p:cTn id="10" dur="500"/>
                                        <p:tgtEl>
                                          <p:spTgt spid="24582"/>
                                        </p:tgtEl>
                                      </p:cBhvr>
                                    </p:animEffect>
                                  </p:childTnLst>
                                </p:cTn>
                              </p:par>
                              <p:par>
                                <p:cTn id="11" presetID="22" presetClass="entr" presetSubtype="4" fill="hold" nodeType="withEffect">
                                  <p:stCondLst>
                                    <p:cond delay="0"/>
                                  </p:stCondLst>
                                  <p:childTnLst>
                                    <p:set>
                                      <p:cBhvr>
                                        <p:cTn id="12" dur="1" fill="hold">
                                          <p:stCondLst>
                                            <p:cond delay="0"/>
                                          </p:stCondLst>
                                        </p:cTn>
                                        <p:tgtEl>
                                          <p:spTgt spid="24583"/>
                                        </p:tgtEl>
                                        <p:attrNameLst>
                                          <p:attrName>style.visibility</p:attrName>
                                        </p:attrNameLst>
                                      </p:cBhvr>
                                      <p:to>
                                        <p:strVal val="visible"/>
                                      </p:to>
                                    </p:set>
                                    <p:animEffect transition="in" filter="wipe(down)">
                                      <p:cBhvr>
                                        <p:cTn id="13" dur="500"/>
                                        <p:tgtEl>
                                          <p:spTgt spid="2458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84"/>
                                        </p:tgtEl>
                                        <p:attrNameLst>
                                          <p:attrName>style.visibility</p:attrName>
                                        </p:attrNameLst>
                                      </p:cBhvr>
                                      <p:to>
                                        <p:strVal val="visible"/>
                                      </p:to>
                                    </p:set>
                                    <p:animEffect transition="in" filter="box(in)">
                                      <p:cBhvr>
                                        <p:cTn id="16" dur="500"/>
                                        <p:tgtEl>
                                          <p:spTgt spid="2458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4585"/>
                                        </p:tgtEl>
                                        <p:attrNameLst>
                                          <p:attrName>style.visibility</p:attrName>
                                        </p:attrNameLst>
                                      </p:cBhvr>
                                      <p:to>
                                        <p:strVal val="visible"/>
                                      </p:to>
                                    </p:set>
                                    <p:animEffect transition="in" filter="box(in)">
                                      <p:cBhvr>
                                        <p:cTn id="19" dur="500"/>
                                        <p:tgtEl>
                                          <p:spTgt spid="2458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4586"/>
                                        </p:tgtEl>
                                        <p:attrNameLst>
                                          <p:attrName>style.visibility</p:attrName>
                                        </p:attrNameLst>
                                      </p:cBhvr>
                                      <p:to>
                                        <p:strVal val="visible"/>
                                      </p:to>
                                    </p:set>
                                    <p:animEffect transition="in" filter="box(in)">
                                      <p:cBhvr>
                                        <p:cTn id="22" dur="500"/>
                                        <p:tgtEl>
                                          <p:spTgt spid="245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24579">
                                            <p:bg/>
                                          </p:spTgt>
                                        </p:tgtEl>
                                        <p:attrNameLst>
                                          <p:attrName>style.visibility</p:attrName>
                                        </p:attrNameLst>
                                      </p:cBhvr>
                                      <p:to>
                                        <p:strVal val="visible"/>
                                      </p:to>
                                    </p:set>
                                    <p:anim calcmode="lin" valueType="num">
                                      <p:cBhvr>
                                        <p:cTn id="27" dur="1000" fill="hold"/>
                                        <p:tgtEl>
                                          <p:spTgt spid="24579">
                                            <p:bg/>
                                          </p:spTgt>
                                        </p:tgtEl>
                                        <p:attrNameLst>
                                          <p:attrName>ppt_x</p:attrName>
                                        </p:attrNameLst>
                                      </p:cBhvr>
                                      <p:tavLst>
                                        <p:tav tm="0">
                                          <p:val>
                                            <p:strVal val="#ppt_x-.2"/>
                                          </p:val>
                                        </p:tav>
                                        <p:tav tm="100000">
                                          <p:val>
                                            <p:strVal val="#ppt_x"/>
                                          </p:val>
                                        </p:tav>
                                      </p:tavLst>
                                    </p:anim>
                                    <p:anim calcmode="lin" valueType="num">
                                      <p:cBhvr>
                                        <p:cTn id="28" dur="1000" fill="hold"/>
                                        <p:tgtEl>
                                          <p:spTgt spid="24579">
                                            <p:bg/>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79">
                                            <p:bg/>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79">
                                            <p:txEl>
                                              <p:pRg st="0" end="0"/>
                                            </p:txEl>
                                          </p:spTgt>
                                        </p:tgtEl>
                                        <p:attrNameLst>
                                          <p:attrName>style.visibility</p:attrName>
                                        </p:attrNameLst>
                                      </p:cBhvr>
                                      <p:to>
                                        <p:strVal val="visible"/>
                                      </p:to>
                                    </p:set>
                                    <p:anim calcmode="lin" valueType="num">
                                      <p:cBhvr>
                                        <p:cTn id="32" dur="1000" fill="hold"/>
                                        <p:tgtEl>
                                          <p:spTgt spid="24579">
                                            <p:txEl>
                                              <p:pRg st="0" end="0"/>
                                            </p:txEl>
                                          </p:spTgt>
                                        </p:tgtEl>
                                        <p:attrNameLst>
                                          <p:attrName>ppt_x</p:attrName>
                                        </p:attrNameLst>
                                      </p:cBhvr>
                                      <p:tavLst>
                                        <p:tav tm="0">
                                          <p:val>
                                            <p:strVal val="#ppt_x-.2"/>
                                          </p:val>
                                        </p:tav>
                                        <p:tav tm="100000">
                                          <p:val>
                                            <p:strVal val="#ppt_x"/>
                                          </p:val>
                                        </p:tav>
                                      </p:tavLst>
                                    </p:anim>
                                    <p:anim calcmode="lin" valueType="num">
                                      <p:cBhvr>
                                        <p:cTn id="33" dur="1000" fill="hold"/>
                                        <p:tgtEl>
                                          <p:spTgt spid="2457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79">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587"/>
                                        </p:tgtEl>
                                        <p:attrNameLst>
                                          <p:attrName>style.visibility</p:attrName>
                                        </p:attrNameLst>
                                      </p:cBhvr>
                                      <p:to>
                                        <p:strVal val="visible"/>
                                      </p:to>
                                    </p:set>
                                    <p:animEffect transition="in" filter="blinds(horizontal)">
                                      <p:cBhvr>
                                        <p:cTn id="39" dur="500"/>
                                        <p:tgtEl>
                                          <p:spTgt spid="24587"/>
                                        </p:tgtEl>
                                      </p:cBhvr>
                                    </p:animEffect>
                                  </p:childTnLst>
                                </p:cTn>
                              </p:par>
                              <p:par>
                                <p:cTn id="40" presetID="35" presetClass="emph" presetSubtype="0" repeatCount="indefinite" fill="hold" grpId="1" nodeType="withEffect">
                                  <p:stCondLst>
                                    <p:cond delay="0"/>
                                  </p:stCondLst>
                                  <p:childTnLst>
                                    <p:anim calcmode="discrete" valueType="str">
                                      <p:cBhvr>
                                        <p:cTn id="41" dur="1000" fill="hold"/>
                                        <p:tgtEl>
                                          <p:spTgt spid="2458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P spid="24584" grpId="0"/>
      <p:bldP spid="24585" grpId="0"/>
      <p:bldP spid="24586" grpId="0"/>
      <p:bldP spid="24587" grpId="0" animBg="1"/>
      <p:bldP spid="2458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86296625-649D-477F-8D04-20D919D54250}"/>
              </a:ext>
            </a:extLst>
          </p:cNvPr>
          <p:cNvSpPr>
            <a:spLocks noGrp="1" noChangeArrowheads="1"/>
          </p:cNvSpPr>
          <p:nvPr>
            <p:ph type="body" idx="1"/>
          </p:nvPr>
        </p:nvSpPr>
        <p:spPr>
          <a:xfrm>
            <a:off x="2147888" y="4586288"/>
            <a:ext cx="8305800" cy="461962"/>
          </a:xfrm>
          <a:solidFill>
            <a:srgbClr val="800000"/>
          </a:solidFill>
        </p:spPr>
        <p:txBody>
          <a:bodyPr>
            <a:normAutofit lnSpcReduction="10000"/>
          </a:bodyPr>
          <a:lstStyle/>
          <a:p>
            <a:pPr marL="0" indent="0" algn="ctr">
              <a:buNone/>
              <a:defRPr/>
            </a:pP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Vì</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sao</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Nho</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lại</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Lê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coi</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74755" name="Picture 5" descr="Thich ca mau 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801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6" descr="Khong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0"/>
            <a:ext cx="28495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DaoLaoTamth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0"/>
            <a:ext cx="25511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8"/>
          <p:cNvSpPr>
            <a:spLocks noChangeArrowheads="1"/>
          </p:cNvSpPr>
          <p:nvPr/>
        </p:nvSpPr>
        <p:spPr bwMode="auto">
          <a:xfrm>
            <a:off x="2233614" y="4038601"/>
            <a:ext cx="1336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Phật giáo</a:t>
            </a:r>
          </a:p>
        </p:txBody>
      </p:sp>
      <p:sp>
        <p:nvSpPr>
          <p:cNvPr id="74759" name="Rectangle 9"/>
          <p:cNvSpPr>
            <a:spLocks noChangeArrowheads="1"/>
          </p:cNvSpPr>
          <p:nvPr/>
        </p:nvSpPr>
        <p:spPr bwMode="auto">
          <a:xfrm>
            <a:off x="5670550" y="4038601"/>
            <a:ext cx="1322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Nho giáo</a:t>
            </a:r>
          </a:p>
        </p:txBody>
      </p:sp>
      <p:sp>
        <p:nvSpPr>
          <p:cNvPr id="74760" name="Rectangle 10"/>
          <p:cNvSpPr>
            <a:spLocks noChangeArrowheads="1"/>
          </p:cNvSpPr>
          <p:nvPr/>
        </p:nvSpPr>
        <p:spPr bwMode="auto">
          <a:xfrm>
            <a:off x="8731250" y="4038601"/>
            <a:ext cx="13033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Đạo giáo</a:t>
            </a:r>
          </a:p>
        </p:txBody>
      </p:sp>
      <p:sp>
        <p:nvSpPr>
          <p:cNvPr id="74761" name="Oval 11"/>
          <p:cNvSpPr>
            <a:spLocks noChangeArrowheads="1"/>
          </p:cNvSpPr>
          <p:nvPr/>
        </p:nvSpPr>
        <p:spPr bwMode="auto">
          <a:xfrm>
            <a:off x="5334000" y="3962400"/>
            <a:ext cx="20574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4ECF79A-349A-4B26-AC9E-E51105DC8B6B}"/>
              </a:ext>
            </a:extLst>
          </p:cNvPr>
          <p:cNvSpPr/>
          <p:nvPr/>
        </p:nvSpPr>
        <p:spPr>
          <a:xfrm>
            <a:off x="1790700" y="5165725"/>
            <a:ext cx="86106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chemeClr val="tx1"/>
                </a:solidFill>
                <a:latin typeface="Times New Roman" pitchFamily="18" charset="0"/>
                <a:cs typeface="Times New Roman" pitchFamily="18" charset="0"/>
              </a:rPr>
              <a:t>Nho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cha </a:t>
            </a:r>
            <a:r>
              <a:rPr lang="en-US" sz="2400" dirty="0" err="1">
                <a:solidFill>
                  <a:schemeClr val="tx1"/>
                </a:solidFill>
                <a:latin typeface="Times New Roman" pitchFamily="18" charset="0"/>
                <a:cs typeface="Times New Roman" pitchFamily="18" charset="0"/>
              </a:rPr>
              <a:t>mẹ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nằm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tay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vụ</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còn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khuyên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ta </a:t>
            </a:r>
            <a:r>
              <a:rPr lang="en-US" sz="2400" dirty="0" err="1">
                <a:solidFill>
                  <a:schemeClr val="tx1"/>
                </a:solidFill>
                <a:latin typeface="Times New Roman" pitchFamily="18" charset="0"/>
                <a:cs typeface="Times New Roman" pitchFamily="18" charset="0"/>
              </a:rPr>
              <a:t>thoát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thoát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khỏi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kiềm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58952120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79">
                                            <p:bg/>
                                          </p:spTgt>
                                        </p:tgtEl>
                                        <p:attrNameLst>
                                          <p:attrName>style.visibility</p:attrName>
                                        </p:attrNameLst>
                                      </p:cBhvr>
                                      <p:to>
                                        <p:strVal val="visible"/>
                                      </p:to>
                                    </p:set>
                                    <p:animEffect transition="in" filter="barn(inVertical)">
                                      <p:cBhvr>
                                        <p:cTn id="7" dur="500"/>
                                        <p:tgtEl>
                                          <p:spTgt spid="2457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barn(inVertical)">
                                      <p:cBhvr>
                                        <p:cTn id="12" dur="500"/>
                                        <p:tgtEl>
                                          <p:spTgt spid="245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4579">
                                            <p:txEl>
                                              <p:pRg st="0" end="0"/>
                                            </p:txEl>
                                          </p:spTgt>
                                        </p:tgtEl>
                                      </p:cBhvr>
                                    </p:animEffect>
                                    <p:set>
                                      <p:cBhvr>
                                        <p:cTn id="17" dur="1" fill="hold">
                                          <p:stCondLst>
                                            <p:cond delay="499"/>
                                          </p:stCondLst>
                                        </p:cTn>
                                        <p:tgtEl>
                                          <p:spTgt spid="24579">
                                            <p:txEl>
                                              <p:pRg st="0" end="0"/>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4579">
                                            <p:bg/>
                                          </p:spTgt>
                                        </p:tgtEl>
                                      </p:cBhvr>
                                    </p:animEffect>
                                    <p:set>
                                      <p:cBhvr>
                                        <p:cTn id="22" dur="1" fill="hold">
                                          <p:stCondLst>
                                            <p:cond delay="499"/>
                                          </p:stCondLst>
                                        </p:cTn>
                                        <p:tgtEl>
                                          <p:spTgt spid="24579">
                                            <p:bg/>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P spid="24579" grpId="1" build="p"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A773F91F-A724-41D6-A4AB-462E940D6335}"/>
              </a:ext>
            </a:extLst>
          </p:cNvPr>
          <p:cNvSpPr>
            <a:spLocks noGrp="1" noChangeArrowheads="1"/>
          </p:cNvSpPr>
          <p:nvPr>
            <p:ph type="title"/>
          </p:nvPr>
        </p:nvSpPr>
        <p:spPr>
          <a:xfrm>
            <a:off x="2209800" y="0"/>
            <a:ext cx="8001000" cy="1143000"/>
          </a:xfrm>
        </p:spPr>
        <p:txBody>
          <a:bodyPr/>
          <a:lstStyle/>
          <a:p>
            <a:pPr algn="just" eaLnBrk="1" hangingPunct="1">
              <a:defRPr/>
            </a:pPr>
            <a:r>
              <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1.Tình hình giáo dục và khoa cử</a:t>
            </a:r>
          </a:p>
        </p:txBody>
      </p:sp>
      <p:sp>
        <p:nvSpPr>
          <p:cNvPr id="17413" name="AutoShape 5">
            <a:extLst>
              <a:ext uri="{FF2B5EF4-FFF2-40B4-BE49-F238E27FC236}">
                <a16:creationId xmlns:a16="http://schemas.microsoft.com/office/drawing/2014/main" id="{3F8A1B39-B132-40EF-B0CF-EAD411E06ED8}"/>
              </a:ext>
            </a:extLst>
          </p:cNvPr>
          <p:cNvSpPr>
            <a:spLocks noChangeArrowheads="1"/>
          </p:cNvSpPr>
          <p:nvPr/>
        </p:nvSpPr>
        <p:spPr bwMode="auto">
          <a:xfrm>
            <a:off x="4038600" y="2133600"/>
            <a:ext cx="5867400" cy="3048000"/>
          </a:xfrm>
          <a:prstGeom prst="cloudCallout">
            <a:avLst>
              <a:gd name="adj1" fmla="val -44722"/>
              <a:gd name="adj2" fmla="val 74481"/>
            </a:avLst>
          </a:prstGeom>
          <a:solidFill>
            <a:srgbClr val="339966"/>
          </a:solidFill>
          <a:ln w="9525">
            <a:solidFill>
              <a:schemeClr val="tx1"/>
            </a:solidFill>
            <a:round/>
            <a:headEnd/>
            <a:tailEnd/>
          </a:ln>
          <a:effectLst/>
        </p:spPr>
        <p:txBody>
          <a:bodyPr/>
          <a:lstStyle/>
          <a:p>
            <a:pPr algn="just">
              <a:defRPr/>
            </a:pPr>
            <a:endParaRPr lang="en-US" sz="280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defRPr/>
            </a:pPr>
            <a:r>
              <a:rPr lang="en-US" sz="280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Nội dung học tập, thi cử chủ yếu của thời Lê?</a:t>
            </a:r>
          </a:p>
        </p:txBody>
      </p:sp>
      <p:pic>
        <p:nvPicPr>
          <p:cNvPr id="17414" name="Picture 6"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29098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ircle(in)">
                                      <p:cBhvr>
                                        <p:cTn id="7" dur="1000"/>
                                        <p:tgtEl>
                                          <p:spTgt spid="17413"/>
                                        </p:tgtEl>
                                      </p:cBhvr>
                                    </p:animEffect>
                                  </p:childTnLst>
                                </p:cTn>
                              </p:par>
                              <p:par>
                                <p:cTn id="8" presetID="6" presetClass="entr" presetSubtype="16"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circle(in)">
                                      <p:cBhvr>
                                        <p:cTn id="10" dur="1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AD8746F-8E90-465F-9749-BA5758048167}"/>
              </a:ext>
            </a:extLst>
          </p:cNvPr>
          <p:cNvSpPr>
            <a:spLocks noGrp="1" noChangeArrowheads="1"/>
          </p:cNvSpPr>
          <p:nvPr>
            <p:ph type="body" idx="1"/>
          </p:nvPr>
        </p:nvSpPr>
        <p:spPr>
          <a:xfrm>
            <a:off x="1524000" y="5791200"/>
            <a:ext cx="9144000" cy="1066800"/>
          </a:xfrm>
          <a:solidFill>
            <a:srgbClr val="993300"/>
          </a:solidFill>
        </p:spPr>
        <p:txBody>
          <a:bodyPr/>
          <a:lstStyle/>
          <a:p>
            <a:pPr marL="0" indent="0" algn="just">
              <a:buNone/>
              <a:defRPr/>
            </a:pPr>
            <a:r>
              <a:rPr lang="en-US">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Thời Lê sơ, nội dung học tập thi cử là các sách của đạo Nho, chủ yếu có “Tứ thư” và “Ngũ kinh”. </a:t>
            </a:r>
          </a:p>
        </p:txBody>
      </p:sp>
      <p:pic>
        <p:nvPicPr>
          <p:cNvPr id="29699" name="Picture 3" descr="31102008927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36703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902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0"/>
            <a:ext cx="42068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23206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arn(inHorizontal)">
                                      <p:cBhvr>
                                        <p:cTn id="7" dur="500"/>
                                        <p:tgtEl>
                                          <p:spTgt spid="29699"/>
                                        </p:tgtEl>
                                      </p:cBhvr>
                                    </p:animEffect>
                                  </p:childTnLst>
                                </p:cTn>
                              </p:par>
                              <p:par>
                                <p:cTn id="8" presetID="9" presetClass="entr" presetSubtype="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dissolve">
                                      <p:cBhvr>
                                        <p:cTn id="10" dur="500"/>
                                        <p:tgtEl>
                                          <p:spTgt spid="29700"/>
                                        </p:tgtEl>
                                      </p:cBhvr>
                                    </p:animEffect>
                                  </p:childTnLst>
                                </p:cTn>
                              </p:par>
                            </p:childTnLst>
                          </p:cTn>
                        </p:par>
                        <p:par>
                          <p:cTn id="11" fill="hold" nodeType="afterGroup">
                            <p:stCondLst>
                              <p:cond delay="500"/>
                            </p:stCondLst>
                            <p:childTnLst>
                              <p:par>
                                <p:cTn id="12" presetID="22" presetClass="entr" presetSubtype="4" fill="hold" nodeType="afterEffect">
                                  <p:stCondLst>
                                    <p:cond delay="0"/>
                                  </p:stCondLst>
                                  <p:childTnLst>
                                    <p:set>
                                      <p:cBhvr>
                                        <p:cTn id="13" dur="1" fill="hold">
                                          <p:stCondLst>
                                            <p:cond delay="0"/>
                                          </p:stCondLst>
                                        </p:cTn>
                                        <p:tgtEl>
                                          <p:spTgt spid="29698">
                                            <p:txEl>
                                              <p:pRg st="0" end="0"/>
                                            </p:txEl>
                                          </p:spTgt>
                                        </p:tgtEl>
                                        <p:attrNameLst>
                                          <p:attrName>style.visibility</p:attrName>
                                        </p:attrNameLst>
                                      </p:cBhvr>
                                      <p:to>
                                        <p:strVal val="visible"/>
                                      </p:to>
                                    </p:set>
                                    <p:animEffect transition="in" filter="wipe(down)">
                                      <p:cBhvr>
                                        <p:cTn id="14" dur="500"/>
                                        <p:tgtEl>
                                          <p:spTgt spid="29698">
                                            <p:txEl>
                                              <p:pRg st="0" end="0"/>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698">
                                            <p:bg/>
                                          </p:spTgt>
                                        </p:tgtEl>
                                        <p:attrNameLst>
                                          <p:attrName>style.visibility</p:attrName>
                                        </p:attrNameLst>
                                      </p:cBhvr>
                                      <p:to>
                                        <p:strVal val="visible"/>
                                      </p:to>
                                    </p:set>
                                    <p:animEffect transition="in" filter="wipe(down)">
                                      <p:cBhvr>
                                        <p:cTn id="17" dur="500"/>
                                        <p:tgtEl>
                                          <p:spTgt spid="2969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4D851A83-C747-40A9-8138-20E9B08E04C3}"/>
              </a:ext>
            </a:extLst>
          </p:cNvPr>
          <p:cNvSpPr>
            <a:spLocks noGrp="1" noChangeArrowheads="1"/>
          </p:cNvSpPr>
          <p:nvPr>
            <p:ph type="title"/>
          </p:nvPr>
        </p:nvSpPr>
        <p:spPr>
          <a:xfrm>
            <a:off x="2209800" y="0"/>
            <a:ext cx="8001000" cy="1143000"/>
          </a:xfrm>
        </p:spPr>
        <p:txBody>
          <a:bodyPr/>
          <a:lstStyle/>
          <a:p>
            <a:pPr algn="just" eaLnBrk="1" hangingPunct="1">
              <a:defRPr/>
            </a:pPr>
            <a:r>
              <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1.Tình hình giáo dục và khoa cử</a:t>
            </a:r>
          </a:p>
        </p:txBody>
      </p:sp>
      <p:sp>
        <p:nvSpPr>
          <p:cNvPr id="17413" name="AutoShape 5">
            <a:extLst>
              <a:ext uri="{FF2B5EF4-FFF2-40B4-BE49-F238E27FC236}">
                <a16:creationId xmlns:a16="http://schemas.microsoft.com/office/drawing/2014/main" id="{B5FCDF11-35EB-4C99-9D13-904E6978469C}"/>
              </a:ext>
            </a:extLst>
          </p:cNvPr>
          <p:cNvSpPr>
            <a:spLocks noChangeArrowheads="1"/>
          </p:cNvSpPr>
          <p:nvPr/>
        </p:nvSpPr>
        <p:spPr bwMode="auto">
          <a:xfrm>
            <a:off x="4114800" y="765175"/>
            <a:ext cx="5867400" cy="3048000"/>
          </a:xfrm>
          <a:prstGeom prst="cloudCallout">
            <a:avLst>
              <a:gd name="adj1" fmla="val -44722"/>
              <a:gd name="adj2" fmla="val 74481"/>
            </a:avLst>
          </a:prstGeom>
          <a:solidFill>
            <a:srgbClr val="339966"/>
          </a:solidFill>
          <a:ln w="9525">
            <a:solidFill>
              <a:schemeClr val="tx1"/>
            </a:solidFill>
            <a:round/>
            <a:headEnd/>
            <a:tailEnd/>
          </a:ln>
          <a:effectLst/>
        </p:spPr>
        <p:txBody>
          <a:bodyPr/>
          <a:lstStyle/>
          <a:p>
            <a:pPr algn="just">
              <a:defRPr/>
            </a:pPr>
            <a:r>
              <a:rPr lang="en-US" sz="280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Giáo dục thời Lê sơ rất quy củ và chặt chẽ. Biểu hiện như thế nào?</a:t>
            </a:r>
          </a:p>
        </p:txBody>
      </p:sp>
      <p:pic>
        <p:nvPicPr>
          <p:cNvPr id="17414" name="Picture 6"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2FE2803-1DC0-4862-8870-0AF79A1B1583}"/>
              </a:ext>
            </a:extLst>
          </p:cNvPr>
          <p:cNvSpPr/>
          <p:nvPr/>
        </p:nvSpPr>
        <p:spPr>
          <a:xfrm>
            <a:off x="1866900" y="3573464"/>
            <a:ext cx="8458200" cy="1550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latin typeface="Times New Roman" pitchFamily="18" charset="0"/>
                <a:cs typeface="Times New Roman" pitchFamily="18" charset="0"/>
              </a:rPr>
              <a:t>Muốn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phải</a:t>
            </a:r>
            <a:r>
              <a:rPr lang="en-US" sz="2800" dirty="0">
                <a:solidFill>
                  <a:schemeClr val="tx1"/>
                </a:solidFill>
                <a:latin typeface="Times New Roman" pitchFamily="18" charset="0"/>
                <a:cs typeface="Times New Roman" pitchFamily="18" charset="0"/>
              </a:rPr>
              <a:t> qua </a:t>
            </a:r>
            <a:r>
              <a:rPr lang="en-US" sz="2800" dirty="0" err="1">
                <a:solidFill>
                  <a:schemeClr val="tx1"/>
                </a:solidFill>
                <a:latin typeface="Times New Roman" pitchFamily="18" charset="0"/>
                <a:cs typeface="Times New Roman" pitchFamily="18" charset="0"/>
              </a:rPr>
              <a:t>thi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rồi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nhiệm</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68354519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ircle(in)">
                                      <p:cBhvr>
                                        <p:cTn id="7" dur="1000"/>
                                        <p:tgtEl>
                                          <p:spTgt spid="17413"/>
                                        </p:tgtEl>
                                      </p:cBhvr>
                                    </p:animEffect>
                                  </p:childTnLst>
                                </p:cTn>
                              </p:par>
                              <p:par>
                                <p:cTn id="8" presetID="6" presetClass="entr" presetSubtype="16"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circle(in)">
                                      <p:cBhvr>
                                        <p:cTn id="10" dur="1000"/>
                                        <p:tgtEl>
                                          <p:spTgt spid="174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7413"/>
                                        </p:tgtEl>
                                      </p:cBhvr>
                                    </p:animEffect>
                                    <p:set>
                                      <p:cBhvr>
                                        <p:cTn id="15" dur="1" fill="hold">
                                          <p:stCondLst>
                                            <p:cond delay="499"/>
                                          </p:stCondLst>
                                        </p:cTn>
                                        <p:tgtEl>
                                          <p:spTgt spid="17413"/>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17414"/>
                                        </p:tgtEl>
                                      </p:cBhvr>
                                    </p:animEffect>
                                    <p:set>
                                      <p:cBhvr>
                                        <p:cTn id="18" dur="1" fill="hold">
                                          <p:stCondLst>
                                            <p:cond delay="499"/>
                                          </p:stCondLst>
                                        </p:cTn>
                                        <p:tgtEl>
                                          <p:spTgt spid="1741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3" grpId="1"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1638300" y="188914"/>
            <a:ext cx="8364538" cy="6264275"/>
          </a:xfrm>
        </p:spPr>
        <p:txBody>
          <a:bodyPr/>
          <a:lstStyle/>
          <a:p>
            <a:pPr eaLnBrk="1" hangingPunct="1">
              <a:buFontTx/>
              <a:buNone/>
            </a:pPr>
            <a:r>
              <a:rPr lang="en-US" altLang="en-US">
                <a:latin typeface="Times New Roman" panose="02020603050405020304" pitchFamily="18" charset="0"/>
                <a:cs typeface="Times New Roman" panose="02020603050405020304" pitchFamily="18" charset="0"/>
              </a:rPr>
              <a:t> </a:t>
            </a:r>
            <a:r>
              <a:rPr lang="en-US" altLang="en-US">
                <a:solidFill>
                  <a:srgbClr val="0000CC"/>
                </a:solidFill>
                <a:latin typeface="Times New Roman" panose="02020603050405020304" pitchFamily="18" charset="0"/>
                <a:cs typeface="Times New Roman" panose="02020603050405020304" pitchFamily="18" charset="0"/>
              </a:rPr>
              <a:t>+</a:t>
            </a:r>
            <a:r>
              <a:rPr lang="en-US" altLang="en-US">
                <a:latin typeface="Times New Roman" panose="02020603050405020304" pitchFamily="18" charset="0"/>
                <a:cs typeface="Times New Roman" panose="02020603050405020304" pitchFamily="18" charset="0"/>
              </a:rPr>
              <a:t> </a:t>
            </a:r>
            <a:r>
              <a:rPr lang="en-US" altLang="en-US" b="1">
                <a:solidFill>
                  <a:srgbClr val="0000CC"/>
                </a:solidFill>
                <a:latin typeface="Times New Roman" panose="02020603050405020304" pitchFamily="18" charset="0"/>
                <a:cs typeface="Times New Roman" panose="02020603050405020304" pitchFamily="18" charset="0"/>
              </a:rPr>
              <a:t>Trung ương</a:t>
            </a:r>
            <a:r>
              <a:rPr lang="en-US" altLang="en-US">
                <a:latin typeface="Times New Roman" panose="02020603050405020304" pitchFamily="18" charset="0"/>
                <a:cs typeface="Times New Roman" panose="02020603050405020304" pitchFamily="18" charset="0"/>
              </a:rPr>
              <a:t>:                                                                                     </a:t>
            </a:r>
          </a:p>
        </p:txBody>
      </p:sp>
      <p:sp>
        <p:nvSpPr>
          <p:cNvPr id="18435" name="AutoShape 3"/>
          <p:cNvSpPr>
            <a:spLocks noChangeArrowheads="1"/>
          </p:cNvSpPr>
          <p:nvPr/>
        </p:nvSpPr>
        <p:spPr bwMode="auto">
          <a:xfrm>
            <a:off x="4594225" y="404814"/>
            <a:ext cx="3951288" cy="1038225"/>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cs typeface="Times New Roman" panose="02020603050405020304" pitchFamily="18" charset="0"/>
              </a:rPr>
              <a:t>VUA</a:t>
            </a:r>
          </a:p>
        </p:txBody>
      </p:sp>
      <p:sp>
        <p:nvSpPr>
          <p:cNvPr id="18436" name="AutoShape 4"/>
          <p:cNvSpPr>
            <a:spLocks noChangeArrowheads="1"/>
          </p:cNvSpPr>
          <p:nvPr/>
        </p:nvSpPr>
        <p:spPr bwMode="auto">
          <a:xfrm>
            <a:off x="3981451" y="1844675"/>
            <a:ext cx="5643563" cy="566738"/>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cs typeface="Times New Roman" panose="02020603050405020304" pitchFamily="18" charset="0"/>
              </a:rPr>
              <a:t>Quan đại thần</a:t>
            </a:r>
          </a:p>
        </p:txBody>
      </p:sp>
      <p:sp>
        <p:nvSpPr>
          <p:cNvPr id="18437" name="AutoShape 5"/>
          <p:cNvSpPr>
            <a:spLocks noChangeArrowheads="1"/>
          </p:cNvSpPr>
          <p:nvPr/>
        </p:nvSpPr>
        <p:spPr bwMode="auto">
          <a:xfrm>
            <a:off x="3981451" y="2997201"/>
            <a:ext cx="5643563" cy="1514475"/>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cs typeface="Times New Roman" panose="02020603050405020304" pitchFamily="18" charset="0"/>
              </a:rPr>
              <a:t>6 bộ: Binh, Hộ, Hình,</a:t>
            </a:r>
          </a:p>
          <a:p>
            <a:pPr algn="ctr" eaLnBrk="1" hangingPunct="1"/>
            <a:r>
              <a:rPr lang="en-US" altLang="en-US" sz="2800" b="1" kern="0">
                <a:latin typeface="Times New Roman" panose="02020603050405020304" pitchFamily="18" charset="0"/>
                <a:cs typeface="Times New Roman" panose="02020603050405020304" pitchFamily="18" charset="0"/>
              </a:rPr>
              <a:t> Công, Lại, Lễ</a:t>
            </a:r>
          </a:p>
        </p:txBody>
      </p:sp>
      <p:sp>
        <p:nvSpPr>
          <p:cNvPr id="18438" name="AutoShape 6"/>
          <p:cNvSpPr>
            <a:spLocks noChangeArrowheads="1"/>
          </p:cNvSpPr>
          <p:nvPr/>
        </p:nvSpPr>
        <p:spPr bwMode="auto">
          <a:xfrm>
            <a:off x="3935414" y="4797425"/>
            <a:ext cx="6067425" cy="15113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cs typeface="Times New Roman" panose="02020603050405020304" pitchFamily="18" charset="0"/>
              </a:rPr>
              <a:t>Các cơ quan chuyên môn: </a:t>
            </a:r>
          </a:p>
          <a:p>
            <a:pPr algn="ctr" eaLnBrk="1" hangingPunct="1"/>
            <a:r>
              <a:rPr lang="en-US" altLang="en-US" sz="2800" b="1" kern="0">
                <a:latin typeface="Times New Roman" panose="02020603050405020304" pitchFamily="18" charset="0"/>
                <a:cs typeface="Times New Roman" panose="02020603050405020304" pitchFamily="18" charset="0"/>
              </a:rPr>
              <a:t>Hàn lâm viện, Quốc sử viện,</a:t>
            </a:r>
          </a:p>
          <a:p>
            <a:pPr algn="ctr" eaLnBrk="1" hangingPunct="1"/>
            <a:r>
              <a:rPr lang="en-US" altLang="en-US" sz="2800" b="1" kern="0">
                <a:latin typeface="Times New Roman" panose="02020603050405020304" pitchFamily="18" charset="0"/>
                <a:cs typeface="Times New Roman" panose="02020603050405020304" pitchFamily="18" charset="0"/>
              </a:rPr>
              <a:t>Ngự sử đài</a:t>
            </a:r>
          </a:p>
        </p:txBody>
      </p:sp>
      <p:sp>
        <p:nvSpPr>
          <p:cNvPr id="18439" name="Arrow 87"/>
          <p:cNvSpPr>
            <a:spLocks noChangeShapeType="1"/>
          </p:cNvSpPr>
          <p:nvPr/>
        </p:nvSpPr>
        <p:spPr bwMode="auto">
          <a:xfrm>
            <a:off x="6383338" y="1412875"/>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cs typeface="Times New Roman" panose="02020603050405020304" pitchFamily="18" charset="0"/>
            </a:endParaRPr>
          </a:p>
        </p:txBody>
      </p:sp>
      <p:sp>
        <p:nvSpPr>
          <p:cNvPr id="18440" name="Arrow 88"/>
          <p:cNvSpPr>
            <a:spLocks noChangeShapeType="1"/>
          </p:cNvSpPr>
          <p:nvPr/>
        </p:nvSpPr>
        <p:spPr bwMode="auto">
          <a:xfrm>
            <a:off x="6497638" y="2411414"/>
            <a:ext cx="0" cy="5857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cs typeface="Times New Roman" panose="02020603050405020304" pitchFamily="18" charset="0"/>
            </a:endParaRPr>
          </a:p>
        </p:txBody>
      </p:sp>
      <p:sp>
        <p:nvSpPr>
          <p:cNvPr id="18441" name="Arrow 89"/>
          <p:cNvSpPr>
            <a:spLocks noChangeShapeType="1"/>
          </p:cNvSpPr>
          <p:nvPr/>
        </p:nvSpPr>
        <p:spPr bwMode="auto">
          <a:xfrm>
            <a:off x="6799263" y="4511675"/>
            <a:ext cx="0" cy="285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937522"/>
      </p:ext>
    </p:extLst>
  </p:cSld>
  <p:clrMapOvr>
    <a:masterClrMapping/>
  </p:clrMapOvr>
  <p:transition>
    <p:cover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019300" y="2095500"/>
            <a:ext cx="8229600" cy="1295400"/>
          </a:xfrm>
          <a:solidFill>
            <a:srgbClr val="000080"/>
          </a:solidFill>
        </p:spPr>
        <p:txBody>
          <a:bodyPr/>
          <a:lstStyle/>
          <a:p>
            <a:pPr algn="just" eaLnBrk="1" hangingPunct="1"/>
            <a:r>
              <a:rPr lang="en-US" altLang="en-US" sz="3200" b="1">
                <a:solidFill>
                  <a:srgbClr val="FFFF00"/>
                </a:solidFill>
                <a:latin typeface="Times New Roman" panose="02020603050405020304" pitchFamily="18" charset="0"/>
                <a:cs typeface="Times New Roman" panose="02020603050405020304" pitchFamily="18" charset="0"/>
              </a:rPr>
              <a:t>Việc thi cử thời Lê sơ được tổ chức như thế nào?</a:t>
            </a:r>
          </a:p>
        </p:txBody>
      </p:sp>
      <p:sp>
        <p:nvSpPr>
          <p:cNvPr id="10" name="Text Box 6">
            <a:extLst>
              <a:ext uri="{FF2B5EF4-FFF2-40B4-BE49-F238E27FC236}">
                <a16:creationId xmlns:a16="http://schemas.microsoft.com/office/drawing/2014/main" id="{DDB2CC05-7C63-4076-BEE8-352F5006EFB1}"/>
              </a:ext>
            </a:extLst>
          </p:cNvPr>
          <p:cNvSpPr txBox="1">
            <a:spLocks noChangeArrowheads="1"/>
          </p:cNvSpPr>
          <p:nvPr/>
        </p:nvSpPr>
        <p:spPr bwMode="auto">
          <a:xfrm>
            <a:off x="2209800" y="2743201"/>
            <a:ext cx="7848600" cy="523875"/>
          </a:xfrm>
          <a:prstGeom prst="rect">
            <a:avLst/>
          </a:prstGeom>
          <a:noFill/>
          <a:ln>
            <a:noFill/>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80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Thi cử chặt chẽ qua 3 kì thi; Hương, Hội, Đình.</a:t>
            </a:r>
            <a:endParaRPr lang="en-US" sz="2800" b="1" i="1">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2013050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1000" fill="hold"/>
                                        <p:tgtEl>
                                          <p:spTgt spid="33794"/>
                                        </p:tgtEl>
                                        <p:attrNameLst>
                                          <p:attrName>ppt_x</p:attrName>
                                        </p:attrNameLst>
                                      </p:cBhvr>
                                      <p:tavLst>
                                        <p:tav tm="0">
                                          <p:val>
                                            <p:strVal val="#ppt_x-.2"/>
                                          </p:val>
                                        </p:tav>
                                        <p:tav tm="100000">
                                          <p:val>
                                            <p:strVal val="#ppt_x"/>
                                          </p:val>
                                        </p:tav>
                                      </p:tavLst>
                                    </p:anim>
                                    <p:anim calcmode="lin" valueType="num">
                                      <p:cBhvr>
                                        <p:cTn id="8" dur="1000" fill="hold"/>
                                        <p:tgtEl>
                                          <p:spTgt spid="337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7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grpId="1" nodeType="clickEffect">
                                  <p:stCondLst>
                                    <p:cond delay="0"/>
                                  </p:stCondLst>
                                  <p:childTnLst>
                                    <p:animEffect transition="out" filter="blinds(horizontal)">
                                      <p:cBhvr>
                                        <p:cTn id="13" dur="500"/>
                                        <p:tgtEl>
                                          <p:spTgt spid="33794"/>
                                        </p:tgtEl>
                                      </p:cBhvr>
                                    </p:animEffect>
                                    <p:set>
                                      <p:cBhvr>
                                        <p:cTn id="14" dur="1" fill="hold">
                                          <p:stCondLst>
                                            <p:cond delay="499"/>
                                          </p:stCondLst>
                                        </p:cTn>
                                        <p:tgtEl>
                                          <p:spTgt spid="33794"/>
                                        </p:tgtEl>
                                        <p:attrNameLst>
                                          <p:attrName>style.visibility</p:attrName>
                                        </p:attrNameLst>
                                      </p:cBhvr>
                                      <p:to>
                                        <p:strVal val="hidden"/>
                                      </p:to>
                                    </p:set>
                                  </p:childTnLst>
                                </p:cTn>
                              </p:par>
                              <p:par>
                                <p:cTn id="15" presetID="18" presetClass="entr" presetSubtype="1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4" grpId="1" animBg="1"/>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5"/>
          <p:cNvSpPr>
            <a:spLocks noChangeArrowheads="1"/>
          </p:cNvSpPr>
          <p:nvPr/>
        </p:nvSpPr>
        <p:spPr bwMode="auto">
          <a:xfrm>
            <a:off x="1528763" y="-15875"/>
            <a:ext cx="9144000" cy="6858000"/>
          </a:xfrm>
          <a:prstGeom prst="horizontalScroll">
            <a:avLst>
              <a:gd name="adj" fmla="val 12500"/>
            </a:avLst>
          </a:prstGeom>
          <a:solidFill>
            <a:srgbClr val="99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rgbClr val="000000"/>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2327275" y="1058864"/>
            <a:ext cx="78486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99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50000"/>
              </a:spcBef>
              <a:buClrTx/>
              <a:buSzTx/>
              <a:buFontTx/>
              <a:buNone/>
            </a:pPr>
            <a:r>
              <a:rPr lang="en-US" altLang="en-US" sz="2400" b="1" i="1">
                <a:solidFill>
                  <a:srgbClr val="FFFFFF"/>
                </a:solidFill>
                <a:latin typeface="Times New Roman" panose="02020603050405020304" pitchFamily="18" charset="0"/>
                <a:cs typeface="Times New Roman" panose="02020603050405020304" pitchFamily="18" charset="0"/>
              </a:rPr>
              <a:t>“Thái Tông, năm Thiệu bình thứ nhất (1434) định phép thi chọn kẻ sĩ. Chiếu nói rằng: muốn có nhân tài, trước hết phải chọn người có học, phép chọn người có học thì thi cử là đầu. Nước ta từ khi trải qua binh lửa nhân tài ít như lá mùa thu, tuấn sĩ thưa như sao buổi sớm. Nay định lại khoa thi, hẹn tới năm Thiệu Bình thứ năm (1438) thì thi Hương ở các đạo, đến năm thứ sáu thì thi Hội ở kinh đô Thăng Long. Từ đó về sau cứ 3 năm mở một khoa thi. Phép thi trường nhất thi một bài kinh nghĩa, tứ thư nghĩa-trường nhì thi chiếu, chế, biểu-trường ba thi thơ phú-trường bốn thi văn sách. Ai đỗ đều cho là tiến sĩ…..”</a:t>
            </a:r>
          </a:p>
          <a:p>
            <a:pPr>
              <a:spcBef>
                <a:spcPct val="50000"/>
              </a:spcBef>
              <a:buClrTx/>
              <a:buSzTx/>
              <a:buFontTx/>
              <a:buNone/>
            </a:pPr>
            <a:r>
              <a:rPr lang="en-US" altLang="en-US" sz="2400" b="1" i="1">
                <a:solidFill>
                  <a:srgbClr val="FFFFFF"/>
                </a:solidFill>
                <a:latin typeface="Times New Roman" panose="02020603050405020304" pitchFamily="18" charset="0"/>
                <a:cs typeface="Times New Roman" panose="02020603050405020304" pitchFamily="18" charset="0"/>
              </a:rPr>
              <a:t>                                   (Lịch triều hiến chương loại chí)</a:t>
            </a:r>
          </a:p>
        </p:txBody>
      </p:sp>
    </p:spTree>
    <p:extLst>
      <p:ext uri="{BB962C8B-B14F-4D97-AF65-F5344CB8AC3E}">
        <p14:creationId xmlns:p14="http://schemas.microsoft.com/office/powerpoint/2010/main" val="3917929361"/>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CB88EE-ADF1-4966-ADC0-6C64CAEAA263}"/>
              </a:ext>
            </a:extLst>
          </p:cNvPr>
          <p:cNvSpPr>
            <a:spLocks noGrp="1" noChangeArrowheads="1"/>
          </p:cNvSpPr>
          <p:nvPr>
            <p:ph type="title"/>
          </p:nvPr>
        </p:nvSpPr>
        <p:spPr>
          <a:xfrm>
            <a:off x="2209800" y="0"/>
            <a:ext cx="8001000" cy="1143000"/>
          </a:xfrm>
        </p:spPr>
        <p:txBody>
          <a:bodyPr/>
          <a:lstStyle/>
          <a:p>
            <a:pPr algn="just" eaLnBrk="1" hangingPunct="1">
              <a:defRPr/>
            </a:pPr>
            <a:r>
              <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1. Tình hình giáo dục và khoa cử.</a:t>
            </a:r>
          </a:p>
        </p:txBody>
      </p:sp>
      <p:sp>
        <p:nvSpPr>
          <p:cNvPr id="36867" name="Rectangle 3">
            <a:extLst>
              <a:ext uri="{FF2B5EF4-FFF2-40B4-BE49-F238E27FC236}">
                <a16:creationId xmlns:a16="http://schemas.microsoft.com/office/drawing/2014/main" id="{E50B7741-4EF0-4E3B-8CBC-AB995BE8F6D6}"/>
              </a:ext>
            </a:extLst>
          </p:cNvPr>
          <p:cNvSpPr>
            <a:spLocks noGrp="1" noChangeArrowheads="1"/>
          </p:cNvSpPr>
          <p:nvPr>
            <p:ph type="body" idx="1"/>
          </p:nvPr>
        </p:nvSpPr>
        <p:spPr>
          <a:xfrm>
            <a:off x="2584450" y="3810001"/>
            <a:ext cx="8077200" cy="2606675"/>
          </a:xfrm>
        </p:spPr>
        <p:txBody>
          <a:bodyPr/>
          <a:lstStyle/>
          <a:p>
            <a:pPr marL="0" indent="0" algn="just">
              <a:buNone/>
              <a:defRPr/>
            </a:pPr>
            <a:endParaRPr lang="en-US" dirty="0">
              <a:solidFill>
                <a:srgbClr val="0033CC"/>
              </a:solidFill>
              <a:latin typeface="Times New Roman" pitchFamily="18" charset="0"/>
              <a:cs typeface="Times New Roman" pitchFamily="18" charset="0"/>
            </a:endParaRPr>
          </a:p>
          <a:p>
            <a:pPr marL="0" indent="0" algn="just">
              <a:buNone/>
              <a:defRPr/>
            </a:pPr>
            <a:r>
              <a:rPr lang="en-US" dirty="0">
                <a:solidFill>
                  <a:srgbClr val="0033CC"/>
                </a:solidFill>
                <a:latin typeface="Times New Roman" pitchFamily="18" charset="0"/>
                <a:cs typeface="Times New Roman" pitchFamily="18" charset="0"/>
                <a:sym typeface="Wingdings" pitchFamily="2" charset="2"/>
              </a:rPr>
              <a: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Thi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cử</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q</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ui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củ</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chặt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chẽ</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rãi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chu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đáo</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bằng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để</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dụng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tài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đào</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tạo</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quan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lại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trung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endParaRPr>
          </a:p>
        </p:txBody>
      </p:sp>
      <p:sp>
        <p:nvSpPr>
          <p:cNvPr id="36871" name="AutoShape 7">
            <a:extLst>
              <a:ext uri="{FF2B5EF4-FFF2-40B4-BE49-F238E27FC236}">
                <a16:creationId xmlns:a16="http://schemas.microsoft.com/office/drawing/2014/main" id="{8954DFD7-1DAE-4150-8A76-FDFB6EB779DE}"/>
              </a:ext>
            </a:extLst>
          </p:cNvPr>
          <p:cNvSpPr>
            <a:spLocks noChangeArrowheads="1"/>
          </p:cNvSpPr>
          <p:nvPr/>
        </p:nvSpPr>
        <p:spPr bwMode="auto">
          <a:xfrm>
            <a:off x="3484563" y="898525"/>
            <a:ext cx="5638800" cy="3124200"/>
          </a:xfrm>
          <a:prstGeom prst="cloudCallout">
            <a:avLst>
              <a:gd name="adj1" fmla="val -72889"/>
              <a:gd name="adj2" fmla="val 24491"/>
            </a:avLst>
          </a:prstGeom>
          <a:solidFill>
            <a:srgbClr val="FFCC00"/>
          </a:solidFill>
          <a:ln w="9525">
            <a:solidFill>
              <a:schemeClr val="tx1"/>
            </a:solidFill>
            <a:round/>
            <a:headEnd/>
            <a:tailEnd/>
          </a:ln>
          <a:effectLst/>
        </p:spPr>
        <p:txBody>
          <a:bodyPr/>
          <a:lstStyle/>
          <a:p>
            <a:pPr algn="ctr">
              <a:defRPr/>
            </a:pPr>
            <a:endPar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sz="320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Em có nhận xét gì về tình hình thi cử, giáo dục thời Lê sơ?</a:t>
            </a:r>
          </a:p>
        </p:txBody>
      </p:sp>
      <p:pic>
        <p:nvPicPr>
          <p:cNvPr id="36872" name="Picture 8"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95245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ox(in)">
                                      <p:cBhvr>
                                        <p:cTn id="7" dur="500"/>
                                        <p:tgtEl>
                                          <p:spTgt spid="36871"/>
                                        </p:tgtEl>
                                      </p:cBhvr>
                                    </p:animEffect>
                                  </p:childTnLst>
                                </p:cTn>
                              </p:par>
                              <p:par>
                                <p:cTn id="8" presetID="3" presetClass="entr" presetSubtype="10" fill="hold"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blinds(horizontal)">
                                      <p:cBhvr>
                                        <p:cTn id="10" dur="5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grpId="1" nodeType="clickEffect">
                                  <p:stCondLst>
                                    <p:cond delay="0"/>
                                  </p:stCondLst>
                                  <p:childTnLst>
                                    <p:animEffect transition="out" filter="box(in)">
                                      <p:cBhvr>
                                        <p:cTn id="14" dur="500"/>
                                        <p:tgtEl>
                                          <p:spTgt spid="36871"/>
                                        </p:tgtEl>
                                      </p:cBhvr>
                                    </p:animEffect>
                                    <p:set>
                                      <p:cBhvr>
                                        <p:cTn id="15" dur="1" fill="hold">
                                          <p:stCondLst>
                                            <p:cond delay="499"/>
                                          </p:stCondLst>
                                        </p:cTn>
                                        <p:tgtEl>
                                          <p:spTgt spid="36871"/>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36872"/>
                                        </p:tgtEl>
                                      </p:cBhvr>
                                    </p:animEffect>
                                    <p:set>
                                      <p:cBhvr>
                                        <p:cTn id="18" dur="1" fill="hold">
                                          <p:stCondLst>
                                            <p:cond delay="499"/>
                                          </p:stCondLst>
                                        </p:cTn>
                                        <p:tgtEl>
                                          <p:spTgt spid="36872"/>
                                        </p:tgtEl>
                                        <p:attrNameLst>
                                          <p:attrName>style.visibility</p:attrName>
                                        </p:attrNameLst>
                                      </p:cBhvr>
                                      <p:to>
                                        <p:strVal val="hidden"/>
                                      </p:to>
                                    </p:set>
                                  </p:childTnLst>
                                </p:cTn>
                              </p:par>
                              <p:par>
                                <p:cTn id="19" presetID="18" presetClass="entr" presetSubtype="12" fill="hold" nodeType="withEffect">
                                  <p:stCondLst>
                                    <p:cond delay="0"/>
                                  </p:stCondLst>
                                  <p:childTnLst>
                                    <p:set>
                                      <p:cBhvr>
                                        <p:cTn id="20" dur="1" fill="hold">
                                          <p:stCondLst>
                                            <p:cond delay="0"/>
                                          </p:stCondLst>
                                        </p:cTn>
                                        <p:tgtEl>
                                          <p:spTgt spid="36867">
                                            <p:txEl>
                                              <p:pRg st="1" end="1"/>
                                            </p:txEl>
                                          </p:spTgt>
                                        </p:tgtEl>
                                        <p:attrNameLst>
                                          <p:attrName>style.visibility</p:attrName>
                                        </p:attrNameLst>
                                      </p:cBhvr>
                                      <p:to>
                                        <p:strVal val="visible"/>
                                      </p:to>
                                    </p:set>
                                    <p:animEffect transition="in" filter="strips(downLeft)">
                                      <p:cBhvr>
                                        <p:cTn id="21" dur="5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p:bldP spid="36871"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F61AB72-2CDA-4B50-A634-C443930CF508}"/>
              </a:ext>
            </a:extLst>
          </p:cNvPr>
          <p:cNvSpPr>
            <a:spLocks noGrp="1" noChangeArrowheads="1"/>
          </p:cNvSpPr>
          <p:nvPr>
            <p:ph type="title"/>
          </p:nvPr>
        </p:nvSpPr>
        <p:spPr>
          <a:xfrm>
            <a:off x="2209800" y="0"/>
            <a:ext cx="8001000" cy="1143000"/>
          </a:xfrm>
        </p:spPr>
        <p:txBody>
          <a:bodyPr/>
          <a:lstStyle/>
          <a:p>
            <a:pPr algn="just" eaLnBrk="1" hangingPunct="1">
              <a:defRPr/>
            </a:pPr>
            <a:r>
              <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1. Tình hình giáo dục và khoa cử.</a:t>
            </a:r>
          </a:p>
        </p:txBody>
      </p:sp>
      <p:sp>
        <p:nvSpPr>
          <p:cNvPr id="36867" name="Rectangle 3">
            <a:extLst>
              <a:ext uri="{FF2B5EF4-FFF2-40B4-BE49-F238E27FC236}">
                <a16:creationId xmlns:a16="http://schemas.microsoft.com/office/drawing/2014/main" id="{386D2E54-309D-4846-BF2F-94D35DA961B0}"/>
              </a:ext>
            </a:extLst>
          </p:cNvPr>
          <p:cNvSpPr>
            <a:spLocks noGrp="1" noChangeArrowheads="1"/>
          </p:cNvSpPr>
          <p:nvPr>
            <p:ph type="body" idx="1"/>
          </p:nvPr>
        </p:nvSpPr>
        <p:spPr>
          <a:xfrm>
            <a:off x="2209800" y="3657600"/>
            <a:ext cx="8077200" cy="1752600"/>
          </a:xfrm>
        </p:spPr>
        <p:txBody>
          <a:bodyPr/>
          <a:lstStyle/>
          <a:p>
            <a:pPr marL="0" indent="0" algn="just">
              <a:buNone/>
              <a:defRPr/>
            </a:pPr>
            <a:endParaRPr lang="en-US" dirty="0">
              <a:solidFill>
                <a:srgbClr val="0033CC"/>
              </a:solidFill>
              <a:latin typeface="Times New Roman" pitchFamily="18" charset="0"/>
              <a:cs typeface="Times New Roman" pitchFamily="18" charset="0"/>
            </a:endParaRPr>
          </a:p>
          <a:p>
            <a:pPr marL="0" indent="0" algn="just">
              <a:buNone/>
              <a:defRPr/>
            </a:pPr>
            <a:r>
              <a:rPr lang="en-US" dirty="0">
                <a:solidFill>
                  <a:srgbClr val="0033CC"/>
                </a:solidFill>
                <a:latin typeface="Times New Roman" pitchFamily="18" charset="0"/>
                <a:cs typeface="Times New Roman" pitchFamily="18" charset="0"/>
                <a:sym typeface="Wingdings" pitchFamily="2" charset="2"/>
              </a:rPr>
              <a: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tài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đóng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góp</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cho</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đất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a:t>
            </a:r>
          </a:p>
        </p:txBody>
      </p:sp>
      <p:sp>
        <p:nvSpPr>
          <p:cNvPr id="36871" name="AutoShape 7">
            <a:extLst>
              <a:ext uri="{FF2B5EF4-FFF2-40B4-BE49-F238E27FC236}">
                <a16:creationId xmlns:a16="http://schemas.microsoft.com/office/drawing/2014/main" id="{E8724D32-D0EB-4C3A-B112-6D0BDD29CDD7}"/>
              </a:ext>
            </a:extLst>
          </p:cNvPr>
          <p:cNvSpPr>
            <a:spLocks noChangeArrowheads="1"/>
          </p:cNvSpPr>
          <p:nvPr/>
        </p:nvSpPr>
        <p:spPr bwMode="auto">
          <a:xfrm>
            <a:off x="3484563" y="898525"/>
            <a:ext cx="5638800" cy="3124200"/>
          </a:xfrm>
          <a:prstGeom prst="cloudCallout">
            <a:avLst>
              <a:gd name="adj1" fmla="val -72889"/>
              <a:gd name="adj2" fmla="val 24491"/>
            </a:avLst>
          </a:prstGeom>
          <a:solidFill>
            <a:srgbClr val="FFCC00"/>
          </a:solidFill>
          <a:ln w="9525">
            <a:solidFill>
              <a:schemeClr val="tx1"/>
            </a:solidFill>
            <a:round/>
            <a:headEnd/>
            <a:tailEnd/>
          </a:ln>
          <a:effectLst/>
        </p:spPr>
        <p:txBody>
          <a:bodyPr/>
          <a:lstStyle/>
          <a:p>
            <a:pPr algn="ctr">
              <a:defRPr/>
            </a:pPr>
            <a:endPar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chính</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sách</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Lê</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sơ</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dụng</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36872" name="Picture 8"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9292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ox(in)">
                                      <p:cBhvr>
                                        <p:cTn id="7" dur="500"/>
                                        <p:tgtEl>
                                          <p:spTgt spid="36871"/>
                                        </p:tgtEl>
                                      </p:cBhvr>
                                    </p:animEffect>
                                  </p:childTnLst>
                                </p:cTn>
                              </p:par>
                              <p:par>
                                <p:cTn id="8" presetID="3" presetClass="entr" presetSubtype="10" fill="hold"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blinds(horizontal)">
                                      <p:cBhvr>
                                        <p:cTn id="10" dur="5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grpId="1" nodeType="clickEffect">
                                  <p:stCondLst>
                                    <p:cond delay="0"/>
                                  </p:stCondLst>
                                  <p:childTnLst>
                                    <p:animEffect transition="out" filter="box(in)">
                                      <p:cBhvr>
                                        <p:cTn id="14" dur="500"/>
                                        <p:tgtEl>
                                          <p:spTgt spid="36871"/>
                                        </p:tgtEl>
                                      </p:cBhvr>
                                    </p:animEffect>
                                    <p:set>
                                      <p:cBhvr>
                                        <p:cTn id="15" dur="1" fill="hold">
                                          <p:stCondLst>
                                            <p:cond delay="499"/>
                                          </p:stCondLst>
                                        </p:cTn>
                                        <p:tgtEl>
                                          <p:spTgt spid="36871"/>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36872"/>
                                        </p:tgtEl>
                                      </p:cBhvr>
                                    </p:animEffect>
                                    <p:set>
                                      <p:cBhvr>
                                        <p:cTn id="18" dur="1" fill="hold">
                                          <p:stCondLst>
                                            <p:cond delay="499"/>
                                          </p:stCondLst>
                                        </p:cTn>
                                        <p:tgtEl>
                                          <p:spTgt spid="36872"/>
                                        </p:tgtEl>
                                        <p:attrNameLst>
                                          <p:attrName>style.visibility</p:attrName>
                                        </p:attrNameLst>
                                      </p:cBhvr>
                                      <p:to>
                                        <p:strVal val="hidden"/>
                                      </p:to>
                                    </p:set>
                                  </p:childTnLst>
                                </p:cTn>
                              </p:par>
                              <p:par>
                                <p:cTn id="19" presetID="18" presetClass="entr" presetSubtype="12" fill="hold" nodeType="withEffect">
                                  <p:stCondLst>
                                    <p:cond delay="0"/>
                                  </p:stCondLst>
                                  <p:childTnLst>
                                    <p:set>
                                      <p:cBhvr>
                                        <p:cTn id="20" dur="1" fill="hold">
                                          <p:stCondLst>
                                            <p:cond delay="0"/>
                                          </p:stCondLst>
                                        </p:cTn>
                                        <p:tgtEl>
                                          <p:spTgt spid="36867">
                                            <p:txEl>
                                              <p:pRg st="1" end="1"/>
                                            </p:txEl>
                                          </p:spTgt>
                                        </p:tgtEl>
                                        <p:attrNameLst>
                                          <p:attrName>style.visibility</p:attrName>
                                        </p:attrNameLst>
                                      </p:cBhvr>
                                      <p:to>
                                        <p:strVal val="visible"/>
                                      </p:to>
                                    </p:set>
                                    <p:animEffect transition="in" filter="strips(downLeft)">
                                      <p:cBhvr>
                                        <p:cTn id="21" dur="5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p:bldP spid="36871"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C928B89-27EA-45A7-852A-91BD61DAB606}"/>
              </a:ext>
            </a:extLst>
          </p:cNvPr>
          <p:cNvSpPr>
            <a:spLocks noGrp="1" noChangeArrowheads="1"/>
          </p:cNvSpPr>
          <p:nvPr>
            <p:ph type="body" idx="1"/>
          </p:nvPr>
        </p:nvSpPr>
        <p:spPr>
          <a:xfrm>
            <a:off x="1614488" y="152400"/>
            <a:ext cx="9053512" cy="6300788"/>
          </a:xfrm>
        </p:spPr>
        <p:txBody>
          <a:bodyPr/>
          <a:lstStyle/>
          <a:p>
            <a:pPr marL="0" indent="0" algn="just">
              <a:buNone/>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eaLnBrk="1" hangingPunct="1">
              <a:buFontTx/>
              <a:buChar char="-"/>
              <a:defRPr/>
            </a:pP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Vua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Lê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dựng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lại</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Quốc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tử</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giám</a:t>
            </a:r>
            <a:r>
              <a:rPr lang="en-US" sz="3600" dirty="0">
                <a:effectLst>
                  <a:outerShdw blurRad="38100" dist="38100" dir="2700000" algn="tl">
                    <a:srgbClr val="000000">
                      <a:alpha val="43137"/>
                    </a:srgbClr>
                  </a:outerShdw>
                </a:effectLst>
                <a:latin typeface="Times New Roman" pitchFamily="18" charset="0"/>
                <a:cs typeface="Times New Roman" pitchFamily="18" charset="0"/>
              </a:rPr>
              <a:t> ở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kinh</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thành</a:t>
            </a:r>
            <a:r>
              <a:rPr lang="en-US" sz="3600" dirty="0">
                <a:effectLst>
                  <a:outerShdw blurRad="38100" dist="38100" dir="2700000" algn="tl">
                    <a:srgbClr val="000000">
                      <a:alpha val="43137"/>
                    </a:srgbClr>
                  </a:outerShdw>
                </a:effectLst>
                <a:latin typeface="Times New Roman" pitchFamily="18" charset="0"/>
                <a:cs typeface="Times New Roman" pitchFamily="18" charset="0"/>
              </a:rPr>
              <a:t>. Ở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địa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phương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đều</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công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buFontTx/>
              <a:buChar char="-"/>
              <a:defRPr/>
            </a:pPr>
            <a:r>
              <a:rPr lang="en-US" sz="3600" dirty="0" err="1">
                <a:effectLst>
                  <a:outerShdw blurRad="38100" dist="38100" dir="2700000" algn="tl">
                    <a:srgbClr val="000000">
                      <a:alpha val="43137"/>
                    </a:srgbClr>
                  </a:outerShdw>
                </a:effectLst>
                <a:latin typeface="Times New Roman" pitchFamily="18" charset="0"/>
                <a:cs typeface="Times New Roman" pitchFamily="18" charset="0"/>
              </a:rPr>
              <a:t>Mở</a:t>
            </a:r>
            <a:r>
              <a:rPr lang="en-US" sz="3600" dirty="0">
                <a:effectLst>
                  <a:outerShdw blurRad="38100" dist="38100" dir="2700000" algn="tl">
                    <a:srgbClr val="000000">
                      <a:alpha val="43137"/>
                    </a:srgbClr>
                  </a:outerShdw>
                </a:effectLst>
                <a:latin typeface="Times New Roman" pitchFamily="18" charset="0"/>
                <a:cs typeface="Times New Roman" pitchFamily="18" charset="0"/>
              </a:rPr>
              <a:t> khoa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thi</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tuyển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chọn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quan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lại</a:t>
            </a:r>
            <a:r>
              <a:rPr lang="en-US" sz="3600" dirty="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buFontTx/>
              <a:buChar char="-"/>
              <a:defRPr/>
            </a:pP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Thời</a:t>
            </a:r>
            <a:r>
              <a:rPr lang="en-US" sz="3600" dirty="0">
                <a:effectLst>
                  <a:outerShdw blurRad="38100" dist="38100" dir="2700000" algn="tl">
                    <a:srgbClr val="000000">
                      <a:alpha val="43137"/>
                    </a:srgbClr>
                  </a:outerShdw>
                </a:effectLst>
                <a:latin typeface="Times New Roman" pitchFamily="18" charset="0"/>
                <a:cs typeface="Times New Roman" pitchFamily="18" charset="0"/>
              </a:rPr>
              <a:t> Lê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sơ</a:t>
            </a:r>
            <a:r>
              <a:rPr lang="en-US" sz="3600" dirty="0">
                <a:effectLst>
                  <a:outerShdw blurRad="38100" dist="38100" dir="2700000" algn="tl">
                    <a:srgbClr val="000000">
                      <a:alpha val="43137"/>
                    </a:srgbClr>
                  </a:outerShdw>
                </a:effectLst>
                <a:latin typeface="Times New Roman" pitchFamily="18" charset="0"/>
                <a:cs typeface="Times New Roman" pitchFamily="18" charset="0"/>
              </a:rPr>
              <a:t> ( 1428 - 1527),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tổ</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chức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được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26 khoa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thi</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lấy</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đỗ</a:t>
            </a:r>
            <a:r>
              <a:rPr lang="en-US" sz="3600" dirty="0">
                <a:effectLst>
                  <a:outerShdw blurRad="38100" dist="38100" dir="2700000" algn="tl">
                    <a:srgbClr val="000000">
                      <a:alpha val="43137"/>
                    </a:srgbClr>
                  </a:outerShdw>
                </a:effectLst>
                <a:latin typeface="Times New Roman" pitchFamily="18" charset="0"/>
                <a:cs typeface="Times New Roman" pitchFamily="18" charset="0"/>
              </a:rPr>
              <a:t> 989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tiến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sĩ</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600" dirty="0">
                <a:effectLst>
                  <a:outerShdw blurRad="38100" dist="38100" dir="2700000" algn="tl">
                    <a:srgbClr val="000000">
                      <a:alpha val="43137"/>
                    </a:srgbClr>
                  </a:outerShdw>
                </a:effectLst>
                <a:latin typeface="Times New Roman" pitchFamily="18" charset="0"/>
                <a:cs typeface="Times New Roman" pitchFamily="18" charset="0"/>
              </a:rPr>
              <a:t> 20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trạng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nguyên</a:t>
            </a:r>
            <a:r>
              <a:rPr lang="en-US" sz="3600" dirty="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buFontTx/>
              <a:buChar char="-"/>
              <a:defRPr/>
            </a:pPr>
            <a:r>
              <a:rPr lang="en-US" sz="3600" dirty="0" err="1">
                <a:effectLst>
                  <a:outerShdw blurRad="38100" dist="38100" dir="2700000" algn="tl">
                    <a:srgbClr val="000000">
                      <a:alpha val="43137"/>
                    </a:srgbClr>
                  </a:outerShdw>
                </a:effectLst>
                <a:latin typeface="Times New Roman" pitchFamily="18" charset="0"/>
                <a:cs typeface="Times New Roman" pitchFamily="18" charset="0"/>
              </a:rPr>
              <a:t>Nho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chiếm</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địa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vị</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độc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tôn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Phật</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Đạo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bị</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hạn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chế</a:t>
            </a:r>
            <a:r>
              <a:rPr lang="en-US" sz="3600" dirty="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buFontTx/>
              <a:buChar char="-"/>
              <a:defRPr/>
            </a:pPr>
            <a:endParaRPr lang="en-US" dirty="0">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sz="2400" dirty="0">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endParaRPr lang="en-US" sz="24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7043"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524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58537"/>
      </p:ext>
    </p:extLst>
  </p:cSld>
  <p:clrMapOvr>
    <a:masterClrMapping/>
  </p:clrMapOvr>
  <p:transition spd="med">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DB4AF5-6D4D-4D08-A2E9-1BF62ED70247}"/>
              </a:ext>
            </a:extLst>
          </p:cNvPr>
          <p:cNvSpPr>
            <a:spLocks noGrp="1" noChangeArrowheads="1"/>
          </p:cNvSpPr>
          <p:nvPr>
            <p:ph type="title"/>
          </p:nvPr>
        </p:nvSpPr>
        <p:spPr>
          <a:xfrm>
            <a:off x="1524000" y="0"/>
            <a:ext cx="9144000" cy="1143000"/>
          </a:xfrm>
        </p:spPr>
        <p:txBody>
          <a:bodyPr/>
          <a:lstStyle/>
          <a:p>
            <a:pPr eaLnBrk="1" hangingPunct="1">
              <a:defRPr/>
            </a:pPr>
            <a:r>
              <a:rPr lang="en-US" sz="300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 20: NƯỚC ĐẠI VIỆT THỜI LÊ SƠ (1428-1527)</a:t>
            </a:r>
          </a:p>
        </p:txBody>
      </p:sp>
      <p:sp>
        <p:nvSpPr>
          <p:cNvPr id="9219" name="Rectangle 3">
            <a:extLst>
              <a:ext uri="{FF2B5EF4-FFF2-40B4-BE49-F238E27FC236}">
                <a16:creationId xmlns:a16="http://schemas.microsoft.com/office/drawing/2014/main" id="{119840D9-F948-4CF1-AEE7-77FE3B6039F2}"/>
              </a:ext>
            </a:extLst>
          </p:cNvPr>
          <p:cNvSpPr>
            <a:spLocks noGrp="1" noChangeArrowheads="1"/>
          </p:cNvSpPr>
          <p:nvPr>
            <p:ph type="body" idx="1"/>
          </p:nvPr>
        </p:nvSpPr>
        <p:spPr>
          <a:xfrm>
            <a:off x="1560514" y="685800"/>
            <a:ext cx="9107487" cy="6172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8068"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858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390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barn(inVertical)">
                                      <p:cBhvr>
                                        <p:cTn id="7" dur="500"/>
                                        <p:tgtEl>
                                          <p:spTgt spid="92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219">
                                            <p:txEl>
                                              <p:pRg st="3" end="3"/>
                                            </p:txEl>
                                          </p:spTgt>
                                        </p:tgtEl>
                                        <p:attrNameLst>
                                          <p:attrName>style.visibility</p:attrName>
                                        </p:attrNameLst>
                                      </p:cBhvr>
                                      <p:to>
                                        <p:strVal val="visible"/>
                                      </p:to>
                                    </p:set>
                                    <p:animEffect transition="in" filter="wipe(down)">
                                      <p:cBhvr>
                                        <p:cTn id="12"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4" name="AutoShape 8"/>
          <p:cNvSpPr>
            <a:spLocks noChangeArrowheads="1"/>
          </p:cNvSpPr>
          <p:nvPr/>
        </p:nvSpPr>
        <p:spPr bwMode="auto">
          <a:xfrm>
            <a:off x="1524001" y="1447800"/>
            <a:ext cx="8532813" cy="3962400"/>
          </a:xfrm>
          <a:prstGeom prst="irregularSeal2">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cs typeface="Arial" panose="020B0604020202020204" pitchFamily="34" charset="0"/>
            </a:endParaRPr>
          </a:p>
        </p:txBody>
      </p:sp>
      <p:sp>
        <p:nvSpPr>
          <p:cNvPr id="39946" name="Rectangle 10"/>
          <p:cNvSpPr>
            <a:spLocks noGrp="1" noChangeArrowheads="1"/>
          </p:cNvSpPr>
          <p:nvPr>
            <p:ph type="title"/>
          </p:nvPr>
        </p:nvSpPr>
        <p:spPr>
          <a:xfrm>
            <a:off x="3314700" y="2565400"/>
            <a:ext cx="5562600" cy="1938338"/>
          </a:xfrm>
          <a:extLst>
            <a:ext uri="{909E8E84-426E-40DD-AFC4-6F175D3DCCD1}">
              <a14:hiddenFill xmlns:a14="http://schemas.microsoft.com/office/drawing/2010/main">
                <a:solidFill>
                  <a:srgbClr val="333300"/>
                </a:solidFill>
              </a14:hiddenFill>
            </a:ext>
          </a:extLst>
        </p:spPr>
        <p:txBody>
          <a:bodyPr/>
          <a:lstStyle/>
          <a:p>
            <a:pPr eaLnBrk="1" hangingPunct="1"/>
            <a:br>
              <a:rPr lang="en-US" altLang="en-US" sz="2800" b="1">
                <a:solidFill>
                  <a:srgbClr val="FFFF00"/>
                </a:solidFill>
                <a:latin typeface="Times New Roman" panose="02020603050405020304" pitchFamily="18" charset="0"/>
                <a:cs typeface="Times New Roman" panose="02020603050405020304" pitchFamily="18" charset="0"/>
              </a:rPr>
            </a:br>
            <a:r>
              <a:rPr lang="en-US" altLang="en-US" sz="2800" b="1">
                <a:solidFill>
                  <a:srgbClr val="FFFF00"/>
                </a:solidFill>
                <a:latin typeface="Times New Roman" panose="02020603050405020304" pitchFamily="18" charset="0"/>
                <a:cs typeface="Times New Roman" panose="02020603050405020304" pitchFamily="18" charset="0"/>
              </a:rPr>
              <a:t>Tình hình văn học thời Lê sơ </a:t>
            </a:r>
            <a:br>
              <a:rPr lang="en-US" altLang="en-US" sz="2800" b="1">
                <a:solidFill>
                  <a:srgbClr val="FFFF00"/>
                </a:solidFill>
                <a:latin typeface="Times New Roman" panose="02020603050405020304" pitchFamily="18" charset="0"/>
                <a:cs typeface="Times New Roman" panose="02020603050405020304" pitchFamily="18" charset="0"/>
              </a:rPr>
            </a:br>
            <a:r>
              <a:rPr lang="en-US" altLang="en-US" sz="2800" b="1">
                <a:solidFill>
                  <a:srgbClr val="FFFF00"/>
                </a:solidFill>
                <a:latin typeface="Times New Roman" panose="02020603050405020304" pitchFamily="18" charset="0"/>
                <a:cs typeface="Times New Roman" panose="02020603050405020304" pitchFamily="18" charset="0"/>
              </a:rPr>
              <a:t>như thế nào?</a:t>
            </a:r>
          </a:p>
        </p:txBody>
      </p:sp>
    </p:spTree>
    <p:extLst>
      <p:ext uri="{BB962C8B-B14F-4D97-AF65-F5344CB8AC3E}">
        <p14:creationId xmlns:p14="http://schemas.microsoft.com/office/powerpoint/2010/main" val="2593294169"/>
      </p:ext>
    </p:extLst>
  </p:cSld>
  <p:clrMapOvr>
    <a:masterClrMapping/>
  </p:clrMapOvr>
  <p:transition>
    <p:blinds/>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barn(inHorizontal)">
                                      <p:cBhvr>
                                        <p:cTn id="7" dur="500"/>
                                        <p:tgtEl>
                                          <p:spTgt spid="3994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39946"/>
                                        </p:tgtEl>
                                        <p:attrNameLst>
                                          <p:attrName>style.visibility</p:attrName>
                                        </p:attrNameLst>
                                      </p:cBhvr>
                                      <p:to>
                                        <p:strVal val="visible"/>
                                      </p:to>
                                    </p:set>
                                    <p:animEffect transition="in" filter="barn(inHorizontal)">
                                      <p:cBhvr>
                                        <p:cTn id="10" dur="5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animBg="1"/>
      <p:bldP spid="399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1806576" y="549276"/>
            <a:ext cx="8435975" cy="6119813"/>
          </a:xfrm>
        </p:spPr>
        <p:txBody>
          <a:bodyPr/>
          <a:lstStyle/>
          <a:p>
            <a:pPr eaLnBrk="1" hangingPunct="1">
              <a:buFontTx/>
              <a:buNone/>
            </a:pPr>
            <a:r>
              <a:rPr lang="en-US" altLang="en-US">
                <a:latin typeface="Times New Roman" panose="02020603050405020304" pitchFamily="18" charset="0"/>
                <a:ea typeface="Tahoma" panose="020B0604030504040204" pitchFamily="34" charset="0"/>
                <a:cs typeface="Times New Roman" panose="02020603050405020304" pitchFamily="18" charset="0"/>
              </a:rPr>
              <a:t>+ Địa phương:</a:t>
            </a:r>
          </a:p>
        </p:txBody>
      </p:sp>
      <p:sp>
        <p:nvSpPr>
          <p:cNvPr id="19459" name="AutoShape 3"/>
          <p:cNvSpPr>
            <a:spLocks noChangeArrowheads="1"/>
          </p:cNvSpPr>
          <p:nvPr/>
        </p:nvSpPr>
        <p:spPr bwMode="auto">
          <a:xfrm>
            <a:off x="3971925" y="1125539"/>
            <a:ext cx="5111750" cy="1584325"/>
          </a:xfrm>
          <a:prstGeom prst="roundRect">
            <a:avLst>
              <a:gd name="adj" fmla="val 16667"/>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ea typeface="Tahoma" panose="020B0604030504040204" pitchFamily="34" charset="0"/>
                <a:cs typeface="Times New Roman" panose="02020603050405020304" pitchFamily="18" charset="0"/>
              </a:rPr>
              <a:t>13 Đạo thừa tuyên</a:t>
            </a:r>
          </a:p>
          <a:p>
            <a:pPr algn="ctr" eaLnBrk="1" hangingPunct="1"/>
            <a:endParaRPr lang="en-US" altLang="en-US" sz="2800" b="1" kern="0">
              <a:latin typeface="Times New Roman" panose="02020603050405020304" pitchFamily="18" charset="0"/>
              <a:ea typeface="Tahoma" panose="020B0604030504040204" pitchFamily="34" charset="0"/>
              <a:cs typeface="Times New Roman" panose="02020603050405020304" pitchFamily="18" charset="0"/>
            </a:endParaRPr>
          </a:p>
          <a:p>
            <a:pPr algn="ctr" eaLnBrk="1" hangingPunct="1"/>
            <a:r>
              <a:rPr lang="en-US" altLang="en-US" sz="2800" b="1" kern="0">
                <a:latin typeface="Times New Roman" panose="02020603050405020304" pitchFamily="18" charset="0"/>
                <a:ea typeface="Tahoma" panose="020B0604030504040204" pitchFamily="34" charset="0"/>
                <a:cs typeface="Times New Roman" panose="02020603050405020304" pitchFamily="18" charset="0"/>
              </a:rPr>
              <a:t>Đô ti    Thừa ti    Hiến ti </a:t>
            </a:r>
          </a:p>
        </p:txBody>
      </p:sp>
      <p:sp>
        <p:nvSpPr>
          <p:cNvPr id="19460" name="AutoShape 4"/>
          <p:cNvSpPr>
            <a:spLocks noChangeArrowheads="1"/>
          </p:cNvSpPr>
          <p:nvPr/>
        </p:nvSpPr>
        <p:spPr bwMode="auto">
          <a:xfrm>
            <a:off x="4691063" y="3286125"/>
            <a:ext cx="2736850" cy="6477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ea typeface="Tahoma" panose="020B0604030504040204" pitchFamily="34" charset="0"/>
                <a:cs typeface="Times New Roman" panose="02020603050405020304" pitchFamily="18" charset="0"/>
              </a:rPr>
              <a:t>Phủ</a:t>
            </a:r>
          </a:p>
        </p:txBody>
      </p:sp>
      <p:sp>
        <p:nvSpPr>
          <p:cNvPr id="19461" name="AutoShape 5"/>
          <p:cNvSpPr>
            <a:spLocks noChangeArrowheads="1"/>
          </p:cNvSpPr>
          <p:nvPr/>
        </p:nvSpPr>
        <p:spPr bwMode="auto">
          <a:xfrm>
            <a:off x="4691063" y="4365625"/>
            <a:ext cx="2736850" cy="6477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ea typeface="Tahoma" panose="020B0604030504040204" pitchFamily="34" charset="0"/>
                <a:cs typeface="Times New Roman" panose="02020603050405020304" pitchFamily="18" charset="0"/>
              </a:rPr>
              <a:t>Huyện (Châu)</a:t>
            </a:r>
          </a:p>
        </p:txBody>
      </p:sp>
      <p:sp>
        <p:nvSpPr>
          <p:cNvPr id="19462" name="AutoShape 6"/>
          <p:cNvSpPr>
            <a:spLocks noChangeArrowheads="1"/>
          </p:cNvSpPr>
          <p:nvPr/>
        </p:nvSpPr>
        <p:spPr bwMode="auto">
          <a:xfrm>
            <a:off x="4691063" y="5518150"/>
            <a:ext cx="2736850" cy="609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en-US" sz="2800" b="1" kern="0">
                <a:latin typeface="Times New Roman" panose="02020603050405020304" pitchFamily="18" charset="0"/>
                <a:ea typeface="Tahoma" panose="020B0604030504040204" pitchFamily="34" charset="0"/>
                <a:cs typeface="Times New Roman" panose="02020603050405020304" pitchFamily="18" charset="0"/>
              </a:rPr>
              <a:t>Xã</a:t>
            </a:r>
          </a:p>
        </p:txBody>
      </p:sp>
      <p:sp>
        <p:nvSpPr>
          <p:cNvPr id="19463" name="Arrow 138"/>
          <p:cNvSpPr>
            <a:spLocks noChangeShapeType="1"/>
          </p:cNvSpPr>
          <p:nvPr/>
        </p:nvSpPr>
        <p:spPr bwMode="auto">
          <a:xfrm>
            <a:off x="6024563" y="2709863"/>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464" name="Arrow 139"/>
          <p:cNvSpPr>
            <a:spLocks noChangeShapeType="1"/>
          </p:cNvSpPr>
          <p:nvPr/>
        </p:nvSpPr>
        <p:spPr bwMode="auto">
          <a:xfrm>
            <a:off x="6024563" y="393382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465" name="Arrow 140"/>
          <p:cNvSpPr>
            <a:spLocks noChangeShapeType="1"/>
          </p:cNvSpPr>
          <p:nvPr/>
        </p:nvSpPr>
        <p:spPr bwMode="auto">
          <a:xfrm>
            <a:off x="6024563" y="5013326"/>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466" name="Arrow 141"/>
          <p:cNvSpPr>
            <a:spLocks noChangeShapeType="1"/>
          </p:cNvSpPr>
          <p:nvPr/>
        </p:nvSpPr>
        <p:spPr bwMode="auto">
          <a:xfrm>
            <a:off x="6092825" y="1809750"/>
            <a:ext cx="0" cy="395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467" name="Arrow 142"/>
          <p:cNvSpPr>
            <a:spLocks noChangeShapeType="1"/>
          </p:cNvSpPr>
          <p:nvPr/>
        </p:nvSpPr>
        <p:spPr bwMode="auto">
          <a:xfrm flipH="1">
            <a:off x="5159375" y="1773239"/>
            <a:ext cx="865188"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468" name="Arrow 143"/>
          <p:cNvSpPr>
            <a:spLocks noChangeShapeType="1"/>
          </p:cNvSpPr>
          <p:nvPr/>
        </p:nvSpPr>
        <p:spPr bwMode="auto">
          <a:xfrm>
            <a:off x="6081713" y="1773238"/>
            <a:ext cx="1598612"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56940024"/>
      </p:ext>
    </p:extLst>
  </p:cSld>
  <p:clrMapOvr>
    <a:masterClrMapping/>
  </p:clrMapOvr>
  <p:transition>
    <p:cover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601943E1-D268-4C66-B86F-802D81605298}"/>
              </a:ext>
            </a:extLst>
          </p:cNvPr>
          <p:cNvSpPr>
            <a:spLocks noGrp="1" noChangeArrowheads="1"/>
          </p:cNvSpPr>
          <p:nvPr>
            <p:ph type="body" idx="1"/>
          </p:nvPr>
        </p:nvSpPr>
        <p:spPr>
          <a:xfrm>
            <a:off x="1752600" y="1066800"/>
            <a:ext cx="8534400" cy="5410200"/>
          </a:xfrm>
        </p:spPr>
        <p:txBody>
          <a:bodyPr/>
          <a:lstStyle/>
          <a:p>
            <a:pPr marL="0" indent="0" algn="just">
              <a:buNone/>
              <a:defRPr/>
            </a:pPr>
            <a:endParaRPr lang="en-US"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Nêu</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Hán</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Nôm</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biểu</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50297026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circle(in)">
                                      <p:cBhvr>
                                        <p:cTn id="7" dur="20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8" name="Rectangle 10">
            <a:extLst>
              <a:ext uri="{FF2B5EF4-FFF2-40B4-BE49-F238E27FC236}">
                <a16:creationId xmlns:a16="http://schemas.microsoft.com/office/drawing/2014/main" id="{C70B9453-89EB-4316-87B7-D1650E37D80A}"/>
              </a:ext>
            </a:extLst>
          </p:cNvPr>
          <p:cNvSpPr>
            <a:spLocks noGrp="1" noChangeArrowheads="1"/>
          </p:cNvSpPr>
          <p:nvPr>
            <p:ph type="body" sz="half" idx="1"/>
          </p:nvPr>
        </p:nvSpPr>
        <p:spPr>
          <a:xfrm>
            <a:off x="1981200" y="609601"/>
            <a:ext cx="4038600" cy="5516563"/>
          </a:xfrm>
          <a:solidFill>
            <a:srgbClr val="CC3300"/>
          </a:solidFill>
        </p:spPr>
        <p:txBody>
          <a:bodyPr/>
          <a:lstStyle/>
          <a:p>
            <a:pPr marL="0" indent="0" algn="ctr">
              <a:buNone/>
              <a:defRPr/>
            </a:pP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Hán</a:t>
            </a:r>
            <a:endPar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Quân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trung</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mệnh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Bình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Ngô</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cáo</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Quỳnh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uyển</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cửu</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ca</a:t>
            </a:r>
          </a:p>
          <a:p>
            <a:pPr marL="0" indent="0" algn="just">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Ức</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Trai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thi</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Lam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lương</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thuỷ</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phú</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8139" name="Rectangle 11"/>
          <p:cNvSpPr>
            <a:spLocks noGrp="1" noChangeArrowheads="1"/>
          </p:cNvSpPr>
          <p:nvPr>
            <p:ph type="body" sz="half" idx="2"/>
          </p:nvPr>
        </p:nvSpPr>
        <p:spPr>
          <a:xfrm>
            <a:off x="6172200" y="609601"/>
            <a:ext cx="4038600" cy="5516563"/>
          </a:xfrm>
          <a:solidFill>
            <a:srgbClr val="FFFF00"/>
          </a:solidFill>
        </p:spPr>
        <p:txBody>
          <a:bodyPr/>
          <a:lstStyle/>
          <a:p>
            <a:pPr marL="0" indent="0" algn="ctr">
              <a:buNone/>
            </a:pPr>
            <a:r>
              <a:rPr lang="en-US" altLang="en-US" sz="3200">
                <a:solidFill>
                  <a:srgbClr val="FF3300"/>
                </a:solidFill>
                <a:latin typeface="Times New Roman" panose="02020603050405020304" pitchFamily="18" charset="0"/>
                <a:cs typeface="Times New Roman" panose="02020603050405020304" pitchFamily="18" charset="0"/>
              </a:rPr>
              <a:t>Văn học chữ Nôm</a:t>
            </a:r>
          </a:p>
          <a:p>
            <a:pPr marL="0" indent="0" algn="just">
              <a:buNone/>
            </a:pPr>
            <a:r>
              <a:rPr lang="en-US" altLang="en-US" sz="3200">
                <a:solidFill>
                  <a:srgbClr val="0000FF"/>
                </a:solidFill>
                <a:latin typeface="Times New Roman" panose="02020603050405020304" pitchFamily="18" charset="0"/>
                <a:cs typeface="Times New Roman" panose="02020603050405020304" pitchFamily="18" charset="0"/>
              </a:rPr>
              <a:t>+ Quốc âm thi tập</a:t>
            </a:r>
          </a:p>
          <a:p>
            <a:pPr marL="0" indent="0" algn="just">
              <a:buNone/>
            </a:pPr>
            <a:r>
              <a:rPr lang="en-US" altLang="en-US" sz="3200">
                <a:solidFill>
                  <a:srgbClr val="0000FF"/>
                </a:solidFill>
                <a:latin typeface="Times New Roman" panose="02020603050405020304" pitchFamily="18" charset="0"/>
                <a:cs typeface="Times New Roman" panose="02020603050405020304" pitchFamily="18" charset="0"/>
              </a:rPr>
              <a:t>+Hồng Đức quốc âm thi tập</a:t>
            </a:r>
          </a:p>
          <a:p>
            <a:pPr marL="0" indent="0" algn="just">
              <a:buNone/>
            </a:pPr>
            <a:r>
              <a:rPr lang="en-US" altLang="en-US" sz="3200">
                <a:solidFill>
                  <a:srgbClr val="0000FF"/>
                </a:solidFill>
                <a:latin typeface="Times New Roman" panose="02020603050405020304" pitchFamily="18" charset="0"/>
                <a:cs typeface="Times New Roman" panose="02020603050405020304" pitchFamily="18" charset="0"/>
              </a:rPr>
              <a:t>+ Thập giới cô hồn quốc ngữ văn</a:t>
            </a:r>
          </a:p>
          <a:p>
            <a:pPr marL="0" indent="0" algn="just">
              <a:buNone/>
            </a:pPr>
            <a:r>
              <a:rPr lang="en-US" altLang="en-US" sz="3200">
                <a:solidFill>
                  <a:srgbClr val="0000FF"/>
                </a:solidFill>
                <a:latin typeface="Times New Roman" panose="02020603050405020304" pitchFamily="18" charset="0"/>
                <a:cs typeface="Times New Roman" panose="02020603050405020304" pitchFamily="18" charset="0"/>
              </a:rPr>
              <a:t>+ Lã Đường thi tập</a:t>
            </a:r>
          </a:p>
          <a:p>
            <a:pPr marL="0" indent="0" algn="just">
              <a:buNone/>
            </a:pPr>
            <a:r>
              <a:rPr lang="en-US" altLang="en-US">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2514715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8138">
                                            <p:bg/>
                                          </p:spTgt>
                                        </p:tgtEl>
                                        <p:attrNameLst>
                                          <p:attrName>style.visibility</p:attrName>
                                        </p:attrNameLst>
                                      </p:cBhvr>
                                      <p:to>
                                        <p:strVal val="visible"/>
                                      </p:to>
                                    </p:set>
                                    <p:animEffect transition="in" filter="blinds(horizontal)">
                                      <p:cBhvr>
                                        <p:cTn id="7" dur="500"/>
                                        <p:tgtEl>
                                          <p:spTgt spid="4813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138">
                                            <p:txEl>
                                              <p:pRg st="0" end="0"/>
                                            </p:txEl>
                                          </p:spTgt>
                                        </p:tgtEl>
                                        <p:attrNameLst>
                                          <p:attrName>style.visibility</p:attrName>
                                        </p:attrNameLst>
                                      </p:cBhvr>
                                      <p:to>
                                        <p:strVal val="visible"/>
                                      </p:to>
                                    </p:set>
                                    <p:animEffect transition="in" filter="blinds(horizontal)">
                                      <p:cBhvr>
                                        <p:cTn id="10" dur="500"/>
                                        <p:tgtEl>
                                          <p:spTgt spid="4813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138">
                                            <p:txEl>
                                              <p:pRg st="1" end="1"/>
                                            </p:txEl>
                                          </p:spTgt>
                                        </p:tgtEl>
                                        <p:attrNameLst>
                                          <p:attrName>style.visibility</p:attrName>
                                        </p:attrNameLst>
                                      </p:cBhvr>
                                      <p:to>
                                        <p:strVal val="visible"/>
                                      </p:to>
                                    </p:set>
                                    <p:animEffect transition="in" filter="blinds(horizontal)">
                                      <p:cBhvr>
                                        <p:cTn id="13" dur="500"/>
                                        <p:tgtEl>
                                          <p:spTgt spid="4813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138">
                                            <p:txEl>
                                              <p:pRg st="2" end="2"/>
                                            </p:txEl>
                                          </p:spTgt>
                                        </p:tgtEl>
                                        <p:attrNameLst>
                                          <p:attrName>style.visibility</p:attrName>
                                        </p:attrNameLst>
                                      </p:cBhvr>
                                      <p:to>
                                        <p:strVal val="visible"/>
                                      </p:to>
                                    </p:set>
                                    <p:animEffect transition="in" filter="blinds(horizontal)">
                                      <p:cBhvr>
                                        <p:cTn id="16" dur="500"/>
                                        <p:tgtEl>
                                          <p:spTgt spid="4813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8138">
                                            <p:txEl>
                                              <p:pRg st="3" end="3"/>
                                            </p:txEl>
                                          </p:spTgt>
                                        </p:tgtEl>
                                        <p:attrNameLst>
                                          <p:attrName>style.visibility</p:attrName>
                                        </p:attrNameLst>
                                      </p:cBhvr>
                                      <p:to>
                                        <p:strVal val="visible"/>
                                      </p:to>
                                    </p:set>
                                    <p:animEffect transition="in" filter="blinds(horizontal)">
                                      <p:cBhvr>
                                        <p:cTn id="19" dur="500"/>
                                        <p:tgtEl>
                                          <p:spTgt spid="4813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8138">
                                            <p:txEl>
                                              <p:pRg st="4" end="4"/>
                                            </p:txEl>
                                          </p:spTgt>
                                        </p:tgtEl>
                                        <p:attrNameLst>
                                          <p:attrName>style.visibility</p:attrName>
                                        </p:attrNameLst>
                                      </p:cBhvr>
                                      <p:to>
                                        <p:strVal val="visible"/>
                                      </p:to>
                                    </p:set>
                                    <p:animEffect transition="in" filter="blinds(horizontal)">
                                      <p:cBhvr>
                                        <p:cTn id="22" dur="500"/>
                                        <p:tgtEl>
                                          <p:spTgt spid="48138">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8138">
                                            <p:txEl>
                                              <p:pRg st="5" end="5"/>
                                            </p:txEl>
                                          </p:spTgt>
                                        </p:tgtEl>
                                        <p:attrNameLst>
                                          <p:attrName>style.visibility</p:attrName>
                                        </p:attrNameLst>
                                      </p:cBhvr>
                                      <p:to>
                                        <p:strVal val="visible"/>
                                      </p:to>
                                    </p:set>
                                    <p:animEffect transition="in" filter="blinds(horizontal)">
                                      <p:cBhvr>
                                        <p:cTn id="25" dur="500"/>
                                        <p:tgtEl>
                                          <p:spTgt spid="48138">
                                            <p:txEl>
                                              <p:pRg st="5" end="5"/>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8138">
                                            <p:txEl>
                                              <p:pRg st="6" end="6"/>
                                            </p:txEl>
                                          </p:spTgt>
                                        </p:tgtEl>
                                        <p:attrNameLst>
                                          <p:attrName>style.visibility</p:attrName>
                                        </p:attrNameLst>
                                      </p:cBhvr>
                                      <p:to>
                                        <p:strVal val="visible"/>
                                      </p:to>
                                    </p:set>
                                    <p:animEffect transition="in" filter="blinds(horizontal)">
                                      <p:cBhvr>
                                        <p:cTn id="28" dur="500"/>
                                        <p:tgtEl>
                                          <p:spTgt spid="48138">
                                            <p:txEl>
                                              <p:pRg st="6" end="6"/>
                                            </p:txEl>
                                          </p:spTgt>
                                        </p:tgtEl>
                                      </p:cBhvr>
                                    </p:animEffect>
                                  </p:childTnLst>
                                </p:cTn>
                              </p:par>
                            </p:childTnLst>
                          </p:cTn>
                        </p:par>
                        <p:par>
                          <p:cTn id="29" fill="hold" nodeType="afterGroup">
                            <p:stCondLst>
                              <p:cond delay="500"/>
                            </p:stCondLst>
                            <p:childTnLst>
                              <p:par>
                                <p:cTn id="30" presetID="16" presetClass="entr" presetSubtype="26" fill="hold" grpId="0" nodeType="afterEffect">
                                  <p:stCondLst>
                                    <p:cond delay="0"/>
                                  </p:stCondLst>
                                  <p:childTnLst>
                                    <p:set>
                                      <p:cBhvr>
                                        <p:cTn id="31" dur="1" fill="hold">
                                          <p:stCondLst>
                                            <p:cond delay="0"/>
                                          </p:stCondLst>
                                        </p:cTn>
                                        <p:tgtEl>
                                          <p:spTgt spid="48139">
                                            <p:bg/>
                                          </p:spTgt>
                                        </p:tgtEl>
                                        <p:attrNameLst>
                                          <p:attrName>style.visibility</p:attrName>
                                        </p:attrNameLst>
                                      </p:cBhvr>
                                      <p:to>
                                        <p:strVal val="visible"/>
                                      </p:to>
                                    </p:set>
                                    <p:animEffect transition="in" filter="barn(inHorizontal)">
                                      <p:cBhvr>
                                        <p:cTn id="32" dur="500"/>
                                        <p:tgtEl>
                                          <p:spTgt spid="48139">
                                            <p:bg/>
                                          </p:spTgt>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48139">
                                            <p:txEl>
                                              <p:pRg st="0" end="0"/>
                                            </p:txEl>
                                          </p:spTgt>
                                        </p:tgtEl>
                                        <p:attrNameLst>
                                          <p:attrName>style.visibility</p:attrName>
                                        </p:attrNameLst>
                                      </p:cBhvr>
                                      <p:to>
                                        <p:strVal val="visible"/>
                                      </p:to>
                                    </p:set>
                                    <p:animEffect transition="in" filter="barn(inHorizontal)">
                                      <p:cBhvr>
                                        <p:cTn id="35" dur="500"/>
                                        <p:tgtEl>
                                          <p:spTgt spid="48139">
                                            <p:txEl>
                                              <p:pRg st="0" end="0"/>
                                            </p:txEl>
                                          </p:spTgt>
                                        </p:tgtEl>
                                      </p:cBhvr>
                                    </p:animEffect>
                                  </p:childTnLst>
                                </p:cTn>
                              </p:par>
                              <p:par>
                                <p:cTn id="36" presetID="16" presetClass="entr" presetSubtype="26" fill="hold" grpId="0" nodeType="withEffect">
                                  <p:stCondLst>
                                    <p:cond delay="0"/>
                                  </p:stCondLst>
                                  <p:childTnLst>
                                    <p:set>
                                      <p:cBhvr>
                                        <p:cTn id="37" dur="1" fill="hold">
                                          <p:stCondLst>
                                            <p:cond delay="0"/>
                                          </p:stCondLst>
                                        </p:cTn>
                                        <p:tgtEl>
                                          <p:spTgt spid="48139">
                                            <p:txEl>
                                              <p:pRg st="1" end="1"/>
                                            </p:txEl>
                                          </p:spTgt>
                                        </p:tgtEl>
                                        <p:attrNameLst>
                                          <p:attrName>style.visibility</p:attrName>
                                        </p:attrNameLst>
                                      </p:cBhvr>
                                      <p:to>
                                        <p:strVal val="visible"/>
                                      </p:to>
                                    </p:set>
                                    <p:animEffect transition="in" filter="barn(inHorizontal)">
                                      <p:cBhvr>
                                        <p:cTn id="38" dur="500"/>
                                        <p:tgtEl>
                                          <p:spTgt spid="48139">
                                            <p:txEl>
                                              <p:pRg st="1" end="1"/>
                                            </p:txEl>
                                          </p:spTgt>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48139">
                                            <p:txEl>
                                              <p:pRg st="2" end="2"/>
                                            </p:txEl>
                                          </p:spTgt>
                                        </p:tgtEl>
                                        <p:attrNameLst>
                                          <p:attrName>style.visibility</p:attrName>
                                        </p:attrNameLst>
                                      </p:cBhvr>
                                      <p:to>
                                        <p:strVal val="visible"/>
                                      </p:to>
                                    </p:set>
                                    <p:animEffect transition="in" filter="barn(inHorizontal)">
                                      <p:cBhvr>
                                        <p:cTn id="41" dur="500"/>
                                        <p:tgtEl>
                                          <p:spTgt spid="48139">
                                            <p:txEl>
                                              <p:pRg st="2" end="2"/>
                                            </p:txEl>
                                          </p:spTgt>
                                        </p:tgtEl>
                                      </p:cBhvr>
                                    </p:animEffect>
                                  </p:childTnLst>
                                </p:cTn>
                              </p:par>
                              <p:par>
                                <p:cTn id="42" presetID="16" presetClass="entr" presetSubtype="26" fill="hold" grpId="0" nodeType="withEffect">
                                  <p:stCondLst>
                                    <p:cond delay="0"/>
                                  </p:stCondLst>
                                  <p:childTnLst>
                                    <p:set>
                                      <p:cBhvr>
                                        <p:cTn id="43" dur="1" fill="hold">
                                          <p:stCondLst>
                                            <p:cond delay="0"/>
                                          </p:stCondLst>
                                        </p:cTn>
                                        <p:tgtEl>
                                          <p:spTgt spid="48139">
                                            <p:txEl>
                                              <p:pRg st="3" end="3"/>
                                            </p:txEl>
                                          </p:spTgt>
                                        </p:tgtEl>
                                        <p:attrNameLst>
                                          <p:attrName>style.visibility</p:attrName>
                                        </p:attrNameLst>
                                      </p:cBhvr>
                                      <p:to>
                                        <p:strVal val="visible"/>
                                      </p:to>
                                    </p:set>
                                    <p:animEffect transition="in" filter="barn(inHorizontal)">
                                      <p:cBhvr>
                                        <p:cTn id="44" dur="500"/>
                                        <p:tgtEl>
                                          <p:spTgt spid="48139">
                                            <p:txEl>
                                              <p:pRg st="3" end="3"/>
                                            </p:txEl>
                                          </p:spTgt>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48139">
                                            <p:txEl>
                                              <p:pRg st="4" end="4"/>
                                            </p:txEl>
                                          </p:spTgt>
                                        </p:tgtEl>
                                        <p:attrNameLst>
                                          <p:attrName>style.visibility</p:attrName>
                                        </p:attrNameLst>
                                      </p:cBhvr>
                                      <p:to>
                                        <p:strVal val="visible"/>
                                      </p:to>
                                    </p:set>
                                    <p:animEffect transition="in" filter="barn(inHorizontal)">
                                      <p:cBhvr>
                                        <p:cTn id="47" dur="500"/>
                                        <p:tgtEl>
                                          <p:spTgt spid="48139">
                                            <p:txEl>
                                              <p:pRg st="4" end="4"/>
                                            </p:txEl>
                                          </p:spTgt>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48139">
                                            <p:txEl>
                                              <p:pRg st="5" end="5"/>
                                            </p:txEl>
                                          </p:spTgt>
                                        </p:tgtEl>
                                        <p:attrNameLst>
                                          <p:attrName>style.visibility</p:attrName>
                                        </p:attrNameLst>
                                      </p:cBhvr>
                                      <p:to>
                                        <p:strVal val="visible"/>
                                      </p:to>
                                    </p:set>
                                    <p:animEffect transition="in" filter="barn(inHorizontal)">
                                      <p:cBhvr>
                                        <p:cTn id="50" dur="500"/>
                                        <p:tgtEl>
                                          <p:spTgt spid="48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build="p" animBg="1"/>
      <p:bldP spid="48139"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êu đề 1"/>
          <p:cNvSpPr>
            <a:spLocks noGrp="1" noChangeArrowheads="1"/>
          </p:cNvSpPr>
          <p:nvPr>
            <p:ph type="title"/>
          </p:nvPr>
        </p:nvSpPr>
        <p:spPr/>
        <p:txBody>
          <a:bodyPr/>
          <a:lstStyle/>
          <a:p>
            <a:pPr eaLnBrk="1" hangingPunct="1"/>
            <a:endParaRPr lang="en-US" altLang="en-US"/>
          </a:p>
        </p:txBody>
      </p:sp>
      <p:sp>
        <p:nvSpPr>
          <p:cNvPr id="92163" name="Chỗ dành sẵn cho Nội dung 2"/>
          <p:cNvSpPr>
            <a:spLocks noGrp="1" noChangeArrowheads="1"/>
          </p:cNvSpPr>
          <p:nvPr>
            <p:ph idx="1"/>
          </p:nvPr>
        </p:nvSpPr>
        <p:spPr>
          <a:xfrm>
            <a:off x="2351088" y="6248401"/>
            <a:ext cx="6348412" cy="492125"/>
          </a:xfrm>
        </p:spPr>
        <p:txBody>
          <a:bodyPr/>
          <a:lstStyle/>
          <a:p>
            <a:pPr eaLnBrk="1" hangingPunct="1"/>
            <a:r>
              <a:rPr lang="en-US" altLang="en-US" sz="2400">
                <a:latin typeface="Calibri" panose="020F0502020204030204" pitchFamily="34" charset="0"/>
                <a:cs typeface="Calibri" panose="020F0502020204030204" pitchFamily="34" charset="0"/>
              </a:rPr>
              <a:t>Vua Lê duyệt bộ sách “Lam Sơn thực lục” </a:t>
            </a:r>
          </a:p>
        </p:txBody>
      </p:sp>
      <p:pic>
        <p:nvPicPr>
          <p:cNvPr id="921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23925"/>
            <a:ext cx="5943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546574"/>
      </p:ext>
    </p:extLst>
  </p:cSld>
  <p:clrMapOvr>
    <a:masterClrMapping/>
  </p:clrMapOvr>
  <p:transition>
    <p:cover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AutoShape 5"/>
          <p:cNvSpPr>
            <a:spLocks noChangeArrowheads="1"/>
          </p:cNvSpPr>
          <p:nvPr/>
        </p:nvSpPr>
        <p:spPr bwMode="auto">
          <a:xfrm>
            <a:off x="1600200" y="1981200"/>
            <a:ext cx="8915400" cy="2362200"/>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cs typeface="Arial" panose="020B0604020202020204" pitchFamily="34" charset="0"/>
            </a:endParaRPr>
          </a:p>
        </p:txBody>
      </p:sp>
      <p:sp>
        <p:nvSpPr>
          <p:cNvPr id="38919" name="Rectangle 7"/>
          <p:cNvSpPr>
            <a:spLocks noGrp="1" noChangeArrowheads="1"/>
          </p:cNvSpPr>
          <p:nvPr>
            <p:ph type="body" idx="1"/>
          </p:nvPr>
        </p:nvSpPr>
        <p:spPr>
          <a:xfrm>
            <a:off x="1828800" y="2590800"/>
            <a:ext cx="8534400" cy="1295400"/>
          </a:xfrm>
          <a:noFill/>
        </p:spPr>
        <p:txBody>
          <a:bodyPr/>
          <a:lstStyle/>
          <a:p>
            <a:pPr marL="0" indent="0" algn="just">
              <a:buNone/>
            </a:pPr>
            <a:r>
              <a:rPr lang="en-US" altLang="en-US" sz="3200">
                <a:solidFill>
                  <a:srgbClr val="CC3300"/>
                </a:solidFill>
                <a:latin typeface="Times New Roman" panose="02020603050405020304" pitchFamily="18" charset="0"/>
                <a:cs typeface="Times New Roman" panose="02020603050405020304" pitchFamily="18" charset="0"/>
              </a:rPr>
              <a:t>Các tác phẩm văn học tập trung phản ánh nội dung gì?</a:t>
            </a:r>
          </a:p>
        </p:txBody>
      </p:sp>
    </p:spTree>
    <p:extLst>
      <p:ext uri="{BB962C8B-B14F-4D97-AF65-F5344CB8AC3E}">
        <p14:creationId xmlns:p14="http://schemas.microsoft.com/office/powerpoint/2010/main" val="744757983"/>
      </p:ext>
    </p:extLst>
  </p:cSld>
  <p:clrMapOvr>
    <a:masterClrMapping/>
  </p:clrMapOvr>
  <p:transition spd="med">
    <p:comb dir="vert"/>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diamond(in)">
                                      <p:cBhvr>
                                        <p:cTn id="7" dur="1000"/>
                                        <p:tgtEl>
                                          <p:spTgt spid="389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8919">
                                            <p:txEl>
                                              <p:pRg st="0" end="0"/>
                                            </p:txEl>
                                          </p:spTgt>
                                        </p:tgtEl>
                                        <p:attrNameLst>
                                          <p:attrName>style.visibility</p:attrName>
                                        </p:attrNameLst>
                                      </p:cBhvr>
                                      <p:to>
                                        <p:strVal val="visible"/>
                                      </p:to>
                                    </p:set>
                                    <p:animEffect transition="in" filter="diamond(in)">
                                      <p:cBhvr>
                                        <p:cTn id="10" dur="1000"/>
                                        <p:tgtEl>
                                          <p:spTgt spid="389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FE600B2C-2190-4BA1-ABB7-A76C0668C61A}"/>
              </a:ext>
            </a:extLst>
          </p:cNvPr>
          <p:cNvSpPr>
            <a:spLocks noGrp="1" noChangeArrowheads="1"/>
          </p:cNvSpPr>
          <p:nvPr>
            <p:ph type="body" idx="1"/>
          </p:nvPr>
        </p:nvSpPr>
        <p:spPr>
          <a:xfrm>
            <a:off x="1752600" y="1066800"/>
            <a:ext cx="9023350" cy="5410200"/>
          </a:xfrm>
        </p:spPr>
        <p:txBody>
          <a:bodyPr/>
          <a:lstStyle/>
          <a:p>
            <a:pPr marL="0" indent="0" algn="just">
              <a:buNone/>
              <a:defRPr/>
            </a:pPr>
            <a:endPar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nhận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xét</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nội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dung,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sơ</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marL="0" indent="0" algn="just">
              <a:buNone/>
              <a:defRPr/>
            </a:pP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Nội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dung :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Thể</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hiện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tinh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thần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yêu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sâu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sắc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Niềm</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hào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dận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tộc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phách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anh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hùng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bất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khuất</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a:p>
            <a:pPr marL="0" indent="0" algn="just">
              <a:buNone/>
              <a:defRPr/>
            </a:pPr>
            <a:r>
              <a:rPr lang="en-US" sz="3200" dirty="0">
                <a:latin typeface="Times New Roman" pitchFamily="18" charset="0"/>
                <a:cs typeface="Times New Roman" pitchFamily="18" charset="0"/>
              </a:rPr>
              <a: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thời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Lê</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sơ</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a:t>
            </a:r>
            <a:r>
              <a:rPr lang="en-US" sz="3200" dirty="0" err="1">
                <a:latin typeface="Times New Roman" pitchFamily="18" charset="0"/>
                <a:cs typeface="Times New Roman" pitchFamily="18" charset="0"/>
              </a:rPr>
              <a:t>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sâu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a:t>
            </a:r>
          </a:p>
          <a:p>
            <a:pPr marL="0" indent="0" algn="just">
              <a:buNone/>
              <a:defRPr/>
            </a:pPr>
            <a:endParaRPr lang="en-US"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6899506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3" end="3"/>
                                            </p:txEl>
                                          </p:spTgt>
                                        </p:tgtEl>
                                        <p:attrNameLst>
                                          <p:attrName>style.visibility</p:attrName>
                                        </p:attrNameLst>
                                      </p:cBhvr>
                                      <p:to>
                                        <p:strVal val="visible"/>
                                      </p:to>
                                    </p:set>
                                    <p:animEffect transition="in" filter="barn(inVertical)">
                                      <p:cBhvr>
                                        <p:cTn id="7"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B2A9D17-32A6-41F8-962B-9D9AD3303A77}"/>
              </a:ext>
            </a:extLst>
          </p:cNvPr>
          <p:cNvSpPr>
            <a:spLocks noGrp="1" noChangeArrowheads="1"/>
          </p:cNvSpPr>
          <p:nvPr>
            <p:ph type="title"/>
          </p:nvPr>
        </p:nvSpPr>
        <p:spPr>
          <a:xfrm>
            <a:off x="1524000" y="0"/>
            <a:ext cx="9144000" cy="1143000"/>
          </a:xfrm>
        </p:spPr>
        <p:txBody>
          <a:bodyPr/>
          <a:lstStyle/>
          <a:p>
            <a:pPr eaLnBrk="1" hangingPunct="1">
              <a:defRPr/>
            </a:pPr>
            <a:r>
              <a:rPr lang="en-US" sz="300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 20: NƯỚC ĐẠI VIỆT THỜI LÊ SƠ (1428-1527)</a:t>
            </a:r>
          </a:p>
        </p:txBody>
      </p:sp>
      <p:sp>
        <p:nvSpPr>
          <p:cNvPr id="9219" name="Rectangle 3">
            <a:extLst>
              <a:ext uri="{FF2B5EF4-FFF2-40B4-BE49-F238E27FC236}">
                <a16:creationId xmlns:a16="http://schemas.microsoft.com/office/drawing/2014/main" id="{1C1492C8-EB55-47A4-B36A-184A94C5CB73}"/>
              </a:ext>
            </a:extLst>
          </p:cNvPr>
          <p:cNvSpPr>
            <a:spLocks noGrp="1" noChangeArrowheads="1"/>
          </p:cNvSpPr>
          <p:nvPr>
            <p:ph type="body" idx="1"/>
          </p:nvPr>
        </p:nvSpPr>
        <p:spPr>
          <a:xfrm>
            <a:off x="1524000" y="681038"/>
            <a:ext cx="9144000" cy="5410200"/>
          </a:xfrm>
        </p:spPr>
        <p:txBody>
          <a:bodyPr>
            <a:normAutofit lnSpcReduction="10000"/>
          </a:bodyPr>
          <a:lstStyle/>
          <a:p>
            <a:pPr marL="0" indent="0" algn="just">
              <a:buNone/>
              <a:defRPr/>
            </a:pP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effectLst>
                  <a:outerShdw blurRad="38100" dist="38100" dir="2700000" algn="tl">
                    <a:srgbClr val="000000">
                      <a:alpha val="43137"/>
                    </a:srgbClr>
                  </a:outerShdw>
                </a:effectLst>
                <a:latin typeface="Times New Roman" pitchFamily="18" charset="0"/>
                <a:cs typeface="Times New Roman" pitchFamily="18" charset="0"/>
              </a:rPr>
              <a:t>a)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a:p>
            <a:pPr algn="just" eaLnBrk="1" hangingPunct="1">
              <a:buFontTx/>
              <a:buChar char="-"/>
              <a:defRPr/>
            </a:pPr>
            <a:r>
              <a:rPr lang="en-US" sz="3200"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Hán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tiếp</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tục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chiếm</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ưu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thế</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Nôm</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vị</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trí</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quan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trọng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buFontTx/>
              <a:buChar char="-"/>
              <a:defRPr/>
            </a:pP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tác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phẩm</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tiêu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biểu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Bình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Ngô</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đại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cáo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Quân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trung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từ</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mệnh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tập</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Quỳnh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uyển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cửu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ca,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Ức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Trai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tập</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Hồng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Đức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quốc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âm</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tập</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buFontTx/>
              <a:buChar char="-"/>
              <a:defRPr/>
            </a:pP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Nội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dung: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đề</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cao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lòng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yêu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hào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dân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tộc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sâu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sắc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buFontTx/>
              <a:buChar char="-"/>
              <a:defRPr/>
            </a:pP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5236"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858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151551"/>
      </p:ext>
    </p:extLst>
  </p:cSld>
  <p:clrMapOvr>
    <a:masterClrMapping/>
  </p:clrMapOvr>
  <p:transition spd="med">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B85D680-0C34-4898-8F5C-3CB7E6DB2B80}"/>
              </a:ext>
            </a:extLst>
          </p:cNvPr>
          <p:cNvSpPr>
            <a:spLocks noGrp="1" noChangeArrowheads="1"/>
          </p:cNvSpPr>
          <p:nvPr>
            <p:ph type="title"/>
          </p:nvPr>
        </p:nvSpPr>
        <p:spPr>
          <a:xfrm>
            <a:off x="1524000" y="0"/>
            <a:ext cx="9144000" cy="1143000"/>
          </a:xfrm>
        </p:spPr>
        <p:txBody>
          <a:bodyPr/>
          <a:lstStyle/>
          <a:p>
            <a:pPr algn="ctr" eaLnBrk="1" hangingPunct="1">
              <a:defRPr/>
            </a:pPr>
            <a:r>
              <a:rPr lang="en-US" sz="30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20: NƯỚC ĐẠI VIỆT THỜI LÊ SƠ (1428-1527)</a:t>
            </a:r>
            <a:b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b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n-US" sz="30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4)</a:t>
            </a:r>
          </a:p>
        </p:txBody>
      </p:sp>
      <p:sp>
        <p:nvSpPr>
          <p:cNvPr id="9219" name="Rectangle 3">
            <a:extLst>
              <a:ext uri="{FF2B5EF4-FFF2-40B4-BE49-F238E27FC236}">
                <a16:creationId xmlns:a16="http://schemas.microsoft.com/office/drawing/2014/main" id="{A018BF1C-17D4-40CF-822B-B0DF2A27D0F1}"/>
              </a:ext>
            </a:extLst>
          </p:cNvPr>
          <p:cNvSpPr>
            <a:spLocks noGrp="1" noChangeArrowheads="1"/>
          </p:cNvSpPr>
          <p:nvPr>
            <p:ph type="body" idx="1"/>
          </p:nvPr>
        </p:nvSpPr>
        <p:spPr>
          <a:xfrm>
            <a:off x="1752600" y="1066800"/>
            <a:ext cx="8534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b, Khoa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kỹ</a:t>
            </a: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7284"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1430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08988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xEl>
                                              <p:pRg st="4" end="4"/>
                                            </p:txEl>
                                          </p:spTgt>
                                        </p:tgtEl>
                                        <p:attrNameLst>
                                          <p:attrName>style.visibility</p:attrName>
                                        </p:attrNameLst>
                                      </p:cBhvr>
                                      <p:to>
                                        <p:strVal val="visible"/>
                                      </p:to>
                                    </p:set>
                                    <p:animEffect transition="in" filter="wipe(down)">
                                      <p:cBhvr>
                                        <p:cTn id="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135188" y="404813"/>
            <a:ext cx="7993062" cy="5327650"/>
          </a:xfrm>
          <a:solidFill>
            <a:srgbClr val="800000"/>
          </a:solidFill>
        </p:spPr>
        <p:txBody>
          <a:bodyPr/>
          <a:lstStyle/>
          <a:p>
            <a:pPr algn="ctr" eaLnBrk="1" hangingPunct="1"/>
            <a:r>
              <a:rPr lang="en-US" altLang="en-US" sz="8800" b="1" i="1">
                <a:solidFill>
                  <a:srgbClr val="FFFF00"/>
                </a:solidFill>
                <a:latin typeface="Times New Roman" panose="02020603050405020304" pitchFamily="18" charset="0"/>
                <a:cs typeface="Times New Roman" panose="02020603050405020304" pitchFamily="18" charset="0"/>
              </a:rPr>
              <a:t>Thời Lê sơ có những thành tựu khoa học tiêu biểu nào?</a:t>
            </a:r>
          </a:p>
        </p:txBody>
      </p:sp>
    </p:spTree>
    <p:extLst>
      <p:ext uri="{BB962C8B-B14F-4D97-AF65-F5344CB8AC3E}">
        <p14:creationId xmlns:p14="http://schemas.microsoft.com/office/powerpoint/2010/main" val="94243556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FEA8D1D-0469-493E-BF2A-C3FCDBEFCF24}"/>
              </a:ext>
            </a:extLst>
          </p:cNvPr>
          <p:cNvSpPr>
            <a:spLocks noGrp="1" noChangeArrowheads="1"/>
          </p:cNvSpPr>
          <p:nvPr>
            <p:ph type="title"/>
          </p:nvPr>
        </p:nvSpPr>
        <p:spPr>
          <a:xfrm>
            <a:off x="1524000" y="0"/>
            <a:ext cx="9144000" cy="1143000"/>
          </a:xfrm>
        </p:spPr>
        <p:txBody>
          <a:bodyPr/>
          <a:lstStyle/>
          <a:p>
            <a:pPr eaLnBrk="1" hangingPunct="1">
              <a:defRPr/>
            </a:pPr>
            <a:r>
              <a:rPr lang="en-US" sz="300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 20: NƯỚC ĐẠI VIỆT THỜI LÊ SƠ (1428-1527)</a:t>
            </a:r>
          </a:p>
        </p:txBody>
      </p:sp>
      <p:sp>
        <p:nvSpPr>
          <p:cNvPr id="9219" name="Rectangle 3">
            <a:extLst>
              <a:ext uri="{FF2B5EF4-FFF2-40B4-BE49-F238E27FC236}">
                <a16:creationId xmlns:a16="http://schemas.microsoft.com/office/drawing/2014/main" id="{71FC8094-7F24-4C6A-8C22-72A4AF888A68}"/>
              </a:ext>
            </a:extLst>
          </p:cNvPr>
          <p:cNvSpPr>
            <a:spLocks noGrp="1" noChangeArrowheads="1"/>
          </p:cNvSpPr>
          <p:nvPr>
            <p:ph type="body" idx="1"/>
          </p:nvPr>
        </p:nvSpPr>
        <p:spPr>
          <a:xfrm>
            <a:off x="1752600" y="1066800"/>
            <a:ext cx="8915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b, Khoa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a:p>
            <a:pPr algn="just" eaLnBrk="1" hangingPunct="1">
              <a:defRPr/>
            </a:pPr>
            <a:r>
              <a:rPr lang="en-US" u="sng" dirty="0" err="1">
                <a:effectLst>
                  <a:outerShdw blurRad="38100" dist="38100" dir="2700000" algn="tl">
                    <a:srgbClr val="000000">
                      <a:alpha val="43137"/>
                    </a:srgbClr>
                  </a:outerShdw>
                </a:effectLst>
                <a:latin typeface="Times New Roman" pitchFamily="18" charset="0"/>
                <a:cs typeface="Times New Roman" pitchFamily="18" charset="0"/>
              </a:rPr>
              <a:t>Sử</a:t>
            </a:r>
            <a:r>
              <a:rPr lang="en-US" u="sng" dirty="0">
                <a:effectLst>
                  <a:outerShdw blurRad="38100" dist="38100" dir="2700000" algn="tl">
                    <a:srgbClr val="000000">
                      <a:alpha val="43137"/>
                    </a:srgbClr>
                  </a:outerShdw>
                </a:effectLst>
                <a:latin typeface="Times New Roman" pitchFamily="18" charset="0"/>
                <a:cs typeface="Times New Roman" pitchFamily="18" charset="0"/>
              </a:rPr>
              <a:t> </a:t>
            </a:r>
            <a:r>
              <a:rPr lang="en-US" u="sng"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Đại</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Việt</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sử</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kí</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toàn</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thư</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Đại</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Việt</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sử</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kí</a:t>
            </a:r>
            <a:endParaRPr lang="en-US" dirty="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en-US" u="sng" dirty="0" err="1">
                <a:effectLst>
                  <a:outerShdw blurRad="38100" dist="38100" dir="2700000" algn="tl">
                    <a:srgbClr val="000000">
                      <a:alpha val="43137"/>
                    </a:srgbClr>
                  </a:outerShdw>
                </a:effectLst>
                <a:latin typeface="Times New Roman" pitchFamily="18" charset="0"/>
                <a:cs typeface="Times New Roman" pitchFamily="18" charset="0"/>
              </a:rPr>
              <a:t>Địa</a:t>
            </a:r>
            <a:r>
              <a:rPr lang="en-US" u="sng" dirty="0">
                <a:effectLst>
                  <a:outerShdw blurRad="38100" dist="38100" dir="2700000" algn="tl">
                    <a:srgbClr val="000000">
                      <a:alpha val="43137"/>
                    </a:srgbClr>
                  </a:outerShdw>
                </a:effectLst>
                <a:latin typeface="Times New Roman" pitchFamily="18" charset="0"/>
                <a:cs typeface="Times New Roman" pitchFamily="18" charset="0"/>
              </a:rPr>
              <a:t> </a:t>
            </a:r>
            <a:r>
              <a:rPr lang="en-US" u="sng" dirty="0" err="1">
                <a:effectLst>
                  <a:outerShdw blurRad="38100" dist="38100" dir="2700000" algn="tl">
                    <a:srgbClr val="000000">
                      <a:alpha val="43137"/>
                    </a:srgbClr>
                  </a:outerShdw>
                </a:effectLst>
                <a:latin typeface="Times New Roman" pitchFamily="18" charset="0"/>
                <a:cs typeface="Times New Roman" pitchFamily="18" charset="0"/>
              </a:rPr>
              <a:t>lí</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Hồng</a:t>
            </a:r>
            <a:r>
              <a:rPr lang="en-US" dirty="0">
                <a:effectLst>
                  <a:outerShdw blurRad="38100" dist="38100" dir="2700000" algn="tl">
                    <a:srgbClr val="000000">
                      <a:alpha val="43137"/>
                    </a:srgbClr>
                  </a:outerShdw>
                </a:effectLst>
                <a:latin typeface="Times New Roman" pitchFamily="18" charset="0"/>
                <a:cs typeface="Times New Roman" pitchFamily="18" charset="0"/>
              </a:rPr>
              <a:t> Đức </a:t>
            </a:r>
            <a:r>
              <a:rPr lang="en-US" dirty="0" err="1">
                <a:effectLst>
                  <a:outerShdw blurRad="38100" dist="38100" dir="2700000" algn="tl">
                    <a:srgbClr val="000000">
                      <a:alpha val="43137"/>
                    </a:srgbClr>
                  </a:outerShdw>
                </a:effectLst>
                <a:latin typeface="Times New Roman" pitchFamily="18" charset="0"/>
                <a:cs typeface="Times New Roman" pitchFamily="18" charset="0"/>
              </a:rPr>
              <a:t>bản</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đồ</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Dư</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địa</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chí</a:t>
            </a:r>
            <a:r>
              <a:rPr lang="en-US" dirty="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u="sng" dirty="0">
                <a:effectLst>
                  <a:outerShdw blurRad="38100" dist="38100" dir="2700000" algn="tl">
                    <a:srgbClr val="000000">
                      <a:alpha val="43137"/>
                    </a:srgbClr>
                  </a:outerShdw>
                </a:effectLst>
                <a:latin typeface="Times New Roman" pitchFamily="18" charset="0"/>
                <a:cs typeface="Times New Roman" pitchFamily="18" charset="0"/>
              </a:rPr>
              <a:t>Y </a:t>
            </a:r>
            <a:r>
              <a:rPr lang="en-US" u="sng"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Bản</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thảo</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thực</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toát</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yếu</a:t>
            </a:r>
            <a:r>
              <a:rPr lang="en-US" dirty="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u="sng" dirty="0" err="1">
                <a:effectLst>
                  <a:outerShdw blurRad="38100" dist="38100" dir="2700000" algn="tl">
                    <a:srgbClr val="000000">
                      <a:alpha val="43137"/>
                    </a:srgbClr>
                  </a:outerShdw>
                </a:effectLst>
                <a:latin typeface="Times New Roman" pitchFamily="18" charset="0"/>
                <a:cs typeface="Times New Roman" pitchFamily="18" charset="0"/>
              </a:rPr>
              <a:t>Toán</a:t>
            </a:r>
            <a:r>
              <a:rPr lang="en-US" u="sng" dirty="0">
                <a:effectLst>
                  <a:outerShdw blurRad="38100" dist="38100" dir="2700000" algn="tl">
                    <a:srgbClr val="000000">
                      <a:alpha val="43137"/>
                    </a:srgbClr>
                  </a:outerShdw>
                </a:effectLst>
                <a:latin typeface="Times New Roman" pitchFamily="18" charset="0"/>
                <a:cs typeface="Times New Roman" pitchFamily="18" charset="0"/>
              </a:rPr>
              <a:t> </a:t>
            </a:r>
            <a:r>
              <a:rPr lang="en-US" u="sng"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Đại</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thành</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toán</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pháp</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Lập</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thành</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toán</a:t>
            </a:r>
            <a:r>
              <a:rPr lang="en-US" dirty="0">
                <a:effectLst>
                  <a:outerShdw blurRad="38100" dist="38100" dir="2700000" algn="tl">
                    <a:srgbClr val="000000">
                      <a:alpha val="43137"/>
                    </a:srgbClr>
                  </a:outerShdw>
                </a:effectLst>
                <a:latin typeface="Times New Roman" pitchFamily="18" charset="0"/>
                <a:cs typeface="Times New Roman" pitchFamily="18" charset="0"/>
              </a:rPr>
              <a:t> </a:t>
            </a:r>
            <a:r>
              <a:rPr lang="en-US" dirty="0" err="1">
                <a:effectLst>
                  <a:outerShdw blurRad="38100" dist="38100" dir="2700000" algn="tl">
                    <a:srgbClr val="000000">
                      <a:alpha val="43137"/>
                    </a:srgbClr>
                  </a:outerShdw>
                </a:effectLst>
                <a:latin typeface="Times New Roman" pitchFamily="18" charset="0"/>
                <a:cs typeface="Times New Roman" pitchFamily="18" charset="0"/>
              </a:rPr>
              <a:t>pháp</a:t>
            </a:r>
            <a:r>
              <a:rPr lang="en-US" dirty="0">
                <a:effectLst>
                  <a:outerShdw blurRad="38100" dist="38100" dir="2700000" algn="tl">
                    <a:srgbClr val="000000">
                      <a:alpha val="43137"/>
                    </a:srgbClr>
                  </a:outerShdw>
                </a:effectLst>
                <a:latin typeface="Times New Roman" pitchFamily="18" charset="0"/>
                <a:cs typeface="Times New Roman" pitchFamily="18" charset="0"/>
              </a:rPr>
              <a:t>...</a:t>
            </a:r>
          </a:p>
          <a:p>
            <a:pPr marL="0" indent="0" algn="just">
              <a:buNone/>
              <a:defRPr/>
            </a:pPr>
            <a:endParaRPr lang="en-US"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9332"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858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43410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xEl>
                                              <p:pRg st="5" end="5"/>
                                            </p:txEl>
                                          </p:spTgt>
                                        </p:tgtEl>
                                        <p:attrNameLst>
                                          <p:attrName>style.visibility</p:attrName>
                                        </p:attrNameLst>
                                      </p:cBhvr>
                                      <p:to>
                                        <p:strVal val="visible"/>
                                      </p:to>
                                    </p:set>
                                    <p:animEffect transition="in" filter="wipe(down)">
                                      <p:cBhvr>
                                        <p:cTn id="7" dur="500"/>
                                        <p:tgtEl>
                                          <p:spTgt spid="9219">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219">
                                            <p:txEl>
                                              <p:pRg st="6" end="6"/>
                                            </p:txEl>
                                          </p:spTgt>
                                        </p:tgtEl>
                                        <p:attrNameLst>
                                          <p:attrName>style.visibility</p:attrName>
                                        </p:attrNameLst>
                                      </p:cBhvr>
                                      <p:to>
                                        <p:strVal val="visible"/>
                                      </p:to>
                                    </p:set>
                                    <p:animEffect transition="in" filter="wipe(down)">
                                      <p:cBhvr>
                                        <p:cTn id="12" dur="500"/>
                                        <p:tgtEl>
                                          <p:spTgt spid="9219">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219">
                                            <p:txEl>
                                              <p:pRg st="7" end="7"/>
                                            </p:txEl>
                                          </p:spTgt>
                                        </p:tgtEl>
                                        <p:attrNameLst>
                                          <p:attrName>style.visibility</p:attrName>
                                        </p:attrNameLst>
                                      </p:cBhvr>
                                      <p:to>
                                        <p:strVal val="visible"/>
                                      </p:to>
                                    </p:set>
                                    <p:animEffect transition="in" filter="wipe(down)">
                                      <p:cBhvr>
                                        <p:cTn id="17" dur="500"/>
                                        <p:tgtEl>
                                          <p:spTgt spid="9219">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9219">
                                            <p:txEl>
                                              <p:pRg st="8" end="8"/>
                                            </p:txEl>
                                          </p:spTgt>
                                        </p:tgtEl>
                                        <p:attrNameLst>
                                          <p:attrName>style.visibility</p:attrName>
                                        </p:attrNameLst>
                                      </p:cBhvr>
                                      <p:to>
                                        <p:strVal val="visible"/>
                                      </p:to>
                                    </p:set>
                                    <p:anim calcmode="lin" valueType="num">
                                      <p:cBhvr additive="base">
                                        <p:cTn id="22" dur="500" fill="hold"/>
                                        <p:tgtEl>
                                          <p:spTgt spid="9219">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21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09800" y="0"/>
            <a:ext cx="8001000" cy="1143000"/>
          </a:xfrm>
        </p:spPr>
        <p:txBody>
          <a:bodyPr/>
          <a:lstStyle/>
          <a:p>
            <a:pPr algn="just" eaLnBrk="1" hangingPunct="1"/>
            <a:r>
              <a:rPr lang="en-US" altLang="en-US" sz="3200">
                <a:solidFill>
                  <a:srgbClr val="FF3300"/>
                </a:solidFill>
                <a:latin typeface="Times New Roman" panose="02020603050405020304" pitchFamily="18" charset="0"/>
                <a:cs typeface="Times New Roman" panose="02020603050405020304" pitchFamily="18" charset="0"/>
              </a:rPr>
              <a:t>2. Văn học, khoa học, nghệ thuật</a:t>
            </a:r>
          </a:p>
        </p:txBody>
      </p:sp>
      <p:sp>
        <p:nvSpPr>
          <p:cNvPr id="36867" name="Rectangle 3"/>
          <p:cNvSpPr>
            <a:spLocks noGrp="1" noChangeArrowheads="1"/>
          </p:cNvSpPr>
          <p:nvPr>
            <p:ph type="body" idx="1"/>
          </p:nvPr>
        </p:nvSpPr>
        <p:spPr>
          <a:xfrm>
            <a:off x="2209800" y="4038600"/>
            <a:ext cx="8077200" cy="1143000"/>
          </a:xfrm>
        </p:spPr>
        <p:txBody>
          <a:bodyPr/>
          <a:lstStyle/>
          <a:p>
            <a:pPr marL="0" indent="0" algn="just">
              <a:buNone/>
            </a:pPr>
            <a:r>
              <a:rPr lang="en-US" altLang="en-US">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Đạt được nhiều thành tựu có giá trị ở nhiều lĩnh vực khoa học.</a:t>
            </a:r>
          </a:p>
        </p:txBody>
      </p:sp>
      <p:sp>
        <p:nvSpPr>
          <p:cNvPr id="36871" name="AutoShape 7">
            <a:extLst>
              <a:ext uri="{FF2B5EF4-FFF2-40B4-BE49-F238E27FC236}">
                <a16:creationId xmlns:a16="http://schemas.microsoft.com/office/drawing/2014/main" id="{1C4CBB1D-F3C8-4495-874E-A8300B76419F}"/>
              </a:ext>
            </a:extLst>
          </p:cNvPr>
          <p:cNvSpPr>
            <a:spLocks noChangeArrowheads="1"/>
          </p:cNvSpPr>
          <p:nvPr/>
        </p:nvSpPr>
        <p:spPr bwMode="auto">
          <a:xfrm>
            <a:off x="3505200" y="914400"/>
            <a:ext cx="5638800" cy="3124200"/>
          </a:xfrm>
          <a:prstGeom prst="cloudCallout">
            <a:avLst>
              <a:gd name="adj1" fmla="val -72889"/>
              <a:gd name="adj2" fmla="val 24491"/>
            </a:avLst>
          </a:prstGeom>
          <a:solidFill>
            <a:srgbClr val="FFCC00"/>
          </a:solidFill>
          <a:ln w="9525">
            <a:solidFill>
              <a:schemeClr val="tx1"/>
            </a:solidFill>
            <a:round/>
            <a:headEnd/>
            <a:tailEnd/>
          </a:ln>
          <a:effectLst/>
        </p:spPr>
        <p:txBody>
          <a:bodyPr/>
          <a:lstStyle/>
          <a:p>
            <a:pPr algn="ctr">
              <a:defRPr/>
            </a:pPr>
            <a:endParaRPr lang="en-US" sz="320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sz="320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Em có nhận xét gì về những thành tựu khoa học thời Lê sơ?</a:t>
            </a:r>
          </a:p>
        </p:txBody>
      </p:sp>
      <p:pic>
        <p:nvPicPr>
          <p:cNvPr id="36872" name="Picture 8"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97896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ox(in)">
                                      <p:cBhvr>
                                        <p:cTn id="7" dur="500"/>
                                        <p:tgtEl>
                                          <p:spTgt spid="36871"/>
                                        </p:tgtEl>
                                      </p:cBhvr>
                                    </p:animEffect>
                                  </p:childTnLst>
                                </p:cTn>
                              </p:par>
                              <p:par>
                                <p:cTn id="8" presetID="3" presetClass="entr" presetSubtype="10" fill="hold"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blinds(horizontal)">
                                      <p:cBhvr>
                                        <p:cTn id="10" dur="5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grpId="1" nodeType="clickEffect">
                                  <p:stCondLst>
                                    <p:cond delay="0"/>
                                  </p:stCondLst>
                                  <p:childTnLst>
                                    <p:animEffect transition="out" filter="box(in)">
                                      <p:cBhvr>
                                        <p:cTn id="14" dur="500"/>
                                        <p:tgtEl>
                                          <p:spTgt spid="36871"/>
                                        </p:tgtEl>
                                      </p:cBhvr>
                                    </p:animEffect>
                                    <p:set>
                                      <p:cBhvr>
                                        <p:cTn id="15" dur="1" fill="hold">
                                          <p:stCondLst>
                                            <p:cond delay="499"/>
                                          </p:stCondLst>
                                        </p:cTn>
                                        <p:tgtEl>
                                          <p:spTgt spid="36871"/>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36872"/>
                                        </p:tgtEl>
                                      </p:cBhvr>
                                    </p:animEffect>
                                    <p:set>
                                      <p:cBhvr>
                                        <p:cTn id="18" dur="1" fill="hold">
                                          <p:stCondLst>
                                            <p:cond delay="499"/>
                                          </p:stCondLst>
                                        </p:cTn>
                                        <p:tgtEl>
                                          <p:spTgt spid="36872"/>
                                        </p:tgtEl>
                                        <p:attrNameLst>
                                          <p:attrName>style.visibility</p:attrName>
                                        </p:attrNameLst>
                                      </p:cBhvr>
                                      <p:to>
                                        <p:strVal val="hidden"/>
                                      </p:to>
                                    </p:set>
                                  </p:childTnLst>
                                </p:cTn>
                              </p:par>
                              <p:par>
                                <p:cTn id="19" presetID="18" presetClass="entr" presetSubtype="12" fill="hold" nodeType="withEffect">
                                  <p:stCondLst>
                                    <p:cond delay="0"/>
                                  </p:stCondLst>
                                  <p:childTnLst>
                                    <p:set>
                                      <p:cBhvr>
                                        <p:cTn id="20" dur="1" fill="hold">
                                          <p:stCondLst>
                                            <p:cond delay="0"/>
                                          </p:stCondLst>
                                        </p:cTn>
                                        <p:tgtEl>
                                          <p:spTgt spid="36867">
                                            <p:txEl>
                                              <p:pRg st="0" end="0"/>
                                            </p:txEl>
                                          </p:spTgt>
                                        </p:tgtEl>
                                        <p:attrNameLst>
                                          <p:attrName>style.visibility</p:attrName>
                                        </p:attrNameLst>
                                      </p:cBhvr>
                                      <p:to>
                                        <p:strVal val="visible"/>
                                      </p:to>
                                    </p:set>
                                    <p:animEffect transition="in" filter="strips(downLeft)">
                                      <p:cBhvr>
                                        <p:cTn id="21"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p:bldP spid="368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1524000" y="260350"/>
            <a:ext cx="9088438" cy="6597650"/>
          </a:xfrm>
          <a:solidFill>
            <a:schemeClr val="bg1"/>
          </a:solidFill>
        </p:spPr>
        <p:txBody>
          <a:bodyPr/>
          <a:lstStyle/>
          <a:p>
            <a:pPr eaLnBrk="1" hangingPunct="1">
              <a:buFontTx/>
              <a:buNone/>
            </a:pPr>
            <a:r>
              <a:rPr lang="en-US" altLang="en-US" sz="2600"/>
              <a:t>      </a:t>
            </a:r>
            <a:r>
              <a:rPr lang="en-US" altLang="en-US" sz="2600" b="1"/>
              <a:t>* </a:t>
            </a:r>
            <a:r>
              <a:rPr lang="en-US" altLang="en-US" sz="2600" b="1">
                <a:latin typeface="Times New Roman" panose="02020603050405020304" pitchFamily="18" charset="0"/>
              </a:rPr>
              <a:t>Lại Bộ:</a:t>
            </a:r>
            <a:r>
              <a:rPr lang="en-US" altLang="en-US" sz="2600">
                <a:latin typeface="Times New Roman" panose="02020603050405020304" pitchFamily="18" charset="0"/>
              </a:rPr>
              <a:t> Trông coi việc tuyển bổ, thăng thưởng và thăng quan tước;</a:t>
            </a:r>
            <a:br>
              <a:rPr lang="en-US" altLang="en-US" sz="2600">
                <a:latin typeface="Times New Roman" panose="02020603050405020304" pitchFamily="18" charset="0"/>
              </a:rPr>
            </a:br>
            <a:r>
              <a:rPr lang="en-US" altLang="en-US" sz="2600">
                <a:latin typeface="Times New Roman" panose="02020603050405020304" pitchFamily="18" charset="0"/>
              </a:rPr>
              <a:t>  </a:t>
            </a:r>
            <a:r>
              <a:rPr lang="en-US" altLang="en-US" sz="2600" b="1">
                <a:latin typeface="Times New Roman" panose="02020603050405020304" pitchFamily="18" charset="0"/>
              </a:rPr>
              <a:t>* Lễ Bộ:</a:t>
            </a:r>
            <a:r>
              <a:rPr lang="en-US" altLang="en-US" sz="2600">
                <a:latin typeface="Times New Roman" panose="02020603050405020304" pitchFamily="18" charset="0"/>
              </a:rPr>
              <a:t> Trông coi việc đặt và tiến hành các nghi lễ, tiệc yến, học hành thi cử, đúc ấn tín, cắt giữ người coi giữ đình, chùa, miếu mạo;</a:t>
            </a:r>
            <a:br>
              <a:rPr lang="en-US" altLang="en-US" sz="2600">
                <a:latin typeface="Times New Roman" panose="02020603050405020304" pitchFamily="18" charset="0"/>
              </a:rPr>
            </a:br>
            <a:r>
              <a:rPr lang="en-US" altLang="en-US" sz="2600">
                <a:latin typeface="Times New Roman" panose="02020603050405020304" pitchFamily="18" charset="0"/>
              </a:rPr>
              <a:t>  </a:t>
            </a:r>
            <a:r>
              <a:rPr lang="en-US" altLang="en-US" sz="2600" b="1">
                <a:latin typeface="Times New Roman" panose="02020603050405020304" pitchFamily="18" charset="0"/>
              </a:rPr>
              <a:t>* Hộ Bộ:</a:t>
            </a:r>
            <a:r>
              <a:rPr lang="en-US" altLang="en-US" sz="2600">
                <a:latin typeface="Times New Roman" panose="02020603050405020304" pitchFamily="18" charset="0"/>
              </a:rPr>
              <a:t> Trông coi công việc ruộng đất, tài chính, hộ khẩu, tô thuế kho tàng, thóc tiền và lương, bổng của quan, binh;</a:t>
            </a:r>
            <a:br>
              <a:rPr lang="en-US" altLang="en-US" sz="2600">
                <a:latin typeface="Times New Roman" panose="02020603050405020304" pitchFamily="18" charset="0"/>
              </a:rPr>
            </a:br>
            <a:r>
              <a:rPr lang="en-US" altLang="en-US" sz="2600">
                <a:latin typeface="Times New Roman" panose="02020603050405020304" pitchFamily="18" charset="0"/>
              </a:rPr>
              <a:t>  </a:t>
            </a:r>
            <a:r>
              <a:rPr lang="en-US" altLang="en-US" sz="2600" b="1">
                <a:latin typeface="Times New Roman" panose="02020603050405020304" pitchFamily="18" charset="0"/>
              </a:rPr>
              <a:t>* Binh Bộ:</a:t>
            </a:r>
            <a:r>
              <a:rPr lang="en-US" altLang="en-US" sz="2600">
                <a:latin typeface="Times New Roman" panose="02020603050405020304" pitchFamily="18" charset="0"/>
              </a:rPr>
              <a:t> Trông coi việc binh chính, đặt quan trấn thủ nơi biên cảnh, tổ chức việc giữ gìn các nơi hiểm yếu và ứng phó các việc khẩn cấp;</a:t>
            </a:r>
            <a:br>
              <a:rPr lang="en-US" altLang="en-US" sz="2600">
                <a:latin typeface="Times New Roman" panose="02020603050405020304" pitchFamily="18" charset="0"/>
              </a:rPr>
            </a:br>
            <a:r>
              <a:rPr lang="en-US" altLang="en-US" sz="2600">
                <a:latin typeface="Times New Roman" panose="02020603050405020304" pitchFamily="18" charset="0"/>
              </a:rPr>
              <a:t>  </a:t>
            </a:r>
            <a:r>
              <a:rPr lang="en-US" altLang="en-US" sz="2600" b="1">
                <a:latin typeface="Times New Roman" panose="02020603050405020304" pitchFamily="18" charset="0"/>
              </a:rPr>
              <a:t>* Hình Bộ:</a:t>
            </a:r>
            <a:r>
              <a:rPr lang="en-US" altLang="en-US" sz="2600">
                <a:latin typeface="Times New Roman" panose="02020603050405020304" pitchFamily="18" charset="0"/>
              </a:rPr>
              <a:t> Trông coi việc thi hành luật, lệnh, hành pháp, xét lại các việc tù, đày, kiện cáo;</a:t>
            </a:r>
            <a:br>
              <a:rPr lang="en-US" altLang="en-US" sz="2600">
                <a:latin typeface="Times New Roman" panose="02020603050405020304" pitchFamily="18" charset="0"/>
              </a:rPr>
            </a:br>
            <a:r>
              <a:rPr lang="en-US" altLang="en-US" sz="2600">
                <a:latin typeface="Times New Roman" panose="02020603050405020304" pitchFamily="18" charset="0"/>
              </a:rPr>
              <a:t>  </a:t>
            </a:r>
            <a:r>
              <a:rPr lang="en-US" altLang="en-US" sz="2600" b="1">
                <a:latin typeface="Times New Roman" panose="02020603050405020304" pitchFamily="18" charset="0"/>
              </a:rPr>
              <a:t>* Công Bộ:</a:t>
            </a:r>
            <a:r>
              <a:rPr lang="en-US" altLang="en-US" sz="2600">
                <a:latin typeface="Times New Roman" panose="02020603050405020304" pitchFamily="18" charset="0"/>
              </a:rPr>
              <a:t> Trông coi việc xây dựng, sửa chữa cầu đường, cung điện thành trì và quản đốc thợ thuyền.</a:t>
            </a:r>
          </a:p>
        </p:txBody>
      </p:sp>
      <p:sp>
        <p:nvSpPr>
          <p:cNvPr id="2" name="Left Arrow 1">
            <a:hlinkClick r:id="rId3" action="ppaction://hlinksldjump"/>
            <a:extLst>
              <a:ext uri="{FF2B5EF4-FFF2-40B4-BE49-F238E27FC236}">
                <a16:creationId xmlns:a16="http://schemas.microsoft.com/office/drawing/2014/main" id="{1510A649-827C-4DBC-ADA7-C0E0BAEC1273}"/>
              </a:ext>
            </a:extLst>
          </p:cNvPr>
          <p:cNvSpPr/>
          <p:nvPr/>
        </p:nvSpPr>
        <p:spPr>
          <a:xfrm>
            <a:off x="9890125" y="5314950"/>
            <a:ext cx="412750" cy="4460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415845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box(in)">
                                      <p:cBhvr>
                                        <p:cTn id="7" dur="500"/>
                                        <p:tgtEl>
                                          <p:spTgt spid="118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5A1379E-FABB-4911-964F-A84F6DA6C0E6}"/>
              </a:ext>
            </a:extLst>
          </p:cNvPr>
          <p:cNvSpPr>
            <a:spLocks noGrp="1" noChangeArrowheads="1"/>
          </p:cNvSpPr>
          <p:nvPr>
            <p:ph type="title"/>
          </p:nvPr>
        </p:nvSpPr>
        <p:spPr>
          <a:xfrm>
            <a:off x="1524000" y="0"/>
            <a:ext cx="9144000" cy="1143000"/>
          </a:xfrm>
        </p:spPr>
        <p:txBody>
          <a:bodyPr/>
          <a:lstStyle/>
          <a:p>
            <a:pPr eaLnBrk="1" hangingPunct="1">
              <a:defRPr/>
            </a:pPr>
            <a:r>
              <a:rPr lang="en-US" sz="300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 20: NƯỚC ĐẠI VIỆT THỜI LÊ SƠ (1428-1527)</a:t>
            </a:r>
          </a:p>
        </p:txBody>
      </p:sp>
      <p:sp>
        <p:nvSpPr>
          <p:cNvPr id="9219" name="Rectangle 3">
            <a:extLst>
              <a:ext uri="{FF2B5EF4-FFF2-40B4-BE49-F238E27FC236}">
                <a16:creationId xmlns:a16="http://schemas.microsoft.com/office/drawing/2014/main" id="{D807C68A-3C3B-4D13-BAD7-F145877F08DA}"/>
              </a:ext>
            </a:extLst>
          </p:cNvPr>
          <p:cNvSpPr>
            <a:spLocks noGrp="1" noChangeArrowheads="1"/>
          </p:cNvSpPr>
          <p:nvPr>
            <p:ph type="body" idx="1"/>
          </p:nvPr>
        </p:nvSpPr>
        <p:spPr>
          <a:xfrm>
            <a:off x="1752600" y="1066800"/>
            <a:ext cx="8915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c,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1380"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858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27096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3" end="3"/>
                                            </p:txEl>
                                          </p:spTgt>
                                        </p:tgtEl>
                                        <p:attrNameLst>
                                          <p:attrName>style.visibility</p:attrName>
                                        </p:attrNameLst>
                                      </p:cBhvr>
                                      <p:to>
                                        <p:strVal val="visible"/>
                                      </p:to>
                                    </p:set>
                                    <p:animEffect transition="in" filter="barn(inVertical)">
                                      <p:cBhvr>
                                        <p:cTn id="7"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743200"/>
            <a:ext cx="8229600" cy="1143000"/>
          </a:xfrm>
          <a:solidFill>
            <a:srgbClr val="800000"/>
          </a:solidFill>
        </p:spPr>
        <p:txBody>
          <a:bodyPr/>
          <a:lstStyle/>
          <a:p>
            <a:pPr eaLnBrk="1" hangingPunct="1"/>
            <a:r>
              <a:rPr lang="en-US" altLang="en-US" sz="3200">
                <a:solidFill>
                  <a:srgbClr val="FFFF00"/>
                </a:solidFill>
                <a:latin typeface="Times New Roman" panose="02020603050405020304" pitchFamily="18" charset="0"/>
                <a:cs typeface="Times New Roman" panose="02020603050405020304" pitchFamily="18" charset="0"/>
              </a:rPr>
              <a:t>Những nét đặc sắc về nghệ thuật sân khấu?</a:t>
            </a:r>
          </a:p>
        </p:txBody>
      </p:sp>
      <p:sp>
        <p:nvSpPr>
          <p:cNvPr id="54275" name="Rectangle 3"/>
          <p:cNvSpPr>
            <a:spLocks noGrp="1" noChangeArrowheads="1"/>
          </p:cNvSpPr>
          <p:nvPr>
            <p:ph type="body" idx="1"/>
          </p:nvPr>
        </p:nvSpPr>
        <p:spPr>
          <a:xfrm>
            <a:off x="1752600" y="762000"/>
            <a:ext cx="3810000" cy="4876800"/>
          </a:xfrm>
          <a:solidFill>
            <a:srgbClr val="FFFF99"/>
          </a:solidFill>
        </p:spPr>
        <p:txBody>
          <a:bodyPr/>
          <a:lstStyle/>
          <a:p>
            <a:pPr marL="0" indent="0" algn="just">
              <a:buNone/>
            </a:pPr>
            <a:r>
              <a:rPr lang="en-US" altLang="en-US">
                <a:latin typeface="Times New Roman" panose="02020603050405020304" pitchFamily="18" charset="0"/>
                <a:cs typeface="Times New Roman" panose="02020603050405020304" pitchFamily="18" charset="0"/>
              </a:rPr>
              <a:t>Nghệ thuật sân khấu như ca, múa, nhạc, chèo, tuồng được phục hồi nhanh chóng và phát triển, nhất là chèo, tuồng. Lương Thế Vinh đã biên soạn bộ “</a:t>
            </a:r>
            <a:r>
              <a:rPr lang="en-US" altLang="en-US">
                <a:solidFill>
                  <a:srgbClr val="CC3300"/>
                </a:solidFill>
                <a:latin typeface="Times New Roman" panose="02020603050405020304" pitchFamily="18" charset="0"/>
                <a:cs typeface="Times New Roman" panose="02020603050405020304" pitchFamily="18" charset="0"/>
              </a:rPr>
              <a:t>Hí phường phả lục</a:t>
            </a:r>
            <a:r>
              <a:rPr lang="en-US" altLang="en-US">
                <a:latin typeface="Times New Roman" panose="02020603050405020304" pitchFamily="18" charset="0"/>
                <a:cs typeface="Times New Roman" panose="02020603050405020304" pitchFamily="18" charset="0"/>
              </a:rPr>
              <a:t>” nêu nguyên tắc biểu diễn hát, múa…</a:t>
            </a:r>
          </a:p>
        </p:txBody>
      </p:sp>
      <p:pic>
        <p:nvPicPr>
          <p:cNvPr id="54276" name="Picture 4" descr="LuongTheV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713" y="144463"/>
            <a:ext cx="51292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6629401" y="5791200"/>
            <a:ext cx="3211513" cy="10668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200">
                <a:solidFill>
                  <a:schemeClr val="bg1"/>
                </a:solidFill>
                <a:latin typeface="Times New Roman" panose="02020603050405020304" pitchFamily="18" charset="0"/>
                <a:cs typeface="Times New Roman" panose="02020603050405020304" pitchFamily="18" charset="0"/>
              </a:rPr>
              <a:t>Lương Thế Vinh</a:t>
            </a:r>
          </a:p>
          <a:p>
            <a:pPr algn="ctr" eaLnBrk="1" hangingPunct="1">
              <a:spcBef>
                <a:spcPct val="0"/>
              </a:spcBef>
              <a:buClrTx/>
              <a:buSzTx/>
              <a:buFontTx/>
              <a:buNone/>
            </a:pPr>
            <a:r>
              <a:rPr lang="en-US" altLang="en-US" sz="3200">
                <a:solidFill>
                  <a:schemeClr val="bg1"/>
                </a:solidFill>
                <a:latin typeface="Times New Roman" panose="02020603050405020304" pitchFamily="18" charset="0"/>
                <a:cs typeface="Times New Roman" panose="02020603050405020304" pitchFamily="18" charset="0"/>
              </a:rPr>
              <a:t>(1442–1496)</a:t>
            </a:r>
          </a:p>
        </p:txBody>
      </p:sp>
    </p:spTree>
    <p:extLst>
      <p:ext uri="{BB962C8B-B14F-4D97-AF65-F5344CB8AC3E}">
        <p14:creationId xmlns:p14="http://schemas.microsoft.com/office/powerpoint/2010/main" val="52103213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ipe(down)">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4274"/>
                                        </p:tgtEl>
                                      </p:cBhvr>
                                    </p:animEffect>
                                    <p:set>
                                      <p:cBhvr>
                                        <p:cTn id="12" dur="1" fill="hold">
                                          <p:stCondLst>
                                            <p:cond delay="499"/>
                                          </p:stCondLst>
                                        </p:cTn>
                                        <p:tgtEl>
                                          <p:spTgt spid="54274"/>
                                        </p:tgtEl>
                                        <p:attrNameLst>
                                          <p:attrName>style.visibility</p:attrName>
                                        </p:attrNameLst>
                                      </p:cBhvr>
                                      <p:to>
                                        <p:strVal val="hidden"/>
                                      </p:to>
                                    </p:set>
                                  </p:childTnLst>
                                </p:cTn>
                              </p:par>
                              <p:par>
                                <p:cTn id="13" presetID="16" presetClass="entr" presetSubtype="26" fill="hold" grpId="0" nodeType="withEffect">
                                  <p:stCondLst>
                                    <p:cond delay="0"/>
                                  </p:stCondLst>
                                  <p:childTnLst>
                                    <p:set>
                                      <p:cBhvr>
                                        <p:cTn id="14" dur="1" fill="hold">
                                          <p:stCondLst>
                                            <p:cond delay="0"/>
                                          </p:stCondLst>
                                        </p:cTn>
                                        <p:tgtEl>
                                          <p:spTgt spid="54275">
                                            <p:bg/>
                                          </p:spTgt>
                                        </p:tgtEl>
                                        <p:attrNameLst>
                                          <p:attrName>style.visibility</p:attrName>
                                        </p:attrNameLst>
                                      </p:cBhvr>
                                      <p:to>
                                        <p:strVal val="visible"/>
                                      </p:to>
                                    </p:set>
                                    <p:animEffect transition="in" filter="barn(inHorizontal)">
                                      <p:cBhvr>
                                        <p:cTn id="15" dur="500"/>
                                        <p:tgtEl>
                                          <p:spTgt spid="54275">
                                            <p:bg/>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54275">
                                            <p:txEl>
                                              <p:pRg st="0" end="0"/>
                                            </p:txEl>
                                          </p:spTgt>
                                        </p:tgtEl>
                                        <p:attrNameLst>
                                          <p:attrName>style.visibility</p:attrName>
                                        </p:attrNameLst>
                                      </p:cBhvr>
                                      <p:to>
                                        <p:strVal val="visible"/>
                                      </p:to>
                                    </p:set>
                                    <p:animEffect transition="in" filter="barn(inHorizontal)">
                                      <p:cBhvr>
                                        <p:cTn id="18" dur="500"/>
                                        <p:tgtEl>
                                          <p:spTgt spid="54275">
                                            <p:txEl>
                                              <p:pRg st="0" end="0"/>
                                            </p:txEl>
                                          </p:spTgt>
                                        </p:tgtEl>
                                      </p:cBhvr>
                                    </p:animEffect>
                                  </p:childTnLst>
                                </p:cTn>
                              </p:par>
                            </p:childTnLst>
                          </p:cTn>
                        </p:par>
                        <p:par>
                          <p:cTn id="19" fill="hold" nodeType="afterGroup">
                            <p:stCondLst>
                              <p:cond delay="500"/>
                            </p:stCondLst>
                            <p:childTnLst>
                              <p:par>
                                <p:cTn id="20" presetID="9" presetClass="entr" presetSubtype="0" fill="hold" nodeType="afterEffect">
                                  <p:stCondLst>
                                    <p:cond delay="0"/>
                                  </p:stCondLst>
                                  <p:childTnLst>
                                    <p:set>
                                      <p:cBhvr>
                                        <p:cTn id="21" dur="1" fill="hold">
                                          <p:stCondLst>
                                            <p:cond delay="0"/>
                                          </p:stCondLst>
                                        </p:cTn>
                                        <p:tgtEl>
                                          <p:spTgt spid="54276"/>
                                        </p:tgtEl>
                                        <p:attrNameLst>
                                          <p:attrName>style.visibility</p:attrName>
                                        </p:attrNameLst>
                                      </p:cBhvr>
                                      <p:to>
                                        <p:strVal val="visible"/>
                                      </p:to>
                                    </p:set>
                                    <p:animEffect transition="in" filter="dissolve">
                                      <p:cBhvr>
                                        <p:cTn id="22" dur="1000"/>
                                        <p:tgtEl>
                                          <p:spTgt spid="5427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4277"/>
                                        </p:tgtEl>
                                        <p:attrNameLst>
                                          <p:attrName>style.visibility</p:attrName>
                                        </p:attrNameLst>
                                      </p:cBhvr>
                                      <p:to>
                                        <p:strVal val="visible"/>
                                      </p:to>
                                    </p:set>
                                    <p:animEffect transition="in" filter="box(in)">
                                      <p:cBhvr>
                                        <p:cTn id="25"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4" grpId="1" animBg="1"/>
      <p:bldP spid="54275" grpId="0" build="p" animBg="1"/>
      <p:bldP spid="5427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lide4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0"/>
            <a:ext cx="8229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Slide4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8086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diamond(in)">
                                      <p:cBhvr>
                                        <p:cTn id="7" dur="2000"/>
                                        <p:tgtEl>
                                          <p:spTgt spid="75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5778"/>
                                        </p:tgtEl>
                                        <p:attrNameLst>
                                          <p:attrName>style.visibility</p:attrName>
                                        </p:attrNameLst>
                                      </p:cBhvr>
                                      <p:to>
                                        <p:strVal val="visible"/>
                                      </p:to>
                                    </p:set>
                                    <p:animEffect transition="in" filter="box(in)">
                                      <p:cBhvr>
                                        <p:cTn id="12" dur="500"/>
                                        <p:tgtEl>
                                          <p:spTgt spid="757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5779"/>
                                        </p:tgtEl>
                                        <p:attrNameLst>
                                          <p:attrName>style.visibility</p:attrName>
                                        </p:attrNameLst>
                                      </p:cBhvr>
                                      <p:to>
                                        <p:strVal val="visible"/>
                                      </p:to>
                                    </p:set>
                                    <p:animEffect transition="in" filter="diamond(in)">
                                      <p:cBhvr>
                                        <p:cTn id="17" dur="2000"/>
                                        <p:tgtEl>
                                          <p:spTgt spid="757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5779"/>
                                        </p:tgtEl>
                                        <p:attrNameLst>
                                          <p:attrName>style.visibility</p:attrName>
                                        </p:attrNameLst>
                                      </p:cBhvr>
                                      <p:to>
                                        <p:strVal val="visible"/>
                                      </p:to>
                                    </p:set>
                                    <p:animEffect transition="in" filter="box(in)">
                                      <p:cBhvr>
                                        <p:cTn id="22" dur="5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B85D680-0C34-4898-8F5C-3CB7E6DB2B80}"/>
              </a:ext>
            </a:extLst>
          </p:cNvPr>
          <p:cNvSpPr>
            <a:spLocks noGrp="1" noChangeArrowheads="1"/>
          </p:cNvSpPr>
          <p:nvPr>
            <p:ph type="title"/>
          </p:nvPr>
        </p:nvSpPr>
        <p:spPr>
          <a:xfrm>
            <a:off x="1524000" y="0"/>
            <a:ext cx="9144000" cy="1143000"/>
          </a:xfrm>
        </p:spPr>
        <p:txBody>
          <a:bodyPr/>
          <a:lstStyle/>
          <a:p>
            <a:pPr algn="ctr" eaLnBrk="1" hangingPunct="1">
              <a:defRPr/>
            </a:pPr>
            <a:r>
              <a:rPr lang="en-US" sz="30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20: NƯỚC ĐẠI VIỆT THỜI LÊ SƠ (1428-1527)</a:t>
            </a:r>
            <a:b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b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n-US" sz="30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4)</a:t>
            </a:r>
          </a:p>
        </p:txBody>
      </p:sp>
      <p:sp>
        <p:nvSpPr>
          <p:cNvPr id="9219" name="Rectangle 3">
            <a:extLst>
              <a:ext uri="{FF2B5EF4-FFF2-40B4-BE49-F238E27FC236}">
                <a16:creationId xmlns:a16="http://schemas.microsoft.com/office/drawing/2014/main" id="{A018BF1C-17D4-40CF-822B-B0DF2A27D0F1}"/>
              </a:ext>
            </a:extLst>
          </p:cNvPr>
          <p:cNvSpPr>
            <a:spLocks noGrp="1" noChangeArrowheads="1"/>
          </p:cNvSpPr>
          <p:nvPr>
            <p:ph type="body" idx="1"/>
          </p:nvPr>
        </p:nvSpPr>
        <p:spPr>
          <a:xfrm>
            <a:off x="1752600" y="1066800"/>
            <a:ext cx="8534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b, Khoa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kỹ</a:t>
            </a:r>
            <a:r>
              <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7284"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1430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87129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xEl>
                                              <p:pRg st="4" end="4"/>
                                            </p:txEl>
                                          </p:spTgt>
                                        </p:tgtEl>
                                        <p:attrNameLst>
                                          <p:attrName>style.visibility</p:attrName>
                                        </p:attrNameLst>
                                      </p:cBhvr>
                                      <p:to>
                                        <p:strVal val="visible"/>
                                      </p:to>
                                    </p:set>
                                    <p:animEffect transition="in" filter="wipe(down)">
                                      <p:cBhvr>
                                        <p:cTn id="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at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1076"/>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C7F50707-F049-4261-9270-CE301DA3570A}"/>
              </a:ext>
            </a:extLst>
          </p:cNvPr>
          <p:cNvSpPr>
            <a:spLocks noGrp="1" noChangeArrowheads="1"/>
          </p:cNvSpPr>
          <p:nvPr>
            <p:ph type="title"/>
          </p:nvPr>
        </p:nvSpPr>
        <p:spPr>
          <a:xfrm>
            <a:off x="2640014" y="0"/>
            <a:ext cx="7793037" cy="852488"/>
          </a:xfrm>
        </p:spPr>
        <p:txBody>
          <a:bodyPr/>
          <a:lstStyle/>
          <a:p>
            <a:pPr eaLnBrk="1" hangingPunct="1">
              <a:defRPr/>
            </a:pPr>
            <a:r>
              <a:rPr lang="en-US" dirty="0"/>
              <a:t>             </a:t>
            </a:r>
            <a:r>
              <a:rPr lang="en-US" dirty="0" err="1">
                <a:solidFill>
                  <a:schemeClr val="accent3"/>
                </a:solidFill>
              </a:rPr>
              <a:t>Hát</a:t>
            </a:r>
            <a:r>
              <a:rPr lang="en-US" dirty="0">
                <a:solidFill>
                  <a:schemeClr val="accent3"/>
                </a:solidFill>
              </a:rPr>
              <a:t> </a:t>
            </a:r>
            <a:r>
              <a:rPr lang="en-US" dirty="0" err="1">
                <a:solidFill>
                  <a:schemeClr val="accent3"/>
                </a:solidFill>
              </a:rPr>
              <a:t>chèo</a:t>
            </a:r>
            <a:r>
              <a:rPr lang="en-US" dirty="0">
                <a:solidFill>
                  <a:schemeClr val="accent3"/>
                </a:solidFill>
              </a:rPr>
              <a:t> </a:t>
            </a:r>
          </a:p>
        </p:txBody>
      </p:sp>
    </p:spTree>
    <p:extLst>
      <p:ext uri="{BB962C8B-B14F-4D97-AF65-F5344CB8AC3E}">
        <p14:creationId xmlns:p14="http://schemas.microsoft.com/office/powerpoint/2010/main" val="320060279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ox(in)">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524000" y="62166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a:solidFill>
                  <a:schemeClr val="tx1"/>
                </a:solidFill>
                <a:latin typeface="Arial" panose="020B0604020202020204" pitchFamily="34" charset="0"/>
              </a:rPr>
              <a:t>Diễn viên tuồng còn gọi là hát bộ</a:t>
            </a:r>
          </a:p>
        </p:txBody>
      </p:sp>
      <p:pic>
        <p:nvPicPr>
          <p:cNvPr id="105475" name="Picture 3" descr="Troupe+theatrale+de+Nam-D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88913"/>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971072"/>
      </p:ext>
    </p:extLst>
  </p:cSld>
  <p:clrMapOvr>
    <a:masterClrMapping/>
  </p:clrMapOvr>
  <p:transition advClick="0" advTm="4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590800" y="5667376"/>
            <a:ext cx="7162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a:solidFill>
                  <a:schemeClr val="tx1"/>
                </a:solidFill>
                <a:latin typeface="Arial" panose="020B0604020202020204" pitchFamily="34" charset="0"/>
                <a:cs typeface="Arial" panose="020B0604020202020204" pitchFamily="34" charset="0"/>
              </a:rPr>
              <a:t>Cảnh vở Ngọc Hân công chúa của Nhà hát chèo Hà Nội</a:t>
            </a:r>
            <a:r>
              <a:rPr lang="en-US" altLang="en-US" sz="3600">
                <a:solidFill>
                  <a:schemeClr val="tx1"/>
                </a:solidFill>
                <a:latin typeface="Arial" panose="020B0604020202020204" pitchFamily="34" charset="0"/>
                <a:cs typeface="Arial" panose="020B0604020202020204" pitchFamily="34" charset="0"/>
              </a:rPr>
              <a:t> </a:t>
            </a:r>
          </a:p>
        </p:txBody>
      </p:sp>
      <p:pic>
        <p:nvPicPr>
          <p:cNvPr id="106499" name="Picture 3" descr="200912260829232_26_12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982604"/>
      </p:ext>
    </p:extLst>
  </p:cSld>
  <p:clrMapOvr>
    <a:masterClrMapping/>
  </p:clrMapOvr>
  <p:transition advClick="0" advTm="4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524000" y="5667376"/>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a:solidFill>
                  <a:schemeClr val="tx1"/>
                </a:solidFill>
                <a:latin typeface="Arial" panose="020B0604020202020204" pitchFamily="34" charset="0"/>
              </a:rPr>
              <a:t>Múa rối nước là một loại hình nghệ thuật đặc sắc, phát triển từ thời Lý.</a:t>
            </a:r>
            <a:r>
              <a:rPr lang="en-US" altLang="en-US" sz="3600">
                <a:solidFill>
                  <a:schemeClr val="tx1"/>
                </a:solidFill>
                <a:latin typeface="Arial" panose="020B0604020202020204" pitchFamily="34" charset="0"/>
              </a:rPr>
              <a:t> </a:t>
            </a:r>
          </a:p>
        </p:txBody>
      </p:sp>
      <p:pic>
        <p:nvPicPr>
          <p:cNvPr id="107523" name="Picture 3" descr="Muaroinu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811011"/>
      </p:ext>
    </p:extLst>
  </p:cSld>
  <p:clrMapOvr>
    <a:masterClrMapping/>
  </p:clrMapOvr>
  <p:transition advClick="0" advTm="4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524000" y="5546726"/>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a:solidFill>
                  <a:schemeClr val="tx1"/>
                </a:solidFill>
                <a:latin typeface="Arial" panose="020B0604020202020204" pitchFamily="34" charset="0"/>
              </a:rPr>
              <a:t>Hát quan họ Bắc Ninh di sản văn hoá phi vật thể</a:t>
            </a:r>
          </a:p>
        </p:txBody>
      </p:sp>
      <p:pic>
        <p:nvPicPr>
          <p:cNvPr id="108547" name="Picture 3" descr="HatQuanHo%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79037"/>
      </p:ext>
    </p:extLst>
  </p:cSld>
  <p:clrMapOvr>
    <a:masterClrMapping/>
  </p:clrMapOvr>
  <p:transition>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524000" y="5791200"/>
            <a:ext cx="882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200" b="1">
                <a:solidFill>
                  <a:schemeClr val="tx1"/>
                </a:solidFill>
                <a:latin typeface="Arial" panose="020B0604020202020204" pitchFamily="34" charset="0"/>
              </a:rPr>
              <a:t>Ca trù – hát ả đào di sản văn hoá phi vật thể</a:t>
            </a:r>
          </a:p>
        </p:txBody>
      </p:sp>
      <p:pic>
        <p:nvPicPr>
          <p:cNvPr id="109571" name="Picture 3" descr="Y11T77_catru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029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C4%90%C3%A0o%20n%C6%B0%C6%A1ng%20Nguy%E1%BB%85n%20Nh%C6%B0%20Mai,%20m%E1%BB%99t%20%C4%91%C3%A0o%20n%C6%B0%C6%A1ng%20tr%E1%BA%BB%20c%E1%BB%A7a%20CLB%20Ca%20tr%C3%B9%20Th%C4%83ng%20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14" y="0"/>
            <a:ext cx="41036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059732"/>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êu đề 1"/>
          <p:cNvSpPr>
            <a:spLocks noGrp="1" noChangeArrowheads="1"/>
          </p:cNvSpPr>
          <p:nvPr>
            <p:ph type="title"/>
          </p:nvPr>
        </p:nvSpPr>
        <p:spPr/>
        <p:txBody>
          <a:bodyPr/>
          <a:lstStyle/>
          <a:p>
            <a:pPr eaLnBrk="1" hangingPunct="1"/>
            <a:endParaRPr lang="en-US" altLang="en-US"/>
          </a:p>
        </p:txBody>
      </p:sp>
      <p:sp>
        <p:nvSpPr>
          <p:cNvPr id="14339" name="Chỗ dành sẵn cho Nội dung 2"/>
          <p:cNvSpPr>
            <a:spLocks noGrp="1" noChangeArrowheads="1"/>
          </p:cNvSpPr>
          <p:nvPr>
            <p:ph idx="1"/>
          </p:nvPr>
        </p:nvSpPr>
        <p:spPr>
          <a:xfrm>
            <a:off x="2133601" y="5949950"/>
            <a:ext cx="6348413" cy="596900"/>
          </a:xfrm>
        </p:spPr>
        <p:txBody>
          <a:bodyPr/>
          <a:lstStyle/>
          <a:p>
            <a:pPr eaLnBrk="1" hangingPunct="1"/>
            <a:r>
              <a:rPr lang="en-US" altLang="en-US">
                <a:latin typeface="Calibri" panose="020F0502020204030204" pitchFamily="34" charset="0"/>
                <a:cs typeface="Calibri" panose="020F0502020204030204" pitchFamily="34" charset="0"/>
              </a:rPr>
              <a:t>Cơ quan Ngự sử đài</a:t>
            </a:r>
          </a:p>
        </p:txBody>
      </p:sp>
      <p:pic>
        <p:nvPicPr>
          <p:cNvPr id="14340"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88914"/>
            <a:ext cx="741838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02424"/>
      </p:ext>
    </p:extLst>
  </p:cSld>
  <p:clrMapOvr>
    <a:masterClrMapping/>
  </p:clrMapOvr>
  <p:transition>
    <p:cover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524000" y="5667376"/>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3600" b="1" i="1">
                <a:solidFill>
                  <a:schemeClr val="tx1"/>
                </a:solidFill>
                <a:latin typeface="Arial" panose="020B0604020202020204" pitchFamily="34" charset="0"/>
              </a:rPr>
              <a:t>Hát xẩm</a:t>
            </a:r>
            <a:r>
              <a:rPr lang="en-US" altLang="en-US" sz="3600" b="1">
                <a:solidFill>
                  <a:schemeClr val="tx1"/>
                </a:solidFill>
                <a:latin typeface="Arial" panose="020B0604020202020204" pitchFamily="34" charset="0"/>
              </a:rPr>
              <a:t> được nhiều người khiếm thị sử dụng làm nghề kiếm sống nơi bến đò</a:t>
            </a:r>
          </a:p>
        </p:txBody>
      </p:sp>
      <p:pic>
        <p:nvPicPr>
          <p:cNvPr id="110595" name="Picture 3" descr="1hat_x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158307"/>
      </p:ext>
    </p:extLst>
  </p:cSld>
  <p:clrMapOvr>
    <a:masterClrMapping/>
  </p:clrMapOvr>
  <p:transition>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1905000"/>
            <a:ext cx="8229600" cy="1143000"/>
          </a:xfrm>
          <a:solidFill>
            <a:srgbClr val="800080"/>
          </a:solidFill>
        </p:spPr>
        <p:txBody>
          <a:bodyPr/>
          <a:lstStyle/>
          <a:p>
            <a:pPr eaLnBrk="1" hangingPunct="1"/>
            <a:r>
              <a:rPr lang="en-US" altLang="en-US" sz="3200">
                <a:solidFill>
                  <a:srgbClr val="00FFFF"/>
                </a:solidFill>
                <a:latin typeface="Times New Roman" panose="02020603050405020304" pitchFamily="18" charset="0"/>
                <a:cs typeface="Times New Roman" panose="02020603050405020304" pitchFamily="18" charset="0"/>
              </a:rPr>
              <a:t>Nghệ thuật kiến trúc và điêu khắc thời Lê sơ có gì nổi bật?</a:t>
            </a:r>
          </a:p>
        </p:txBody>
      </p:sp>
    </p:spTree>
    <p:extLst>
      <p:ext uri="{BB962C8B-B14F-4D97-AF65-F5344CB8AC3E}">
        <p14:creationId xmlns:p14="http://schemas.microsoft.com/office/powerpoint/2010/main" val="253171429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heckerboard(across)">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100E6E0-B56F-4012-9F8D-6C010F1AF16E}"/>
              </a:ext>
            </a:extLst>
          </p:cNvPr>
          <p:cNvSpPr>
            <a:spLocks noGrp="1" noChangeArrowheads="1"/>
          </p:cNvSpPr>
          <p:nvPr>
            <p:ph type="title"/>
          </p:nvPr>
        </p:nvSpPr>
        <p:spPr>
          <a:xfrm>
            <a:off x="1524000" y="0"/>
            <a:ext cx="9144000" cy="1143000"/>
          </a:xfrm>
        </p:spPr>
        <p:txBody>
          <a:bodyPr/>
          <a:lstStyle/>
          <a:p>
            <a:pPr eaLnBrk="1" hangingPunct="1">
              <a:defRPr/>
            </a:pPr>
            <a:r>
              <a:rPr lang="en-US" sz="300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Bài 20: NƯỚC ĐẠI VIỆT THỜI LÊ SƠ (1428-1527)</a:t>
            </a:r>
          </a:p>
        </p:txBody>
      </p:sp>
      <p:sp>
        <p:nvSpPr>
          <p:cNvPr id="9219" name="Rectangle 3">
            <a:extLst>
              <a:ext uri="{FF2B5EF4-FFF2-40B4-BE49-F238E27FC236}">
                <a16:creationId xmlns:a16="http://schemas.microsoft.com/office/drawing/2014/main" id="{1B673BC4-320A-489F-81E4-506C40720081}"/>
              </a:ext>
            </a:extLst>
          </p:cNvPr>
          <p:cNvSpPr>
            <a:spLocks noGrp="1" noChangeArrowheads="1"/>
          </p:cNvSpPr>
          <p:nvPr>
            <p:ph type="body" idx="1"/>
          </p:nvPr>
        </p:nvSpPr>
        <p:spPr>
          <a:xfrm>
            <a:off x="1752600" y="1066800"/>
            <a:ext cx="8915400" cy="5410200"/>
          </a:xfrm>
        </p:spPr>
        <p:txBody>
          <a:bodyPr/>
          <a:lstStyle/>
          <a:p>
            <a:pPr marL="0" indent="0" algn="just">
              <a:buNone/>
              <a:defRPr/>
            </a:pPr>
            <a:r>
              <a:rPr lang="en-US" sz="32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III.TÌNH HÌNH VĂN HÓA, GIÁO DỤC</a:t>
            </a:r>
          </a:p>
          <a:p>
            <a:pPr marL="0" indent="0" algn="just">
              <a:buNone/>
              <a:defRPr/>
            </a:pP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1.Tình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dục</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cử</a:t>
            </a:r>
            <a:endParaRPr lang="en-US" sz="32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2.Văn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c,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996600"/>
                </a:solidFill>
                <a:effectLst>
                  <a:outerShdw blurRad="38100" dist="38100" dir="2700000" algn="tl">
                    <a:srgbClr val="000000">
                      <a:alpha val="43137"/>
                    </a:srgbClr>
                  </a:outerShdw>
                </a:effectLst>
                <a:latin typeface="Times New Roman" pitchFamily="18" charset="0"/>
                <a:cs typeface="Times New Roman" pitchFamily="18" charset="0"/>
              </a:rPr>
              <a:t>thuật</a:t>
            </a:r>
            <a:endParaRPr lang="en-US" sz="3200" dirty="0">
              <a:solidFill>
                <a:srgbClr val="99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thuật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sân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khấu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ca,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múa</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nhạc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chèo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tuồng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đều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phát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triển</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a:p>
            <a:pPr marL="0" indent="0" algn="just">
              <a:buNone/>
              <a:defRPr/>
            </a:pP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Nghệ</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thuật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kiến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trúc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điêu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khắc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phong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cách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khối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đồ</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sộ</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kỹ</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thuật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điêu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luyện</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112644" name="Picture 4" descr="Book-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85800"/>
            <a:ext cx="685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61540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5" end="5"/>
                                            </p:txEl>
                                          </p:spTgt>
                                        </p:tgtEl>
                                        <p:attrNameLst>
                                          <p:attrName>style.visibility</p:attrName>
                                        </p:attrNameLst>
                                      </p:cBhvr>
                                      <p:to>
                                        <p:strVal val="visible"/>
                                      </p:to>
                                    </p:set>
                                    <p:animEffect transition="in" filter="barn(inVertical)">
                                      <p:cBhvr>
                                        <p:cTn id="7"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620714"/>
            <a:ext cx="7920038"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973665"/>
      </p:ext>
    </p:extLst>
  </p:cSld>
  <p:clrMapOvr>
    <a:masterClrMapping/>
  </p:clrMapOvr>
  <p:transition>
    <p:split orient="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052514"/>
            <a:ext cx="75612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608954"/>
      </p:ext>
    </p:extLst>
  </p:cSld>
  <p:clrMapOvr>
    <a:masterClrMapping/>
  </p:clrMapOvr>
  <p:transition>
    <p:check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2D745044-548E-444C-BE2A-FDB5E6469329}"/>
              </a:ext>
            </a:extLst>
          </p:cNvPr>
          <p:cNvSpPr>
            <a:spLocks noChangeArrowheads="1"/>
          </p:cNvSpPr>
          <p:nvPr/>
        </p:nvSpPr>
        <p:spPr bwMode="auto">
          <a:xfrm>
            <a:off x="4572000" y="6235700"/>
            <a:ext cx="2590800" cy="579438"/>
          </a:xfrm>
          <a:prstGeom prst="rect">
            <a:avLst/>
          </a:prstGeom>
          <a:solidFill>
            <a:srgbClr val="008000"/>
          </a:solidFill>
          <a:ln>
            <a:noFill/>
          </a:ln>
          <a:effectLst/>
        </p:spPr>
        <p:txBody>
          <a:bodyPr>
            <a:spAutoFit/>
          </a:bodyPr>
          <a:lstStyle/>
          <a:p>
            <a:pPr algn="ctr" eaLnBrk="1" hangingPunct="1">
              <a:defRPr/>
            </a:pPr>
            <a:r>
              <a:rPr lang="en-US" sz="320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Rồng thời Lê</a:t>
            </a:r>
          </a:p>
        </p:txBody>
      </p:sp>
    </p:spTree>
    <p:extLst>
      <p:ext uri="{BB962C8B-B14F-4D97-AF65-F5344CB8AC3E}">
        <p14:creationId xmlns:p14="http://schemas.microsoft.com/office/powerpoint/2010/main" val="176317940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box(in)">
                                      <p:cBhvr>
                                        <p:cTn id="11"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250px-Tuong_gom_nghe_thoi_Canh_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33375"/>
            <a:ext cx="432435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250px-Tuong_gom_ho_thoi_Canh_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333376"/>
            <a:ext cx="375126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45399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diamond(in)">
                                      <p:cBhvr>
                                        <p:cTn id="7" dur="2000"/>
                                        <p:tgtEl>
                                          <p:spTgt spid="59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9397"/>
                                        </p:tgtEl>
                                        <p:attrNameLst>
                                          <p:attrName>style.visibility</p:attrName>
                                        </p:attrNameLst>
                                      </p:cBhvr>
                                      <p:to>
                                        <p:strVal val="visible"/>
                                      </p:to>
                                    </p:set>
                                    <p:anim calcmode="lin" valueType="num">
                                      <p:cBhvr additive="base">
                                        <p:cTn id="12" dur="500" fill="hold"/>
                                        <p:tgtEl>
                                          <p:spTgt spid="59397"/>
                                        </p:tgtEl>
                                        <p:attrNameLst>
                                          <p:attrName>ppt_x</p:attrName>
                                        </p:attrNameLst>
                                      </p:cBhvr>
                                      <p:tavLst>
                                        <p:tav tm="0">
                                          <p:val>
                                            <p:strVal val="#ppt_x"/>
                                          </p:val>
                                        </p:tav>
                                        <p:tav tm="100000">
                                          <p:val>
                                            <p:strVal val="#ppt_x"/>
                                          </p:val>
                                        </p:tav>
                                      </p:tavLst>
                                    </p:anim>
                                    <p:anim calcmode="lin" valueType="num">
                                      <p:cBhvr additive="base">
                                        <p:cTn id="13" dur="500" fill="hold"/>
                                        <p:tgtEl>
                                          <p:spTgt spid="593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0" y="188913"/>
            <a:ext cx="9144000" cy="476250"/>
          </a:xfrm>
        </p:spPr>
        <p:txBody>
          <a:bodyPr>
            <a:normAutofit fontScale="90000"/>
          </a:bodyPr>
          <a:lstStyle/>
          <a:p>
            <a:pPr algn="ctr" eaLnBrk="1" hangingPunct="1"/>
            <a:r>
              <a:rPr lang="en-US" altLang="en-US" b="1">
                <a:solidFill>
                  <a:schemeClr val="tx1"/>
                </a:solidFill>
              </a:rPr>
              <a:t>BỆ CHÂN CỘT HÌNH HOA SEN NỞ</a:t>
            </a:r>
          </a:p>
        </p:txBody>
      </p:sp>
      <p:pic>
        <p:nvPicPr>
          <p:cNvPr id="117763" name="Picture 3" descr="images53154_DecothoasenthoiLy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685800"/>
            <a:ext cx="4343400" cy="6172200"/>
          </a:xfrm>
        </p:spPr>
      </p:pic>
      <p:pic>
        <p:nvPicPr>
          <p:cNvPr id="117764" name="Picture 4" descr="images53136_cotlycodautichmotvucha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7400" y="692150"/>
            <a:ext cx="4800600" cy="6165850"/>
          </a:xfrm>
        </p:spPr>
      </p:pic>
    </p:spTree>
    <p:extLst>
      <p:ext uri="{BB962C8B-B14F-4D97-AF65-F5344CB8AC3E}">
        <p14:creationId xmlns:p14="http://schemas.microsoft.com/office/powerpoint/2010/main" val="516387734"/>
      </p:ext>
    </p:extLst>
  </p:cSld>
  <p:clrMapOvr>
    <a:masterClrMapping/>
  </p:clrMapOvr>
  <p:transition>
    <p:cover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209800" y="0"/>
            <a:ext cx="8001000" cy="1143000"/>
          </a:xfrm>
        </p:spPr>
        <p:txBody>
          <a:bodyPr/>
          <a:lstStyle/>
          <a:p>
            <a:pPr algn="just" eaLnBrk="1" hangingPunct="1"/>
            <a:r>
              <a:rPr lang="en-US" altLang="en-US" sz="3200">
                <a:solidFill>
                  <a:srgbClr val="FF3300"/>
                </a:solidFill>
                <a:latin typeface="Times New Roman" panose="02020603050405020304" pitchFamily="18" charset="0"/>
                <a:cs typeface="Times New Roman" panose="02020603050405020304" pitchFamily="18" charset="0"/>
              </a:rPr>
              <a:t>2. Văn học, khoa học, nghệ thuật</a:t>
            </a:r>
          </a:p>
        </p:txBody>
      </p:sp>
      <p:sp>
        <p:nvSpPr>
          <p:cNvPr id="36867" name="Rectangle 3">
            <a:extLst>
              <a:ext uri="{FF2B5EF4-FFF2-40B4-BE49-F238E27FC236}">
                <a16:creationId xmlns:a16="http://schemas.microsoft.com/office/drawing/2014/main" id="{CB849088-4186-48FF-8295-BB8D180EEB31}"/>
              </a:ext>
            </a:extLst>
          </p:cNvPr>
          <p:cNvSpPr>
            <a:spLocks noGrp="1" noChangeArrowheads="1"/>
          </p:cNvSpPr>
          <p:nvPr>
            <p:ph type="body" idx="1"/>
          </p:nvPr>
        </p:nvSpPr>
        <p:spPr>
          <a:xfrm>
            <a:off x="2555875" y="3933826"/>
            <a:ext cx="8077200" cy="2200275"/>
          </a:xfrm>
        </p:spPr>
        <p:txBody>
          <a:bodyPr/>
          <a:lstStyle/>
          <a:p>
            <a:pPr marL="0" indent="0" algn="just">
              <a:buNone/>
              <a:defRPr/>
            </a:pPr>
            <a:endPar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defRPr/>
            </a:pP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lao</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đóng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góp</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xây</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dựng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đất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triều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phong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thịnh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trị</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có</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cách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trị</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đúng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đắn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đóng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góp</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vật</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tài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Lê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lợi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Nguyễn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Trãi</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Lê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Thánh</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Tông</a:t>
            </a:r>
            <a:r>
              <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endParaRPr>
          </a:p>
        </p:txBody>
      </p:sp>
      <p:sp>
        <p:nvSpPr>
          <p:cNvPr id="36871" name="AutoShape 7">
            <a:extLst>
              <a:ext uri="{FF2B5EF4-FFF2-40B4-BE49-F238E27FC236}">
                <a16:creationId xmlns:a16="http://schemas.microsoft.com/office/drawing/2014/main" id="{DF998487-4737-4C5C-9915-6AF79D295F6D}"/>
              </a:ext>
            </a:extLst>
          </p:cNvPr>
          <p:cNvSpPr>
            <a:spLocks noChangeArrowheads="1"/>
          </p:cNvSpPr>
          <p:nvPr/>
        </p:nvSpPr>
        <p:spPr bwMode="auto">
          <a:xfrm>
            <a:off x="3308350" y="1066800"/>
            <a:ext cx="5638800" cy="3124200"/>
          </a:xfrm>
          <a:prstGeom prst="cloudCallout">
            <a:avLst>
              <a:gd name="adj1" fmla="val -72889"/>
              <a:gd name="adj2" fmla="val 24491"/>
            </a:avLst>
          </a:prstGeom>
          <a:solidFill>
            <a:srgbClr val="FFCC00"/>
          </a:solidFill>
          <a:ln w="9525">
            <a:solidFill>
              <a:schemeClr val="tx1"/>
            </a:solidFill>
            <a:round/>
            <a:headEnd/>
            <a:tailEnd/>
          </a:ln>
          <a:effectLst/>
        </p:spPr>
        <p:txBody>
          <a:bodyPr/>
          <a:lstStyle/>
          <a:p>
            <a:pPr algn="ctr">
              <a:defRPr/>
            </a:pP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Vì</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sao</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quốc</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gia</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Lê</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sơ</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đạt</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tựu</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nói</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32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p>
        </p:txBody>
      </p:sp>
      <p:pic>
        <p:nvPicPr>
          <p:cNvPr id="36872" name="Picture 8" descr="CLA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14900"/>
            <a:ext cx="1241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71588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ox(in)">
                                      <p:cBhvr>
                                        <p:cTn id="7" dur="500"/>
                                        <p:tgtEl>
                                          <p:spTgt spid="36871"/>
                                        </p:tgtEl>
                                      </p:cBhvr>
                                    </p:animEffect>
                                  </p:childTnLst>
                                </p:cTn>
                              </p:par>
                              <p:par>
                                <p:cTn id="8" presetID="3" presetClass="entr" presetSubtype="10" fill="hold"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blinds(horizontal)">
                                      <p:cBhvr>
                                        <p:cTn id="10" dur="5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grpId="1" nodeType="clickEffect">
                                  <p:stCondLst>
                                    <p:cond delay="0"/>
                                  </p:stCondLst>
                                  <p:childTnLst>
                                    <p:animEffect transition="out" filter="box(in)">
                                      <p:cBhvr>
                                        <p:cTn id="14" dur="500"/>
                                        <p:tgtEl>
                                          <p:spTgt spid="36871"/>
                                        </p:tgtEl>
                                      </p:cBhvr>
                                    </p:animEffect>
                                    <p:set>
                                      <p:cBhvr>
                                        <p:cTn id="15" dur="1" fill="hold">
                                          <p:stCondLst>
                                            <p:cond delay="499"/>
                                          </p:stCondLst>
                                        </p:cTn>
                                        <p:tgtEl>
                                          <p:spTgt spid="36871"/>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36872"/>
                                        </p:tgtEl>
                                      </p:cBhvr>
                                    </p:animEffect>
                                    <p:set>
                                      <p:cBhvr>
                                        <p:cTn id="18" dur="1" fill="hold">
                                          <p:stCondLst>
                                            <p:cond delay="499"/>
                                          </p:stCondLst>
                                        </p:cTn>
                                        <p:tgtEl>
                                          <p:spTgt spid="36872"/>
                                        </p:tgtEl>
                                        <p:attrNameLst>
                                          <p:attrName>style.visibility</p:attrName>
                                        </p:attrNameLst>
                                      </p:cBhvr>
                                      <p:to>
                                        <p:strVal val="hidden"/>
                                      </p:to>
                                    </p:set>
                                  </p:childTnLst>
                                </p:cTn>
                              </p:par>
                              <p:par>
                                <p:cTn id="19" presetID="18" presetClass="entr" presetSubtype="12" fill="hold" nodeType="withEffect">
                                  <p:stCondLst>
                                    <p:cond delay="0"/>
                                  </p:stCondLst>
                                  <p:childTnLst>
                                    <p:set>
                                      <p:cBhvr>
                                        <p:cTn id="20" dur="1" fill="hold">
                                          <p:stCondLst>
                                            <p:cond delay="0"/>
                                          </p:stCondLst>
                                        </p:cTn>
                                        <p:tgtEl>
                                          <p:spTgt spid="36867">
                                            <p:txEl>
                                              <p:pRg st="1" end="1"/>
                                            </p:txEl>
                                          </p:spTgt>
                                        </p:tgtEl>
                                        <p:attrNameLst>
                                          <p:attrName>style.visibility</p:attrName>
                                        </p:attrNameLst>
                                      </p:cBhvr>
                                      <p:to>
                                        <p:strVal val="visible"/>
                                      </p:to>
                                    </p:set>
                                    <p:animEffect transition="in" filter="strips(downLeft)">
                                      <p:cBhvr>
                                        <p:cTn id="21" dur="5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p:bldP spid="36871"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nchor="ctr"/>
          <a:lstStyle/>
          <a:p>
            <a:pPr eaLnBrk="1" hangingPunct="1"/>
            <a:endParaRPr lang="en-US" altLang="en-US"/>
          </a:p>
        </p:txBody>
      </p:sp>
      <p:sp>
        <p:nvSpPr>
          <p:cNvPr id="6150" name="Text Box 6"/>
          <p:cNvSpPr txBox="1">
            <a:spLocks noChangeArrowheads="1"/>
          </p:cNvSpPr>
          <p:nvPr/>
        </p:nvSpPr>
        <p:spPr bwMode="auto">
          <a:xfrm>
            <a:off x="1744664" y="476250"/>
            <a:ext cx="87026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4000" b="1" u="sng">
                <a:solidFill>
                  <a:srgbClr val="FF0000"/>
                </a:solidFill>
                <a:latin typeface="Times New Roman" panose="02020603050405020304" pitchFamily="18" charset="0"/>
                <a:cs typeface="Arial" panose="020B0604020202020204" pitchFamily="34" charset="0"/>
              </a:rPr>
              <a:t>IV/ Một số danh nhân văn hóa xuất sắc  của dân tộc</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1) Nguyễn Trãi (1380 – 1442) </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2) Lê Thánh Tông (1442 – 1497) </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3) Ngô Sĩ Liên (khoảng 1400 - 1498) </a:t>
            </a:r>
          </a:p>
          <a:p>
            <a:pPr>
              <a:spcBef>
                <a:spcPct val="50000"/>
              </a:spcBef>
              <a:buClrTx/>
              <a:buSzTx/>
              <a:buFontTx/>
              <a:buNone/>
            </a:pPr>
            <a:r>
              <a:rPr lang="en-US" altLang="en-US" sz="4000" b="1">
                <a:solidFill>
                  <a:srgbClr val="FF0000"/>
                </a:solidFill>
                <a:latin typeface="Times New Roman" panose="02020603050405020304" pitchFamily="18" charset="0"/>
                <a:cs typeface="Arial" panose="020B0604020202020204" pitchFamily="34" charset="0"/>
              </a:rPr>
              <a:t>4) Lương Thế Vinh (1442 - ?)               </a:t>
            </a:r>
          </a:p>
        </p:txBody>
      </p:sp>
    </p:spTree>
    <p:extLst>
      <p:ext uri="{BB962C8B-B14F-4D97-AF65-F5344CB8AC3E}">
        <p14:creationId xmlns:p14="http://schemas.microsoft.com/office/powerpoint/2010/main" val="490372141"/>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150">
                                            <p:txEl>
                                              <p:pRg st="0" end="0"/>
                                            </p:txEl>
                                          </p:spTgt>
                                        </p:tgtEl>
                                        <p:attrNameLst>
                                          <p:attrName>style.visibility</p:attrName>
                                        </p:attrNameLst>
                                      </p:cBhvr>
                                      <p:to>
                                        <p:strVal val="visible"/>
                                      </p:to>
                                    </p:set>
                                    <p:anim calcmode="discrete" valueType="clr">
                                      <p:cBhvr override="childStyle">
                                        <p:cTn id="7" dur="80"/>
                                        <p:tgtEl>
                                          <p:spTgt spid="615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5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15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150">
                                            <p:txEl>
                                              <p:pRg st="1" end="1"/>
                                            </p:txEl>
                                          </p:spTgt>
                                        </p:tgtEl>
                                        <p:attrNameLst>
                                          <p:attrName>style.visibility</p:attrName>
                                        </p:attrNameLst>
                                      </p:cBhvr>
                                      <p:to>
                                        <p:strVal val="visible"/>
                                      </p:to>
                                    </p:set>
                                    <p:anim calcmode="discrete" valueType="clr">
                                      <p:cBhvr override="childStyle">
                                        <p:cTn id="14" dur="80"/>
                                        <p:tgtEl>
                                          <p:spTgt spid="615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15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6150">
                                            <p:txEl>
                                              <p:pRg st="1" end="1"/>
                                            </p:txEl>
                                          </p:spTgt>
                                        </p:tgtEl>
                                        <p:attrNameLst>
                                          <p:attrName>fill.type</p:attrName>
                                        </p:attrNameLst>
                                      </p:cBhvr>
                                      <p:to>
                                        <p:strVal val="solid"/>
                                      </p:to>
                                    </p:set>
                                  </p:childTnLst>
                                </p:cTn>
                              </p:par>
                            </p:childTnLst>
                          </p:cTn>
                        </p:par>
                        <p:par>
                          <p:cTn id="17" fill="hold" nodeType="afterGroup">
                            <p:stCondLst>
                              <p:cond delay="96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6150">
                                            <p:txEl>
                                              <p:pRg st="2" end="2"/>
                                            </p:txEl>
                                          </p:spTgt>
                                        </p:tgtEl>
                                        <p:attrNameLst>
                                          <p:attrName>style.visibility</p:attrName>
                                        </p:attrNameLst>
                                      </p:cBhvr>
                                      <p:to>
                                        <p:strVal val="visible"/>
                                      </p:to>
                                    </p:set>
                                    <p:anim calcmode="discrete" valueType="clr">
                                      <p:cBhvr override="childStyle">
                                        <p:cTn id="20" dur="80"/>
                                        <p:tgtEl>
                                          <p:spTgt spid="615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6150">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6150">
                                            <p:txEl>
                                              <p:pRg st="2" end="2"/>
                                            </p:txEl>
                                          </p:spTgt>
                                        </p:tgtEl>
                                        <p:attrNameLst>
                                          <p:attrName>fill.type</p:attrName>
                                        </p:attrNameLst>
                                      </p:cBhvr>
                                      <p:to>
                                        <p:strVal val="solid"/>
                                      </p:to>
                                    </p:set>
                                  </p:childTnLst>
                                </p:cTn>
                              </p:par>
                            </p:childTnLst>
                          </p:cTn>
                        </p:par>
                        <p:par>
                          <p:cTn id="23" fill="hold" nodeType="afterGroup">
                            <p:stCondLst>
                              <p:cond delay="1960"/>
                            </p:stCondLst>
                            <p:childTnLst>
                              <p:par>
                                <p:cTn id="24" presetID="27" presetClass="entr" presetSubtype="0" fill="hold" nodeType="afterEffect">
                                  <p:stCondLst>
                                    <p:cond delay="0"/>
                                  </p:stCondLst>
                                  <p:iterate type="lt">
                                    <p:tmPct val="50000"/>
                                  </p:iterate>
                                  <p:childTnLst>
                                    <p:set>
                                      <p:cBhvr>
                                        <p:cTn id="25" dur="1" fill="hold">
                                          <p:stCondLst>
                                            <p:cond delay="0"/>
                                          </p:stCondLst>
                                        </p:cTn>
                                        <p:tgtEl>
                                          <p:spTgt spid="6150">
                                            <p:txEl>
                                              <p:pRg st="3" end="3"/>
                                            </p:txEl>
                                          </p:spTgt>
                                        </p:tgtEl>
                                        <p:attrNameLst>
                                          <p:attrName>style.visibility</p:attrName>
                                        </p:attrNameLst>
                                      </p:cBhvr>
                                      <p:to>
                                        <p:strVal val="visible"/>
                                      </p:to>
                                    </p:set>
                                    <p:anim calcmode="discrete" valueType="clr">
                                      <p:cBhvr override="childStyle">
                                        <p:cTn id="26" dur="80"/>
                                        <p:tgtEl>
                                          <p:spTgt spid="615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150">
                                            <p:txEl>
                                              <p:pRg st="3" end="3"/>
                                            </p:txEl>
                                          </p:spTgt>
                                        </p:tgtEl>
                                        <p:attrNameLst>
                                          <p:attrName>fillcolor</p:attrName>
                                        </p:attrNameLst>
                                      </p:cBhvr>
                                      <p:tavLst>
                                        <p:tav tm="0">
                                          <p:val>
                                            <p:clrVal>
                                              <a:schemeClr val="accent2"/>
                                            </p:clrVal>
                                          </p:val>
                                        </p:tav>
                                        <p:tav tm="50000">
                                          <p:val>
                                            <p:clrVal>
                                              <a:schemeClr val="hlink"/>
                                            </p:clrVal>
                                          </p:val>
                                        </p:tav>
                                      </p:tavLst>
                                    </p:anim>
                                    <p:set>
                                      <p:cBhvr>
                                        <p:cTn id="28" dur="80"/>
                                        <p:tgtEl>
                                          <p:spTgt spid="6150">
                                            <p:txEl>
                                              <p:pRg st="3" end="3"/>
                                            </p:txEl>
                                          </p:spTgt>
                                        </p:tgtEl>
                                        <p:attrNameLst>
                                          <p:attrName>fill.type</p:attrName>
                                        </p:attrNameLst>
                                      </p:cBhvr>
                                      <p:to>
                                        <p:strVal val="solid"/>
                                      </p:to>
                                    </p:set>
                                  </p:childTnLst>
                                </p:cTn>
                              </p:par>
                            </p:childTnLst>
                          </p:cTn>
                        </p:par>
                        <p:par>
                          <p:cTn id="29" fill="hold" nodeType="afterGroup">
                            <p:stCondLst>
                              <p:cond delay="3120"/>
                            </p:stCondLst>
                            <p:childTnLst>
                              <p:par>
                                <p:cTn id="30" presetID="27" presetClass="entr" presetSubtype="0" fill="hold" nodeType="afterEffect">
                                  <p:stCondLst>
                                    <p:cond delay="0"/>
                                  </p:stCondLst>
                                  <p:iterate type="lt">
                                    <p:tmPct val="50000"/>
                                  </p:iterate>
                                  <p:childTnLst>
                                    <p:set>
                                      <p:cBhvr>
                                        <p:cTn id="31" dur="1" fill="hold">
                                          <p:stCondLst>
                                            <p:cond delay="0"/>
                                          </p:stCondLst>
                                        </p:cTn>
                                        <p:tgtEl>
                                          <p:spTgt spid="6150">
                                            <p:txEl>
                                              <p:pRg st="4" end="4"/>
                                            </p:txEl>
                                          </p:spTgt>
                                        </p:tgtEl>
                                        <p:attrNameLst>
                                          <p:attrName>style.visibility</p:attrName>
                                        </p:attrNameLst>
                                      </p:cBhvr>
                                      <p:to>
                                        <p:strVal val="visible"/>
                                      </p:to>
                                    </p:set>
                                    <p:anim calcmode="discrete" valueType="clr">
                                      <p:cBhvr override="childStyle">
                                        <p:cTn id="32" dur="80"/>
                                        <p:tgtEl>
                                          <p:spTgt spid="615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150">
                                            <p:txEl>
                                              <p:pRg st="4" end="4"/>
                                            </p:txEl>
                                          </p:spTgt>
                                        </p:tgtEl>
                                        <p:attrNameLst>
                                          <p:attrName>fillcolor</p:attrName>
                                        </p:attrNameLst>
                                      </p:cBhvr>
                                      <p:tavLst>
                                        <p:tav tm="0">
                                          <p:val>
                                            <p:clrVal>
                                              <a:schemeClr val="accent2"/>
                                            </p:clrVal>
                                          </p:val>
                                        </p:tav>
                                        <p:tav tm="50000">
                                          <p:val>
                                            <p:clrVal>
                                              <a:schemeClr val="hlink"/>
                                            </p:clrVal>
                                          </p:val>
                                        </p:tav>
                                      </p:tavLst>
                                    </p:anim>
                                    <p:set>
                                      <p:cBhvr>
                                        <p:cTn id="34" dur="80"/>
                                        <p:tgtEl>
                                          <p:spTgt spid="6150">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_2">
  <a:themeElements>
    <a:clrScheme name="默认设计模板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_2">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默认设计模板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6986</Words>
  <Application>Microsoft Office PowerPoint</Application>
  <PresentationFormat>Widescreen</PresentationFormat>
  <Paragraphs>512</Paragraphs>
  <Slides>151</Slides>
  <Notes>1</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151</vt:i4>
      </vt:variant>
    </vt:vector>
  </HeadingPairs>
  <TitlesOfParts>
    <vt:vector size="165" baseType="lpstr">
      <vt:lpstr>.VnArial</vt:lpstr>
      <vt:lpstr>Arial</vt:lpstr>
      <vt:lpstr>Calibri</vt:lpstr>
      <vt:lpstr>Calibri Light</vt:lpstr>
      <vt:lpstr>Symbol</vt:lpstr>
      <vt:lpstr>Tahoma</vt:lpstr>
      <vt:lpstr>Times New Roman</vt:lpstr>
      <vt:lpstr>Trebuchet MS</vt:lpstr>
      <vt:lpstr>Wingdings</vt:lpstr>
      <vt:lpstr>Wingdings 3</vt:lpstr>
      <vt:lpstr>Office Theme</vt:lpstr>
      <vt:lpstr>Blends</vt:lpstr>
      <vt:lpstr>默认设计模板_2</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H.44- LƯỢC ĐỒ HÀNH CHÍNH NƯỚC ĐẠI VIỆT THỜI LÊ SƠ</vt:lpstr>
      <vt:lpstr>Sau khi quan sát sơ đồ em hãy nêu nhận xét về chính quyền thời Lê Sơ?</vt:lpstr>
      <vt:lpstr>PowerPoint Presentation</vt:lpstr>
      <vt:lpstr>QUÂN ĐỘI THỜI LÊ SƠ</vt:lpstr>
      <vt:lpstr>THỦY BINH THỜI LÊ SƠ</vt:lpstr>
      <vt:lpstr>VŨ KHÍ THỜI LÊ</vt:lpstr>
      <vt:lpstr>Hình ảnh quân đội Việt Nam hiện nay với nhiều vũ khí hiện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vt:lpstr>
      <vt:lpstr>II. TÌNH HÌNH KINH TẾ -XÃ HỘI </vt:lpstr>
      <vt:lpstr>PowerPoint Presentation</vt:lpstr>
      <vt:lpstr>PowerPoint Presentation</vt:lpstr>
      <vt:lpstr>PowerPoint Presentation</vt:lpstr>
      <vt:lpstr>PowerPoint Presentation</vt:lpstr>
      <vt:lpstr>PowerPoint Presentation</vt:lpstr>
      <vt:lpstr>Đồ gốm Bát Tràng (thời Lê Sơ)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Vân Đồn ngày nay </vt:lpstr>
      <vt:lpstr>PowerPoint Presentation</vt:lpstr>
      <vt:lpstr>PowerPoint Presentation</vt:lpstr>
      <vt:lpstr>PowerPoint Presentation</vt:lpstr>
      <vt:lpstr>PowerPoint Presentation</vt:lpstr>
      <vt:lpstr>PowerPoint Presentation</vt:lpstr>
      <vt:lpstr>1.Tình hình giáo dục và khoa cử</vt:lpstr>
      <vt:lpstr>PowerPoint Presentation</vt:lpstr>
      <vt:lpstr>PowerPoint Presentation</vt:lpstr>
      <vt:lpstr>PowerPoint Presentation</vt:lpstr>
      <vt:lpstr>1.Tình hình giáo dục và khoa cử</vt:lpstr>
      <vt:lpstr>PowerPoint Presentation</vt:lpstr>
      <vt:lpstr>1.Tình hình giáo dục và khoa cử</vt:lpstr>
      <vt:lpstr>Việc thi cử thời Lê sơ được tổ chức như thế nào?</vt:lpstr>
      <vt:lpstr>PowerPoint Presentation</vt:lpstr>
      <vt:lpstr>PowerPoint Presentation</vt:lpstr>
      <vt:lpstr>PowerPoint Presentation</vt:lpstr>
      <vt:lpstr>PowerPoint Presentation</vt:lpstr>
      <vt:lpstr>1. Tình hình giáo dục và khoa cử.</vt:lpstr>
      <vt:lpstr>1. Tình hình giáo dục và khoa cử.</vt:lpstr>
      <vt:lpstr>PowerPoint Presentation</vt:lpstr>
      <vt:lpstr>Bài 20: NƯỚC ĐẠI VIỆT THỜI LÊ SƠ (1428-1527)</vt:lpstr>
      <vt:lpstr> Tình hình văn học thời Lê sơ  như thế nào?</vt:lpstr>
      <vt:lpstr>PowerPoint Presentation</vt:lpstr>
      <vt:lpstr>PowerPoint Presentation</vt:lpstr>
      <vt:lpstr>PowerPoint Presentation</vt:lpstr>
      <vt:lpstr>PowerPoint Presentation</vt:lpstr>
      <vt:lpstr>PowerPoint Presentation</vt:lpstr>
      <vt:lpstr>Bài 20: NƯỚC ĐẠI VIỆT THỜI LÊ SƠ (1428-1527)</vt:lpstr>
      <vt:lpstr>Bài 20: NƯỚC ĐẠI VIỆT THỜI LÊ SƠ (1428-1527) (Tiết 4)</vt:lpstr>
      <vt:lpstr>Thời Lê sơ có những thành tựu khoa học tiêu biểu nào?</vt:lpstr>
      <vt:lpstr>Bài 20: NƯỚC ĐẠI VIỆT THỜI LÊ SƠ (1428-1527)</vt:lpstr>
      <vt:lpstr>2. Văn học, khoa học, nghệ thuật</vt:lpstr>
      <vt:lpstr>Bài 20: NƯỚC ĐẠI VIỆT THỜI LÊ SƠ (1428-1527)</vt:lpstr>
      <vt:lpstr>Những nét đặc sắc về nghệ thuật sân khấu?</vt:lpstr>
      <vt:lpstr>PowerPoint Presentation</vt:lpstr>
      <vt:lpstr>Bài 20: NƯỚC ĐẠI VIỆT THỜI LÊ SƠ (1428-1527) (Tiết 4)</vt:lpstr>
      <vt:lpstr>             Hát chèo </vt:lpstr>
      <vt:lpstr>PowerPoint Presentation</vt:lpstr>
      <vt:lpstr>PowerPoint Presentation</vt:lpstr>
      <vt:lpstr>PowerPoint Presentation</vt:lpstr>
      <vt:lpstr>PowerPoint Presentation</vt:lpstr>
      <vt:lpstr>PowerPoint Presentation</vt:lpstr>
      <vt:lpstr>PowerPoint Presentation</vt:lpstr>
      <vt:lpstr>Nghệ thuật kiến trúc và điêu khắc thời Lê sơ có gì nổi bật?</vt:lpstr>
      <vt:lpstr>Bài 20: NƯỚC ĐẠI VIỆT THỜI LÊ SƠ (1428-1527)</vt:lpstr>
      <vt:lpstr>PowerPoint Presentation</vt:lpstr>
      <vt:lpstr>PowerPoint Presentation</vt:lpstr>
      <vt:lpstr>PowerPoint Presentation</vt:lpstr>
      <vt:lpstr>PowerPoint Presentation</vt:lpstr>
      <vt:lpstr>BỆ CHÂN CỘT HÌNH HOA SEN NỞ</vt:lpstr>
      <vt:lpstr>2. Văn học, khoa học, nghệ thuật</vt:lpstr>
      <vt:lpstr>PowerPoint Presentation</vt:lpstr>
      <vt:lpstr>PowerPoint Presentation</vt:lpstr>
      <vt:lpstr>Bài 20: NƯỚC ĐẠI VIỆT THỜI LÊ SƠ (1428-1527) (Tiết 4)</vt:lpstr>
      <vt:lpstr>             Hát chèo </vt:lpstr>
      <vt:lpstr>PowerPoint Presentation</vt:lpstr>
      <vt:lpstr>PowerPoint Presentation</vt:lpstr>
      <vt:lpstr>PowerPoint Presentation</vt:lpstr>
      <vt:lpstr>PowerPoint Presentation</vt:lpstr>
      <vt:lpstr>PowerPoint Presentation</vt:lpstr>
      <vt:lpstr>PowerPoint Presentation</vt:lpstr>
      <vt:lpstr>Nghệ thuật kiến trúc và điêu khắc thời Lê sơ có gì nổi bật?</vt:lpstr>
      <vt:lpstr>Bài 20: NƯỚC ĐẠI VIỆT THỜI LÊ SƠ (1428-1527)</vt:lpstr>
      <vt:lpstr>PowerPoint Presentation</vt:lpstr>
      <vt:lpstr>PowerPoint Presentation</vt:lpstr>
      <vt:lpstr>PowerPoint Presentation</vt:lpstr>
      <vt:lpstr>PowerPoint Presentation</vt:lpstr>
      <vt:lpstr>BỆ CHÂN CỘT HÌNH HOA SEN NỞ</vt:lpstr>
      <vt:lpstr>2. Văn học, khoa học,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Hue</dc:creator>
  <cp:lastModifiedBy>Nguyễn Thị Thuý Hoà</cp:lastModifiedBy>
  <cp:revision>10</cp:revision>
  <dcterms:created xsi:type="dcterms:W3CDTF">2022-06-18T01:36:39Z</dcterms:created>
  <dcterms:modified xsi:type="dcterms:W3CDTF">2023-04-27T05:13:36Z</dcterms:modified>
</cp:coreProperties>
</file>