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428" r:id="rId2"/>
    <p:sldId id="1282" r:id="rId3"/>
    <p:sldId id="262" r:id="rId4"/>
    <p:sldId id="292" r:id="rId5"/>
    <p:sldId id="1429" r:id="rId6"/>
    <p:sldId id="1430" r:id="rId7"/>
    <p:sldId id="265" r:id="rId8"/>
    <p:sldId id="1432" r:id="rId9"/>
    <p:sldId id="1433" r:id="rId10"/>
    <p:sldId id="308" r:id="rId11"/>
    <p:sldId id="319" r:id="rId12"/>
    <p:sldId id="1436" r:id="rId13"/>
    <p:sldId id="1437" r:id="rId14"/>
    <p:sldId id="295" r:id="rId15"/>
    <p:sldId id="266" r:id="rId16"/>
    <p:sldId id="1438" r:id="rId17"/>
    <p:sldId id="1452" r:id="rId18"/>
    <p:sldId id="1449" r:id="rId19"/>
    <p:sldId id="268" r:id="rId20"/>
    <p:sldId id="298" r:id="rId21"/>
    <p:sldId id="280" r:id="rId22"/>
    <p:sldId id="283" r:id="rId23"/>
    <p:sldId id="273" r:id="rId24"/>
    <p:sldId id="274" r:id="rId25"/>
    <p:sldId id="275" r:id="rId26"/>
    <p:sldId id="276" r:id="rId27"/>
    <p:sldId id="277" r:id="rId28"/>
    <p:sldId id="287" r:id="rId29"/>
    <p:sldId id="1439" r:id="rId30"/>
    <p:sldId id="1442" r:id="rId31"/>
    <p:sldId id="14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0" autoAdjust="0"/>
    <p:restoredTop sz="94660"/>
  </p:normalViewPr>
  <p:slideViewPr>
    <p:cSldViewPr snapToGrid="0">
      <p:cViewPr varScale="1">
        <p:scale>
          <a:sx n="65" d="100"/>
          <a:sy n="65" d="100"/>
        </p:scale>
        <p:origin x="5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38F45-5155-4DB0-8586-BD54620DFF36}" type="datetimeFigureOut">
              <a:rPr lang="vi-VN" smtClean="0"/>
              <a:t>27/07/2024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66631-7420-465E-9919-F26CF144C06A}" type="slidenum">
              <a:rPr lang="vi-VN" smtClean="0"/>
              <a:t>‹#›</a:t>
            </a:fld>
            <a:endParaRPr lang="vi-VN"/>
          </a:p>
        </p:txBody>
      </p:sp>
    </p:spTree>
    <p:extLst>
      <p:ext uri="{BB962C8B-B14F-4D97-AF65-F5344CB8AC3E}">
        <p14:creationId xmlns:p14="http://schemas.microsoft.com/office/powerpoint/2010/main" val="215791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5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9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d57ff645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d57ff645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21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1796167-6755-4F92-9B6E-C82B9B26A14C}" type="slidenum">
              <a:rPr lang="vi-VN" smtClean="0"/>
              <a:t>23</a:t>
            </a:fld>
            <a:endParaRPr lang="vi-VN"/>
          </a:p>
        </p:txBody>
      </p:sp>
    </p:spTree>
    <p:extLst>
      <p:ext uri="{BB962C8B-B14F-4D97-AF65-F5344CB8AC3E}">
        <p14:creationId xmlns:p14="http://schemas.microsoft.com/office/powerpoint/2010/main" val="131218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1796167-6755-4F92-9B6E-C82B9B26A14C}" type="slidenum">
              <a:rPr lang="vi-VN" smtClean="0"/>
              <a:t>24</a:t>
            </a:fld>
            <a:endParaRPr lang="vi-VN"/>
          </a:p>
        </p:txBody>
      </p:sp>
    </p:spTree>
    <p:extLst>
      <p:ext uri="{BB962C8B-B14F-4D97-AF65-F5344CB8AC3E}">
        <p14:creationId xmlns:p14="http://schemas.microsoft.com/office/powerpoint/2010/main" val="115168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1796167-6755-4F92-9B6E-C82B9B26A14C}" type="slidenum">
              <a:rPr lang="vi-VN" smtClean="0"/>
              <a:t>25</a:t>
            </a:fld>
            <a:endParaRPr lang="vi-VN"/>
          </a:p>
        </p:txBody>
      </p:sp>
    </p:spTree>
    <p:extLst>
      <p:ext uri="{BB962C8B-B14F-4D97-AF65-F5344CB8AC3E}">
        <p14:creationId xmlns:p14="http://schemas.microsoft.com/office/powerpoint/2010/main" val="253853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1796167-6755-4F92-9B6E-C82B9B26A14C}" type="slidenum">
              <a:rPr lang="vi-VN" smtClean="0"/>
              <a:t>26</a:t>
            </a:fld>
            <a:endParaRPr lang="vi-VN"/>
          </a:p>
        </p:txBody>
      </p:sp>
    </p:spTree>
    <p:extLst>
      <p:ext uri="{BB962C8B-B14F-4D97-AF65-F5344CB8AC3E}">
        <p14:creationId xmlns:p14="http://schemas.microsoft.com/office/powerpoint/2010/main" val="4208990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1796167-6755-4F92-9B6E-C82B9B26A14C}" type="slidenum">
              <a:rPr lang="vi-VN" smtClean="0"/>
              <a:t>27</a:t>
            </a:fld>
            <a:endParaRPr lang="vi-VN"/>
          </a:p>
        </p:txBody>
      </p:sp>
    </p:spTree>
    <p:extLst>
      <p:ext uri="{BB962C8B-B14F-4D97-AF65-F5344CB8AC3E}">
        <p14:creationId xmlns:p14="http://schemas.microsoft.com/office/powerpoint/2010/main" val="341241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6E7A31-E4A3-4143-9DED-0518B9D7064C}"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277193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E7A31-E4A3-4143-9DED-0518B9D7064C}"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17775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E7A31-E4A3-4143-9DED-0518B9D7064C}"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3530001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3 Title and Text">
  <p:cSld name="003 Title and Text">
    <p:spTree>
      <p:nvGrpSpPr>
        <p:cNvPr id="1" name="Shape 28"/>
        <p:cNvGrpSpPr/>
        <p:nvPr/>
      </p:nvGrpSpPr>
      <p:grpSpPr>
        <a:xfrm>
          <a:off x="0" y="0"/>
          <a:ext cx="0" cy="0"/>
          <a:chOff x="0" y="0"/>
          <a:chExt cx="0" cy="0"/>
        </a:xfrm>
      </p:grpSpPr>
      <p:sp>
        <p:nvSpPr>
          <p:cNvPr id="30" name="Google Shape;30;p4"/>
          <p:cNvSpPr txBox="1">
            <a:spLocks noGrp="1"/>
          </p:cNvSpPr>
          <p:nvPr>
            <p:ph type="body" idx="1"/>
          </p:nvPr>
        </p:nvSpPr>
        <p:spPr>
          <a:xfrm>
            <a:off x="1306050" y="1473400"/>
            <a:ext cx="9579900" cy="4423200"/>
          </a:xfrm>
          <a:prstGeom prst="rect">
            <a:avLst/>
          </a:prstGeom>
          <a:noFill/>
          <a:ln>
            <a:noFill/>
          </a:ln>
        </p:spPr>
        <p:txBody>
          <a:bodyPr spcFirstLastPara="1" wrap="square" lIns="121900" tIns="121900" rIns="121900" bIns="121900" anchor="t" anchorCtr="0">
            <a:noAutofit/>
          </a:bodyPr>
          <a:lstStyle>
            <a:lvl1pPr marL="457182" lvl="0" indent="-317487" algn="l" rtl="0">
              <a:lnSpc>
                <a:spcPct val="115000"/>
              </a:lnSpc>
              <a:spcBef>
                <a:spcPts val="0"/>
              </a:spcBef>
              <a:spcAft>
                <a:spcPts val="0"/>
              </a:spcAft>
              <a:buSzPts val="1400"/>
              <a:buChar char="●"/>
              <a:defRPr sz="1400"/>
            </a:lvl1pPr>
            <a:lvl2pPr marL="914363" lvl="1" indent="-317487" algn="l" rtl="0">
              <a:lnSpc>
                <a:spcPct val="115000"/>
              </a:lnSpc>
              <a:spcBef>
                <a:spcPts val="2100"/>
              </a:spcBef>
              <a:spcAft>
                <a:spcPts val="0"/>
              </a:spcAft>
              <a:buSzPts val="1400"/>
              <a:buChar char="○"/>
              <a:defRPr sz="1400"/>
            </a:lvl2pPr>
            <a:lvl3pPr marL="1371545" lvl="2" indent="-317487" algn="l" rtl="0">
              <a:lnSpc>
                <a:spcPct val="115000"/>
              </a:lnSpc>
              <a:spcBef>
                <a:spcPts val="2100"/>
              </a:spcBef>
              <a:spcAft>
                <a:spcPts val="0"/>
              </a:spcAft>
              <a:buSzPts val="1400"/>
              <a:buChar char="■"/>
              <a:defRPr sz="1400"/>
            </a:lvl3pPr>
            <a:lvl4pPr marL="1828727" lvl="3" indent="-317487" algn="l" rtl="0">
              <a:lnSpc>
                <a:spcPct val="115000"/>
              </a:lnSpc>
              <a:spcBef>
                <a:spcPts val="2100"/>
              </a:spcBef>
              <a:spcAft>
                <a:spcPts val="0"/>
              </a:spcAft>
              <a:buSzPts val="1400"/>
              <a:buChar char="●"/>
              <a:defRPr sz="1400"/>
            </a:lvl4pPr>
            <a:lvl5pPr marL="2285909" lvl="4" indent="-317487" algn="l" rtl="0">
              <a:lnSpc>
                <a:spcPct val="115000"/>
              </a:lnSpc>
              <a:spcBef>
                <a:spcPts val="2100"/>
              </a:spcBef>
              <a:spcAft>
                <a:spcPts val="0"/>
              </a:spcAft>
              <a:buSzPts val="1400"/>
              <a:buChar char="○"/>
              <a:defRPr sz="1400"/>
            </a:lvl5pPr>
            <a:lvl6pPr marL="2743090" lvl="5" indent="-317487" algn="l" rtl="0">
              <a:lnSpc>
                <a:spcPct val="115000"/>
              </a:lnSpc>
              <a:spcBef>
                <a:spcPts val="2100"/>
              </a:spcBef>
              <a:spcAft>
                <a:spcPts val="0"/>
              </a:spcAft>
              <a:buSzPts val="1400"/>
              <a:buChar char="■"/>
              <a:defRPr sz="1400"/>
            </a:lvl6pPr>
            <a:lvl7pPr marL="3200272" lvl="6" indent="-317487" algn="l" rtl="0">
              <a:lnSpc>
                <a:spcPct val="115000"/>
              </a:lnSpc>
              <a:spcBef>
                <a:spcPts val="2100"/>
              </a:spcBef>
              <a:spcAft>
                <a:spcPts val="0"/>
              </a:spcAft>
              <a:buSzPts val="1400"/>
              <a:buChar char="●"/>
              <a:defRPr sz="1400"/>
            </a:lvl7pPr>
            <a:lvl8pPr marL="3657454" lvl="7" indent="-317487" algn="l" rtl="0">
              <a:lnSpc>
                <a:spcPct val="115000"/>
              </a:lnSpc>
              <a:spcBef>
                <a:spcPts val="2100"/>
              </a:spcBef>
              <a:spcAft>
                <a:spcPts val="0"/>
              </a:spcAft>
              <a:buSzPts val="1400"/>
              <a:buChar char="○"/>
              <a:defRPr sz="1400"/>
            </a:lvl8pPr>
            <a:lvl9pPr marL="4114635" lvl="8" indent="-317487" algn="l" rtl="0">
              <a:lnSpc>
                <a:spcPct val="115000"/>
              </a:lnSpc>
              <a:spcBef>
                <a:spcPts val="2100"/>
              </a:spcBef>
              <a:spcAft>
                <a:spcPts val="2100"/>
              </a:spcAft>
              <a:buSzPts val="1400"/>
              <a:buChar char="■"/>
              <a:defRPr sz="1400"/>
            </a:lvl9pPr>
          </a:lstStyle>
          <a:p>
            <a:endParaRPr/>
          </a:p>
        </p:txBody>
      </p:sp>
      <p:sp>
        <p:nvSpPr>
          <p:cNvPr id="31" name="Google Shape;31;p4"/>
          <p:cNvSpPr txBox="1">
            <a:spLocks noGrp="1"/>
          </p:cNvSpPr>
          <p:nvPr>
            <p:ph type="title"/>
          </p:nvPr>
        </p:nvSpPr>
        <p:spPr>
          <a:xfrm>
            <a:off x="1306050" y="437550"/>
            <a:ext cx="4554000" cy="719400"/>
          </a:xfrm>
          <a:prstGeom prst="rect">
            <a:avLst/>
          </a:prstGeom>
          <a:solidFill>
            <a:srgbClr val="21231E"/>
          </a:solidFill>
          <a:ln>
            <a:noFill/>
          </a:ln>
        </p:spPr>
        <p:txBody>
          <a:bodyPr spcFirstLastPara="1" wrap="square" lIns="121900" tIns="121900" rIns="121900" bIns="121900" anchor="ctr" anchorCtr="0">
            <a:noAutofit/>
          </a:bodyPr>
          <a:lstStyle>
            <a:lvl1pPr marR="0" lvl="0" algn="r" rtl="0">
              <a:lnSpc>
                <a:spcPct val="100000"/>
              </a:lnSpc>
              <a:spcBef>
                <a:spcPts val="0"/>
              </a:spcBef>
              <a:spcAft>
                <a:spcPts val="0"/>
              </a:spcAft>
              <a:buSzPts val="5000"/>
              <a:buFont typeface="Aldrich"/>
              <a:buNone/>
              <a:defRPr sz="5000"/>
            </a:lvl1pPr>
            <a:lvl2pPr lvl="1"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2pPr>
            <a:lvl3pPr lvl="2"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3pPr>
            <a:lvl4pPr lvl="3"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4pPr>
            <a:lvl5pPr lvl="4"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5pPr>
            <a:lvl6pPr lvl="5"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6pPr>
            <a:lvl7pPr lvl="6"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7pPr>
            <a:lvl8pPr lvl="7"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8pPr>
            <a:lvl9pPr lvl="8" algn="r" rtl="0">
              <a:lnSpc>
                <a:spcPct val="100000"/>
              </a:lnSpc>
              <a:spcBef>
                <a:spcPts val="0"/>
              </a:spcBef>
              <a:spcAft>
                <a:spcPts val="0"/>
              </a:spcAft>
              <a:buSzPts val="5000"/>
              <a:buFont typeface="Abril Fatface"/>
              <a:buNone/>
              <a:defRPr sz="5000">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256141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E7A31-E4A3-4143-9DED-0518B9D7064C}"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84707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6E7A31-E4A3-4143-9DED-0518B9D7064C}"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4033606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6E7A31-E4A3-4143-9DED-0518B9D7064C}"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52777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6E7A31-E4A3-4143-9DED-0518B9D7064C}" type="datetimeFigureOut">
              <a:rPr lang="en-US" smtClean="0"/>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4070672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6E7A31-E4A3-4143-9DED-0518B9D7064C}" type="datetimeFigureOut">
              <a:rPr lang="en-US" smtClean="0"/>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141503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E7A31-E4A3-4143-9DED-0518B9D7064C}" type="datetimeFigureOut">
              <a:rPr lang="en-US" smtClean="0"/>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401205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6E7A31-E4A3-4143-9DED-0518B9D7064C}"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76227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6E7A31-E4A3-4143-9DED-0518B9D7064C}"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09588-EF9E-45B7-9607-F25F354F0B0F}" type="slidenum">
              <a:rPr lang="en-US" smtClean="0"/>
              <a:t>‹#›</a:t>
            </a:fld>
            <a:endParaRPr lang="en-US"/>
          </a:p>
        </p:txBody>
      </p:sp>
    </p:spTree>
    <p:extLst>
      <p:ext uri="{BB962C8B-B14F-4D97-AF65-F5344CB8AC3E}">
        <p14:creationId xmlns:p14="http://schemas.microsoft.com/office/powerpoint/2010/main" val="316124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7A31-E4A3-4143-9DED-0518B9D7064C}" type="datetimeFigureOut">
              <a:rPr lang="en-US" smtClean="0"/>
              <a:t>7/27/2024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09588-EF9E-45B7-9607-F25F354F0B0F}" type="slidenum">
              <a:rPr lang="en-US" smtClean="0"/>
              <a:t>‹#›</a:t>
            </a:fld>
            <a:endParaRPr lang="en-US"/>
          </a:p>
        </p:txBody>
      </p:sp>
    </p:spTree>
    <p:extLst>
      <p:ext uri="{BB962C8B-B14F-4D97-AF65-F5344CB8AC3E}">
        <p14:creationId xmlns:p14="http://schemas.microsoft.com/office/powerpoint/2010/main" val="1441088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5.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hyperlink" Target="file:///E:\ClipArt\Anhdong\Nguoi_vat\ag00355_.gi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B81F83-FB95-1E65-D276-0DBAA839FC54}"/>
              </a:ext>
            </a:extLst>
          </p:cNvPr>
          <p:cNvSpPr txBox="1"/>
          <p:nvPr/>
        </p:nvSpPr>
        <p:spPr>
          <a:xfrm>
            <a:off x="838200" y="552741"/>
            <a:ext cx="3999971" cy="1690798"/>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100" b="1" kern="1200" dirty="0">
                <a:solidFill>
                  <a:schemeClr val="tx1"/>
                </a:solidFill>
                <a:latin typeface="Times New Roman" panose="02020603050405020304" pitchFamily="18" charset="0"/>
                <a:ea typeface="+mj-ea"/>
                <a:cs typeface="Times New Roman" panose="02020603050405020304" pitchFamily="18" charset="0"/>
              </a:rPr>
              <a:t>BÀI 13: MỘT SỐ NƯỚC Ở CHÂU Á TỪ NĂM 1945 ĐẾN NĂM 1991 </a:t>
            </a:r>
          </a:p>
        </p:txBody>
      </p:sp>
      <p:sp>
        <p:nvSpPr>
          <p:cNvPr id="18" name="Rectangle: Rounded Corners 17">
            <a:extLst>
              <a:ext uri="{FF2B5EF4-FFF2-40B4-BE49-F238E27FC236}">
                <a16:creationId xmlns:a16="http://schemas.microsoft.com/office/drawing/2014/main" id="{87177108-CA22-0538-5246-8AE2BF5A4A01}"/>
              </a:ext>
            </a:extLst>
          </p:cNvPr>
          <p:cNvSpPr/>
          <p:nvPr/>
        </p:nvSpPr>
        <p:spPr>
          <a:xfrm>
            <a:off x="687863" y="2328753"/>
            <a:ext cx="4261867" cy="372182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nét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Trung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Ấn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(1945 -1991).</a:t>
            </a:r>
          </a:p>
          <a:p>
            <a:pPr indent="-228600">
              <a:lnSpc>
                <a:spcPct val="90000"/>
              </a:lnSpc>
              <a:spcAft>
                <a:spcPts val="600"/>
              </a:spcAft>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r>
              <a:rPr lang="en-US" sz="2400" dirty="0">
                <a:solidFill>
                  <a:schemeClr val="tx1"/>
                </a:solidFill>
                <a:latin typeface="Times New Roman" panose="02020603050405020304" pitchFamily="18" charset="0"/>
                <a:cs typeface="Times New Roman" panose="02020603050405020304" pitchFamily="18" charset="0"/>
              </a:rPr>
              <a:t>  Nam  Á,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Đông</a:t>
            </a:r>
            <a:r>
              <a:rPr lang="en-US" sz="2400" dirty="0">
                <a:solidFill>
                  <a:schemeClr val="tx1"/>
                </a:solidFill>
                <a:latin typeface="Times New Roman" panose="02020603050405020304" pitchFamily="18" charset="0"/>
                <a:cs typeface="Times New Roman" panose="02020603050405020304" pitchFamily="18" charset="0"/>
              </a:rPr>
              <a:t> Nam Á (ASEAN).</a:t>
            </a:r>
          </a:p>
        </p:txBody>
      </p:sp>
      <p:pic>
        <p:nvPicPr>
          <p:cNvPr id="8" name="Picture Placeholder 16">
            <a:extLst>
              <a:ext uri="{FF2B5EF4-FFF2-40B4-BE49-F238E27FC236}">
                <a16:creationId xmlns:a16="http://schemas.microsoft.com/office/drawing/2014/main" id="{CA9EC153-C062-05E6-90CA-1C5AA5070C2C}"/>
              </a:ext>
            </a:extLst>
          </p:cNvPr>
          <p:cNvPicPr>
            <a:picLocks noChangeAspect="1"/>
          </p:cNvPicPr>
          <p:nvPr/>
        </p:nvPicPr>
        <p:blipFill rotWithShape="1">
          <a:blip r:embed="rId3"/>
          <a:srcRect l="17156" r="9402" b="3"/>
          <a:stretch/>
        </p:blipFill>
        <p:spPr>
          <a:xfrm>
            <a:off x="5195933" y="700111"/>
            <a:ext cx="3325118" cy="3203140"/>
          </a:xfrm>
          <a:prstGeom prst="rect">
            <a:avLst/>
          </a:prstGeom>
          <a:solidFill>
            <a:sysClr val="window" lastClr="FFFFFF">
              <a:lumMod val="95000"/>
            </a:sysClr>
          </a:solidFill>
        </p:spPr>
      </p:pic>
      <p:pic>
        <p:nvPicPr>
          <p:cNvPr id="3" name="Picture 2">
            <a:extLst>
              <a:ext uri="{FF2B5EF4-FFF2-40B4-BE49-F238E27FC236}">
                <a16:creationId xmlns:a16="http://schemas.microsoft.com/office/drawing/2014/main" id="{8C94C9EC-31C6-2CEC-FF1B-7F557603D186}"/>
              </a:ext>
            </a:extLst>
          </p:cNvPr>
          <p:cNvPicPr>
            <a:picLocks noChangeAspect="1"/>
          </p:cNvPicPr>
          <p:nvPr/>
        </p:nvPicPr>
        <p:blipFill rotWithShape="1">
          <a:blip r:embed="rId4"/>
          <a:srcRect l="5128" r="27773" b="-1"/>
          <a:stretch/>
        </p:blipFill>
        <p:spPr>
          <a:xfrm>
            <a:off x="8672469" y="578129"/>
            <a:ext cx="3325118" cy="3325122"/>
          </a:xfrm>
          <a:prstGeom prst="rect">
            <a:avLst/>
          </a:prstGeom>
        </p:spPr>
      </p:pic>
      <p:pic>
        <p:nvPicPr>
          <p:cNvPr id="6" name="Picture 5">
            <a:extLst>
              <a:ext uri="{FF2B5EF4-FFF2-40B4-BE49-F238E27FC236}">
                <a16:creationId xmlns:a16="http://schemas.microsoft.com/office/drawing/2014/main" id="{36C1B644-1E50-BC64-C40A-BD78DFB6854A}"/>
              </a:ext>
            </a:extLst>
          </p:cNvPr>
          <p:cNvPicPr>
            <a:picLocks noChangeAspect="1"/>
          </p:cNvPicPr>
          <p:nvPr/>
        </p:nvPicPr>
        <p:blipFill rotWithShape="1">
          <a:blip r:embed="rId5"/>
          <a:srcRect l="11232" r="154" b="5"/>
          <a:stretch/>
        </p:blipFill>
        <p:spPr>
          <a:xfrm>
            <a:off x="7659131" y="4061443"/>
            <a:ext cx="1890484" cy="2227974"/>
          </a:xfrm>
          <a:prstGeom prst="rect">
            <a:avLst/>
          </a:prstGeom>
        </p:spPr>
      </p:pic>
      <p:pic>
        <p:nvPicPr>
          <p:cNvPr id="7" name="Picture 6">
            <a:extLst>
              <a:ext uri="{FF2B5EF4-FFF2-40B4-BE49-F238E27FC236}">
                <a16:creationId xmlns:a16="http://schemas.microsoft.com/office/drawing/2014/main" id="{A69BFAE2-82B1-5C44-23F3-6CDE389F96BF}"/>
              </a:ext>
            </a:extLst>
          </p:cNvPr>
          <p:cNvPicPr>
            <a:picLocks noChangeAspect="1"/>
          </p:cNvPicPr>
          <p:nvPr/>
        </p:nvPicPr>
        <p:blipFill rotWithShape="1">
          <a:blip r:embed="rId6"/>
          <a:srcRect t="28162" r="-2" b="1682"/>
          <a:stretch/>
        </p:blipFill>
        <p:spPr>
          <a:xfrm>
            <a:off x="9845167" y="4710237"/>
            <a:ext cx="2152419" cy="1577045"/>
          </a:xfrm>
          <a:prstGeom prst="rect">
            <a:avLst/>
          </a:prstGeom>
        </p:spPr>
      </p:pic>
      <p:grpSp>
        <p:nvGrpSpPr>
          <p:cNvPr id="2" name="Group 1">
            <a:extLst>
              <a:ext uri="{FF2B5EF4-FFF2-40B4-BE49-F238E27FC236}">
                <a16:creationId xmlns:a16="http://schemas.microsoft.com/office/drawing/2014/main" id="{4DB69E9F-4F1F-7AAD-F5DA-293D2219983E}"/>
              </a:ext>
            </a:extLst>
          </p:cNvPr>
          <p:cNvGrpSpPr/>
          <p:nvPr/>
        </p:nvGrpSpPr>
        <p:grpSpPr>
          <a:xfrm>
            <a:off x="5692166" y="4063561"/>
            <a:ext cx="1151352" cy="2227972"/>
            <a:chOff x="10005609" y="1805637"/>
            <a:chExt cx="738966" cy="1378557"/>
          </a:xfrm>
        </p:grpSpPr>
        <p:grpSp>
          <p:nvGrpSpPr>
            <p:cNvPr id="5" name="Group 4">
              <a:extLst>
                <a:ext uri="{FF2B5EF4-FFF2-40B4-BE49-F238E27FC236}">
                  <a16:creationId xmlns:a16="http://schemas.microsoft.com/office/drawing/2014/main" id="{1D053061-8F08-44D3-152E-D448B9D22AE6}"/>
                </a:ext>
              </a:extLst>
            </p:cNvPr>
            <p:cNvGrpSpPr/>
            <p:nvPr/>
          </p:nvGrpSpPr>
          <p:grpSpPr>
            <a:xfrm>
              <a:off x="10250863" y="2665526"/>
              <a:ext cx="222834" cy="518668"/>
              <a:chOff x="1677709" y="4117659"/>
              <a:chExt cx="222834" cy="518668"/>
            </a:xfrm>
            <a:effectLst/>
          </p:grpSpPr>
          <p:sp>
            <p:nvSpPr>
              <p:cNvPr id="15" name="Graphic 2">
                <a:extLst>
                  <a:ext uri="{FF2B5EF4-FFF2-40B4-BE49-F238E27FC236}">
                    <a16:creationId xmlns:a16="http://schemas.microsoft.com/office/drawing/2014/main" id="{E6AE4883-98EC-D779-1CA7-A6E9D953AA12}"/>
                  </a:ext>
                </a:extLst>
              </p:cNvPr>
              <p:cNvSpPr/>
              <p:nvPr/>
            </p:nvSpPr>
            <p:spPr>
              <a:xfrm>
                <a:off x="1677709" y="4117659"/>
                <a:ext cx="222834" cy="518668"/>
              </a:xfrm>
              <a:custGeom>
                <a:avLst/>
                <a:gdLst>
                  <a:gd name="connsiteX0" fmla="*/ 747722 w 778877"/>
                  <a:gd name="connsiteY0" fmla="*/ 0 h 1110552"/>
                  <a:gd name="connsiteX1" fmla="*/ 680583 w 778877"/>
                  <a:gd name="connsiteY1" fmla="*/ 25833 h 1110552"/>
                  <a:gd name="connsiteX2" fmla="*/ 133417 w 778877"/>
                  <a:gd name="connsiteY2" fmla="*/ 28630 h 1110552"/>
                  <a:gd name="connsiteX3" fmla="*/ 31704 w 778877"/>
                  <a:gd name="connsiteY3" fmla="*/ 131 h 1110552"/>
                  <a:gd name="connsiteX4" fmla="*/ 1675 w 778877"/>
                  <a:gd name="connsiteY4" fmla="*/ 179911 h 1110552"/>
                  <a:gd name="connsiteX5" fmla="*/ 47920 w 778877"/>
                  <a:gd name="connsiteY5" fmla="*/ 503105 h 1110552"/>
                  <a:gd name="connsiteX6" fmla="*/ 379375 w 778877"/>
                  <a:gd name="connsiteY6" fmla="*/ 1102461 h 1110552"/>
                  <a:gd name="connsiteX7" fmla="*/ 400881 w 778877"/>
                  <a:gd name="connsiteY7" fmla="*/ 1100756 h 1110552"/>
                  <a:gd name="connsiteX8" fmla="*/ 536295 w 778877"/>
                  <a:gd name="connsiteY8" fmla="*/ 903054 h 1110552"/>
                  <a:gd name="connsiteX9" fmla="*/ 749907 w 778877"/>
                  <a:gd name="connsiteY9" fmla="*/ 440687 h 1110552"/>
                  <a:gd name="connsiteX10" fmla="*/ 747722 w 778877"/>
                  <a:gd name="connsiteY10" fmla="*/ 0 h 11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8877" h="1110552">
                    <a:moveTo>
                      <a:pt x="747722" y="0"/>
                    </a:moveTo>
                    <a:cubicBezTo>
                      <a:pt x="717824" y="14381"/>
                      <a:pt x="680670" y="25527"/>
                      <a:pt x="680583" y="25833"/>
                    </a:cubicBezTo>
                    <a:cubicBezTo>
                      <a:pt x="640675" y="31996"/>
                      <a:pt x="204053" y="28761"/>
                      <a:pt x="133417" y="28630"/>
                    </a:cubicBezTo>
                    <a:cubicBezTo>
                      <a:pt x="95914" y="28630"/>
                      <a:pt x="69513" y="17353"/>
                      <a:pt x="31704" y="131"/>
                    </a:cubicBezTo>
                    <a:cubicBezTo>
                      <a:pt x="12427" y="58528"/>
                      <a:pt x="5740" y="119111"/>
                      <a:pt x="1675" y="179911"/>
                    </a:cubicBezTo>
                    <a:cubicBezTo>
                      <a:pt x="-5800" y="290761"/>
                      <a:pt x="12121" y="398244"/>
                      <a:pt x="47920" y="503105"/>
                    </a:cubicBezTo>
                    <a:cubicBezTo>
                      <a:pt x="122883" y="722531"/>
                      <a:pt x="242431" y="917260"/>
                      <a:pt x="379375" y="1102461"/>
                    </a:cubicBezTo>
                    <a:cubicBezTo>
                      <a:pt x="389210" y="1115792"/>
                      <a:pt x="393275" y="1110809"/>
                      <a:pt x="400881" y="1100756"/>
                    </a:cubicBezTo>
                    <a:cubicBezTo>
                      <a:pt x="448962" y="1036852"/>
                      <a:pt x="494202" y="971024"/>
                      <a:pt x="536295" y="903054"/>
                    </a:cubicBezTo>
                    <a:cubicBezTo>
                      <a:pt x="626295" y="757630"/>
                      <a:pt x="704055" y="606611"/>
                      <a:pt x="749907" y="440687"/>
                    </a:cubicBezTo>
                    <a:cubicBezTo>
                      <a:pt x="790470" y="293515"/>
                      <a:pt x="787236" y="146735"/>
                      <a:pt x="747722" y="0"/>
                    </a:cubicBezTo>
                    <a:close/>
                  </a:path>
                </a:pathLst>
              </a:custGeom>
              <a:solidFill>
                <a:srgbClr val="FFCD07"/>
              </a:solidFill>
              <a:ln w="4369" cap="flat">
                <a:noFill/>
                <a:prstDash val="solid"/>
                <a:miter/>
              </a:ln>
              <a:effectLst/>
            </p:spPr>
            <p:txBody>
              <a:bodyPr rtlCol="0" anchor="ctr"/>
              <a:lstStyle/>
              <a:p>
                <a:endParaRPr lang="en-US"/>
              </a:p>
            </p:txBody>
          </p:sp>
          <p:sp>
            <p:nvSpPr>
              <p:cNvPr id="16" name="Graphic 2">
                <a:extLst>
                  <a:ext uri="{FF2B5EF4-FFF2-40B4-BE49-F238E27FC236}">
                    <a16:creationId xmlns:a16="http://schemas.microsoft.com/office/drawing/2014/main" id="{E132A714-5766-19D6-4E1D-FB041CA30A47}"/>
                  </a:ext>
                </a:extLst>
              </p:cNvPr>
              <p:cNvSpPr/>
              <p:nvPr/>
            </p:nvSpPr>
            <p:spPr>
              <a:xfrm>
                <a:off x="1703370" y="4129356"/>
                <a:ext cx="171512" cy="357883"/>
              </a:xfrm>
              <a:custGeom>
                <a:avLst/>
                <a:gdLst>
                  <a:gd name="connsiteX0" fmla="*/ 469623 w 599490"/>
                  <a:gd name="connsiteY0" fmla="*/ 4502 h 766285"/>
                  <a:gd name="connsiteX1" fmla="*/ 592055 w 599490"/>
                  <a:gd name="connsiteY1" fmla="*/ 481 h 766285"/>
                  <a:gd name="connsiteX2" fmla="*/ 597781 w 599490"/>
                  <a:gd name="connsiteY2" fmla="*/ 132049 h 766285"/>
                  <a:gd name="connsiteX3" fmla="*/ 566135 w 599490"/>
                  <a:gd name="connsiteY3" fmla="*/ 288969 h 766285"/>
                  <a:gd name="connsiteX4" fmla="*/ 523211 w 599490"/>
                  <a:gd name="connsiteY4" fmla="*/ 402790 h 766285"/>
                  <a:gd name="connsiteX5" fmla="*/ 315806 w 599490"/>
                  <a:gd name="connsiteY5" fmla="*/ 751948 h 766285"/>
                  <a:gd name="connsiteX6" fmla="*/ 282324 w 599490"/>
                  <a:gd name="connsiteY6" fmla="*/ 752036 h 766285"/>
                  <a:gd name="connsiteX7" fmla="*/ 89737 w 599490"/>
                  <a:gd name="connsiteY7" fmla="*/ 436797 h 766285"/>
                  <a:gd name="connsiteX8" fmla="*/ 2797 w 599490"/>
                  <a:gd name="connsiteY8" fmla="*/ 166886 h 766285"/>
                  <a:gd name="connsiteX9" fmla="*/ 1923 w 599490"/>
                  <a:gd name="connsiteY9" fmla="*/ 0 h 766285"/>
                  <a:gd name="connsiteX10" fmla="*/ 469623 w 599490"/>
                  <a:gd name="connsiteY10" fmla="*/ 4502 h 76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490" h="766285">
                    <a:moveTo>
                      <a:pt x="469623" y="4502"/>
                    </a:moveTo>
                    <a:cubicBezTo>
                      <a:pt x="510404" y="1530"/>
                      <a:pt x="551448" y="7212"/>
                      <a:pt x="592055" y="481"/>
                    </a:cubicBezTo>
                    <a:cubicBezTo>
                      <a:pt x="596776" y="44191"/>
                      <a:pt x="602371" y="87377"/>
                      <a:pt x="597781" y="132049"/>
                    </a:cubicBezTo>
                    <a:cubicBezTo>
                      <a:pt x="592274" y="185681"/>
                      <a:pt x="582177" y="237740"/>
                      <a:pt x="566135" y="288969"/>
                    </a:cubicBezTo>
                    <a:cubicBezTo>
                      <a:pt x="553984" y="327740"/>
                      <a:pt x="539952" y="365768"/>
                      <a:pt x="523211" y="402790"/>
                    </a:cubicBezTo>
                    <a:cubicBezTo>
                      <a:pt x="467087" y="526884"/>
                      <a:pt x="395709" y="641929"/>
                      <a:pt x="315806" y="751948"/>
                    </a:cubicBezTo>
                    <a:cubicBezTo>
                      <a:pt x="301994" y="771006"/>
                      <a:pt x="296311" y="771093"/>
                      <a:pt x="282324" y="752036"/>
                    </a:cubicBezTo>
                    <a:cubicBezTo>
                      <a:pt x="209197" y="652376"/>
                      <a:pt x="143107" y="548433"/>
                      <a:pt x="89737" y="436797"/>
                    </a:cubicBezTo>
                    <a:cubicBezTo>
                      <a:pt x="48605" y="350819"/>
                      <a:pt x="15648" y="261781"/>
                      <a:pt x="2797" y="166886"/>
                    </a:cubicBezTo>
                    <a:cubicBezTo>
                      <a:pt x="-2886" y="124793"/>
                      <a:pt x="1835" y="13113"/>
                      <a:pt x="1923" y="0"/>
                    </a:cubicBezTo>
                    <a:cubicBezTo>
                      <a:pt x="43972" y="6994"/>
                      <a:pt x="426437" y="44"/>
                      <a:pt x="469623" y="4502"/>
                    </a:cubicBezTo>
                    <a:close/>
                  </a:path>
                </a:pathLst>
              </a:custGeom>
              <a:solidFill>
                <a:srgbClr val="F6AF1B"/>
              </a:solidFill>
              <a:ln w="4369"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01695702-5F4C-1EC5-E74D-5772485A82CC}"/>
                  </a:ext>
                </a:extLst>
              </p:cNvPr>
              <p:cNvSpPr/>
              <p:nvPr/>
            </p:nvSpPr>
            <p:spPr>
              <a:xfrm>
                <a:off x="1739835" y="4130254"/>
                <a:ext cx="98582" cy="256070"/>
              </a:xfrm>
              <a:custGeom>
                <a:avLst/>
                <a:gdLst>
                  <a:gd name="connsiteX0" fmla="*/ 334003 w 344576"/>
                  <a:gd name="connsiteY0" fmla="*/ 242943 h 548288"/>
                  <a:gd name="connsiteX1" fmla="*/ 177651 w 344576"/>
                  <a:gd name="connsiteY1" fmla="*/ 539736 h 548288"/>
                  <a:gd name="connsiteX2" fmla="*/ 156495 w 344576"/>
                  <a:gd name="connsiteY2" fmla="*/ 539299 h 548288"/>
                  <a:gd name="connsiteX3" fmla="*/ 11071 w 344576"/>
                  <a:gd name="connsiteY3" fmla="*/ 235556 h 548288"/>
                  <a:gd name="connsiteX4" fmla="*/ 21212 w 344576"/>
                  <a:gd name="connsiteY4" fmla="*/ 701 h 548288"/>
                  <a:gd name="connsiteX5" fmla="*/ 316038 w 344576"/>
                  <a:gd name="connsiteY5" fmla="*/ 963 h 548288"/>
                  <a:gd name="connsiteX6" fmla="*/ 334003 w 344576"/>
                  <a:gd name="connsiteY6" fmla="*/ 242943 h 54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76" h="548288">
                    <a:moveTo>
                      <a:pt x="334003" y="242943"/>
                    </a:moveTo>
                    <a:cubicBezTo>
                      <a:pt x="308957" y="346056"/>
                      <a:pt x="228573" y="468095"/>
                      <a:pt x="177651" y="539736"/>
                    </a:cubicBezTo>
                    <a:cubicBezTo>
                      <a:pt x="168647" y="552412"/>
                      <a:pt x="164232" y="549920"/>
                      <a:pt x="156495" y="539299"/>
                    </a:cubicBezTo>
                    <a:cubicBezTo>
                      <a:pt x="84941" y="440820"/>
                      <a:pt x="42237" y="354536"/>
                      <a:pt x="11071" y="235556"/>
                    </a:cubicBezTo>
                    <a:cubicBezTo>
                      <a:pt x="-7812" y="163478"/>
                      <a:pt x="-1299" y="72211"/>
                      <a:pt x="21212" y="701"/>
                    </a:cubicBezTo>
                    <a:cubicBezTo>
                      <a:pt x="67632" y="2799"/>
                      <a:pt x="278272" y="-1922"/>
                      <a:pt x="316038" y="963"/>
                    </a:cubicBezTo>
                    <a:cubicBezTo>
                      <a:pt x="326222" y="28981"/>
                      <a:pt x="362196" y="161642"/>
                      <a:pt x="334003" y="242943"/>
                    </a:cubicBezTo>
                    <a:close/>
                  </a:path>
                </a:pathLst>
              </a:custGeom>
              <a:solidFill>
                <a:srgbClr val="F38821"/>
              </a:solidFill>
              <a:ln w="4369"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912BE4DB-6F8E-F7C2-B5AA-4E639749B709}"/>
                </a:ext>
              </a:extLst>
            </p:cNvPr>
            <p:cNvGrpSpPr/>
            <p:nvPr/>
          </p:nvGrpSpPr>
          <p:grpSpPr>
            <a:xfrm rot="18236977">
              <a:off x="9935727" y="1875519"/>
              <a:ext cx="878729" cy="738966"/>
              <a:chOff x="8768009" y="-131342"/>
              <a:chExt cx="2605668" cy="2191232"/>
            </a:xfrm>
          </p:grpSpPr>
          <p:sp>
            <p:nvSpPr>
              <p:cNvPr id="10" name="Freeform: Shape 9">
                <a:extLst>
                  <a:ext uri="{FF2B5EF4-FFF2-40B4-BE49-F238E27FC236}">
                    <a16:creationId xmlns:a16="http://schemas.microsoft.com/office/drawing/2014/main" id="{2802A6B5-6A54-2D41-1049-FB3F33E6718E}"/>
                  </a:ext>
                </a:extLst>
              </p:cNvPr>
              <p:cNvSpPr/>
              <p:nvPr/>
            </p:nvSpPr>
            <p:spPr>
              <a:xfrm>
                <a:off x="8774168" y="-131342"/>
                <a:ext cx="2594209" cy="2188201"/>
              </a:xfrm>
              <a:custGeom>
                <a:avLst/>
                <a:gdLst>
                  <a:gd name="connsiteX0" fmla="*/ 2517826 w 2546370"/>
                  <a:gd name="connsiteY0" fmla="*/ 72718 h 2147850"/>
                  <a:gd name="connsiteX1" fmla="*/ 2287009 w 2546370"/>
                  <a:gd name="connsiteY1" fmla="*/ 3994 h 2147850"/>
                  <a:gd name="connsiteX2" fmla="*/ 1806226 w 2546370"/>
                  <a:gd name="connsiteY2" fmla="*/ 54146 h 2147850"/>
                  <a:gd name="connsiteX3" fmla="*/ 1175204 w 2546370"/>
                  <a:gd name="connsiteY3" fmla="*/ 313507 h 2147850"/>
                  <a:gd name="connsiteX4" fmla="*/ 1117608 w 2546370"/>
                  <a:gd name="connsiteY4" fmla="*/ 280120 h 2147850"/>
                  <a:gd name="connsiteX5" fmla="*/ 666888 w 2546370"/>
                  <a:gd name="connsiteY5" fmla="*/ 378112 h 2147850"/>
                  <a:gd name="connsiteX6" fmla="*/ 232644 w 2546370"/>
                  <a:gd name="connsiteY6" fmla="*/ 515489 h 2147850"/>
                  <a:gd name="connsiteX7" fmla="*/ 204894 w 2546370"/>
                  <a:gd name="connsiteY7" fmla="*/ 586093 h 2147850"/>
                  <a:gd name="connsiteX8" fmla="*/ 366119 w 2546370"/>
                  <a:gd name="connsiteY8" fmla="*/ 840250 h 2147850"/>
                  <a:gd name="connsiteX9" fmla="*/ 310113 w 2546370"/>
                  <a:gd name="connsiteY9" fmla="*/ 885489 h 2147850"/>
                  <a:gd name="connsiteX10" fmla="*/ 238787 w 2546370"/>
                  <a:gd name="connsiteY10" fmla="*/ 1043606 h 2147850"/>
                  <a:gd name="connsiteX11" fmla="*/ 227947 w 2546370"/>
                  <a:gd name="connsiteY11" fmla="*/ 1185680 h 2147850"/>
                  <a:gd name="connsiteX12" fmla="*/ 124029 w 2546370"/>
                  <a:gd name="connsiteY12" fmla="*/ 1264377 h 2147850"/>
                  <a:gd name="connsiteX13" fmla="*/ 34565 w 2546370"/>
                  <a:gd name="connsiteY13" fmla="*/ 1363308 h 2147850"/>
                  <a:gd name="connsiteX14" fmla="*/ 323627 w 2546370"/>
                  <a:gd name="connsiteY14" fmla="*/ 2005099 h 2147850"/>
                  <a:gd name="connsiteX15" fmla="*/ 548372 w 2546370"/>
                  <a:gd name="connsiteY15" fmla="*/ 2069054 h 2147850"/>
                  <a:gd name="connsiteX16" fmla="*/ 746886 w 2546370"/>
                  <a:gd name="connsiteY16" fmla="*/ 1994259 h 2147850"/>
                  <a:gd name="connsiteX17" fmla="*/ 804409 w 2546370"/>
                  <a:gd name="connsiteY17" fmla="*/ 1972507 h 2147850"/>
                  <a:gd name="connsiteX18" fmla="*/ 833099 w 2546370"/>
                  <a:gd name="connsiteY18" fmla="*/ 1983202 h 2147850"/>
                  <a:gd name="connsiteX19" fmla="*/ 984929 w 2546370"/>
                  <a:gd name="connsiteY19" fmla="*/ 2034439 h 2147850"/>
                  <a:gd name="connsiteX20" fmla="*/ 1187633 w 2546370"/>
                  <a:gd name="connsiteY20" fmla="*/ 1969183 h 2147850"/>
                  <a:gd name="connsiteX21" fmla="*/ 1369598 w 2546370"/>
                  <a:gd name="connsiteY21" fmla="*/ 2124626 h 2147850"/>
                  <a:gd name="connsiteX22" fmla="*/ 1565582 w 2546370"/>
                  <a:gd name="connsiteY22" fmla="*/ 2082495 h 2147850"/>
                  <a:gd name="connsiteX23" fmla="*/ 1957551 w 2546370"/>
                  <a:gd name="connsiteY23" fmla="*/ 1386795 h 2147850"/>
                  <a:gd name="connsiteX24" fmla="*/ 1959790 w 2546370"/>
                  <a:gd name="connsiteY24" fmla="*/ 1314674 h 2147850"/>
                  <a:gd name="connsiteX25" fmla="*/ 2181140 w 2546370"/>
                  <a:gd name="connsiteY25" fmla="*/ 1066948 h 2147850"/>
                  <a:gd name="connsiteX26" fmla="*/ 2382328 w 2546370"/>
                  <a:gd name="connsiteY26" fmla="*/ 774633 h 2147850"/>
                  <a:gd name="connsiteX27" fmla="*/ 2510960 w 2546370"/>
                  <a:gd name="connsiteY27" fmla="*/ 482681 h 2147850"/>
                  <a:gd name="connsiteX28" fmla="*/ 2546370 w 2546370"/>
                  <a:gd name="connsiteY28" fmla="*/ 139997 h 2147850"/>
                  <a:gd name="connsiteX29" fmla="*/ 2517826 w 2546370"/>
                  <a:gd name="connsiteY29" fmla="*/ 72718 h 2147850"/>
                  <a:gd name="connsiteX30" fmla="*/ 1099253 w 2546370"/>
                  <a:gd name="connsiteY30" fmla="*/ 1095059 h 2147850"/>
                  <a:gd name="connsiteX31" fmla="*/ 1099036 w 2546370"/>
                  <a:gd name="connsiteY31" fmla="*/ 1094119 h 2147850"/>
                  <a:gd name="connsiteX32" fmla="*/ 1100409 w 2546370"/>
                  <a:gd name="connsiteY32" fmla="*/ 1094192 h 2147850"/>
                  <a:gd name="connsiteX33" fmla="*/ 1099253 w 2546370"/>
                  <a:gd name="connsiteY33" fmla="*/ 1095059 h 21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46370" h="2147850">
                    <a:moveTo>
                      <a:pt x="2517826" y="72718"/>
                    </a:moveTo>
                    <a:cubicBezTo>
                      <a:pt x="2446138" y="31671"/>
                      <a:pt x="2368018" y="10208"/>
                      <a:pt x="2287009" y="3994"/>
                    </a:cubicBezTo>
                    <a:cubicBezTo>
                      <a:pt x="2124122" y="-8436"/>
                      <a:pt x="1963188" y="8113"/>
                      <a:pt x="1806226" y="54146"/>
                    </a:cubicBezTo>
                    <a:cubicBezTo>
                      <a:pt x="1586106" y="118679"/>
                      <a:pt x="1377186" y="204675"/>
                      <a:pt x="1175204" y="313507"/>
                    </a:cubicBezTo>
                    <a:cubicBezTo>
                      <a:pt x="1163135" y="290021"/>
                      <a:pt x="1147237" y="273905"/>
                      <a:pt x="1117608" y="280120"/>
                    </a:cubicBezTo>
                    <a:cubicBezTo>
                      <a:pt x="969030" y="311194"/>
                      <a:pt x="816116" y="342558"/>
                      <a:pt x="666888" y="378112"/>
                    </a:cubicBezTo>
                    <a:cubicBezTo>
                      <a:pt x="523657" y="412222"/>
                      <a:pt x="360048" y="438671"/>
                      <a:pt x="232644" y="515489"/>
                    </a:cubicBezTo>
                    <a:cubicBezTo>
                      <a:pt x="205834" y="531677"/>
                      <a:pt x="195499" y="555958"/>
                      <a:pt x="204894" y="586093"/>
                    </a:cubicBezTo>
                    <a:cubicBezTo>
                      <a:pt x="231488" y="671221"/>
                      <a:pt x="271307" y="805708"/>
                      <a:pt x="366119" y="840250"/>
                    </a:cubicBezTo>
                    <a:cubicBezTo>
                      <a:pt x="360988" y="838372"/>
                      <a:pt x="317701" y="878913"/>
                      <a:pt x="310113" y="885489"/>
                    </a:cubicBezTo>
                    <a:cubicBezTo>
                      <a:pt x="265163" y="924801"/>
                      <a:pt x="237558" y="983481"/>
                      <a:pt x="238787" y="1043606"/>
                    </a:cubicBezTo>
                    <a:cubicBezTo>
                      <a:pt x="235174" y="1090940"/>
                      <a:pt x="231561" y="1138274"/>
                      <a:pt x="227947" y="1185680"/>
                    </a:cubicBezTo>
                    <a:cubicBezTo>
                      <a:pt x="226791" y="1200928"/>
                      <a:pt x="139493" y="1251803"/>
                      <a:pt x="124029" y="1264377"/>
                    </a:cubicBezTo>
                    <a:cubicBezTo>
                      <a:pt x="88764" y="1292994"/>
                      <a:pt x="56244" y="1322623"/>
                      <a:pt x="34565" y="1363308"/>
                    </a:cubicBezTo>
                    <a:cubicBezTo>
                      <a:pt x="-88576" y="1594414"/>
                      <a:pt x="143179" y="1879574"/>
                      <a:pt x="323627" y="2005099"/>
                    </a:cubicBezTo>
                    <a:cubicBezTo>
                      <a:pt x="384908" y="2047735"/>
                      <a:pt x="472711" y="2080327"/>
                      <a:pt x="548372" y="2069054"/>
                    </a:cubicBezTo>
                    <a:cubicBezTo>
                      <a:pt x="619843" y="2058431"/>
                      <a:pt x="687989" y="2036607"/>
                      <a:pt x="746886" y="1994259"/>
                    </a:cubicBezTo>
                    <a:cubicBezTo>
                      <a:pt x="765386" y="1980962"/>
                      <a:pt x="781357" y="1969905"/>
                      <a:pt x="804409" y="1972507"/>
                    </a:cubicBezTo>
                    <a:cubicBezTo>
                      <a:pt x="813948" y="1976048"/>
                      <a:pt x="823559" y="1979445"/>
                      <a:pt x="833099" y="1983202"/>
                    </a:cubicBezTo>
                    <a:cubicBezTo>
                      <a:pt x="882818" y="2002859"/>
                      <a:pt x="931958" y="2025116"/>
                      <a:pt x="984929" y="2034439"/>
                    </a:cubicBezTo>
                    <a:cubicBezTo>
                      <a:pt x="1063409" y="2048314"/>
                      <a:pt x="1127942" y="2015505"/>
                      <a:pt x="1187633" y="1969183"/>
                    </a:cubicBezTo>
                    <a:cubicBezTo>
                      <a:pt x="1183297" y="1972579"/>
                      <a:pt x="1350520" y="2113642"/>
                      <a:pt x="1369598" y="2124626"/>
                    </a:cubicBezTo>
                    <a:cubicBezTo>
                      <a:pt x="1439334" y="2165095"/>
                      <a:pt x="1518537" y="2153677"/>
                      <a:pt x="1565582" y="2082495"/>
                    </a:cubicBezTo>
                    <a:cubicBezTo>
                      <a:pt x="1712281" y="1860568"/>
                      <a:pt x="1817428" y="1612914"/>
                      <a:pt x="1957551" y="1386795"/>
                    </a:cubicBezTo>
                    <a:cubicBezTo>
                      <a:pt x="1973449" y="1361141"/>
                      <a:pt x="1978001" y="1339389"/>
                      <a:pt x="1959790" y="1314674"/>
                    </a:cubicBezTo>
                    <a:cubicBezTo>
                      <a:pt x="1960080" y="1315107"/>
                      <a:pt x="2163290" y="1088627"/>
                      <a:pt x="2181140" y="1066948"/>
                    </a:cubicBezTo>
                    <a:cubicBezTo>
                      <a:pt x="2255574" y="976182"/>
                      <a:pt x="2325816" y="877684"/>
                      <a:pt x="2382328" y="774633"/>
                    </a:cubicBezTo>
                    <a:cubicBezTo>
                      <a:pt x="2432624" y="682928"/>
                      <a:pt x="2480681" y="584792"/>
                      <a:pt x="2510960" y="482681"/>
                    </a:cubicBezTo>
                    <a:cubicBezTo>
                      <a:pt x="2543841" y="371681"/>
                      <a:pt x="2545648" y="254827"/>
                      <a:pt x="2546370" y="139997"/>
                    </a:cubicBezTo>
                    <a:cubicBezTo>
                      <a:pt x="2543190" y="114993"/>
                      <a:pt x="2545286" y="88472"/>
                      <a:pt x="2517826" y="72718"/>
                    </a:cubicBezTo>
                    <a:close/>
                    <a:moveTo>
                      <a:pt x="1099253" y="1095059"/>
                    </a:moveTo>
                    <a:cubicBezTo>
                      <a:pt x="1099180" y="1094770"/>
                      <a:pt x="1099108" y="1094408"/>
                      <a:pt x="1099036" y="1094119"/>
                    </a:cubicBezTo>
                    <a:cubicBezTo>
                      <a:pt x="1099470" y="1094119"/>
                      <a:pt x="1099903" y="1094192"/>
                      <a:pt x="1100409" y="1094192"/>
                    </a:cubicBezTo>
                    <a:cubicBezTo>
                      <a:pt x="1100047" y="1094481"/>
                      <a:pt x="1099686" y="1094770"/>
                      <a:pt x="1099253" y="1095059"/>
                    </a:cubicBezTo>
                    <a:close/>
                  </a:path>
                </a:pathLst>
              </a:custGeom>
              <a:solidFill>
                <a:schemeClr val="accent2">
                  <a:lumMod val="40000"/>
                  <a:lumOff val="60000"/>
                </a:schemeClr>
              </a:solidFill>
              <a:ln w="722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DA10A4E-79DD-FBBE-0606-67D76E67DF78}"/>
                  </a:ext>
                </a:extLst>
              </p:cNvPr>
              <p:cNvSpPr/>
              <p:nvPr/>
            </p:nvSpPr>
            <p:spPr>
              <a:xfrm>
                <a:off x="8930713" y="-56305"/>
                <a:ext cx="2437663" cy="2116158"/>
              </a:xfrm>
              <a:custGeom>
                <a:avLst/>
                <a:gdLst>
                  <a:gd name="connsiteX0" fmla="*/ 2365613 w 2392711"/>
                  <a:gd name="connsiteY0" fmla="*/ 0 h 2077135"/>
                  <a:gd name="connsiteX1" fmla="*/ 0 w 2392711"/>
                  <a:gd name="connsiteY1" fmla="*/ 1766459 h 2077135"/>
                  <a:gd name="connsiteX2" fmla="*/ 97775 w 2392711"/>
                  <a:gd name="connsiteY2" fmla="*/ 1873557 h 2077135"/>
                  <a:gd name="connsiteX3" fmla="*/ 110855 w 2392711"/>
                  <a:gd name="connsiteY3" fmla="*/ 1880494 h 2077135"/>
                  <a:gd name="connsiteX4" fmla="*/ 236380 w 2392711"/>
                  <a:gd name="connsiteY4" fmla="*/ 1967646 h 2077135"/>
                  <a:gd name="connsiteX5" fmla="*/ 368048 w 2392711"/>
                  <a:gd name="connsiteY5" fmla="*/ 1999443 h 2077135"/>
                  <a:gd name="connsiteX6" fmla="*/ 436556 w 2392711"/>
                  <a:gd name="connsiteY6" fmla="*/ 1986435 h 2077135"/>
                  <a:gd name="connsiteX7" fmla="*/ 593300 w 2392711"/>
                  <a:gd name="connsiteY7" fmla="*/ 1920529 h 2077135"/>
                  <a:gd name="connsiteX8" fmla="*/ 650823 w 2392711"/>
                  <a:gd name="connsiteY8" fmla="*/ 1898777 h 2077135"/>
                  <a:gd name="connsiteX9" fmla="*/ 650823 w 2392711"/>
                  <a:gd name="connsiteY9" fmla="*/ 1898777 h 2077135"/>
                  <a:gd name="connsiteX10" fmla="*/ 650823 w 2392711"/>
                  <a:gd name="connsiteY10" fmla="*/ 1898777 h 2077135"/>
                  <a:gd name="connsiteX11" fmla="*/ 679513 w 2392711"/>
                  <a:gd name="connsiteY11" fmla="*/ 1909473 h 2077135"/>
                  <a:gd name="connsiteX12" fmla="*/ 831342 w 2392711"/>
                  <a:gd name="connsiteY12" fmla="*/ 1960709 h 2077135"/>
                  <a:gd name="connsiteX13" fmla="*/ 1034047 w 2392711"/>
                  <a:gd name="connsiteY13" fmla="*/ 1895453 h 2077135"/>
                  <a:gd name="connsiteX14" fmla="*/ 1034047 w 2392711"/>
                  <a:gd name="connsiteY14" fmla="*/ 1895453 h 2077135"/>
                  <a:gd name="connsiteX15" fmla="*/ 1132762 w 2392711"/>
                  <a:gd name="connsiteY15" fmla="*/ 1990699 h 2077135"/>
                  <a:gd name="connsiteX16" fmla="*/ 1257565 w 2392711"/>
                  <a:gd name="connsiteY16" fmla="*/ 2072070 h 2077135"/>
                  <a:gd name="connsiteX17" fmla="*/ 1419439 w 2392711"/>
                  <a:gd name="connsiteY17" fmla="*/ 1998937 h 2077135"/>
                  <a:gd name="connsiteX18" fmla="*/ 1499655 w 2392711"/>
                  <a:gd name="connsiteY18" fmla="*/ 1852383 h 2077135"/>
                  <a:gd name="connsiteX19" fmla="*/ 1706551 w 2392711"/>
                  <a:gd name="connsiteY19" fmla="*/ 1484045 h 2077135"/>
                  <a:gd name="connsiteX20" fmla="*/ 1803965 w 2392711"/>
                  <a:gd name="connsiteY20" fmla="*/ 1313282 h 2077135"/>
                  <a:gd name="connsiteX21" fmla="*/ 1806205 w 2392711"/>
                  <a:gd name="connsiteY21" fmla="*/ 1241161 h 2077135"/>
                  <a:gd name="connsiteX22" fmla="*/ 1806205 w 2392711"/>
                  <a:gd name="connsiteY22" fmla="*/ 1241161 h 2077135"/>
                  <a:gd name="connsiteX23" fmla="*/ 1806205 w 2392711"/>
                  <a:gd name="connsiteY23" fmla="*/ 1241161 h 2077135"/>
                  <a:gd name="connsiteX24" fmla="*/ 2085728 w 2392711"/>
                  <a:gd name="connsiteY24" fmla="*/ 920808 h 2077135"/>
                  <a:gd name="connsiteX25" fmla="*/ 2164136 w 2392711"/>
                  <a:gd name="connsiteY25" fmla="*/ 803376 h 2077135"/>
                  <a:gd name="connsiteX26" fmla="*/ 2164136 w 2392711"/>
                  <a:gd name="connsiteY26" fmla="*/ 803376 h 2077135"/>
                  <a:gd name="connsiteX27" fmla="*/ 2228670 w 2392711"/>
                  <a:gd name="connsiteY27" fmla="*/ 701193 h 2077135"/>
                  <a:gd name="connsiteX28" fmla="*/ 2361927 w 2392711"/>
                  <a:gd name="connsiteY28" fmla="*/ 393486 h 2077135"/>
                  <a:gd name="connsiteX29" fmla="*/ 2391628 w 2392711"/>
                  <a:gd name="connsiteY29" fmla="*/ 237609 h 2077135"/>
                  <a:gd name="connsiteX30" fmla="*/ 2392712 w 2392711"/>
                  <a:gd name="connsiteY30" fmla="*/ 66557 h 2077135"/>
                  <a:gd name="connsiteX31" fmla="*/ 2365613 w 2392711"/>
                  <a:gd name="connsiteY31" fmla="*/ 0 h 20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2711" h="2077135">
                    <a:moveTo>
                      <a:pt x="2365613" y="0"/>
                    </a:moveTo>
                    <a:lnTo>
                      <a:pt x="0" y="1766459"/>
                    </a:lnTo>
                    <a:cubicBezTo>
                      <a:pt x="30134" y="1804109"/>
                      <a:pt x="63088" y="1839519"/>
                      <a:pt x="97775" y="1873557"/>
                    </a:cubicBezTo>
                    <a:cubicBezTo>
                      <a:pt x="102184" y="1875797"/>
                      <a:pt x="107459" y="1877170"/>
                      <a:pt x="110855" y="1880494"/>
                    </a:cubicBezTo>
                    <a:cubicBezTo>
                      <a:pt x="148000" y="1916338"/>
                      <a:pt x="185650" y="1951892"/>
                      <a:pt x="236380" y="1967646"/>
                    </a:cubicBezTo>
                    <a:cubicBezTo>
                      <a:pt x="279450" y="1981088"/>
                      <a:pt x="320498" y="2000383"/>
                      <a:pt x="368048" y="1999443"/>
                    </a:cubicBezTo>
                    <a:cubicBezTo>
                      <a:pt x="392474" y="1998937"/>
                      <a:pt x="413142" y="1988097"/>
                      <a:pt x="436556" y="1986435"/>
                    </a:cubicBezTo>
                    <a:cubicBezTo>
                      <a:pt x="496031" y="1982172"/>
                      <a:pt x="546617" y="1954133"/>
                      <a:pt x="593300" y="1920529"/>
                    </a:cubicBezTo>
                    <a:cubicBezTo>
                      <a:pt x="611799" y="1907232"/>
                      <a:pt x="627771" y="1896176"/>
                      <a:pt x="650823" y="1898777"/>
                    </a:cubicBezTo>
                    <a:cubicBezTo>
                      <a:pt x="650823" y="1898777"/>
                      <a:pt x="650823" y="1898777"/>
                      <a:pt x="650823" y="1898777"/>
                    </a:cubicBezTo>
                    <a:cubicBezTo>
                      <a:pt x="650823" y="1898777"/>
                      <a:pt x="650823" y="1898777"/>
                      <a:pt x="650823" y="1898777"/>
                    </a:cubicBezTo>
                    <a:cubicBezTo>
                      <a:pt x="660363" y="1902318"/>
                      <a:pt x="669974" y="1905715"/>
                      <a:pt x="679513" y="1909473"/>
                    </a:cubicBezTo>
                    <a:cubicBezTo>
                      <a:pt x="729231" y="1929129"/>
                      <a:pt x="778372" y="1951387"/>
                      <a:pt x="831342" y="1960709"/>
                    </a:cubicBezTo>
                    <a:cubicBezTo>
                      <a:pt x="909823" y="1974584"/>
                      <a:pt x="974356" y="1941775"/>
                      <a:pt x="1034047" y="1895453"/>
                    </a:cubicBezTo>
                    <a:lnTo>
                      <a:pt x="1034047" y="1895453"/>
                    </a:lnTo>
                    <a:cubicBezTo>
                      <a:pt x="1066856" y="1927322"/>
                      <a:pt x="1098653" y="1960275"/>
                      <a:pt x="1132762" y="1990699"/>
                    </a:cubicBezTo>
                    <a:cubicBezTo>
                      <a:pt x="1170051" y="2023941"/>
                      <a:pt x="1210448" y="2054076"/>
                      <a:pt x="1257565" y="2072070"/>
                    </a:cubicBezTo>
                    <a:cubicBezTo>
                      <a:pt x="1308512" y="2091509"/>
                      <a:pt x="1393207" y="2052414"/>
                      <a:pt x="1419439" y="1998937"/>
                    </a:cubicBezTo>
                    <a:cubicBezTo>
                      <a:pt x="1443937" y="1948857"/>
                      <a:pt x="1471254" y="1899933"/>
                      <a:pt x="1499655" y="1852383"/>
                    </a:cubicBezTo>
                    <a:cubicBezTo>
                      <a:pt x="1571848" y="1731338"/>
                      <a:pt x="1637032" y="1606535"/>
                      <a:pt x="1706551" y="1484045"/>
                    </a:cubicBezTo>
                    <a:cubicBezTo>
                      <a:pt x="1738926" y="1427028"/>
                      <a:pt x="1769422" y="1368926"/>
                      <a:pt x="1803965" y="1313282"/>
                    </a:cubicBezTo>
                    <a:cubicBezTo>
                      <a:pt x="1819863" y="1287627"/>
                      <a:pt x="1824416" y="1265876"/>
                      <a:pt x="1806205" y="1241161"/>
                    </a:cubicBezTo>
                    <a:lnTo>
                      <a:pt x="1806205" y="1241161"/>
                    </a:lnTo>
                    <a:cubicBezTo>
                      <a:pt x="1806205" y="1241161"/>
                      <a:pt x="1806205" y="1241161"/>
                      <a:pt x="1806205" y="1241161"/>
                    </a:cubicBezTo>
                    <a:cubicBezTo>
                      <a:pt x="1907955" y="1141868"/>
                      <a:pt x="1997564" y="1031952"/>
                      <a:pt x="2085728" y="920808"/>
                    </a:cubicBezTo>
                    <a:cubicBezTo>
                      <a:pt x="2109432" y="880050"/>
                      <a:pt x="2143251" y="846013"/>
                      <a:pt x="2164136" y="803376"/>
                    </a:cubicBezTo>
                    <a:cubicBezTo>
                      <a:pt x="2164136" y="803376"/>
                      <a:pt x="2164136" y="803376"/>
                      <a:pt x="2164136" y="803376"/>
                    </a:cubicBezTo>
                    <a:cubicBezTo>
                      <a:pt x="2185743" y="769339"/>
                      <a:pt x="2209302" y="736458"/>
                      <a:pt x="2228670" y="701193"/>
                    </a:cubicBezTo>
                    <a:cubicBezTo>
                      <a:pt x="2282579" y="602839"/>
                      <a:pt x="2333165" y="502679"/>
                      <a:pt x="2361927" y="393486"/>
                    </a:cubicBezTo>
                    <a:cubicBezTo>
                      <a:pt x="2375368" y="342322"/>
                      <a:pt x="2391195" y="291302"/>
                      <a:pt x="2391628" y="237609"/>
                    </a:cubicBezTo>
                    <a:cubicBezTo>
                      <a:pt x="2392062" y="180592"/>
                      <a:pt x="2392350" y="123574"/>
                      <a:pt x="2392712" y="66557"/>
                    </a:cubicBezTo>
                    <a:cubicBezTo>
                      <a:pt x="2389532" y="41769"/>
                      <a:pt x="2391483" y="15826"/>
                      <a:pt x="2365613" y="0"/>
                    </a:cubicBezTo>
                    <a:close/>
                  </a:path>
                </a:pathLst>
              </a:custGeom>
              <a:solidFill>
                <a:schemeClr val="accent2"/>
              </a:solidFill>
              <a:ln w="722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091B43C-2E69-3B36-5502-24605AA93D75}"/>
                  </a:ext>
                </a:extLst>
              </p:cNvPr>
              <p:cNvSpPr/>
              <p:nvPr/>
            </p:nvSpPr>
            <p:spPr>
              <a:xfrm>
                <a:off x="8768009" y="1076673"/>
                <a:ext cx="825607" cy="911522"/>
              </a:xfrm>
              <a:custGeom>
                <a:avLst/>
                <a:gdLst>
                  <a:gd name="connsiteX0" fmla="*/ 250036 w 810382"/>
                  <a:gd name="connsiteY0" fmla="*/ 768915 h 894713"/>
                  <a:gd name="connsiteX1" fmla="*/ 175169 w 810382"/>
                  <a:gd name="connsiteY1" fmla="*/ 689351 h 894713"/>
                  <a:gd name="connsiteX2" fmla="*/ 33456 w 810382"/>
                  <a:gd name="connsiteY2" fmla="*/ 184865 h 894713"/>
                  <a:gd name="connsiteX3" fmla="*/ 121548 w 810382"/>
                  <a:gd name="connsiteY3" fmla="*/ 84994 h 894713"/>
                  <a:gd name="connsiteX4" fmla="*/ 233993 w 810382"/>
                  <a:gd name="connsiteY4" fmla="*/ 10 h 894713"/>
                  <a:gd name="connsiteX5" fmla="*/ 240496 w 810382"/>
                  <a:gd name="connsiteY5" fmla="*/ 59990 h 894713"/>
                  <a:gd name="connsiteX6" fmla="*/ 775478 w 810382"/>
                  <a:gd name="connsiteY6" fmla="*/ 767831 h 894713"/>
                  <a:gd name="connsiteX7" fmla="*/ 810382 w 810382"/>
                  <a:gd name="connsiteY7" fmla="*/ 786765 h 894713"/>
                  <a:gd name="connsiteX8" fmla="*/ 691000 w 810382"/>
                  <a:gd name="connsiteY8" fmla="*/ 849491 h 894713"/>
                  <a:gd name="connsiteX9" fmla="*/ 520381 w 810382"/>
                  <a:gd name="connsiteY9" fmla="*/ 894657 h 894713"/>
                  <a:gd name="connsiteX10" fmla="*/ 250036 w 810382"/>
                  <a:gd name="connsiteY10" fmla="*/ 768915 h 89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382" h="894713">
                    <a:moveTo>
                      <a:pt x="250036" y="768915"/>
                    </a:moveTo>
                    <a:cubicBezTo>
                      <a:pt x="223442" y="743550"/>
                      <a:pt x="198583" y="716306"/>
                      <a:pt x="175169" y="689351"/>
                    </a:cubicBezTo>
                    <a:cubicBezTo>
                      <a:pt x="60122" y="556671"/>
                      <a:pt x="-59983" y="360181"/>
                      <a:pt x="33456" y="184865"/>
                    </a:cubicBezTo>
                    <a:cubicBezTo>
                      <a:pt x="54557" y="145191"/>
                      <a:pt x="87077" y="113105"/>
                      <a:pt x="121548" y="84994"/>
                    </a:cubicBezTo>
                    <a:cubicBezTo>
                      <a:pt x="128846" y="79068"/>
                      <a:pt x="233849" y="-1002"/>
                      <a:pt x="233993" y="10"/>
                    </a:cubicBezTo>
                    <a:cubicBezTo>
                      <a:pt x="238690" y="25664"/>
                      <a:pt x="238184" y="42718"/>
                      <a:pt x="240496" y="59990"/>
                    </a:cubicBezTo>
                    <a:cubicBezTo>
                      <a:pt x="273955" y="307499"/>
                      <a:pt x="501447" y="627563"/>
                      <a:pt x="775478" y="767831"/>
                    </a:cubicBezTo>
                    <a:cubicBezTo>
                      <a:pt x="787258" y="773829"/>
                      <a:pt x="798748" y="780477"/>
                      <a:pt x="810382" y="786765"/>
                    </a:cubicBezTo>
                    <a:cubicBezTo>
                      <a:pt x="784150" y="772456"/>
                      <a:pt x="712535" y="838796"/>
                      <a:pt x="691000" y="849491"/>
                    </a:cubicBezTo>
                    <a:cubicBezTo>
                      <a:pt x="640848" y="874495"/>
                      <a:pt x="576676" y="893501"/>
                      <a:pt x="520381" y="894657"/>
                    </a:cubicBezTo>
                    <a:cubicBezTo>
                      <a:pt x="412561" y="896753"/>
                      <a:pt x="324469" y="839952"/>
                      <a:pt x="250036" y="768915"/>
                    </a:cubicBezTo>
                    <a:close/>
                  </a:path>
                </a:pathLst>
              </a:custGeom>
              <a:solidFill>
                <a:schemeClr val="accent6"/>
              </a:solidFill>
              <a:ln w="722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3220C5E-0B95-047A-3BD5-07C1B2EB4B44}"/>
                  </a:ext>
                </a:extLst>
              </p:cNvPr>
              <p:cNvSpPr/>
              <p:nvPr/>
            </p:nvSpPr>
            <p:spPr>
              <a:xfrm>
                <a:off x="8979447" y="-131272"/>
                <a:ext cx="2394230" cy="2191162"/>
              </a:xfrm>
              <a:custGeom>
                <a:avLst/>
                <a:gdLst>
                  <a:gd name="connsiteX0" fmla="*/ 1754931 w 2394230"/>
                  <a:gd name="connsiteY0" fmla="*/ 1327151 h 2191162"/>
                  <a:gd name="connsiteX1" fmla="*/ 1791255 w 2394230"/>
                  <a:gd name="connsiteY1" fmla="*/ 1339372 h 2191162"/>
                  <a:gd name="connsiteX2" fmla="*/ 1788973 w 2394230"/>
                  <a:gd name="connsiteY2" fmla="*/ 1412848 h 2191162"/>
                  <a:gd name="connsiteX3" fmla="*/ 1689729 w 2394230"/>
                  <a:gd name="connsiteY3" fmla="*/ 1586820 h 2191162"/>
                  <a:gd name="connsiteX4" fmla="*/ 1478946 w 2394230"/>
                  <a:gd name="connsiteY4" fmla="*/ 1962077 h 2191162"/>
                  <a:gd name="connsiteX5" fmla="*/ 1397224 w 2394230"/>
                  <a:gd name="connsiteY5" fmla="*/ 2111385 h 2191162"/>
                  <a:gd name="connsiteX6" fmla="*/ 1236947 w 2394230"/>
                  <a:gd name="connsiteY6" fmla="*/ 2187511 h 2191162"/>
                  <a:gd name="connsiteX7" fmla="*/ 1106928 w 2394230"/>
                  <a:gd name="connsiteY7" fmla="*/ 2107999 h 2191162"/>
                  <a:gd name="connsiteX8" fmla="*/ 1004665 w 2394230"/>
                  <a:gd name="connsiteY8" fmla="*/ 2006104 h 2191162"/>
                  <a:gd name="connsiteX9" fmla="*/ 1118045 w 2394230"/>
                  <a:gd name="connsiteY9" fmla="*/ 1841703 h 2191162"/>
                  <a:gd name="connsiteX10" fmla="*/ 1287966 w 2394230"/>
                  <a:gd name="connsiteY10" fmla="*/ 1683340 h 2191162"/>
                  <a:gd name="connsiteX11" fmla="*/ 1719546 w 2394230"/>
                  <a:gd name="connsiteY11" fmla="*/ 1343200 h 2191162"/>
                  <a:gd name="connsiteX12" fmla="*/ 1754931 w 2394230"/>
                  <a:gd name="connsiteY12" fmla="*/ 1327151 h 2191162"/>
                  <a:gd name="connsiteX13" fmla="*/ 914404 w 2394230"/>
                  <a:gd name="connsiteY13" fmla="*/ 1114601 h 2191162"/>
                  <a:gd name="connsiteX14" fmla="*/ 914625 w 2394230"/>
                  <a:gd name="connsiteY14" fmla="*/ 1115557 h 2191162"/>
                  <a:gd name="connsiteX15" fmla="*/ 915803 w 2394230"/>
                  <a:gd name="connsiteY15" fmla="*/ 1114674 h 2191162"/>
                  <a:gd name="connsiteX16" fmla="*/ 914404 w 2394230"/>
                  <a:gd name="connsiteY16" fmla="*/ 1114601 h 2191162"/>
                  <a:gd name="connsiteX17" fmla="*/ 1319699 w 2394230"/>
                  <a:gd name="connsiteY17" fmla="*/ 810712 h 2191162"/>
                  <a:gd name="connsiteX18" fmla="*/ 1353124 w 2394230"/>
                  <a:gd name="connsiteY18" fmla="*/ 822317 h 2191162"/>
                  <a:gd name="connsiteX19" fmla="*/ 1370574 w 2394230"/>
                  <a:gd name="connsiteY19" fmla="*/ 843225 h 2191162"/>
                  <a:gd name="connsiteX20" fmla="*/ 1351946 w 2394230"/>
                  <a:gd name="connsiteY20" fmla="*/ 909707 h 2191162"/>
                  <a:gd name="connsiteX21" fmla="*/ 954086 w 2394230"/>
                  <a:gd name="connsiteY21" fmla="*/ 1310144 h 2191162"/>
                  <a:gd name="connsiteX22" fmla="*/ 746028 w 2394230"/>
                  <a:gd name="connsiteY22" fmla="*/ 1505834 h 2191162"/>
                  <a:gd name="connsiteX23" fmla="*/ 569774 w 2394230"/>
                  <a:gd name="connsiteY23" fmla="*/ 1573788 h 2191162"/>
                  <a:gd name="connsiteX24" fmla="*/ 471193 w 2394230"/>
                  <a:gd name="connsiteY24" fmla="*/ 1476753 h 2191162"/>
                  <a:gd name="connsiteX25" fmla="*/ 409937 w 2394230"/>
                  <a:gd name="connsiteY25" fmla="*/ 1381853 h 2191162"/>
                  <a:gd name="connsiteX26" fmla="*/ 368709 w 2394230"/>
                  <a:gd name="connsiteY26" fmla="*/ 1300204 h 2191162"/>
                  <a:gd name="connsiteX27" fmla="*/ 391312 w 2394230"/>
                  <a:gd name="connsiteY27" fmla="*/ 1231294 h 2191162"/>
                  <a:gd name="connsiteX28" fmla="*/ 830032 w 2394230"/>
                  <a:gd name="connsiteY28" fmla="*/ 1015430 h 2191162"/>
                  <a:gd name="connsiteX29" fmla="*/ 1284728 w 2394230"/>
                  <a:gd name="connsiteY29" fmla="*/ 817384 h 2191162"/>
                  <a:gd name="connsiteX30" fmla="*/ 1319699 w 2394230"/>
                  <a:gd name="connsiteY30" fmla="*/ 810712 h 2191162"/>
                  <a:gd name="connsiteX31" fmla="*/ 953467 w 2394230"/>
                  <a:gd name="connsiteY31" fmla="*/ 284618 h 2191162"/>
                  <a:gd name="connsiteX32" fmla="*/ 992002 w 2394230"/>
                  <a:gd name="connsiteY32" fmla="*/ 319322 h 2191162"/>
                  <a:gd name="connsiteX33" fmla="*/ 961080 w 2394230"/>
                  <a:gd name="connsiteY33" fmla="*/ 379104 h 2191162"/>
                  <a:gd name="connsiteX34" fmla="*/ 305171 w 2394230"/>
                  <a:gd name="connsiteY34" fmla="*/ 830267 h 2191162"/>
                  <a:gd name="connsiteX35" fmla="*/ 167717 w 2394230"/>
                  <a:gd name="connsiteY35" fmla="*/ 855962 h 2191162"/>
                  <a:gd name="connsiteX36" fmla="*/ 3464 w 2394230"/>
                  <a:gd name="connsiteY36" fmla="*/ 597029 h 2191162"/>
                  <a:gd name="connsiteX37" fmla="*/ 31734 w 2394230"/>
                  <a:gd name="connsiteY37" fmla="*/ 525100 h 2191162"/>
                  <a:gd name="connsiteX38" fmla="*/ 442184 w 2394230"/>
                  <a:gd name="connsiteY38" fmla="*/ 389779 h 2191162"/>
                  <a:gd name="connsiteX39" fmla="*/ 933325 w 2394230"/>
                  <a:gd name="connsiteY39" fmla="*/ 285309 h 2191162"/>
                  <a:gd name="connsiteX40" fmla="*/ 953467 w 2394230"/>
                  <a:gd name="connsiteY40" fmla="*/ 284618 h 2191162"/>
                  <a:gd name="connsiteX41" fmla="*/ 2000566 w 2394230"/>
                  <a:gd name="connsiteY41" fmla="*/ 115 h 2191162"/>
                  <a:gd name="connsiteX42" fmla="*/ 2124621 w 2394230"/>
                  <a:gd name="connsiteY42" fmla="*/ 4069 h 2191162"/>
                  <a:gd name="connsiteX43" fmla="*/ 2359775 w 2394230"/>
                  <a:gd name="connsiteY43" fmla="*/ 74084 h 2191162"/>
                  <a:gd name="connsiteX44" fmla="*/ 2388782 w 2394230"/>
                  <a:gd name="connsiteY44" fmla="*/ 142701 h 2191162"/>
                  <a:gd name="connsiteX45" fmla="*/ 2221731 w 2394230"/>
                  <a:gd name="connsiteY45" fmla="*/ 789260 h 2191162"/>
                  <a:gd name="connsiteX46" fmla="*/ 2155986 w 2394230"/>
                  <a:gd name="connsiteY46" fmla="*/ 893436 h 2191162"/>
                  <a:gd name="connsiteX47" fmla="*/ 1912293 w 2394230"/>
                  <a:gd name="connsiteY47" fmla="*/ 736104 h 2191162"/>
                  <a:gd name="connsiteX48" fmla="*/ 1741414 w 2394230"/>
                  <a:gd name="connsiteY48" fmla="*/ 573544 h 2191162"/>
                  <a:gd name="connsiteX49" fmla="*/ 1601823 w 2394230"/>
                  <a:gd name="connsiteY49" fmla="*/ 360699 h 2191162"/>
                  <a:gd name="connsiteX50" fmla="*/ 1523120 w 2394230"/>
                  <a:gd name="connsiteY50" fmla="*/ 92711 h 2191162"/>
                  <a:gd name="connsiteX51" fmla="*/ 1634807 w 2394230"/>
                  <a:gd name="connsiteY51" fmla="*/ 55163 h 2191162"/>
                  <a:gd name="connsiteX52" fmla="*/ 2000566 w 2394230"/>
                  <a:gd name="connsiteY52" fmla="*/ 115 h 219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94230" h="2191162">
                    <a:moveTo>
                      <a:pt x="1754931" y="1327151"/>
                    </a:moveTo>
                    <a:cubicBezTo>
                      <a:pt x="1766775" y="1326083"/>
                      <a:pt x="1778776" y="1329727"/>
                      <a:pt x="1791255" y="1339372"/>
                    </a:cubicBezTo>
                    <a:cubicBezTo>
                      <a:pt x="1809808" y="1364478"/>
                      <a:pt x="1805170" y="1386712"/>
                      <a:pt x="1788973" y="1412848"/>
                    </a:cubicBezTo>
                    <a:cubicBezTo>
                      <a:pt x="1753855" y="1469538"/>
                      <a:pt x="1722712" y="1528805"/>
                      <a:pt x="1689729" y="1586820"/>
                    </a:cubicBezTo>
                    <a:cubicBezTo>
                      <a:pt x="1618904" y="1711611"/>
                      <a:pt x="1552496" y="1838759"/>
                      <a:pt x="1478946" y="1962077"/>
                    </a:cubicBezTo>
                    <a:cubicBezTo>
                      <a:pt x="1450012" y="2010521"/>
                      <a:pt x="1422182" y="2060364"/>
                      <a:pt x="1397224" y="2111385"/>
                    </a:cubicBezTo>
                    <a:cubicBezTo>
                      <a:pt x="1371162" y="2164615"/>
                      <a:pt x="1294962" y="2203561"/>
                      <a:pt x="1236947" y="2187511"/>
                    </a:cubicBezTo>
                    <a:cubicBezTo>
                      <a:pt x="1187618" y="2173891"/>
                      <a:pt x="1144549" y="2141644"/>
                      <a:pt x="1106928" y="2107999"/>
                    </a:cubicBezTo>
                    <a:cubicBezTo>
                      <a:pt x="1093822" y="2096292"/>
                      <a:pt x="1003267" y="2021049"/>
                      <a:pt x="1004665" y="2006104"/>
                    </a:cubicBezTo>
                    <a:cubicBezTo>
                      <a:pt x="1011438" y="1934247"/>
                      <a:pt x="1070116" y="1889043"/>
                      <a:pt x="1118045" y="1841703"/>
                    </a:cubicBezTo>
                    <a:cubicBezTo>
                      <a:pt x="1173189" y="1787296"/>
                      <a:pt x="1229804" y="1734508"/>
                      <a:pt x="1287966" y="1683340"/>
                    </a:cubicBezTo>
                    <a:cubicBezTo>
                      <a:pt x="1425863" y="1561935"/>
                      <a:pt x="1575097" y="1455918"/>
                      <a:pt x="1719546" y="1343200"/>
                    </a:cubicBezTo>
                    <a:cubicBezTo>
                      <a:pt x="1731399" y="1333998"/>
                      <a:pt x="1743087" y="1328218"/>
                      <a:pt x="1754931" y="1327151"/>
                    </a:cubicBezTo>
                    <a:close/>
                    <a:moveTo>
                      <a:pt x="914404" y="1114601"/>
                    </a:moveTo>
                    <a:cubicBezTo>
                      <a:pt x="914477" y="1114895"/>
                      <a:pt x="914552" y="1115263"/>
                      <a:pt x="914625" y="1115557"/>
                    </a:cubicBezTo>
                    <a:cubicBezTo>
                      <a:pt x="915066" y="1115263"/>
                      <a:pt x="915435" y="1114968"/>
                      <a:pt x="915803" y="1114674"/>
                    </a:cubicBezTo>
                    <a:cubicBezTo>
                      <a:pt x="915287" y="1114674"/>
                      <a:pt x="914846" y="1114601"/>
                      <a:pt x="914404" y="1114601"/>
                    </a:cubicBezTo>
                    <a:close/>
                    <a:moveTo>
                      <a:pt x="1319699" y="810712"/>
                    </a:moveTo>
                    <a:cubicBezTo>
                      <a:pt x="1331056" y="811457"/>
                      <a:pt x="1342154" y="815249"/>
                      <a:pt x="1353124" y="822317"/>
                    </a:cubicBezTo>
                    <a:cubicBezTo>
                      <a:pt x="1362548" y="826292"/>
                      <a:pt x="1369984" y="831887"/>
                      <a:pt x="1370574" y="843225"/>
                    </a:cubicBezTo>
                    <a:cubicBezTo>
                      <a:pt x="1370941" y="870760"/>
                      <a:pt x="1372634" y="887914"/>
                      <a:pt x="1351946" y="909707"/>
                    </a:cubicBezTo>
                    <a:cubicBezTo>
                      <a:pt x="1222370" y="1046131"/>
                      <a:pt x="1089701" y="1179684"/>
                      <a:pt x="954086" y="1310144"/>
                    </a:cubicBezTo>
                    <a:cubicBezTo>
                      <a:pt x="885470" y="1376183"/>
                      <a:pt x="816117" y="1441414"/>
                      <a:pt x="746028" y="1505834"/>
                    </a:cubicBezTo>
                    <a:cubicBezTo>
                      <a:pt x="692651" y="1554868"/>
                      <a:pt x="641483" y="1629227"/>
                      <a:pt x="569774" y="1573788"/>
                    </a:cubicBezTo>
                    <a:cubicBezTo>
                      <a:pt x="533036" y="1545370"/>
                      <a:pt x="504396" y="1508705"/>
                      <a:pt x="471193" y="1476753"/>
                    </a:cubicBezTo>
                    <a:cubicBezTo>
                      <a:pt x="450726" y="1445095"/>
                      <a:pt x="429964" y="1413732"/>
                      <a:pt x="409937" y="1381853"/>
                    </a:cubicBezTo>
                    <a:cubicBezTo>
                      <a:pt x="393667" y="1356011"/>
                      <a:pt x="380121" y="1328697"/>
                      <a:pt x="368709" y="1300204"/>
                    </a:cubicBezTo>
                    <a:cubicBezTo>
                      <a:pt x="356634" y="1270166"/>
                      <a:pt x="362746" y="1249404"/>
                      <a:pt x="391312" y="1231294"/>
                    </a:cubicBezTo>
                    <a:cubicBezTo>
                      <a:pt x="528103" y="1144712"/>
                      <a:pt x="682638" y="1081912"/>
                      <a:pt x="830032" y="1015430"/>
                    </a:cubicBezTo>
                    <a:cubicBezTo>
                      <a:pt x="980738" y="947476"/>
                      <a:pt x="1132623" y="882171"/>
                      <a:pt x="1284728" y="817384"/>
                    </a:cubicBezTo>
                    <a:cubicBezTo>
                      <a:pt x="1296729" y="812267"/>
                      <a:pt x="1308343" y="809966"/>
                      <a:pt x="1319699" y="810712"/>
                    </a:cubicBezTo>
                    <a:close/>
                    <a:moveTo>
                      <a:pt x="953467" y="284618"/>
                    </a:moveTo>
                    <a:cubicBezTo>
                      <a:pt x="971323" y="287697"/>
                      <a:pt x="982781" y="301377"/>
                      <a:pt x="992002" y="319322"/>
                    </a:cubicBezTo>
                    <a:cubicBezTo>
                      <a:pt x="997081" y="347226"/>
                      <a:pt x="983167" y="364012"/>
                      <a:pt x="961080" y="379104"/>
                    </a:cubicBezTo>
                    <a:cubicBezTo>
                      <a:pt x="742124" y="529002"/>
                      <a:pt x="523316" y="679119"/>
                      <a:pt x="305171" y="830267"/>
                    </a:cubicBezTo>
                    <a:cubicBezTo>
                      <a:pt x="262249" y="860010"/>
                      <a:pt x="217633" y="869140"/>
                      <a:pt x="167717" y="855962"/>
                    </a:cubicBezTo>
                    <a:cubicBezTo>
                      <a:pt x="65233" y="818634"/>
                      <a:pt x="32397" y="689573"/>
                      <a:pt x="3464" y="597029"/>
                    </a:cubicBezTo>
                    <a:cubicBezTo>
                      <a:pt x="-6108" y="566328"/>
                      <a:pt x="4421" y="541591"/>
                      <a:pt x="31734" y="525100"/>
                    </a:cubicBezTo>
                    <a:cubicBezTo>
                      <a:pt x="151005" y="453169"/>
                      <a:pt x="307969" y="424236"/>
                      <a:pt x="442184" y="389779"/>
                    </a:cubicBezTo>
                    <a:cubicBezTo>
                      <a:pt x="604597" y="348109"/>
                      <a:pt x="769586" y="319543"/>
                      <a:pt x="933325" y="285309"/>
                    </a:cubicBezTo>
                    <a:cubicBezTo>
                      <a:pt x="940853" y="283744"/>
                      <a:pt x="947516" y="283592"/>
                      <a:pt x="953467" y="284618"/>
                    </a:cubicBezTo>
                    <a:close/>
                    <a:moveTo>
                      <a:pt x="2000566" y="115"/>
                    </a:moveTo>
                    <a:cubicBezTo>
                      <a:pt x="2041772" y="-417"/>
                      <a:pt x="2083135" y="903"/>
                      <a:pt x="2124621" y="4069"/>
                    </a:cubicBezTo>
                    <a:cubicBezTo>
                      <a:pt x="2206197" y="10326"/>
                      <a:pt x="2288728" y="33370"/>
                      <a:pt x="2359775" y="74084"/>
                    </a:cubicBezTo>
                    <a:cubicBezTo>
                      <a:pt x="2387750" y="90134"/>
                      <a:pt x="2385616" y="117080"/>
                      <a:pt x="2388782" y="142701"/>
                    </a:cubicBezTo>
                    <a:cubicBezTo>
                      <a:pt x="2417053" y="375939"/>
                      <a:pt x="2331429" y="589225"/>
                      <a:pt x="2221731" y="789260"/>
                    </a:cubicBezTo>
                    <a:cubicBezTo>
                      <a:pt x="2202000" y="825187"/>
                      <a:pt x="2177999" y="858760"/>
                      <a:pt x="2155986" y="893436"/>
                    </a:cubicBezTo>
                    <a:cubicBezTo>
                      <a:pt x="2139789" y="918763"/>
                      <a:pt x="1932539" y="751859"/>
                      <a:pt x="1912293" y="736104"/>
                    </a:cubicBezTo>
                    <a:cubicBezTo>
                      <a:pt x="1849934" y="687659"/>
                      <a:pt x="1792360" y="633326"/>
                      <a:pt x="1741414" y="573544"/>
                    </a:cubicBezTo>
                    <a:cubicBezTo>
                      <a:pt x="1686342" y="508829"/>
                      <a:pt x="1639003" y="437709"/>
                      <a:pt x="1601823" y="360699"/>
                    </a:cubicBezTo>
                    <a:cubicBezTo>
                      <a:pt x="1588129" y="332280"/>
                      <a:pt x="1486456" y="118479"/>
                      <a:pt x="1523120" y="92711"/>
                    </a:cubicBezTo>
                    <a:cubicBezTo>
                      <a:pt x="1556619" y="69226"/>
                      <a:pt x="1597333" y="66133"/>
                      <a:pt x="1634807" y="55163"/>
                    </a:cubicBezTo>
                    <a:cubicBezTo>
                      <a:pt x="1754740" y="19990"/>
                      <a:pt x="1876949" y="1713"/>
                      <a:pt x="2000566" y="115"/>
                    </a:cubicBezTo>
                    <a:close/>
                  </a:path>
                </a:pathLst>
              </a:custGeom>
              <a:solidFill>
                <a:schemeClr val="accent6"/>
              </a:solidFill>
              <a:ln w="722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B9A77F8-DDB5-11E6-5D2D-D4BBAD3FF74B}"/>
                  </a:ext>
                </a:extLst>
              </p:cNvPr>
              <p:cNvSpPr/>
              <p:nvPr/>
            </p:nvSpPr>
            <p:spPr>
              <a:xfrm>
                <a:off x="8830635" y="-95620"/>
                <a:ext cx="2383721" cy="1860601"/>
              </a:xfrm>
              <a:custGeom>
                <a:avLst/>
                <a:gdLst>
                  <a:gd name="connsiteX0" fmla="*/ 115613 w 2383721"/>
                  <a:gd name="connsiteY0" fmla="*/ 1324334 h 1860601"/>
                  <a:gd name="connsiteX1" fmla="*/ 156989 w 2383721"/>
                  <a:gd name="connsiteY1" fmla="*/ 1366888 h 1860601"/>
                  <a:gd name="connsiteX2" fmla="*/ 351280 w 2383721"/>
                  <a:gd name="connsiteY2" fmla="*/ 1708058 h 1860601"/>
                  <a:gd name="connsiteX3" fmla="*/ 366226 w 2383721"/>
                  <a:gd name="connsiteY3" fmla="*/ 1770859 h 1860601"/>
                  <a:gd name="connsiteX4" fmla="*/ 258736 w 2383721"/>
                  <a:gd name="connsiteY4" fmla="*/ 1853096 h 1860601"/>
                  <a:gd name="connsiteX5" fmla="*/ 208673 w 2383721"/>
                  <a:gd name="connsiteY5" fmla="*/ 1851035 h 1860601"/>
                  <a:gd name="connsiteX6" fmla="*/ 16663 w 2383721"/>
                  <a:gd name="connsiteY6" fmla="*/ 1605796 h 1860601"/>
                  <a:gd name="connsiteX7" fmla="*/ 63341 w 2383721"/>
                  <a:gd name="connsiteY7" fmla="*/ 1344728 h 1860601"/>
                  <a:gd name="connsiteX8" fmla="*/ 115613 w 2383721"/>
                  <a:gd name="connsiteY8" fmla="*/ 1324334 h 1860601"/>
                  <a:gd name="connsiteX9" fmla="*/ 1437223 w 2383721"/>
                  <a:gd name="connsiteY9" fmla="*/ 852411 h 1860601"/>
                  <a:gd name="connsiteX10" fmla="*/ 1374496 w 2383721"/>
                  <a:gd name="connsiteY10" fmla="*/ 909837 h 1860601"/>
                  <a:gd name="connsiteX11" fmla="*/ 733238 w 2383721"/>
                  <a:gd name="connsiteY11" fmla="*/ 1388020 h 1860601"/>
                  <a:gd name="connsiteX12" fmla="*/ 679345 w 2383721"/>
                  <a:gd name="connsiteY12" fmla="*/ 1389272 h 1860601"/>
                  <a:gd name="connsiteX13" fmla="*/ 690537 w 2383721"/>
                  <a:gd name="connsiteY13" fmla="*/ 1346644 h 1860601"/>
                  <a:gd name="connsiteX14" fmla="*/ 1066677 w 2383721"/>
                  <a:gd name="connsiteY14" fmla="*/ 1081968 h 1860601"/>
                  <a:gd name="connsiteX15" fmla="*/ 1393271 w 2383721"/>
                  <a:gd name="connsiteY15" fmla="*/ 866767 h 1860601"/>
                  <a:gd name="connsiteX16" fmla="*/ 1437223 w 2383721"/>
                  <a:gd name="connsiteY16" fmla="*/ 852411 h 1860601"/>
                  <a:gd name="connsiteX17" fmla="*/ 1012122 w 2383721"/>
                  <a:gd name="connsiteY17" fmla="*/ 306348 h 1860601"/>
                  <a:gd name="connsiteX18" fmla="*/ 1035239 w 2383721"/>
                  <a:gd name="connsiteY18" fmla="*/ 322692 h 1860601"/>
                  <a:gd name="connsiteX19" fmla="*/ 1018306 w 2383721"/>
                  <a:gd name="connsiteY19" fmla="*/ 343380 h 1860601"/>
                  <a:gd name="connsiteX20" fmla="*/ 772626 w 2383721"/>
                  <a:gd name="connsiteY20" fmla="*/ 425911 h 1860601"/>
                  <a:gd name="connsiteX21" fmla="*/ 343550 w 2383721"/>
                  <a:gd name="connsiteY21" fmla="*/ 626460 h 1860601"/>
                  <a:gd name="connsiteX22" fmla="*/ 302689 w 2383721"/>
                  <a:gd name="connsiteY22" fmla="*/ 656278 h 1860601"/>
                  <a:gd name="connsiteX23" fmla="*/ 253583 w 2383721"/>
                  <a:gd name="connsiteY23" fmla="*/ 644572 h 1860601"/>
                  <a:gd name="connsiteX24" fmla="*/ 212132 w 2383721"/>
                  <a:gd name="connsiteY24" fmla="*/ 562556 h 1860601"/>
                  <a:gd name="connsiteX25" fmla="*/ 229802 w 2383721"/>
                  <a:gd name="connsiteY25" fmla="*/ 514774 h 1860601"/>
                  <a:gd name="connsiteX26" fmla="*/ 420340 w 2383721"/>
                  <a:gd name="connsiteY26" fmla="*/ 446379 h 1860601"/>
                  <a:gd name="connsiteX27" fmla="*/ 894104 w 2383721"/>
                  <a:gd name="connsiteY27" fmla="*/ 326005 h 1860601"/>
                  <a:gd name="connsiteX28" fmla="*/ 1012122 w 2383721"/>
                  <a:gd name="connsiteY28" fmla="*/ 306348 h 1860601"/>
                  <a:gd name="connsiteX29" fmla="*/ 2142532 w 2383721"/>
                  <a:gd name="connsiteY29" fmla="*/ 0 h 1860601"/>
                  <a:gd name="connsiteX30" fmla="*/ 2340285 w 2383721"/>
                  <a:gd name="connsiteY30" fmla="*/ 23044 h 1860601"/>
                  <a:gd name="connsiteX31" fmla="*/ 2383428 w 2383721"/>
                  <a:gd name="connsiteY31" fmla="*/ 61697 h 1860601"/>
                  <a:gd name="connsiteX32" fmla="*/ 2349119 w 2383721"/>
                  <a:gd name="connsiteY32" fmla="*/ 108595 h 1860601"/>
                  <a:gd name="connsiteX33" fmla="*/ 1857611 w 2383721"/>
                  <a:gd name="connsiteY33" fmla="*/ 316801 h 1860601"/>
                  <a:gd name="connsiteX34" fmla="*/ 1792013 w 2383721"/>
                  <a:gd name="connsiteY34" fmla="*/ 294787 h 1860601"/>
                  <a:gd name="connsiteX35" fmla="*/ 1725899 w 2383721"/>
                  <a:gd name="connsiteY35" fmla="*/ 128325 h 1860601"/>
                  <a:gd name="connsiteX36" fmla="*/ 1757484 w 2383721"/>
                  <a:gd name="connsiteY36" fmla="*/ 70163 h 1860601"/>
                  <a:gd name="connsiteX37" fmla="*/ 2142532 w 2383721"/>
                  <a:gd name="connsiteY37" fmla="*/ 0 h 186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83721" h="1860601">
                    <a:moveTo>
                      <a:pt x="115613" y="1324334"/>
                    </a:moveTo>
                    <a:cubicBezTo>
                      <a:pt x="137331" y="1330740"/>
                      <a:pt x="151394" y="1343108"/>
                      <a:pt x="156989" y="1366888"/>
                    </a:cubicBezTo>
                    <a:cubicBezTo>
                      <a:pt x="188131" y="1499631"/>
                      <a:pt x="253804" y="1612937"/>
                      <a:pt x="351280" y="1708058"/>
                    </a:cubicBezTo>
                    <a:cubicBezTo>
                      <a:pt x="368950" y="1725360"/>
                      <a:pt x="391331" y="1750613"/>
                      <a:pt x="366226" y="1770859"/>
                    </a:cubicBezTo>
                    <a:cubicBezTo>
                      <a:pt x="335156" y="1792504"/>
                      <a:pt x="291056" y="1833218"/>
                      <a:pt x="258736" y="1853096"/>
                    </a:cubicBezTo>
                    <a:cubicBezTo>
                      <a:pt x="242613" y="1862962"/>
                      <a:pt x="225458" y="1863918"/>
                      <a:pt x="208673" y="1851035"/>
                    </a:cubicBezTo>
                    <a:cubicBezTo>
                      <a:pt x="123342" y="1785878"/>
                      <a:pt x="54212" y="1708279"/>
                      <a:pt x="16663" y="1605796"/>
                    </a:cubicBezTo>
                    <a:cubicBezTo>
                      <a:pt x="-18602" y="1509717"/>
                      <a:pt x="4516" y="1423578"/>
                      <a:pt x="63341" y="1344728"/>
                    </a:cubicBezTo>
                    <a:cubicBezTo>
                      <a:pt x="75047" y="1329046"/>
                      <a:pt x="93010" y="1317707"/>
                      <a:pt x="115613" y="1324334"/>
                    </a:cubicBezTo>
                    <a:close/>
                    <a:moveTo>
                      <a:pt x="1437223" y="852411"/>
                    </a:moveTo>
                    <a:cubicBezTo>
                      <a:pt x="1417860" y="871406"/>
                      <a:pt x="1392459" y="895701"/>
                      <a:pt x="1374496" y="909837"/>
                    </a:cubicBezTo>
                    <a:cubicBezTo>
                      <a:pt x="1256626" y="1002897"/>
                      <a:pt x="793314" y="1341195"/>
                      <a:pt x="733238" y="1388020"/>
                    </a:cubicBezTo>
                    <a:cubicBezTo>
                      <a:pt x="704672" y="1410254"/>
                      <a:pt x="691788" y="1412905"/>
                      <a:pt x="679345" y="1389272"/>
                    </a:cubicBezTo>
                    <a:cubicBezTo>
                      <a:pt x="666829" y="1365638"/>
                      <a:pt x="673750" y="1358423"/>
                      <a:pt x="690537" y="1346644"/>
                    </a:cubicBezTo>
                    <a:cubicBezTo>
                      <a:pt x="815769" y="1258296"/>
                      <a:pt x="940488" y="1168991"/>
                      <a:pt x="1066677" y="1081968"/>
                    </a:cubicBezTo>
                    <a:cubicBezTo>
                      <a:pt x="1174020" y="1007976"/>
                      <a:pt x="1282467" y="935531"/>
                      <a:pt x="1393271" y="866767"/>
                    </a:cubicBezTo>
                    <a:cubicBezTo>
                      <a:pt x="1401000" y="861982"/>
                      <a:pt x="1419406" y="849392"/>
                      <a:pt x="1437223" y="852411"/>
                    </a:cubicBezTo>
                    <a:close/>
                    <a:moveTo>
                      <a:pt x="1012122" y="306348"/>
                    </a:moveTo>
                    <a:cubicBezTo>
                      <a:pt x="1025300" y="303770"/>
                      <a:pt x="1031633" y="312090"/>
                      <a:pt x="1035239" y="322692"/>
                    </a:cubicBezTo>
                    <a:cubicBezTo>
                      <a:pt x="1040319" y="337784"/>
                      <a:pt x="1028540" y="339993"/>
                      <a:pt x="1018306" y="343380"/>
                    </a:cubicBezTo>
                    <a:cubicBezTo>
                      <a:pt x="936363" y="370694"/>
                      <a:pt x="853685" y="396168"/>
                      <a:pt x="772626" y="425911"/>
                    </a:cubicBezTo>
                    <a:cubicBezTo>
                      <a:pt x="623980" y="480392"/>
                      <a:pt x="476734" y="538481"/>
                      <a:pt x="343550" y="626460"/>
                    </a:cubicBezTo>
                    <a:cubicBezTo>
                      <a:pt x="329487" y="635737"/>
                      <a:pt x="316088" y="646044"/>
                      <a:pt x="302689" y="656278"/>
                    </a:cubicBezTo>
                    <a:cubicBezTo>
                      <a:pt x="274860" y="677481"/>
                      <a:pt x="269927" y="676524"/>
                      <a:pt x="253583" y="644572"/>
                    </a:cubicBezTo>
                    <a:cubicBezTo>
                      <a:pt x="239668" y="617258"/>
                      <a:pt x="228036" y="588619"/>
                      <a:pt x="212132" y="562556"/>
                    </a:cubicBezTo>
                    <a:cubicBezTo>
                      <a:pt x="196377" y="536714"/>
                      <a:pt x="205506" y="523609"/>
                      <a:pt x="229802" y="514774"/>
                    </a:cubicBezTo>
                    <a:cubicBezTo>
                      <a:pt x="293192" y="491657"/>
                      <a:pt x="355919" y="466477"/>
                      <a:pt x="420340" y="446379"/>
                    </a:cubicBezTo>
                    <a:cubicBezTo>
                      <a:pt x="576052" y="397787"/>
                      <a:pt x="733974" y="357294"/>
                      <a:pt x="894104" y="326005"/>
                    </a:cubicBezTo>
                    <a:cubicBezTo>
                      <a:pt x="933271" y="318421"/>
                      <a:pt x="972807" y="312900"/>
                      <a:pt x="1012122" y="306348"/>
                    </a:cubicBezTo>
                    <a:close/>
                    <a:moveTo>
                      <a:pt x="2142532" y="0"/>
                    </a:moveTo>
                    <a:cubicBezTo>
                      <a:pt x="2207027" y="6626"/>
                      <a:pt x="2274465" y="7067"/>
                      <a:pt x="2340285" y="23044"/>
                    </a:cubicBezTo>
                    <a:cubicBezTo>
                      <a:pt x="2363035" y="28566"/>
                      <a:pt x="2380850" y="36591"/>
                      <a:pt x="2383428" y="61697"/>
                    </a:cubicBezTo>
                    <a:cubicBezTo>
                      <a:pt x="2386079" y="86802"/>
                      <a:pt x="2370471" y="99612"/>
                      <a:pt x="2349119" y="108595"/>
                    </a:cubicBezTo>
                    <a:cubicBezTo>
                      <a:pt x="2245311" y="152326"/>
                      <a:pt x="1917835" y="291622"/>
                      <a:pt x="1857611" y="316801"/>
                    </a:cubicBezTo>
                    <a:cubicBezTo>
                      <a:pt x="1825143" y="330421"/>
                      <a:pt x="1810934" y="324900"/>
                      <a:pt x="1792013" y="294787"/>
                    </a:cubicBezTo>
                    <a:cubicBezTo>
                      <a:pt x="1759618" y="243325"/>
                      <a:pt x="1740329" y="186783"/>
                      <a:pt x="1725899" y="128325"/>
                    </a:cubicBezTo>
                    <a:cubicBezTo>
                      <a:pt x="1718979" y="100349"/>
                      <a:pt x="1732230" y="79366"/>
                      <a:pt x="1757484" y="70163"/>
                    </a:cubicBezTo>
                    <a:cubicBezTo>
                      <a:pt x="1856727" y="33793"/>
                      <a:pt x="2115071" y="1914"/>
                      <a:pt x="2142532" y="0"/>
                    </a:cubicBezTo>
                    <a:close/>
                  </a:path>
                </a:pathLst>
              </a:custGeom>
              <a:solidFill>
                <a:schemeClr val="bg1">
                  <a:alpha val="30000"/>
                </a:schemeClr>
              </a:solidFill>
              <a:ln w="722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3991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8" name="Picture 17">
            <a:extLst>
              <a:ext uri="{FF2B5EF4-FFF2-40B4-BE49-F238E27FC236}">
                <a16:creationId xmlns:a16="http://schemas.microsoft.com/office/drawing/2014/main" id="{B7032931-8A9E-F6C4-0E5B-B764BABAFC17}"/>
              </a:ext>
            </a:extLst>
          </p:cNvPr>
          <p:cNvPicPr>
            <a:picLocks noChangeAspect="1"/>
          </p:cNvPicPr>
          <p:nvPr/>
        </p:nvPicPr>
        <p:blipFill>
          <a:blip r:embed="rId3"/>
          <a:stretch>
            <a:fillRect/>
          </a:stretch>
        </p:blipFill>
        <p:spPr>
          <a:xfrm>
            <a:off x="6868633" y="1820332"/>
            <a:ext cx="5004391" cy="4112382"/>
          </a:xfrm>
          <a:prstGeom prst="rect">
            <a:avLst/>
          </a:prstGeom>
        </p:spPr>
      </p:pic>
      <p:sp>
        <p:nvSpPr>
          <p:cNvPr id="19" name="Text 14">
            <a:extLst>
              <a:ext uri="{FF2B5EF4-FFF2-40B4-BE49-F238E27FC236}">
                <a16:creationId xmlns:a16="http://schemas.microsoft.com/office/drawing/2014/main" id="{39A342EF-FD7A-FAEE-698F-93C25CDD1E4A}"/>
              </a:ext>
            </a:extLst>
          </p:cNvPr>
          <p:cNvSpPr/>
          <p:nvPr/>
        </p:nvSpPr>
        <p:spPr>
          <a:xfrm>
            <a:off x="318976" y="1434298"/>
            <a:ext cx="6180008" cy="3989403"/>
          </a:xfrm>
          <a:prstGeom prst="rect">
            <a:avLst/>
          </a:prstGeom>
          <a:noFill/>
          <a:ln/>
        </p:spPr>
        <p:txBody>
          <a:bodyPr wrap="square" rtlCol="0" anchor="t"/>
          <a:lstStyle/>
          <a:p>
            <a:pPr algn="just">
              <a:defRPr/>
            </a:pP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Sau khi giành được độc lập, các quốc gia Đông Nam Á đã phải đương đầu với nhiều thách thức trong </a:t>
            </a:r>
            <a:r>
              <a:rPr lang="en-US" sz="2800" dirty="0" err="1">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công</a:t>
            </a: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 </a:t>
            </a:r>
            <a:r>
              <a:rPr lang="en-US" sz="2800" dirty="0" err="1">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cuộc</a:t>
            </a: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 </a:t>
            </a:r>
            <a:r>
              <a:rPr lang="en-US" sz="2800" dirty="0" err="1">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bảo</a:t>
            </a: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 </a:t>
            </a:r>
            <a:r>
              <a:rPr lang="en-US" sz="2800" dirty="0" err="1">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vệ</a:t>
            </a: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 xây dựng và phát triển đất nước. Trước hết, họ phải tập trung vào việc xây dựng một chính phủ </a:t>
            </a:r>
            <a:r>
              <a:rPr lang="en-US" sz="2800" dirty="0" err="1">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ổn</a:t>
            </a: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 </a:t>
            </a:r>
            <a:r>
              <a:rPr lang="en-US" sz="2800" dirty="0" err="1">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định</a:t>
            </a:r>
            <a:r>
              <a:rPr lang="en-US" sz="2800" dirty="0">
                <a:solidFill>
                  <a:schemeClr val="bg1">
                    <a:lumMod val="10000"/>
                    <a:lumOff val="90000"/>
                  </a:schemeClr>
                </a:solidFill>
                <a:latin typeface="Times New Roman" panose="02020603050405020304" pitchFamily="18" charset="0"/>
                <a:ea typeface="Roboto" pitchFamily="34" charset="-122"/>
                <a:cs typeface="Times New Roman" panose="02020603050405020304" pitchFamily="18" charset="0"/>
              </a:rPr>
              <a:t>. Tiếp đến, các nước này đã thực hiện các chính sách cải cách kinh tế nhằm phát triển nền kinh tế quốc gia, bao gồm việc xây dựng cơ sở hạ tầng như giao thông, năng lượng và viễn thông.</a:t>
            </a:r>
            <a:endParaRPr lang="en-US" sz="2800" dirty="0">
              <a:solidFill>
                <a:schemeClr val="bg1">
                  <a:lumMod val="10000"/>
                  <a:lumOff val="9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F24AF83-9C58-B190-CF27-7977EB99BC0A}"/>
              </a:ext>
            </a:extLst>
          </p:cNvPr>
          <p:cNvSpPr txBox="1"/>
          <p:nvPr/>
        </p:nvSpPr>
        <p:spPr>
          <a:xfrm>
            <a:off x="104093" y="117548"/>
            <a:ext cx="8463517" cy="523220"/>
          </a:xfrm>
          <a:prstGeom prst="rect">
            <a:avLst/>
          </a:prstGeom>
          <a:noFill/>
        </p:spPr>
        <p:txBody>
          <a:bodyPr wrap="square">
            <a:spAutoFit/>
          </a:bodyPr>
          <a:lstStyle/>
          <a:p>
            <a:r>
              <a:rPr lang="vi-VN" sz="2800" b="1" dirty="0">
                <a:solidFill>
                  <a:srgbClr val="FFFF00"/>
                </a:solidFill>
                <a:latin typeface="+mj-lt"/>
              </a:rPr>
              <a:t>a) Đấu tranh giành độc lập và phát triển đất nước</a:t>
            </a:r>
          </a:p>
        </p:txBody>
      </p:sp>
      <p:sp>
        <p:nvSpPr>
          <p:cNvPr id="3" name="TextBox 2">
            <a:extLst>
              <a:ext uri="{FF2B5EF4-FFF2-40B4-BE49-F238E27FC236}">
                <a16:creationId xmlns:a16="http://schemas.microsoft.com/office/drawing/2014/main" id="{96E61DDF-1C79-2FDB-30A4-9417FA0E77FA}"/>
              </a:ext>
            </a:extLst>
          </p:cNvPr>
          <p:cNvSpPr txBox="1"/>
          <p:nvPr/>
        </p:nvSpPr>
        <p:spPr>
          <a:xfrm>
            <a:off x="104093" y="673601"/>
            <a:ext cx="5615905" cy="523220"/>
          </a:xfrm>
          <a:prstGeom prst="rect">
            <a:avLst/>
          </a:prstGeom>
          <a:noFill/>
        </p:spPr>
        <p:txBody>
          <a:bodyPr wrap="square">
            <a:spAutoFit/>
          </a:bodyPr>
          <a:lstStyle/>
          <a:p>
            <a:r>
              <a:rPr lang="en-US" sz="2800" b="1" dirty="0">
                <a:solidFill>
                  <a:srgbClr val="FFFF00"/>
                </a:solidFill>
                <a:latin typeface="+mj-lt"/>
              </a:rPr>
              <a:t>* </a:t>
            </a:r>
            <a:r>
              <a:rPr lang="en-US" sz="2800" b="1" dirty="0" err="1">
                <a:solidFill>
                  <a:srgbClr val="FFFF00"/>
                </a:solidFill>
                <a:latin typeface="+mj-lt"/>
              </a:rPr>
              <a:t>Phát</a:t>
            </a:r>
            <a:r>
              <a:rPr lang="en-US" sz="2800" b="1" dirty="0">
                <a:solidFill>
                  <a:srgbClr val="FFFF00"/>
                </a:solidFill>
                <a:latin typeface="+mj-lt"/>
              </a:rPr>
              <a:t> </a:t>
            </a:r>
            <a:r>
              <a:rPr lang="en-US" sz="2800" b="1" dirty="0" err="1">
                <a:solidFill>
                  <a:srgbClr val="FFFF00"/>
                </a:solidFill>
                <a:latin typeface="+mj-lt"/>
              </a:rPr>
              <a:t>triển</a:t>
            </a:r>
            <a:r>
              <a:rPr lang="en-US" sz="2800" b="1" dirty="0">
                <a:solidFill>
                  <a:srgbClr val="FFFF00"/>
                </a:solidFill>
                <a:latin typeface="+mj-lt"/>
              </a:rPr>
              <a:t> </a:t>
            </a:r>
            <a:r>
              <a:rPr lang="en-US" sz="2800" b="1" dirty="0" err="1">
                <a:solidFill>
                  <a:srgbClr val="FFFF00"/>
                </a:solidFill>
                <a:latin typeface="+mj-lt"/>
              </a:rPr>
              <a:t>đất</a:t>
            </a:r>
            <a:r>
              <a:rPr lang="en-US" sz="2800" b="1" dirty="0">
                <a:solidFill>
                  <a:srgbClr val="FFFF00"/>
                </a:solidFill>
                <a:latin typeface="+mj-lt"/>
              </a:rPr>
              <a:t> </a:t>
            </a:r>
            <a:r>
              <a:rPr lang="en-US" sz="2800" b="1" dirty="0" err="1">
                <a:solidFill>
                  <a:srgbClr val="FFFF00"/>
                </a:solidFill>
                <a:latin typeface="+mj-lt"/>
              </a:rPr>
              <a:t>nước</a:t>
            </a:r>
            <a:endParaRPr lang="vi-VN" sz="2800" b="1" dirty="0">
              <a:solidFill>
                <a:srgbClr val="FFFF00"/>
              </a:solidFill>
              <a:latin typeface="+mj-lt"/>
            </a:endParaRPr>
          </a:p>
        </p:txBody>
      </p:sp>
    </p:spTree>
    <p:extLst>
      <p:ext uri="{BB962C8B-B14F-4D97-AF65-F5344CB8AC3E}">
        <p14:creationId xmlns:p14="http://schemas.microsoft.com/office/powerpoint/2010/main" val="1810089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Text Box 6">
            <a:extLst>
              <a:ext uri="{FF2B5EF4-FFF2-40B4-BE49-F238E27FC236}">
                <a16:creationId xmlns:a16="http://schemas.microsoft.com/office/drawing/2014/main" id="{2CE2F960-16C1-D886-6B50-902231247F9D}"/>
              </a:ext>
            </a:extLst>
          </p:cNvPr>
          <p:cNvSpPr txBox="1">
            <a:spLocks noChangeArrowheads="1"/>
          </p:cNvSpPr>
          <p:nvPr/>
        </p:nvSpPr>
        <p:spPr bwMode="auto">
          <a:xfrm>
            <a:off x="2452688" y="1039813"/>
            <a:ext cx="1066800" cy="1107996"/>
          </a:xfrm>
          <a:prstGeom prst="rect">
            <a:avLst/>
          </a:prstGeom>
          <a:solidFill>
            <a:srgbClr val="33CCFF"/>
          </a:solidFill>
          <a:ln w="9525">
            <a:solidFill>
              <a:schemeClr val="folHlink"/>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0"/>
              </a:spcBef>
              <a:buFontTx/>
              <a:buNone/>
            </a:pPr>
            <a:r>
              <a:rPr lang="en-US" altLang="en-US" sz="2200" b="1" dirty="0" err="1">
                <a:solidFill>
                  <a:srgbClr val="FF0066"/>
                </a:solidFill>
                <a:latin typeface="VNI-Times" pitchFamily="2" charset="0"/>
              </a:rPr>
              <a:t>TrướcCTTG</a:t>
            </a:r>
            <a:endParaRPr lang="en-US" altLang="en-US" sz="2200" b="1" dirty="0">
              <a:solidFill>
                <a:srgbClr val="FF0066"/>
              </a:solidFill>
              <a:latin typeface="VNI-Times" pitchFamily="2" charset="0"/>
            </a:endParaRPr>
          </a:p>
          <a:p>
            <a:pPr algn="ctr" eaLnBrk="1" hangingPunct="1">
              <a:lnSpc>
                <a:spcPct val="100000"/>
              </a:lnSpc>
              <a:spcBef>
                <a:spcPts val="0"/>
              </a:spcBef>
              <a:buFontTx/>
              <a:buNone/>
            </a:pPr>
            <a:r>
              <a:rPr lang="en-US" altLang="en-US" sz="2200" b="1" dirty="0">
                <a:solidFill>
                  <a:srgbClr val="FF0066"/>
                </a:solidFill>
                <a:latin typeface="VNI-Times" pitchFamily="2" charset="0"/>
              </a:rPr>
              <a:t>II</a:t>
            </a:r>
          </a:p>
        </p:txBody>
      </p:sp>
      <p:sp>
        <p:nvSpPr>
          <p:cNvPr id="72711" name="Text Box 7">
            <a:extLst>
              <a:ext uri="{FF2B5EF4-FFF2-40B4-BE49-F238E27FC236}">
                <a16:creationId xmlns:a16="http://schemas.microsoft.com/office/drawing/2014/main" id="{342BA5F3-C5C8-CAA8-779F-48F88188AAE2}"/>
              </a:ext>
            </a:extLst>
          </p:cNvPr>
          <p:cNvSpPr txBox="1">
            <a:spLocks noChangeArrowheads="1"/>
          </p:cNvSpPr>
          <p:nvPr/>
        </p:nvSpPr>
        <p:spPr bwMode="auto">
          <a:xfrm>
            <a:off x="3862388" y="1193800"/>
            <a:ext cx="8305800" cy="461963"/>
          </a:xfrm>
          <a:prstGeom prst="rect">
            <a:avLst/>
          </a:prstGeom>
          <a:solidFill>
            <a:srgbClr val="008000"/>
          </a:solidFill>
          <a:ln w="9525">
            <a:solidFill>
              <a:schemeClr val="accent2"/>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a:solidFill>
                  <a:schemeClr val="bg1"/>
                </a:solidFill>
                <a:latin typeface="Times New Roman" panose="02020603050405020304" pitchFamily="18" charset="0"/>
              </a:rPr>
              <a:t>Hầu hết là thuộc địa của chủ nghĩa thực dân (trừ Thái Lan).</a:t>
            </a:r>
            <a:endParaRPr lang="en-US" altLang="en-US" sz="2200" b="1">
              <a:solidFill>
                <a:schemeClr val="bg1"/>
              </a:solidFill>
              <a:latin typeface="VNI-Times" pitchFamily="2" charset="0"/>
            </a:endParaRPr>
          </a:p>
        </p:txBody>
      </p:sp>
      <p:sp>
        <p:nvSpPr>
          <p:cNvPr id="72712" name="AutoShape 8">
            <a:extLst>
              <a:ext uri="{FF2B5EF4-FFF2-40B4-BE49-F238E27FC236}">
                <a16:creationId xmlns:a16="http://schemas.microsoft.com/office/drawing/2014/main" id="{D47D5CEF-8EE2-7DB8-2D86-DB41D47323FF}"/>
              </a:ext>
            </a:extLst>
          </p:cNvPr>
          <p:cNvSpPr>
            <a:spLocks noChangeArrowheads="1"/>
          </p:cNvSpPr>
          <p:nvPr/>
        </p:nvSpPr>
        <p:spPr bwMode="auto">
          <a:xfrm>
            <a:off x="3576638" y="1271588"/>
            <a:ext cx="228600" cy="304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72718" name="AutoShape 14">
            <a:extLst>
              <a:ext uri="{FF2B5EF4-FFF2-40B4-BE49-F238E27FC236}">
                <a16:creationId xmlns:a16="http://schemas.microsoft.com/office/drawing/2014/main" id="{6D3D0138-F713-EE1E-62D6-E15705FC4CB4}"/>
              </a:ext>
            </a:extLst>
          </p:cNvPr>
          <p:cNvSpPr>
            <a:spLocks/>
          </p:cNvSpPr>
          <p:nvPr/>
        </p:nvSpPr>
        <p:spPr bwMode="auto">
          <a:xfrm>
            <a:off x="3633788" y="1963738"/>
            <a:ext cx="111125" cy="2133600"/>
          </a:xfrm>
          <a:prstGeom prst="leftBrace">
            <a:avLst>
              <a:gd name="adj1" fmla="val 116711"/>
              <a:gd name="adj2" fmla="val 50000"/>
            </a:avLst>
          </a:prstGeom>
          <a:solidFill>
            <a:schemeClr val="accent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cxnSp>
        <p:nvCxnSpPr>
          <p:cNvPr id="24" name="Straight Arrow Connector 23">
            <a:extLst>
              <a:ext uri="{FF2B5EF4-FFF2-40B4-BE49-F238E27FC236}">
                <a16:creationId xmlns:a16="http://schemas.microsoft.com/office/drawing/2014/main" id="{69D6AE45-AE43-461F-9DCA-294FCF647E61}"/>
              </a:ext>
            </a:extLst>
          </p:cNvPr>
          <p:cNvCxnSpPr>
            <a:cxnSpLocks/>
          </p:cNvCxnSpPr>
          <p:nvPr/>
        </p:nvCxnSpPr>
        <p:spPr>
          <a:xfrm flipV="1">
            <a:off x="1804988" y="3411538"/>
            <a:ext cx="609600" cy="17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946E85-A11D-486B-A51F-9C802296839B}"/>
              </a:ext>
            </a:extLst>
          </p:cNvPr>
          <p:cNvCxnSpPr>
            <a:cxnSpLocks/>
          </p:cNvCxnSpPr>
          <p:nvPr/>
        </p:nvCxnSpPr>
        <p:spPr>
          <a:xfrm flipV="1">
            <a:off x="1804988" y="1770063"/>
            <a:ext cx="647700" cy="1658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 Box 7">
            <a:extLst>
              <a:ext uri="{FF2B5EF4-FFF2-40B4-BE49-F238E27FC236}">
                <a16:creationId xmlns:a16="http://schemas.microsoft.com/office/drawing/2014/main" id="{A93503A4-0896-1D79-64FA-679BB003FCAB}"/>
              </a:ext>
            </a:extLst>
          </p:cNvPr>
          <p:cNvSpPr txBox="1">
            <a:spLocks noChangeArrowheads="1"/>
          </p:cNvSpPr>
          <p:nvPr/>
        </p:nvSpPr>
        <p:spPr bwMode="auto">
          <a:xfrm>
            <a:off x="3862388" y="2187575"/>
            <a:ext cx="5486400" cy="461963"/>
          </a:xfrm>
          <a:prstGeom prst="rect">
            <a:avLst/>
          </a:prstGeom>
          <a:solidFill>
            <a:srgbClr val="7030A0"/>
          </a:solidFill>
          <a:ln w="9525">
            <a:solidFill>
              <a:schemeClr val="accent2"/>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a:solidFill>
                  <a:schemeClr val="bg1"/>
                </a:solidFill>
                <a:latin typeface="Times New Roman" panose="02020603050405020304" pitchFamily="18" charset="0"/>
                <a:cs typeface="Times New Roman" panose="02020603050405020304" pitchFamily="18" charset="0"/>
              </a:rPr>
              <a:t>Nhật Bản chiếm Đông Nam Á</a:t>
            </a:r>
          </a:p>
        </p:txBody>
      </p:sp>
      <p:sp>
        <p:nvSpPr>
          <p:cNvPr id="22" name="Text Box 6">
            <a:extLst>
              <a:ext uri="{FF2B5EF4-FFF2-40B4-BE49-F238E27FC236}">
                <a16:creationId xmlns:a16="http://schemas.microsoft.com/office/drawing/2014/main" id="{B2EED2DF-CA20-C157-7674-F3D82F4C6B85}"/>
              </a:ext>
            </a:extLst>
          </p:cNvPr>
          <p:cNvSpPr txBox="1">
            <a:spLocks noChangeArrowheads="1"/>
          </p:cNvSpPr>
          <p:nvPr/>
        </p:nvSpPr>
        <p:spPr bwMode="auto">
          <a:xfrm>
            <a:off x="2414588" y="2760663"/>
            <a:ext cx="1066800" cy="1108075"/>
          </a:xfrm>
          <a:prstGeom prst="rect">
            <a:avLst/>
          </a:prstGeom>
          <a:solidFill>
            <a:srgbClr val="33CCFF"/>
          </a:solidFill>
          <a:ln w="9525">
            <a:solidFill>
              <a:schemeClr val="folHlink"/>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200" b="1">
                <a:solidFill>
                  <a:srgbClr val="FF0066"/>
                </a:solidFill>
                <a:latin typeface="Times New Roman" panose="02020603050405020304" pitchFamily="18" charset="0"/>
                <a:cs typeface="Times New Roman" panose="02020603050405020304" pitchFamily="18" charset="0"/>
              </a:rPr>
              <a:t>Trong CTTGII</a:t>
            </a:r>
          </a:p>
        </p:txBody>
      </p:sp>
      <p:sp>
        <p:nvSpPr>
          <p:cNvPr id="25" name="Text Box 7">
            <a:extLst>
              <a:ext uri="{FF2B5EF4-FFF2-40B4-BE49-F238E27FC236}">
                <a16:creationId xmlns:a16="http://schemas.microsoft.com/office/drawing/2014/main" id="{58E43B6C-543A-C5A9-8051-857DA6CE8F8A}"/>
              </a:ext>
            </a:extLst>
          </p:cNvPr>
          <p:cNvSpPr txBox="1">
            <a:spLocks noChangeArrowheads="1"/>
          </p:cNvSpPr>
          <p:nvPr/>
        </p:nvSpPr>
        <p:spPr bwMode="auto">
          <a:xfrm>
            <a:off x="3843338" y="3036888"/>
            <a:ext cx="7983537" cy="831850"/>
          </a:xfrm>
          <a:prstGeom prst="rect">
            <a:avLst/>
          </a:prstGeom>
          <a:solidFill>
            <a:schemeClr val="accent2">
              <a:lumMod val="75000"/>
            </a:schemeClr>
          </a:solidFill>
          <a:ln w="9525">
            <a:solidFill>
              <a:schemeClr val="accent2"/>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2400" b="1" dirty="0">
                <a:solidFill>
                  <a:schemeClr val="bg1"/>
                </a:solidFill>
                <a:latin typeface="Times New Roman" panose="02020603050405020304" pitchFamily="18" charset="0"/>
                <a:cs typeface="Times New Roman" panose="02020603050405020304" pitchFamily="18" charset="0"/>
              </a:rPr>
              <a:t>8/1945 Khi </a:t>
            </a:r>
            <a:r>
              <a:rPr lang="en-US" altLang="en-US" sz="2400" b="1" dirty="0" err="1">
                <a:solidFill>
                  <a:schemeClr val="bg1"/>
                </a:solidFill>
                <a:latin typeface="Times New Roman" panose="02020603050405020304" pitchFamily="18" charset="0"/>
                <a:cs typeface="Times New Roman" panose="02020603050405020304" pitchFamily="18" charset="0"/>
              </a:rPr>
              <a:t>Nhật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đầu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hàng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đồng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minh</a:t>
            </a:r>
            <a:r>
              <a:rPr lang="en-US" altLang="en-US" sz="2400" b="1" dirty="0">
                <a:solidFill>
                  <a:schemeClr val="bg1"/>
                </a:solidFill>
                <a:latin typeface="Times New Roman" panose="02020603050405020304" pitchFamily="18" charset="0"/>
                <a:cs typeface="Times New Roman" panose="02020603050405020304" pitchFamily="18" charset="0"/>
              </a:rPr>
              <a:t> 3 </a:t>
            </a:r>
            <a:r>
              <a:rPr lang="en-US" altLang="en-US" sz="2400" b="1" dirty="0" err="1">
                <a:solidFill>
                  <a:schemeClr val="bg1"/>
                </a:solidFill>
                <a:latin typeface="Times New Roman" panose="02020603050405020304" pitchFamily="18" charset="0"/>
                <a:cs typeface="Times New Roman" panose="02020603050405020304" pitchFamily="18" charset="0"/>
              </a:rPr>
              <a:t>nước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Inđonexia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Việt</a:t>
            </a:r>
            <a:r>
              <a:rPr lang="en-US" altLang="en-US" sz="2400" b="1" dirty="0">
                <a:solidFill>
                  <a:schemeClr val="bg1"/>
                </a:solidFill>
                <a:latin typeface="Times New Roman" panose="02020603050405020304" pitchFamily="18" charset="0"/>
                <a:cs typeface="Times New Roman" panose="02020603050405020304" pitchFamily="18" charset="0"/>
              </a:rPr>
              <a:t> Nam, </a:t>
            </a:r>
            <a:r>
              <a:rPr lang="en-US" altLang="en-US" sz="2400" b="1" dirty="0" err="1">
                <a:solidFill>
                  <a:schemeClr val="bg1"/>
                </a:solidFill>
                <a:latin typeface="Times New Roman" panose="02020603050405020304" pitchFamily="18" charset="0"/>
                <a:cs typeface="Times New Roman" panose="02020603050405020304" pitchFamily="18" charset="0"/>
              </a:rPr>
              <a:t>Lào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giành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độc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lập</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sp>
        <p:nvSpPr>
          <p:cNvPr id="27" name="Text Box 6">
            <a:extLst>
              <a:ext uri="{FF2B5EF4-FFF2-40B4-BE49-F238E27FC236}">
                <a16:creationId xmlns:a16="http://schemas.microsoft.com/office/drawing/2014/main" id="{0642375D-BD90-2809-0B5D-F51C2D0B052C}"/>
              </a:ext>
            </a:extLst>
          </p:cNvPr>
          <p:cNvSpPr txBox="1">
            <a:spLocks noChangeArrowheads="1"/>
          </p:cNvSpPr>
          <p:nvPr/>
        </p:nvSpPr>
        <p:spPr bwMode="auto">
          <a:xfrm>
            <a:off x="2414588" y="4859338"/>
            <a:ext cx="1066800" cy="1108075"/>
          </a:xfrm>
          <a:prstGeom prst="rect">
            <a:avLst/>
          </a:prstGeom>
          <a:solidFill>
            <a:srgbClr val="33CCFF"/>
          </a:solidFill>
          <a:ln w="9525">
            <a:solidFill>
              <a:schemeClr val="folHlink"/>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200" b="1" dirty="0">
                <a:solidFill>
                  <a:srgbClr val="FF0066"/>
                </a:solidFill>
                <a:latin typeface="Times New Roman" panose="02020603050405020304" pitchFamily="18" charset="0"/>
                <a:cs typeface="Times New Roman" panose="02020603050405020304" pitchFamily="18" charset="0"/>
              </a:rPr>
              <a:t>Sau CTTGII</a:t>
            </a:r>
          </a:p>
        </p:txBody>
      </p:sp>
      <p:sp>
        <p:nvSpPr>
          <p:cNvPr id="29" name="Text Box 7">
            <a:extLst>
              <a:ext uri="{FF2B5EF4-FFF2-40B4-BE49-F238E27FC236}">
                <a16:creationId xmlns:a16="http://schemas.microsoft.com/office/drawing/2014/main" id="{A96F907F-16EE-18C4-8A01-F94793A8186A}"/>
              </a:ext>
            </a:extLst>
          </p:cNvPr>
          <p:cNvSpPr txBox="1">
            <a:spLocks noChangeArrowheads="1"/>
          </p:cNvSpPr>
          <p:nvPr/>
        </p:nvSpPr>
        <p:spPr bwMode="auto">
          <a:xfrm>
            <a:off x="3843338" y="4556125"/>
            <a:ext cx="7772400" cy="831850"/>
          </a:xfrm>
          <a:prstGeom prst="rect">
            <a:avLst/>
          </a:prstGeom>
          <a:solidFill>
            <a:srgbClr val="002060"/>
          </a:solidFill>
          <a:ln w="9525">
            <a:solidFill>
              <a:schemeClr val="accent2"/>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a:solidFill>
                  <a:schemeClr val="bg1"/>
                </a:solidFill>
                <a:latin typeface="Times New Roman" panose="02020603050405020304" pitchFamily="18" charset="0"/>
                <a:cs typeface="Times New Roman" panose="02020603050405020304" pitchFamily="18" charset="0"/>
              </a:rPr>
              <a:t>Thực dân Âu –Mĩ tái chiếm ĐNA nhân dân các nước phải kháng chiến chống xâm lược.</a:t>
            </a:r>
          </a:p>
        </p:txBody>
      </p:sp>
      <p:sp>
        <p:nvSpPr>
          <p:cNvPr id="30" name="Text Box 7">
            <a:extLst>
              <a:ext uri="{FF2B5EF4-FFF2-40B4-BE49-F238E27FC236}">
                <a16:creationId xmlns:a16="http://schemas.microsoft.com/office/drawing/2014/main" id="{C8BC6B2D-297F-E377-2D76-244319350B8E}"/>
              </a:ext>
            </a:extLst>
          </p:cNvPr>
          <p:cNvSpPr txBox="1">
            <a:spLocks noChangeArrowheads="1"/>
          </p:cNvSpPr>
          <p:nvPr/>
        </p:nvSpPr>
        <p:spPr bwMode="auto">
          <a:xfrm>
            <a:off x="3862388" y="5659438"/>
            <a:ext cx="7772400" cy="831850"/>
          </a:xfrm>
          <a:prstGeom prst="rect">
            <a:avLst/>
          </a:prstGeom>
          <a:solidFill>
            <a:schemeClr val="accent6">
              <a:lumMod val="60000"/>
              <a:lumOff val="40000"/>
            </a:schemeClr>
          </a:solidFill>
          <a:ln w="9525">
            <a:solidFill>
              <a:schemeClr val="accent2"/>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dirty="0">
                <a:solidFill>
                  <a:schemeClr val="bg1"/>
                </a:solidFill>
                <a:latin typeface="Times New Roman" panose="02020603050405020304" pitchFamily="18" charset="0"/>
                <a:cs typeface="Times New Roman" panose="02020603050405020304" pitchFamily="18" charset="0"/>
              </a:rPr>
              <a:t>Sau </a:t>
            </a:r>
            <a:r>
              <a:rPr lang="en-US" altLang="en-US" sz="2400" b="1" dirty="0" err="1">
                <a:solidFill>
                  <a:schemeClr val="bg1"/>
                </a:solidFill>
                <a:latin typeface="Times New Roman" panose="02020603050405020304" pitchFamily="18" charset="0"/>
                <a:cs typeface="Times New Roman" panose="02020603050405020304" pitchFamily="18" charset="0"/>
              </a:rPr>
              <a:t>khi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giành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độc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lập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các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nước</a:t>
            </a:r>
            <a:r>
              <a:rPr lang="en-US" altLang="en-US" sz="2400" b="1" dirty="0">
                <a:solidFill>
                  <a:schemeClr val="bg1"/>
                </a:solidFill>
                <a:latin typeface="Times New Roman" panose="02020603050405020304" pitchFamily="18" charset="0"/>
                <a:cs typeface="Times New Roman" panose="02020603050405020304" pitchFamily="18" charset="0"/>
              </a:rPr>
              <a:t> ĐNA </a:t>
            </a:r>
            <a:r>
              <a:rPr lang="en-US" altLang="en-US" sz="2400" b="1" dirty="0" err="1">
                <a:solidFill>
                  <a:schemeClr val="bg1"/>
                </a:solidFill>
                <a:latin typeface="Times New Roman" panose="02020603050405020304" pitchFamily="18" charset="0"/>
                <a:cs typeface="Times New Roman" panose="02020603050405020304" pitchFamily="18" charset="0"/>
              </a:rPr>
              <a:t>tập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trung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phát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triển</a:t>
            </a:r>
            <a:r>
              <a:rPr lang="en-US" altLang="en-US" sz="2400" b="1" dirty="0">
                <a:solidFill>
                  <a:schemeClr val="bg1"/>
                </a:solidFill>
                <a:latin typeface="Times New Roman" panose="02020603050405020304" pitchFamily="18" charset="0"/>
                <a:cs typeface="Times New Roman" panose="02020603050405020304" pitchFamily="18" charset="0"/>
              </a:rPr>
              <a:t> KT_XH (Thái Lan, </a:t>
            </a:r>
            <a:r>
              <a:rPr lang="en-US" altLang="en-US" sz="2400" b="1" dirty="0" err="1">
                <a:solidFill>
                  <a:schemeClr val="bg1"/>
                </a:solidFill>
                <a:latin typeface="Times New Roman" panose="02020603050405020304" pitchFamily="18" charset="0"/>
                <a:cs typeface="Times New Roman" panose="02020603050405020304" pitchFamily="18" charset="0"/>
              </a:rPr>
              <a:t>Malaixia,Xingapo</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cxnSp>
        <p:nvCxnSpPr>
          <p:cNvPr id="31" name="Straight Arrow Connector 30">
            <a:extLst>
              <a:ext uri="{FF2B5EF4-FFF2-40B4-BE49-F238E27FC236}">
                <a16:creationId xmlns:a16="http://schemas.microsoft.com/office/drawing/2014/main" id="{521765A8-5A1F-4480-8533-A7D8F2E73E2B}"/>
              </a:ext>
            </a:extLst>
          </p:cNvPr>
          <p:cNvCxnSpPr>
            <a:cxnSpLocks/>
          </p:cNvCxnSpPr>
          <p:nvPr/>
        </p:nvCxnSpPr>
        <p:spPr>
          <a:xfrm>
            <a:off x="1804988" y="3429000"/>
            <a:ext cx="609600" cy="14303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AutoShape 14">
            <a:extLst>
              <a:ext uri="{FF2B5EF4-FFF2-40B4-BE49-F238E27FC236}">
                <a16:creationId xmlns:a16="http://schemas.microsoft.com/office/drawing/2014/main" id="{ADABAA31-57BB-A680-9008-5C967AAE3882}"/>
              </a:ext>
            </a:extLst>
          </p:cNvPr>
          <p:cNvSpPr>
            <a:spLocks/>
          </p:cNvSpPr>
          <p:nvPr/>
        </p:nvSpPr>
        <p:spPr bwMode="auto">
          <a:xfrm>
            <a:off x="3633788" y="4402138"/>
            <a:ext cx="111125" cy="2133600"/>
          </a:xfrm>
          <a:prstGeom prst="leftBrace">
            <a:avLst>
              <a:gd name="adj1" fmla="val 116711"/>
              <a:gd name="adj2" fmla="val 50000"/>
            </a:avLst>
          </a:prstGeom>
          <a:solidFill>
            <a:schemeClr val="accent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3" name="TextBox 2">
            <a:extLst>
              <a:ext uri="{FF2B5EF4-FFF2-40B4-BE49-F238E27FC236}">
                <a16:creationId xmlns:a16="http://schemas.microsoft.com/office/drawing/2014/main" id="{C59DDEF3-891B-1ECE-0A81-1FF5D541011B}"/>
              </a:ext>
            </a:extLst>
          </p:cNvPr>
          <p:cNvSpPr txBox="1"/>
          <p:nvPr/>
        </p:nvSpPr>
        <p:spPr>
          <a:xfrm>
            <a:off x="153951" y="2094598"/>
            <a:ext cx="1670087" cy="3108543"/>
          </a:xfrm>
          <a:prstGeom prst="rect">
            <a:avLst/>
          </a:prstGeom>
          <a:solidFill>
            <a:schemeClr val="accent6">
              <a:lumMod val="60000"/>
              <a:lumOff val="40000"/>
            </a:schemeClr>
          </a:solidFill>
        </p:spPr>
        <p:txBody>
          <a:bodyPr wrap="square">
            <a:spAutoFit/>
          </a:bodyPr>
          <a:lstStyle/>
          <a:p>
            <a:pPr algn="just"/>
            <a:r>
              <a:rPr lang="vi-VN" sz="2800" b="1" dirty="0">
                <a:solidFill>
                  <a:srgbClr val="0066FF"/>
                </a:solidFill>
                <a:latin typeface="Times New Roman" panose="02020603050405020304" pitchFamily="18" charset="0"/>
                <a:cs typeface="Times New Roman" panose="02020603050405020304" pitchFamily="18" charset="0"/>
              </a:rPr>
              <a:t>a) Đấu tranh giành độc lập và phát triển đất nước</a:t>
            </a:r>
          </a:p>
        </p:txBody>
      </p:sp>
      <p:sp>
        <p:nvSpPr>
          <p:cNvPr id="4" name="TextBox 3">
            <a:extLst>
              <a:ext uri="{FF2B5EF4-FFF2-40B4-BE49-F238E27FC236}">
                <a16:creationId xmlns:a16="http://schemas.microsoft.com/office/drawing/2014/main" id="{FA05C371-84B9-D0D8-2660-5B3FDAD77191}"/>
              </a:ext>
            </a:extLst>
          </p:cNvPr>
          <p:cNvSpPr txBox="1"/>
          <p:nvPr/>
        </p:nvSpPr>
        <p:spPr>
          <a:xfrm>
            <a:off x="0" y="75983"/>
            <a:ext cx="12374368" cy="523220"/>
          </a:xfrm>
          <a:prstGeom prst="rect">
            <a:avLst/>
          </a:prstGeom>
          <a:noFill/>
        </p:spPr>
        <p:txBody>
          <a:bodyPr wrap="square">
            <a:spAutoFit/>
          </a:bodyPr>
          <a:lstStyle/>
          <a:p>
            <a:r>
              <a:rPr lang="vi-VN" sz="2800" b="1" dirty="0">
                <a:solidFill>
                  <a:srgbClr val="FFFF00"/>
                </a:solidFill>
                <a:latin typeface="+mj-lt"/>
              </a:rPr>
              <a:t>2. Quá trình phát triển của các nước Đông Nam Á từ năm 1945 đến năm 1991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par>
                                <p:cTn id="14" presetID="3" presetClass="entr" presetSubtype="10" fill="hold" nodeType="withEffect">
                                  <p:stCondLst>
                                    <p:cond delay="0"/>
                                  </p:stCondLst>
                                  <p:childTnLst>
                                    <p:set>
                                      <p:cBhvr>
                                        <p:cTn id="15" dur="1" fill="hold">
                                          <p:stCondLst>
                                            <p:cond delay="0"/>
                                          </p:stCondLst>
                                        </p:cTn>
                                        <p:tgtEl>
                                          <p:spTgt spid="72710"/>
                                        </p:tgtEl>
                                        <p:attrNameLst>
                                          <p:attrName>style.visibility</p:attrName>
                                        </p:attrNameLst>
                                      </p:cBhvr>
                                      <p:to>
                                        <p:strVal val="visible"/>
                                      </p:to>
                                    </p:set>
                                    <p:animEffect transition="in" filter="blinds(horizontal)">
                                      <p:cBhvr>
                                        <p:cTn id="16" dur="500"/>
                                        <p:tgtEl>
                                          <p:spTgt spid="72710"/>
                                        </p:tgtEl>
                                      </p:cBhvr>
                                    </p:animEffect>
                                  </p:childTnLst>
                                </p:cTn>
                              </p:par>
                              <p:par>
                                <p:cTn id="17" presetID="3"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2712"/>
                                        </p:tgtEl>
                                        <p:attrNameLst>
                                          <p:attrName>style.visibility</p:attrName>
                                        </p:attrNameLst>
                                      </p:cBhvr>
                                      <p:to>
                                        <p:strVal val="visible"/>
                                      </p:to>
                                    </p:set>
                                    <p:animEffect transition="in" filter="blinds(horizontal)">
                                      <p:cBhvr>
                                        <p:cTn id="27" dur="500"/>
                                        <p:tgtEl>
                                          <p:spTgt spid="72712"/>
                                        </p:tgtEl>
                                      </p:cBhvr>
                                    </p:animEffect>
                                  </p:childTnLst>
                                </p:cTn>
                              </p:par>
                              <p:par>
                                <p:cTn id="28" presetID="3" presetClass="entr" presetSubtype="10" fill="hold" nodeType="with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blinds(horizontal)">
                                      <p:cBhvr>
                                        <p:cTn id="30" dur="500"/>
                                        <p:tgtEl>
                                          <p:spTgt spid="727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72718"/>
                                        </p:tgtEl>
                                        <p:attrNameLst>
                                          <p:attrName>style.visibility</p:attrName>
                                        </p:attrNameLst>
                                      </p:cBhvr>
                                      <p:to>
                                        <p:strVal val="visible"/>
                                      </p:to>
                                    </p:set>
                                    <p:animEffect transition="in" filter="blinds(horizontal)">
                                      <p:cBhvr>
                                        <p:cTn id="35" dur="500"/>
                                        <p:tgtEl>
                                          <p:spTgt spid="72718"/>
                                        </p:tgtEl>
                                      </p:cBhvr>
                                    </p:animEffect>
                                  </p:childTnLst>
                                </p:cTn>
                              </p:par>
                              <p:par>
                                <p:cTn id="36" presetID="3" presetClass="entr" presetSubtype="1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linds(horizontal)">
                                      <p:cBhvr>
                                        <p:cTn id="48" dur="500"/>
                                        <p:tgtEl>
                                          <p:spTgt spid="39"/>
                                        </p:tgtEl>
                                      </p:cBhvr>
                                    </p:animEffect>
                                  </p:childTnLst>
                                </p:cTn>
                              </p:par>
                              <p:par>
                                <p:cTn id="49" presetID="3" presetClass="entr" presetSubtype="1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linds(horizontal)">
                                      <p:cBhvr>
                                        <p:cTn id="51" dur="5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linds(horizontal)">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p:bldP spid="72711" grpId="0" animBg="1"/>
      <p:bldP spid="72712" grpId="0" animBg="1"/>
      <p:bldP spid="72718" grpId="0" animBg="1"/>
      <p:bldP spid="16" grpId="0" animBg="1"/>
      <p:bldP spid="22" grpId="0" animBg="1"/>
      <p:bldP spid="25" grpId="0" animBg="1"/>
      <p:bldP spid="27" grpId="0" animBg="1"/>
      <p:bldP spid="29" grpId="0" animBg="1"/>
      <p:bldP spid="30"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EB92FB-DFFE-F62D-F00E-1C0E8300D744}"/>
              </a:ext>
            </a:extLst>
          </p:cNvPr>
          <p:cNvSpPr txBox="1"/>
          <p:nvPr/>
        </p:nvSpPr>
        <p:spPr>
          <a:xfrm>
            <a:off x="589559" y="513853"/>
            <a:ext cx="5008885" cy="147039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800" dirty="0">
                <a:latin typeface="Times New Roman" panose="02020603050405020304" pitchFamily="18" charset="0"/>
                <a:ea typeface="+mj-ea"/>
                <a:cs typeface="Times New Roman" panose="02020603050405020304" pitchFamily="18" charset="0"/>
              </a:rPr>
              <a:t>b) </a:t>
            </a:r>
            <a:r>
              <a:rPr lang="en-US" sz="2800" dirty="0" err="1">
                <a:latin typeface="Times New Roman" panose="02020603050405020304" pitchFamily="18" charset="0"/>
                <a:ea typeface="+mj-ea"/>
                <a:cs typeface="Times New Roman" panose="02020603050405020304" pitchFamily="18" charset="0"/>
              </a:rPr>
              <a:t>Sự</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hình</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thành</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và</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phát</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triển</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của</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Hiệp</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hội</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các</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quốc</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gia</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Đông</a:t>
            </a:r>
            <a:r>
              <a:rPr lang="en-US" sz="2800" dirty="0">
                <a:latin typeface="Times New Roman" panose="02020603050405020304" pitchFamily="18" charset="0"/>
                <a:ea typeface="+mj-ea"/>
                <a:cs typeface="Times New Roman" panose="02020603050405020304" pitchFamily="18" charset="0"/>
              </a:rPr>
              <a:t> Nam Á (ASEAN)  </a:t>
            </a:r>
            <a:r>
              <a:rPr lang="en-US" sz="2800" dirty="0" err="1">
                <a:latin typeface="Times New Roman" panose="02020603050405020304" pitchFamily="18" charset="0"/>
                <a:ea typeface="+mj-ea"/>
                <a:cs typeface="Times New Roman" panose="02020603050405020304" pitchFamily="18" charset="0"/>
              </a:rPr>
              <a:t>từ</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khi</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thành</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lập</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đến</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năm</a:t>
            </a:r>
            <a:r>
              <a:rPr lang="en-US" sz="2800" dirty="0">
                <a:latin typeface="Times New Roman" panose="02020603050405020304" pitchFamily="18" charset="0"/>
                <a:ea typeface="+mj-ea"/>
                <a:cs typeface="Times New Roman" panose="02020603050405020304" pitchFamily="18" charset="0"/>
              </a:rPr>
              <a:t> 1991</a:t>
            </a: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2F55860-6336-6E21-1F66-0C9E79341825}"/>
              </a:ext>
            </a:extLst>
          </p:cNvPr>
          <p:cNvSpPr txBox="1"/>
          <p:nvPr/>
        </p:nvSpPr>
        <p:spPr>
          <a:xfrm>
            <a:off x="590719" y="2330505"/>
            <a:ext cx="4803113" cy="3979585"/>
          </a:xfrm>
          <a:prstGeom prst="rect">
            <a:avLst/>
          </a:prstGeom>
        </p:spPr>
        <p:txBody>
          <a:bodyPr vert="horz" lIns="91440" tIns="45720" rIns="91440" bIns="45720" rtlCol="0" anchor="ctr">
            <a:noAutofit/>
          </a:bodyPr>
          <a:lstStyle/>
          <a:p>
            <a:pPr>
              <a:lnSpc>
                <a:spcPct val="90000"/>
              </a:lnSpc>
              <a:spcAft>
                <a:spcPts val="600"/>
              </a:spcAft>
            </a:pPr>
            <a:r>
              <a:rPr lang="en-US" sz="2400" i="1" dirty="0">
                <a:latin typeface="Times New Roman" panose="02020603050405020304" pitchFamily="18" charset="0"/>
                <a:cs typeface="Times New Roman" panose="02020603050405020304" pitchFamily="18" charset="0"/>
              </a:rPr>
              <a:t>Quan </a:t>
            </a:r>
            <a:r>
              <a:rPr lang="en-US" sz="2400" i="1" dirty="0" err="1">
                <a:latin typeface="Times New Roman" panose="02020603050405020304" pitchFamily="18" charset="0"/>
                <a:cs typeface="Times New Roman" panose="02020603050405020304" pitchFamily="18" charset="0"/>
              </a:rPr>
              <a:t>sát</a:t>
            </a:r>
            <a:r>
              <a:rPr lang="en-US" sz="2400" i="1" dirty="0">
                <a:latin typeface="Times New Roman" panose="02020603050405020304" pitchFamily="18" charset="0"/>
                <a:cs typeface="Times New Roman" panose="02020603050405020304" pitchFamily="18" charset="0"/>
              </a:rPr>
              <a:t> H 13.8,9.10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mục</a:t>
            </a:r>
            <a:r>
              <a:rPr lang="en-US" sz="2400" i="1" dirty="0">
                <a:latin typeface="Times New Roman" panose="02020603050405020304" pitchFamily="18" charset="0"/>
                <a:cs typeface="Times New Roman" panose="02020603050405020304" pitchFamily="18" charset="0"/>
              </a:rPr>
              <a:t> b SGK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67,68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nhiệm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vụ</a:t>
            </a:r>
            <a:r>
              <a:rPr lang="en-US" sz="2400" i="1" dirty="0">
                <a:latin typeface="Times New Roman" panose="02020603050405020304" pitchFamily="18" charset="0"/>
                <a:cs typeface="Times New Roman" panose="02020603050405020304" pitchFamily="18" charset="0"/>
              </a:rPr>
              <a:t>:</a:t>
            </a:r>
          </a:p>
          <a:p>
            <a:pPr indent="-228600">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Hoàn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ASEAN.</a:t>
            </a:r>
            <a:endParaRPr lang="en-US" sz="2400" dirty="0">
              <a:effectLst/>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ASEAN.</a:t>
            </a:r>
          </a:p>
          <a:p>
            <a:pPr indent="-228600">
              <a:lnSpc>
                <a:spcPct val="90000"/>
              </a:lnSpc>
              <a:spcAft>
                <a:spcPts val="6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ASEAN.</a:t>
            </a:r>
          </a:p>
          <a:p>
            <a:pPr indent="-228600">
              <a:lnSpc>
                <a:spcPct val="90000"/>
              </a:lnSpc>
              <a:spcAft>
                <a:spcPts val="600"/>
              </a:spcAft>
              <a:buFont typeface="Arial" panose="020B0604020202020204" pitchFamily="34" charset="0"/>
              <a:buChar char="•"/>
            </a:pPr>
            <a:r>
              <a:rPr lang="en-US" sz="2400" dirty="0" err="1">
                <a:effectLst/>
                <a:latin typeface="Times New Roman" panose="02020603050405020304" pitchFamily="18" charset="0"/>
                <a:cs typeface="Times New Roman" panose="02020603050405020304" pitchFamily="18" charset="0"/>
              </a:rPr>
              <a:t>Qu</a:t>
            </a:r>
            <a:r>
              <a:rPr lang="en-US" sz="2400" dirty="0" err="1">
                <a:latin typeface="Times New Roman" panose="02020603050405020304" pitchFamily="18" charset="0"/>
                <a:cs typeface="Times New Roman" panose="02020603050405020304" pitchFamily="18" charset="0"/>
              </a:rPr>
              <a:t>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ASEAN</a:t>
            </a:r>
            <a:endParaRPr lang="en-US" sz="2400" dirty="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oogle Shape;381;p11">
            <a:extLst>
              <a:ext uri="{FF2B5EF4-FFF2-40B4-BE49-F238E27FC236}">
                <a16:creationId xmlns:a16="http://schemas.microsoft.com/office/drawing/2014/main" id="{80C6792C-CFD3-E325-C796-D7C7FC146736}"/>
              </a:ext>
            </a:extLst>
          </p:cNvPr>
          <p:cNvPicPr preferRelativeResize="0"/>
          <p:nvPr/>
        </p:nvPicPr>
        <p:blipFill rotWithShape="1">
          <a:blip r:embed="rId2"/>
          <a:srcRect l="15880" r="17324" b="-1"/>
          <a:stretch/>
        </p:blipFill>
        <p:spPr>
          <a:xfrm>
            <a:off x="5977788" y="799352"/>
            <a:ext cx="5425410" cy="5259296"/>
          </a:xfrm>
          <a:prstGeom prst="rect">
            <a:avLst/>
          </a:prstGeom>
          <a:noFill/>
        </p:spPr>
      </p:pic>
    </p:spTree>
    <p:extLst>
      <p:ext uri="{BB962C8B-B14F-4D97-AF65-F5344CB8AC3E}">
        <p14:creationId xmlns:p14="http://schemas.microsoft.com/office/powerpoint/2010/main" val="25217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B92FB-DFFE-F62D-F00E-1C0E8300D744}"/>
              </a:ext>
            </a:extLst>
          </p:cNvPr>
          <p:cNvSpPr txBox="1"/>
          <p:nvPr/>
        </p:nvSpPr>
        <p:spPr>
          <a:xfrm>
            <a:off x="324292" y="229451"/>
            <a:ext cx="11867708" cy="954107"/>
          </a:xfrm>
          <a:prstGeom prst="rect">
            <a:avLst/>
          </a:prstGeom>
          <a:noFill/>
        </p:spPr>
        <p:txBody>
          <a:bodyPr wrap="square">
            <a:spAutoFit/>
          </a:bodyPr>
          <a:lstStyle/>
          <a:p>
            <a:r>
              <a:rPr lang="vi-VN" sz="2800" dirty="0">
                <a:solidFill>
                  <a:srgbClr val="FFFF00"/>
                </a:solidFill>
                <a:latin typeface="Times New Roman" panose="02020603050405020304" pitchFamily="18" charset="0"/>
                <a:cs typeface="Times New Roman" panose="02020603050405020304" pitchFamily="18" charset="0"/>
              </a:rPr>
              <a:t>b) Sự hình thành và phát triển của Hiệp hội các quốc gia Đông Nam Á (ASEAN)  từ khi thành lập đến năm 1991</a:t>
            </a:r>
          </a:p>
        </p:txBody>
      </p:sp>
      <p:pic>
        <p:nvPicPr>
          <p:cNvPr id="4" name="Picture 3">
            <a:extLst>
              <a:ext uri="{FF2B5EF4-FFF2-40B4-BE49-F238E27FC236}">
                <a16:creationId xmlns:a16="http://schemas.microsoft.com/office/drawing/2014/main" id="{AF2BDFA8-2A77-154D-6398-0E13E6B0E9D7}"/>
              </a:ext>
            </a:extLst>
          </p:cNvPr>
          <p:cNvPicPr>
            <a:picLocks noChangeAspect="1"/>
          </p:cNvPicPr>
          <p:nvPr/>
        </p:nvPicPr>
        <p:blipFill>
          <a:blip r:embed="rId2"/>
          <a:stretch>
            <a:fillRect/>
          </a:stretch>
        </p:blipFill>
        <p:spPr>
          <a:xfrm>
            <a:off x="6096000" y="3622407"/>
            <a:ext cx="5911066" cy="3235593"/>
          </a:xfrm>
          <a:prstGeom prst="rect">
            <a:avLst/>
          </a:prstGeom>
        </p:spPr>
      </p:pic>
      <p:sp>
        <p:nvSpPr>
          <p:cNvPr id="5" name="Rectangle 4">
            <a:extLst>
              <a:ext uri="{FF2B5EF4-FFF2-40B4-BE49-F238E27FC236}">
                <a16:creationId xmlns:a16="http://schemas.microsoft.com/office/drawing/2014/main" id="{03450266-857E-4E45-110B-8B93C427E64B}"/>
              </a:ext>
            </a:extLst>
          </p:cNvPr>
          <p:cNvSpPr/>
          <p:nvPr/>
        </p:nvSpPr>
        <p:spPr>
          <a:xfrm>
            <a:off x="389111" y="2368497"/>
            <a:ext cx="1659429" cy="461665"/>
          </a:xfrm>
          <a:prstGeom prst="rect">
            <a:avLst/>
          </a:prstGeom>
        </p:spPr>
        <p:txBody>
          <a:bodyPr wrap="none">
            <a:spAutoFit/>
          </a:bodyPr>
          <a:lstStyle/>
          <a:p>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Sự</a:t>
            </a:r>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ra</a:t>
            </a:r>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đời</a:t>
            </a:r>
            <a:r>
              <a:rPr lang="vi-VN" sz="2400" dirty="0">
                <a:solidFill>
                  <a:srgbClr val="FFFF00"/>
                </a:solidFill>
                <a:latin typeface="Times New Roman" panose="02020603050405020304" pitchFamily="18" charset="0"/>
                <a:ea typeface="Times New Roman" panose="02020603050405020304" pitchFamily="18" charset="0"/>
              </a:rPr>
              <a:t>: </a:t>
            </a:r>
            <a:endParaRPr lang="en-US" sz="2400" dirty="0">
              <a:solidFill>
                <a:srgbClr val="FFFF00"/>
              </a:solidFill>
            </a:endParaRPr>
          </a:p>
        </p:txBody>
      </p:sp>
      <p:sp>
        <p:nvSpPr>
          <p:cNvPr id="6" name="Rectangle 5">
            <a:extLst>
              <a:ext uri="{FF2B5EF4-FFF2-40B4-BE49-F238E27FC236}">
                <a16:creationId xmlns:a16="http://schemas.microsoft.com/office/drawing/2014/main" id="{3A7B040C-21B2-F706-AD46-37C2FF62B286}"/>
              </a:ext>
            </a:extLst>
          </p:cNvPr>
          <p:cNvSpPr/>
          <p:nvPr/>
        </p:nvSpPr>
        <p:spPr>
          <a:xfrm>
            <a:off x="850231" y="1584780"/>
            <a:ext cx="9293229" cy="882293"/>
          </a:xfrm>
          <a:prstGeom prst="rect">
            <a:avLst/>
          </a:prstGeom>
        </p:spPr>
        <p:txBody>
          <a:bodyPr wrap="square">
            <a:spAutoFit/>
          </a:bodyPr>
          <a:lstStyle/>
          <a:p>
            <a:pPr>
              <a:spcAft>
                <a:spcPts val="40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 tác để phát triển đất nước </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40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ạn chế ảnh hưởng của các cường quốc bên ngoài đối với khu vực.</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8FF81561-92E0-F319-1C35-CAFFDEDA2EE3}"/>
              </a:ext>
            </a:extLst>
          </p:cNvPr>
          <p:cNvSpPr/>
          <p:nvPr/>
        </p:nvSpPr>
        <p:spPr>
          <a:xfrm>
            <a:off x="272095" y="1183558"/>
            <a:ext cx="2645276" cy="461665"/>
          </a:xfrm>
          <a:prstGeom prst="rect">
            <a:avLst/>
          </a:prstGeom>
        </p:spPr>
        <p:txBody>
          <a:bodyPr wrap="none">
            <a:spAutoFit/>
          </a:bodyPr>
          <a:lstStyle/>
          <a:p>
            <a:r>
              <a:rPr lang="en-US" sz="2400" dirty="0">
                <a:solidFill>
                  <a:srgbClr val="FFFF00"/>
                </a:solidFill>
                <a:latin typeface="Times New Roman" panose="02020603050405020304" pitchFamily="18" charset="0"/>
                <a:ea typeface="Times New Roman" panose="02020603050405020304" pitchFamily="18" charset="0"/>
              </a:rPr>
              <a:t>- </a:t>
            </a:r>
            <a:r>
              <a:rPr lang="vi-VN" sz="2400" dirty="0">
                <a:solidFill>
                  <a:srgbClr val="FFFF00"/>
                </a:solidFill>
                <a:latin typeface="Times New Roman" panose="02020603050405020304" pitchFamily="18" charset="0"/>
                <a:ea typeface="Times New Roman" panose="02020603050405020304" pitchFamily="18" charset="0"/>
              </a:rPr>
              <a:t>Hoàn cảnh ra đời: </a:t>
            </a:r>
            <a:endParaRPr lang="en-US" sz="2400" dirty="0">
              <a:solidFill>
                <a:srgbClr val="FFFF00"/>
              </a:solidFill>
            </a:endParaRPr>
          </a:p>
        </p:txBody>
      </p:sp>
      <p:sp>
        <p:nvSpPr>
          <p:cNvPr id="9" name="TextBox 8">
            <a:extLst>
              <a:ext uri="{FF2B5EF4-FFF2-40B4-BE49-F238E27FC236}">
                <a16:creationId xmlns:a16="http://schemas.microsoft.com/office/drawing/2014/main" id="{C4D9B098-6913-8027-3CFD-CD313CC4081A}"/>
              </a:ext>
            </a:extLst>
          </p:cNvPr>
          <p:cNvSpPr txBox="1"/>
          <p:nvPr/>
        </p:nvSpPr>
        <p:spPr>
          <a:xfrm>
            <a:off x="779534" y="2830162"/>
            <a:ext cx="10632932" cy="830997"/>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8/8/1967, </a:t>
            </a:r>
            <a:r>
              <a:rPr lang="en-US" sz="2400" dirty="0" err="1">
                <a:solidFill>
                  <a:schemeClr val="bg1"/>
                </a:solidFill>
                <a:latin typeface="Times New Roman" panose="02020603050405020304" pitchFamily="18" charset="0"/>
                <a:cs typeface="Times New Roman" panose="02020603050405020304" pitchFamily="18" charset="0"/>
              </a:rPr>
              <a:t>tại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Thái</a:t>
            </a:r>
            <a:r>
              <a:rPr lang="en-US" sz="2400" dirty="0">
                <a:solidFill>
                  <a:schemeClr val="bg1"/>
                </a:solidFill>
                <a:latin typeface="Times New Roman" panose="02020603050405020304" pitchFamily="18" charset="0"/>
                <a:cs typeface="Times New Roman" panose="02020603050405020304" pitchFamily="18" charset="0"/>
              </a:rPr>
              <a:t> Lan), </a:t>
            </a:r>
            <a:r>
              <a:rPr lang="en-US" sz="2400" dirty="0" err="1">
                <a:solidFill>
                  <a:schemeClr val="bg1"/>
                </a:solidFill>
                <a:latin typeface="Times New Roman" panose="02020603050405020304" pitchFamily="18" charset="0"/>
                <a:cs typeface="Times New Roman" panose="02020603050405020304" pitchFamily="18" charset="0"/>
              </a:rPr>
              <a:t>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Đông</a:t>
            </a:r>
            <a:r>
              <a:rPr lang="en-US" sz="2400" dirty="0">
                <a:solidFill>
                  <a:schemeClr val="bg1"/>
                </a:solidFill>
                <a:latin typeface="Times New Roman" panose="02020603050405020304" pitchFamily="18" charset="0"/>
                <a:cs typeface="Times New Roman" panose="02020603050405020304" pitchFamily="18" charset="0"/>
              </a:rPr>
              <a:t> Nam Á  (ASEAN)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gồm</a:t>
            </a:r>
            <a:r>
              <a:rPr lang="en-US" sz="2400" dirty="0">
                <a:solidFill>
                  <a:schemeClr val="bg1"/>
                </a:solidFill>
                <a:latin typeface="Times New Roman" panose="02020603050405020304" pitchFamily="18" charset="0"/>
                <a:cs typeface="Times New Roman" panose="02020603050405020304" pitchFamily="18" charset="0"/>
              </a:rPr>
              <a:t> 5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viên</a:t>
            </a:r>
            <a:r>
              <a:rPr lang="en-US" sz="2400" dirty="0">
                <a:solidFill>
                  <a:schemeClr val="bg1"/>
                </a:solidFill>
                <a:latin typeface="Times New Roman" panose="02020603050405020304" pitchFamily="18" charset="0"/>
                <a:cs typeface="Times New Roman" panose="02020603050405020304" pitchFamily="18" charset="0"/>
              </a:rPr>
              <a:t> (</a:t>
            </a:r>
            <a:r>
              <a:rPr lang="en-US" altLang="en-US" sz="2400" dirty="0">
                <a:solidFill>
                  <a:schemeClr val="bg1"/>
                </a:solidFill>
                <a:latin typeface="Times New Roman" panose="02020603050405020304" pitchFamily="18" charset="0"/>
                <a:cs typeface="Times New Roman" panose="02020603050405020304" pitchFamily="18" charset="0"/>
              </a:rPr>
              <a:t>Indonesia, Malaysia, Philippines, </a:t>
            </a:r>
            <a:r>
              <a:rPr lang="en-US" altLang="en-US" sz="2400" dirty="0" err="1">
                <a:solidFill>
                  <a:schemeClr val="bg1"/>
                </a:solidFill>
                <a:latin typeface="Times New Roman" panose="02020603050405020304" pitchFamily="18" charset="0"/>
                <a:cs typeface="Times New Roman" panose="02020603050405020304" pitchFamily="18" charset="0"/>
              </a:rPr>
              <a:t>Thái</a:t>
            </a:r>
            <a:r>
              <a:rPr lang="en-US" altLang="en-US" sz="2400" dirty="0">
                <a:solidFill>
                  <a:schemeClr val="bg1"/>
                </a:solidFill>
                <a:latin typeface="Times New Roman" panose="02020603050405020304" pitchFamily="18" charset="0"/>
                <a:cs typeface="Times New Roman" panose="02020603050405020304" pitchFamily="18" charset="0"/>
              </a:rPr>
              <a:t> Lan </a:t>
            </a:r>
            <a:r>
              <a:rPr lang="en-US" altLang="en-US" sz="2400" dirty="0" err="1">
                <a:solidFill>
                  <a:schemeClr val="bg1"/>
                </a:solidFill>
                <a:latin typeface="Times New Roman" panose="02020603050405020304" pitchFamily="18" charset="0"/>
                <a:cs typeface="Times New Roman" panose="02020603050405020304" pitchFamily="18" charset="0"/>
              </a:rPr>
              <a:t>và</a:t>
            </a:r>
            <a:r>
              <a:rPr lang="en-US" altLang="en-US" sz="2400" dirty="0">
                <a:solidFill>
                  <a:schemeClr val="bg1"/>
                </a:solidFill>
                <a:latin typeface="Times New Roman" panose="02020603050405020304" pitchFamily="18" charset="0"/>
                <a:cs typeface="Times New Roman" panose="02020603050405020304" pitchFamily="18" charset="0"/>
              </a:rPr>
              <a:t> Singapore)</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3A4D9A3-99C4-76F2-E62F-2ED919F2368B}"/>
              </a:ext>
            </a:extLst>
          </p:cNvPr>
          <p:cNvSpPr/>
          <p:nvPr/>
        </p:nvSpPr>
        <p:spPr>
          <a:xfrm>
            <a:off x="389111" y="3891991"/>
            <a:ext cx="3927708" cy="461665"/>
          </a:xfrm>
          <a:prstGeom prst="rect">
            <a:avLst/>
          </a:prstGeom>
        </p:spPr>
        <p:txBody>
          <a:bodyPr wrap="square">
            <a:spAutoFit/>
          </a:bodyPr>
          <a:lstStyle/>
          <a:p>
            <a:pPr algn="just"/>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Mục</a:t>
            </a:r>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tiêu</a:t>
            </a:r>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hoạt</a:t>
            </a:r>
            <a:r>
              <a:rPr lang="en-US" sz="2400" dirty="0">
                <a:solidFill>
                  <a:srgbClr val="FFFF00"/>
                </a:solidFill>
                <a:latin typeface="Times New Roman" panose="02020603050405020304" pitchFamily="18" charset="0"/>
                <a:ea typeface="Times New Roman" panose="02020603050405020304" pitchFamily="18" charset="0"/>
              </a:rPr>
              <a:t> </a:t>
            </a:r>
            <a:r>
              <a:rPr lang="en-US" sz="2400" dirty="0" err="1">
                <a:solidFill>
                  <a:srgbClr val="FFFF00"/>
                </a:solidFill>
                <a:latin typeface="Times New Roman" panose="02020603050405020304" pitchFamily="18" charset="0"/>
                <a:ea typeface="Times New Roman" panose="02020603050405020304" pitchFamily="18" charset="0"/>
              </a:rPr>
              <a:t>động</a:t>
            </a:r>
            <a:r>
              <a:rPr lang="vi-VN" sz="2400" dirty="0">
                <a:solidFill>
                  <a:srgbClr val="FFFF00"/>
                </a:solidFill>
                <a:latin typeface="Times New Roman" panose="02020603050405020304" pitchFamily="18" charset="0"/>
                <a:ea typeface="Times New Roman" panose="02020603050405020304" pitchFamily="18" charset="0"/>
              </a:rPr>
              <a:t>: </a:t>
            </a:r>
            <a:endParaRPr lang="en-US" sz="2400" dirty="0">
              <a:solidFill>
                <a:srgbClr val="FFFF00"/>
              </a:solidFill>
            </a:endParaRPr>
          </a:p>
        </p:txBody>
      </p:sp>
      <p:sp>
        <p:nvSpPr>
          <p:cNvPr id="11" name="Rectangle 10">
            <a:extLst>
              <a:ext uri="{FF2B5EF4-FFF2-40B4-BE49-F238E27FC236}">
                <a16:creationId xmlns:a16="http://schemas.microsoft.com/office/drawing/2014/main" id="{69AB5690-32A6-339B-BDDF-7C0C496CBA85}"/>
              </a:ext>
            </a:extLst>
          </p:cNvPr>
          <p:cNvSpPr/>
          <p:nvPr/>
        </p:nvSpPr>
        <p:spPr>
          <a:xfrm>
            <a:off x="952300" y="4353656"/>
            <a:ext cx="4874342" cy="1200329"/>
          </a:xfrm>
          <a:prstGeom prst="rect">
            <a:avLst/>
          </a:prstGeom>
        </p:spPr>
        <p:txBody>
          <a:bodyPr wrap="square">
            <a:spAutoFit/>
          </a:bodyPr>
          <a:lstStyle/>
          <a:p>
            <a:pPr algn="just"/>
            <a:r>
              <a:rPr lang="en-US" sz="2400" dirty="0">
                <a:solidFill>
                  <a:schemeClr val="bg1"/>
                </a:solidFill>
                <a:latin typeface="Times New Roman" panose="02020603050405020304" pitchFamily="18" charset="0"/>
                <a:ea typeface="Times New Roman" panose="02020603050405020304" pitchFamily="18" charset="0"/>
              </a:rPr>
              <a:t>H</a:t>
            </a:r>
            <a:r>
              <a:rPr lang="vi-VN" sz="2400" dirty="0">
                <a:solidFill>
                  <a:schemeClr val="bg1"/>
                </a:solidFill>
                <a:latin typeface="Times New Roman" panose="02020603050405020304" pitchFamily="18" charset="0"/>
                <a:ea typeface="Times New Roman" panose="02020603050405020304" pitchFamily="18" charset="0"/>
              </a:rPr>
              <a:t>ợp tác kinh tế và văn hoá giữa các nước thành viên trên tinh thần duy trì hoà bình và ổn định khu vực.</a:t>
            </a:r>
            <a:endParaRPr lang="en-US" sz="2400" dirty="0">
              <a:solidFill>
                <a:schemeClr val="bg1"/>
              </a:solidFill>
            </a:endParaRPr>
          </a:p>
        </p:txBody>
      </p:sp>
    </p:spTree>
    <p:extLst>
      <p:ext uri="{BB962C8B-B14F-4D97-AF65-F5344CB8AC3E}">
        <p14:creationId xmlns:p14="http://schemas.microsoft.com/office/powerpoint/2010/main" val="114911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 descr="9k="/>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148" name="Picture 4" descr="1a(2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151439"/>
            <a:ext cx="3810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946358" y="354692"/>
            <a:ext cx="8245642" cy="6519450"/>
          </a:xfrm>
          <a:prstGeom prst="rect">
            <a:avLst/>
          </a:prstGeom>
        </p:spPr>
      </p:pic>
      <p:pic>
        <p:nvPicPr>
          <p:cNvPr id="7"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35172"/>
            <a:ext cx="2221774" cy="1824409"/>
          </a:xfrm>
          <a:prstGeom prst="rect">
            <a:avLst/>
          </a:prstGeom>
        </p:spPr>
      </p:pic>
      <p:sp>
        <p:nvSpPr>
          <p:cNvPr id="8" name="AutoShape 77"/>
          <p:cNvSpPr>
            <a:spLocks noChangeArrowheads="1"/>
          </p:cNvSpPr>
          <p:nvPr/>
        </p:nvSpPr>
        <p:spPr bwMode="auto">
          <a:xfrm>
            <a:off x="0" y="1604211"/>
            <a:ext cx="3946358" cy="2465557"/>
          </a:xfrm>
          <a:prstGeom prst="cloudCallout">
            <a:avLst>
              <a:gd name="adj1" fmla="val -1315"/>
              <a:gd name="adj2" fmla="val 83910"/>
            </a:avLst>
          </a:prstGeom>
          <a:gradFill rotWithShape="1">
            <a:gsLst>
              <a:gs pos="0">
                <a:srgbClr val="FFCCFF"/>
              </a:gs>
              <a:gs pos="50000">
                <a:srgbClr val="FFFFFF"/>
              </a:gs>
              <a:gs pos="100000">
                <a:srgbClr val="FFCC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sz="2400" dirty="0" err="1">
                <a:latin typeface="+mj-lt"/>
              </a:rPr>
              <a:t>Xác</a:t>
            </a:r>
            <a:r>
              <a:rPr lang="en-US" sz="2400" dirty="0">
                <a:latin typeface="+mj-lt"/>
              </a:rPr>
              <a:t> </a:t>
            </a:r>
            <a:r>
              <a:rPr lang="en-US" sz="2400" dirty="0" err="1">
                <a:latin typeface="+mj-lt"/>
              </a:rPr>
              <a:t>định</a:t>
            </a:r>
            <a:r>
              <a:rPr lang="en-US" sz="2400" dirty="0">
                <a:latin typeface="+mj-lt"/>
              </a:rPr>
              <a:t> </a:t>
            </a:r>
            <a:r>
              <a:rPr lang="en-US" sz="2400" dirty="0" err="1">
                <a:latin typeface="+mj-lt"/>
              </a:rPr>
              <a:t>trên</a:t>
            </a:r>
            <a:r>
              <a:rPr lang="en-US" sz="2400" dirty="0">
                <a:latin typeface="+mj-lt"/>
              </a:rPr>
              <a:t> </a:t>
            </a:r>
            <a:r>
              <a:rPr lang="en-US" sz="2400" dirty="0" err="1">
                <a:latin typeface="+mj-lt"/>
              </a:rPr>
              <a:t>lược</a:t>
            </a:r>
            <a:r>
              <a:rPr lang="en-US" sz="2400" dirty="0">
                <a:latin typeface="+mj-lt"/>
              </a:rPr>
              <a:t> </a:t>
            </a:r>
            <a:r>
              <a:rPr lang="en-US" sz="2400" dirty="0" err="1">
                <a:latin typeface="+mj-lt"/>
              </a:rPr>
              <a:t>đồ</a:t>
            </a:r>
            <a:r>
              <a:rPr lang="en-US" sz="2400" dirty="0">
                <a:latin typeface="+mj-lt"/>
              </a:rPr>
              <a:t> 5 </a:t>
            </a:r>
            <a:r>
              <a:rPr lang="en-US" sz="2400" dirty="0" err="1">
                <a:latin typeface="+mj-lt"/>
              </a:rPr>
              <a:t>nước</a:t>
            </a:r>
            <a:r>
              <a:rPr lang="en-US" sz="2400" dirty="0">
                <a:latin typeface="+mj-lt"/>
              </a:rPr>
              <a:t> </a:t>
            </a:r>
            <a:r>
              <a:rPr lang="en-US" sz="2400" dirty="0" err="1">
                <a:latin typeface="+mj-lt"/>
              </a:rPr>
              <a:t>thành</a:t>
            </a:r>
            <a:r>
              <a:rPr lang="en-US" sz="2400" dirty="0">
                <a:latin typeface="+mj-lt"/>
              </a:rPr>
              <a:t> </a:t>
            </a:r>
            <a:r>
              <a:rPr lang="en-US" sz="2400" dirty="0" err="1">
                <a:latin typeface="+mj-lt"/>
              </a:rPr>
              <a:t>viên</a:t>
            </a:r>
            <a:r>
              <a:rPr lang="en-US" sz="2400" dirty="0">
                <a:latin typeface="+mj-lt"/>
              </a:rPr>
              <a:t> </a:t>
            </a:r>
            <a:r>
              <a:rPr lang="en-US" sz="2400" dirty="0" err="1">
                <a:latin typeface="+mj-lt"/>
              </a:rPr>
              <a:t>đầu</a:t>
            </a:r>
            <a:r>
              <a:rPr lang="en-US" sz="2400" dirty="0">
                <a:latin typeface="+mj-lt"/>
              </a:rPr>
              <a:t> </a:t>
            </a:r>
            <a:r>
              <a:rPr lang="en-US" sz="2400" dirty="0" err="1">
                <a:latin typeface="+mj-lt"/>
              </a:rPr>
              <a:t>tiên</a:t>
            </a:r>
            <a:r>
              <a:rPr lang="en-US" sz="2400" dirty="0">
                <a:latin typeface="+mj-lt"/>
              </a:rPr>
              <a:t> </a:t>
            </a:r>
            <a:r>
              <a:rPr lang="en-US" sz="2400" dirty="0" err="1">
                <a:latin typeface="+mj-lt"/>
              </a:rPr>
              <a:t>của</a:t>
            </a:r>
            <a:r>
              <a:rPr lang="en-US" sz="2400" dirty="0">
                <a:latin typeface="+mj-lt"/>
              </a:rPr>
              <a:t> </a:t>
            </a:r>
            <a:r>
              <a:rPr lang="en-US" sz="2400" dirty="0" err="1">
                <a:latin typeface="+mj-lt"/>
              </a:rPr>
              <a:t>tổ</a:t>
            </a:r>
            <a:r>
              <a:rPr lang="en-US" sz="2400" dirty="0">
                <a:latin typeface="+mj-lt"/>
              </a:rPr>
              <a:t> </a:t>
            </a:r>
            <a:r>
              <a:rPr lang="en-US" sz="2400" dirty="0" err="1">
                <a:latin typeface="+mj-lt"/>
              </a:rPr>
              <a:t>chức</a:t>
            </a:r>
            <a:r>
              <a:rPr lang="en-US" sz="2400" dirty="0">
                <a:latin typeface="+mj-lt"/>
              </a:rPr>
              <a:t> ASEAN</a:t>
            </a:r>
            <a:endParaRPr lang="en-US" altLang="vi-VN" sz="2400" dirty="0">
              <a:solidFill>
                <a:srgbClr val="FF5050"/>
              </a:solidFill>
              <a:latin typeface="+mj-lt"/>
            </a:endParaRPr>
          </a:p>
        </p:txBody>
      </p:sp>
      <p:sp>
        <p:nvSpPr>
          <p:cNvPr id="4" name="Rectangular Callout 3"/>
          <p:cNvSpPr/>
          <p:nvPr/>
        </p:nvSpPr>
        <p:spPr>
          <a:xfrm rot="21264713">
            <a:off x="6935043" y="5328439"/>
            <a:ext cx="1992249" cy="766779"/>
          </a:xfrm>
          <a:prstGeom prst="wedgeRectCallout">
            <a:avLst>
              <a:gd name="adj1" fmla="val -99394"/>
              <a:gd name="adj2" fmla="val -661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err="1">
                <a:solidFill>
                  <a:schemeClr val="tx1"/>
                </a:solidFill>
              </a:rPr>
              <a:t>đô</a:t>
            </a:r>
            <a:r>
              <a:rPr lang="en-US" sz="2400" dirty="0">
                <a:solidFill>
                  <a:schemeClr val="tx1"/>
                </a:solidFill>
              </a:rPr>
              <a:t> </a:t>
            </a:r>
            <a:r>
              <a:rPr lang="en-US" sz="2400" dirty="0" err="1">
                <a:solidFill>
                  <a:schemeClr val="tx1"/>
                </a:solidFill>
              </a:rPr>
              <a:t>nê</a:t>
            </a:r>
            <a:r>
              <a:rPr lang="en-US" sz="2400" dirty="0">
                <a:solidFill>
                  <a:schemeClr val="tx1"/>
                </a:solidFill>
              </a:rPr>
              <a:t> xi a</a:t>
            </a:r>
          </a:p>
        </p:txBody>
      </p:sp>
      <p:sp>
        <p:nvSpPr>
          <p:cNvPr id="12" name="Rectangular Callout 11"/>
          <p:cNvSpPr/>
          <p:nvPr/>
        </p:nvSpPr>
        <p:spPr>
          <a:xfrm rot="21264713">
            <a:off x="9782517" y="2619453"/>
            <a:ext cx="1992249" cy="766779"/>
          </a:xfrm>
          <a:prstGeom prst="wedgeRectCallout">
            <a:avLst>
              <a:gd name="adj1" fmla="val -90125"/>
              <a:gd name="adj2" fmla="val -97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Phi lip pin</a:t>
            </a:r>
          </a:p>
        </p:txBody>
      </p:sp>
      <p:sp>
        <p:nvSpPr>
          <p:cNvPr id="13" name="Rectangular Callout 12"/>
          <p:cNvSpPr/>
          <p:nvPr/>
        </p:nvSpPr>
        <p:spPr>
          <a:xfrm rot="21264713">
            <a:off x="6935041" y="3208996"/>
            <a:ext cx="1992249" cy="766779"/>
          </a:xfrm>
          <a:prstGeom prst="wedgeRectCallout">
            <a:avLst>
              <a:gd name="adj1" fmla="val -104160"/>
              <a:gd name="adj2" fmla="val 819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 </a:t>
            </a:r>
            <a:r>
              <a:rPr lang="en-US" sz="2400" dirty="0" err="1">
                <a:solidFill>
                  <a:schemeClr val="tx1"/>
                </a:solidFill>
              </a:rPr>
              <a:t>lai</a:t>
            </a:r>
            <a:r>
              <a:rPr lang="en-US" sz="2400" dirty="0">
                <a:solidFill>
                  <a:schemeClr val="tx1"/>
                </a:solidFill>
              </a:rPr>
              <a:t> xi a</a:t>
            </a:r>
          </a:p>
        </p:txBody>
      </p:sp>
      <p:sp>
        <p:nvSpPr>
          <p:cNvPr id="14" name="Rectangular Callout 13"/>
          <p:cNvSpPr/>
          <p:nvPr/>
        </p:nvSpPr>
        <p:spPr>
          <a:xfrm rot="21264713">
            <a:off x="6547675" y="1590150"/>
            <a:ext cx="1992249" cy="766779"/>
          </a:xfrm>
          <a:prstGeom prst="wedgeRectCallout">
            <a:avLst>
              <a:gd name="adj1" fmla="val -101729"/>
              <a:gd name="adj2" fmla="val 173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Thái</a:t>
            </a:r>
            <a:r>
              <a:rPr lang="en-US" sz="2400" dirty="0">
                <a:solidFill>
                  <a:schemeClr val="tx1"/>
                </a:solidFill>
              </a:rPr>
              <a:t> Lan</a:t>
            </a:r>
          </a:p>
        </p:txBody>
      </p:sp>
      <p:sp>
        <p:nvSpPr>
          <p:cNvPr id="15" name="Rectangular Callout 14"/>
          <p:cNvSpPr/>
          <p:nvPr/>
        </p:nvSpPr>
        <p:spPr>
          <a:xfrm rot="21264713">
            <a:off x="8992489" y="4029437"/>
            <a:ext cx="1992249" cy="766779"/>
          </a:xfrm>
          <a:prstGeom prst="wedgeRectCallout">
            <a:avLst>
              <a:gd name="adj1" fmla="val -190981"/>
              <a:gd name="adj2" fmla="val 24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Xin </a:t>
            </a:r>
            <a:r>
              <a:rPr lang="en-US" sz="2400" dirty="0" err="1">
                <a:solidFill>
                  <a:schemeClr val="tx1"/>
                </a:solidFill>
              </a:rPr>
              <a:t>ga</a:t>
            </a:r>
            <a:r>
              <a:rPr lang="en-US" sz="2400" dirty="0">
                <a:solidFill>
                  <a:schemeClr val="tx1"/>
                </a:solidFill>
              </a:rPr>
              <a:t> </a:t>
            </a:r>
            <a:r>
              <a:rPr lang="en-US" sz="2400" dirty="0" err="1">
                <a:solidFill>
                  <a:schemeClr val="tx1"/>
                </a:solidFill>
              </a:rPr>
              <a:t>po</a:t>
            </a:r>
            <a:endParaRPr lang="en-US" sz="2400" dirty="0">
              <a:solidFill>
                <a:schemeClr val="tx1"/>
              </a:solidFill>
            </a:endParaRPr>
          </a:p>
        </p:txBody>
      </p:sp>
      <p:pic>
        <p:nvPicPr>
          <p:cNvPr id="5" name="Picture 4">
            <a:extLst>
              <a:ext uri="{FF2B5EF4-FFF2-40B4-BE49-F238E27FC236}">
                <a16:creationId xmlns:a16="http://schemas.microsoft.com/office/drawing/2014/main" id="{A0E914CE-66B1-029A-3D09-AD9A15C258C7}"/>
              </a:ext>
            </a:extLst>
          </p:cNvPr>
          <p:cNvPicPr>
            <a:picLocks noChangeAspect="1"/>
          </p:cNvPicPr>
          <p:nvPr/>
        </p:nvPicPr>
        <p:blipFill>
          <a:blip r:embed="rId5"/>
          <a:stretch>
            <a:fillRect/>
          </a:stretch>
        </p:blipFill>
        <p:spPr>
          <a:xfrm>
            <a:off x="206666" y="790368"/>
            <a:ext cx="3679486" cy="3074308"/>
          </a:xfrm>
          <a:prstGeom prst="rect">
            <a:avLst/>
          </a:prstGeom>
        </p:spPr>
      </p:pic>
    </p:spTree>
    <p:extLst>
      <p:ext uri="{BB962C8B-B14F-4D97-AF65-F5344CB8AC3E}">
        <p14:creationId xmlns:p14="http://schemas.microsoft.com/office/powerpoint/2010/main" val="46252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par>
                                <p:cTn id="8" presetID="4" presetClass="entr" presetSubtype="16"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ox(in)">
                                      <p:cBhvr>
                                        <p:cTn id="10" dur="500"/>
                                        <p:tgtEl>
                                          <p:spTgt spid="614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500"/>
                            </p:stCondLst>
                            <p:childTnLst>
                              <p:par>
                                <p:cTn id="15" presetID="16" presetClass="entr" presetSubtype="2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grpId="1" nodeType="clickEffect">
                                  <p:stCondLst>
                                    <p:cond delay="0"/>
                                  </p:stCondLst>
                                  <p:childTnLst>
                                    <p:animEffect transition="out" filter="strips(downLef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5172"/>
            <a:ext cx="2221774" cy="1824409"/>
          </a:xfrm>
          <a:prstGeom prst="rect">
            <a:avLst/>
          </a:prstGeom>
        </p:spPr>
      </p:pic>
      <p:sp>
        <p:nvSpPr>
          <p:cNvPr id="3" name="AutoShape 77"/>
          <p:cNvSpPr>
            <a:spLocks noChangeArrowheads="1"/>
          </p:cNvSpPr>
          <p:nvPr/>
        </p:nvSpPr>
        <p:spPr bwMode="auto">
          <a:xfrm>
            <a:off x="113211" y="1621628"/>
            <a:ext cx="4406537" cy="2465557"/>
          </a:xfrm>
          <a:prstGeom prst="cloudCallout">
            <a:avLst>
              <a:gd name="adj1" fmla="val -1315"/>
              <a:gd name="adj2" fmla="val 83910"/>
            </a:avLst>
          </a:prstGeom>
          <a:gradFill rotWithShape="1">
            <a:gsLst>
              <a:gs pos="0">
                <a:srgbClr val="FFCCFF"/>
              </a:gs>
              <a:gs pos="50000">
                <a:srgbClr val="FFFFFF"/>
              </a:gs>
              <a:gs pos="100000">
                <a:srgbClr val="FFCC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đầu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lập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chức</a:t>
            </a:r>
            <a:r>
              <a:rPr lang="en-US" altLang="en-US" sz="2400" dirty="0">
                <a:latin typeface="Times New Roman" panose="02020603050405020304" pitchFamily="18" charset="0"/>
                <a:cs typeface="Times New Roman" panose="02020603050405020304" pitchFamily="18" charset="0"/>
              </a:rPr>
              <a:t> ASEAN </a:t>
            </a:r>
            <a:r>
              <a:rPr lang="en-US" altLang="en-US" sz="2400" dirty="0" err="1">
                <a:latin typeface="Times New Roman" panose="02020603050405020304" pitchFamily="18" charset="0"/>
                <a:cs typeface="Times New Roman" panose="02020603050405020304" pitchFamily="18" charset="0"/>
              </a:rPr>
              <a:t>đã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thông</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p:txBody>
      </p:sp>
      <p:sp>
        <p:nvSpPr>
          <p:cNvPr id="4" name="Rounded Rectangle 3"/>
          <p:cNvSpPr/>
          <p:nvPr/>
        </p:nvSpPr>
        <p:spPr>
          <a:xfrm>
            <a:off x="4519748" y="1382658"/>
            <a:ext cx="7350036" cy="1471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AutoNum type="arabicPeriod"/>
            </a:pPr>
            <a:r>
              <a:rPr lang="en-US" altLang="en-US" sz="2400">
                <a:solidFill>
                  <a:schemeClr val="bg1"/>
                </a:solidFill>
                <a:latin typeface="Times New Roman" panose="02020603050405020304" pitchFamily="18" charset="0"/>
                <a:cs typeface="Times New Roman" panose="02020603050405020304" pitchFamily="18" charset="0"/>
              </a:rPr>
              <a:t>“ Tuyên bố Bangkok ( 8. 1967): xác định mục tiêu của các thành viên ASEAN là:</a:t>
            </a:r>
          </a:p>
          <a:p>
            <a:r>
              <a:rPr lang="en-US" altLang="en-US" sz="2400">
                <a:solidFill>
                  <a:schemeClr val="bg1"/>
                </a:solidFill>
                <a:latin typeface="Times New Roman" panose="02020603050405020304" pitchFamily="18" charset="0"/>
                <a:cs typeface="Times New Roman" panose="02020603050405020304" pitchFamily="18" charset="0"/>
              </a:rPr>
              <a:t>+ Hợp tác kinh tế; văn hóa.</a:t>
            </a:r>
          </a:p>
          <a:p>
            <a:r>
              <a:rPr lang="en-US" altLang="en-US" sz="2400">
                <a:solidFill>
                  <a:schemeClr val="bg1"/>
                </a:solidFill>
                <a:latin typeface="Times New Roman" panose="02020603050405020304" pitchFamily="18" charset="0"/>
                <a:cs typeface="Times New Roman" panose="02020603050405020304" pitchFamily="18" charset="0"/>
              </a:rPr>
              <a:t>+ Duy trì hòa bình; ổn định khu vực.</a:t>
            </a:r>
            <a:endParaRPr lang="en-US" altLang="en-US" sz="2400" dirty="0">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519748" y="3344091"/>
            <a:ext cx="7350036" cy="1733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dirty="0">
                <a:solidFill>
                  <a:schemeClr val="bg1"/>
                </a:solidFill>
                <a:latin typeface="Times New Roman" panose="02020603050405020304" pitchFamily="18" charset="0"/>
                <a:cs typeface="Times New Roman" panose="02020603050405020304" pitchFamily="18" charset="0"/>
              </a:rPr>
              <a:t>2. “</a:t>
            </a:r>
            <a:r>
              <a:rPr lang="en-US" altLang="en-US" sz="2400" dirty="0" err="1">
                <a:solidFill>
                  <a:schemeClr val="bg1"/>
                </a:solidFill>
                <a:latin typeface="Times New Roman" panose="02020603050405020304" pitchFamily="18" charset="0"/>
                <a:cs typeface="Times New Roman" panose="02020603050405020304" pitchFamily="18" charset="0"/>
              </a:rPr>
              <a:t>Hiệp</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ước</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thân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thiện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và</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hợp</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tác</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Đông</a:t>
            </a:r>
            <a:r>
              <a:rPr lang="en-US" altLang="en-US" sz="2400" dirty="0">
                <a:solidFill>
                  <a:schemeClr val="bg1"/>
                </a:solidFill>
                <a:latin typeface="Times New Roman" panose="02020603050405020304" pitchFamily="18" charset="0"/>
                <a:cs typeface="Times New Roman" panose="02020603050405020304" pitchFamily="18" charset="0"/>
              </a:rPr>
              <a:t> Nam Á” (</a:t>
            </a:r>
            <a:r>
              <a:rPr lang="en-US" altLang="en-US" sz="2400" dirty="0" err="1">
                <a:solidFill>
                  <a:schemeClr val="bg1"/>
                </a:solidFill>
                <a:latin typeface="Times New Roman" panose="02020603050405020304" pitchFamily="18" charset="0"/>
                <a:cs typeface="Times New Roman" panose="02020603050405020304" pitchFamily="18" charset="0"/>
              </a:rPr>
              <a:t>Hiệp</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ước</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Bali – 2. 1976):</a:t>
            </a:r>
          </a:p>
          <a:p>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Xác</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tắc</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bản</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hệ</a:t>
            </a:r>
            <a:r>
              <a:rPr lang="en-US" alt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ASEAN</a:t>
            </a:r>
            <a:endParaRPr lang="en-US" altLang="en-US" sz="24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828800" y="435429"/>
            <a:ext cx="8064137"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HAI VĂN KIỆN QUAN TRỌNG CỦA TỔ CHỨC ASEAN</a:t>
            </a:r>
          </a:p>
        </p:txBody>
      </p:sp>
    </p:spTree>
    <p:extLst>
      <p:ext uri="{BB962C8B-B14F-4D97-AF65-F5344CB8AC3E}">
        <p14:creationId xmlns:p14="http://schemas.microsoft.com/office/powerpoint/2010/main" val="33620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xit" presetSubtype="12" fill="hold" grpId="1" nodeType="clickEffect">
                                  <p:stCondLst>
                                    <p:cond delay="0"/>
                                  </p:stCondLst>
                                  <p:childTnLst>
                                    <p:animEffect transition="out" filter="strips(downLeft)">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descr="A text on a white background&#10;&#10;Description automatically generated">
            <a:extLst>
              <a:ext uri="{FF2B5EF4-FFF2-40B4-BE49-F238E27FC236}">
                <a16:creationId xmlns:a16="http://schemas.microsoft.com/office/drawing/2014/main" id="{8F7F7FA9-BE3A-B65A-A0D8-9D2C0A1E3AA9}"/>
              </a:ext>
            </a:extLst>
          </p:cNvPr>
          <p:cNvPicPr>
            <a:picLocks noGrp="1" noChangeAspect="1"/>
          </p:cNvPicPr>
          <p:nvPr>
            <p:ph idx="1"/>
          </p:nvPr>
        </p:nvPicPr>
        <p:blipFill>
          <a:blip r:embed="rId2"/>
          <a:stretch>
            <a:fillRect/>
          </a:stretch>
        </p:blipFill>
        <p:spPr>
          <a:xfrm>
            <a:off x="1263578" y="2107640"/>
            <a:ext cx="9664846" cy="2464536"/>
          </a:xfrm>
          <a:prstGeom prst="rect">
            <a:avLst/>
          </a:prstGeom>
        </p:spPr>
      </p:pic>
      <p:sp>
        <p:nvSpPr>
          <p:cNvPr id="5" name="TextBox 4">
            <a:extLst>
              <a:ext uri="{FF2B5EF4-FFF2-40B4-BE49-F238E27FC236}">
                <a16:creationId xmlns:a16="http://schemas.microsoft.com/office/drawing/2014/main" id="{CD8EC2A0-69DA-962D-5E71-3BF6570230A4}"/>
              </a:ext>
            </a:extLst>
          </p:cNvPr>
          <p:cNvSpPr txBox="1"/>
          <p:nvPr/>
        </p:nvSpPr>
        <p:spPr>
          <a:xfrm>
            <a:off x="2296633" y="6224512"/>
            <a:ext cx="8016948" cy="461665"/>
          </a:xfrm>
          <a:prstGeom prst="rect">
            <a:avLst/>
          </a:prstGeom>
          <a:noFill/>
        </p:spPr>
        <p:txBody>
          <a:bodyPr wrap="square">
            <a:spAutoFit/>
          </a:bodyPr>
          <a:lstStyle/>
          <a:p>
            <a:pPr>
              <a:spcAft>
                <a:spcPts val="600"/>
              </a:spcAft>
            </a:pPr>
            <a:r>
              <a:rPr lang="vi-VN" sz="2400" dirty="0">
                <a:latin typeface="Times New Roman" panose="02020603050405020304" pitchFamily="18" charset="0"/>
                <a:cs typeface="Times New Roman" panose="02020603050405020304" pitchFamily="18" charset="0"/>
              </a:rPr>
              <a:t>Tiến trình hợp tác kinh tế của ASEAN giai đoạn 1967 – 1991</a:t>
            </a:r>
          </a:p>
        </p:txBody>
      </p:sp>
    </p:spTree>
    <p:extLst>
      <p:ext uri="{BB962C8B-B14F-4D97-AF65-F5344CB8AC3E}">
        <p14:creationId xmlns:p14="http://schemas.microsoft.com/office/powerpoint/2010/main" val="2904953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3B431F-9D23-FF97-5390-110CACE7E8F9}"/>
              </a:ext>
            </a:extLst>
          </p:cNvPr>
          <p:cNvPicPr>
            <a:picLocks noChangeAspect="1"/>
          </p:cNvPicPr>
          <p:nvPr/>
        </p:nvPicPr>
        <p:blipFill>
          <a:blip r:embed="rId2"/>
          <a:stretch>
            <a:fillRect/>
          </a:stretch>
        </p:blipFill>
        <p:spPr>
          <a:xfrm>
            <a:off x="360181" y="3287455"/>
            <a:ext cx="2720927" cy="1349317"/>
          </a:xfrm>
          <a:prstGeom prst="rect">
            <a:avLst/>
          </a:prstGeom>
          <a:ln>
            <a:solidFill>
              <a:srgbClr val="FFFF00"/>
            </a:solidFill>
          </a:ln>
        </p:spPr>
      </p:pic>
      <p:pic>
        <p:nvPicPr>
          <p:cNvPr id="7" name="Picture 6">
            <a:extLst>
              <a:ext uri="{FF2B5EF4-FFF2-40B4-BE49-F238E27FC236}">
                <a16:creationId xmlns:a16="http://schemas.microsoft.com/office/drawing/2014/main" id="{552BEC2C-50E1-0D14-3E0D-87A7528AF9F1}"/>
              </a:ext>
            </a:extLst>
          </p:cNvPr>
          <p:cNvPicPr>
            <a:picLocks noChangeAspect="1"/>
          </p:cNvPicPr>
          <p:nvPr/>
        </p:nvPicPr>
        <p:blipFill>
          <a:blip r:embed="rId3"/>
          <a:stretch>
            <a:fillRect/>
          </a:stretch>
        </p:blipFill>
        <p:spPr>
          <a:xfrm>
            <a:off x="452441" y="236966"/>
            <a:ext cx="2456656" cy="1489719"/>
          </a:xfrm>
          <a:prstGeom prst="rect">
            <a:avLst/>
          </a:prstGeom>
        </p:spPr>
      </p:pic>
      <p:pic>
        <p:nvPicPr>
          <p:cNvPr id="9" name="Picture 8">
            <a:extLst>
              <a:ext uri="{FF2B5EF4-FFF2-40B4-BE49-F238E27FC236}">
                <a16:creationId xmlns:a16="http://schemas.microsoft.com/office/drawing/2014/main" id="{97AA9D38-357C-7F56-17AC-5E5D05DC29CC}"/>
              </a:ext>
            </a:extLst>
          </p:cNvPr>
          <p:cNvPicPr>
            <a:picLocks noChangeAspect="1"/>
          </p:cNvPicPr>
          <p:nvPr/>
        </p:nvPicPr>
        <p:blipFill>
          <a:blip r:embed="rId4"/>
          <a:stretch>
            <a:fillRect/>
          </a:stretch>
        </p:blipFill>
        <p:spPr>
          <a:xfrm>
            <a:off x="3422152" y="167778"/>
            <a:ext cx="2257740" cy="1395693"/>
          </a:xfrm>
          <a:prstGeom prst="rect">
            <a:avLst/>
          </a:prstGeom>
        </p:spPr>
      </p:pic>
      <p:pic>
        <p:nvPicPr>
          <p:cNvPr id="13" name="Picture 12">
            <a:extLst>
              <a:ext uri="{FF2B5EF4-FFF2-40B4-BE49-F238E27FC236}">
                <a16:creationId xmlns:a16="http://schemas.microsoft.com/office/drawing/2014/main" id="{AFC8C978-A80D-62E6-4BD6-1E0785AF9233}"/>
              </a:ext>
            </a:extLst>
          </p:cNvPr>
          <p:cNvPicPr>
            <a:picLocks noChangeAspect="1"/>
          </p:cNvPicPr>
          <p:nvPr/>
        </p:nvPicPr>
        <p:blipFill>
          <a:blip r:embed="rId5"/>
          <a:stretch>
            <a:fillRect/>
          </a:stretch>
        </p:blipFill>
        <p:spPr>
          <a:xfrm>
            <a:off x="6331249" y="207919"/>
            <a:ext cx="2341407" cy="1355552"/>
          </a:xfrm>
          <a:prstGeom prst="rect">
            <a:avLst/>
          </a:prstGeom>
        </p:spPr>
      </p:pic>
      <p:pic>
        <p:nvPicPr>
          <p:cNvPr id="17" name="Picture 16">
            <a:extLst>
              <a:ext uri="{FF2B5EF4-FFF2-40B4-BE49-F238E27FC236}">
                <a16:creationId xmlns:a16="http://schemas.microsoft.com/office/drawing/2014/main" id="{CC19ADFD-904C-24E9-DCD7-C981028491B7}"/>
              </a:ext>
            </a:extLst>
          </p:cNvPr>
          <p:cNvPicPr>
            <a:picLocks noChangeAspect="1"/>
          </p:cNvPicPr>
          <p:nvPr/>
        </p:nvPicPr>
        <p:blipFill>
          <a:blip r:embed="rId6"/>
          <a:stretch>
            <a:fillRect/>
          </a:stretch>
        </p:blipFill>
        <p:spPr>
          <a:xfrm>
            <a:off x="9282903" y="224219"/>
            <a:ext cx="2456656" cy="1394318"/>
          </a:xfrm>
          <a:prstGeom prst="rect">
            <a:avLst/>
          </a:prstGeom>
        </p:spPr>
      </p:pic>
      <p:pic>
        <p:nvPicPr>
          <p:cNvPr id="19" name="Picture 18">
            <a:extLst>
              <a:ext uri="{FF2B5EF4-FFF2-40B4-BE49-F238E27FC236}">
                <a16:creationId xmlns:a16="http://schemas.microsoft.com/office/drawing/2014/main" id="{F9CC741D-C248-DD18-7382-4B4BA224C1F4}"/>
              </a:ext>
            </a:extLst>
          </p:cNvPr>
          <p:cNvPicPr>
            <a:picLocks noChangeAspect="1"/>
          </p:cNvPicPr>
          <p:nvPr/>
        </p:nvPicPr>
        <p:blipFill>
          <a:blip r:embed="rId7"/>
          <a:stretch>
            <a:fillRect/>
          </a:stretch>
        </p:blipFill>
        <p:spPr>
          <a:xfrm>
            <a:off x="9409872" y="2407582"/>
            <a:ext cx="2440612" cy="1399188"/>
          </a:xfrm>
          <a:prstGeom prst="rect">
            <a:avLst/>
          </a:prstGeom>
        </p:spPr>
      </p:pic>
      <p:pic>
        <p:nvPicPr>
          <p:cNvPr id="21" name="Picture 20">
            <a:extLst>
              <a:ext uri="{FF2B5EF4-FFF2-40B4-BE49-F238E27FC236}">
                <a16:creationId xmlns:a16="http://schemas.microsoft.com/office/drawing/2014/main" id="{1B736A58-2665-9DB1-2B76-A31F552234DA}"/>
              </a:ext>
            </a:extLst>
          </p:cNvPr>
          <p:cNvPicPr>
            <a:picLocks noChangeAspect="1"/>
          </p:cNvPicPr>
          <p:nvPr/>
        </p:nvPicPr>
        <p:blipFill>
          <a:blip r:embed="rId8"/>
          <a:stretch>
            <a:fillRect/>
          </a:stretch>
        </p:blipFill>
        <p:spPr>
          <a:xfrm>
            <a:off x="9455669" y="4660083"/>
            <a:ext cx="2440611" cy="1580316"/>
          </a:xfrm>
          <a:prstGeom prst="rect">
            <a:avLst/>
          </a:prstGeom>
        </p:spPr>
      </p:pic>
      <p:pic>
        <p:nvPicPr>
          <p:cNvPr id="23" name="Picture 22">
            <a:extLst>
              <a:ext uri="{FF2B5EF4-FFF2-40B4-BE49-F238E27FC236}">
                <a16:creationId xmlns:a16="http://schemas.microsoft.com/office/drawing/2014/main" id="{AE12FCA3-FC9D-21BE-FF36-CE9604957EE2}"/>
              </a:ext>
            </a:extLst>
          </p:cNvPr>
          <p:cNvPicPr>
            <a:picLocks noChangeAspect="1"/>
          </p:cNvPicPr>
          <p:nvPr/>
        </p:nvPicPr>
        <p:blipFill>
          <a:blip r:embed="rId9"/>
          <a:stretch>
            <a:fillRect/>
          </a:stretch>
        </p:blipFill>
        <p:spPr>
          <a:xfrm>
            <a:off x="3383660" y="4660083"/>
            <a:ext cx="2406162" cy="1349317"/>
          </a:xfrm>
          <a:prstGeom prst="rect">
            <a:avLst/>
          </a:prstGeom>
        </p:spPr>
      </p:pic>
      <p:pic>
        <p:nvPicPr>
          <p:cNvPr id="25" name="Picture 24">
            <a:extLst>
              <a:ext uri="{FF2B5EF4-FFF2-40B4-BE49-F238E27FC236}">
                <a16:creationId xmlns:a16="http://schemas.microsoft.com/office/drawing/2014/main" id="{B49BEF69-5DD6-110F-E165-D268A2C92A79}"/>
              </a:ext>
            </a:extLst>
          </p:cNvPr>
          <p:cNvPicPr>
            <a:picLocks noChangeAspect="1"/>
          </p:cNvPicPr>
          <p:nvPr/>
        </p:nvPicPr>
        <p:blipFill>
          <a:blip r:embed="rId10"/>
          <a:stretch>
            <a:fillRect/>
          </a:stretch>
        </p:blipFill>
        <p:spPr>
          <a:xfrm>
            <a:off x="6338346" y="4636772"/>
            <a:ext cx="2341407" cy="1499322"/>
          </a:xfrm>
          <a:prstGeom prst="rect">
            <a:avLst/>
          </a:prstGeom>
        </p:spPr>
      </p:pic>
      <p:pic>
        <p:nvPicPr>
          <p:cNvPr id="27" name="Picture 26">
            <a:extLst>
              <a:ext uri="{FF2B5EF4-FFF2-40B4-BE49-F238E27FC236}">
                <a16:creationId xmlns:a16="http://schemas.microsoft.com/office/drawing/2014/main" id="{7DFCE985-2993-B215-90BE-F93D3C68613C}"/>
              </a:ext>
            </a:extLst>
          </p:cNvPr>
          <p:cNvPicPr>
            <a:picLocks noChangeAspect="1"/>
          </p:cNvPicPr>
          <p:nvPr/>
        </p:nvPicPr>
        <p:blipFill>
          <a:blip r:embed="rId11"/>
          <a:stretch>
            <a:fillRect/>
          </a:stretch>
        </p:blipFill>
        <p:spPr>
          <a:xfrm>
            <a:off x="6468752" y="2386192"/>
            <a:ext cx="2211001" cy="1268755"/>
          </a:xfrm>
          <a:prstGeom prst="rect">
            <a:avLst/>
          </a:prstGeom>
        </p:spPr>
      </p:pic>
      <p:pic>
        <p:nvPicPr>
          <p:cNvPr id="32" name="Picture 31">
            <a:extLst>
              <a:ext uri="{FF2B5EF4-FFF2-40B4-BE49-F238E27FC236}">
                <a16:creationId xmlns:a16="http://schemas.microsoft.com/office/drawing/2014/main" id="{0C9A7EF8-F0C7-0218-6D4B-4CF81567F516}"/>
              </a:ext>
            </a:extLst>
          </p:cNvPr>
          <p:cNvPicPr>
            <a:picLocks noChangeAspect="1"/>
          </p:cNvPicPr>
          <p:nvPr/>
        </p:nvPicPr>
        <p:blipFill>
          <a:blip r:embed="rId12"/>
          <a:stretch>
            <a:fillRect/>
          </a:stretch>
        </p:blipFill>
        <p:spPr>
          <a:xfrm>
            <a:off x="3400873" y="2316906"/>
            <a:ext cx="2211001" cy="1209787"/>
          </a:xfrm>
          <a:prstGeom prst="rect">
            <a:avLst/>
          </a:prstGeom>
        </p:spPr>
      </p:pic>
      <p:sp>
        <p:nvSpPr>
          <p:cNvPr id="33" name="TextBox 32">
            <a:extLst>
              <a:ext uri="{FF2B5EF4-FFF2-40B4-BE49-F238E27FC236}">
                <a16:creationId xmlns:a16="http://schemas.microsoft.com/office/drawing/2014/main" id="{DB3C36EE-FDD8-69FD-31B9-AA9B81863775}"/>
              </a:ext>
            </a:extLst>
          </p:cNvPr>
          <p:cNvSpPr txBox="1"/>
          <p:nvPr/>
        </p:nvSpPr>
        <p:spPr>
          <a:xfrm>
            <a:off x="967154" y="1732131"/>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1967</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99E89C4-C268-CF32-3F48-7385E5A8401C}"/>
              </a:ext>
            </a:extLst>
          </p:cNvPr>
          <p:cNvSpPr txBox="1"/>
          <p:nvPr/>
        </p:nvSpPr>
        <p:spPr>
          <a:xfrm>
            <a:off x="3943665" y="1695170"/>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1967</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7B14247-316C-F91D-45A8-58E2D291B154}"/>
              </a:ext>
            </a:extLst>
          </p:cNvPr>
          <p:cNvSpPr txBox="1"/>
          <p:nvPr/>
        </p:nvSpPr>
        <p:spPr>
          <a:xfrm>
            <a:off x="6920176" y="1664713"/>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1967</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F47C39C4-7F3B-3678-CF05-FB20FBF31ED6}"/>
              </a:ext>
            </a:extLst>
          </p:cNvPr>
          <p:cNvSpPr txBox="1"/>
          <p:nvPr/>
        </p:nvSpPr>
        <p:spPr>
          <a:xfrm>
            <a:off x="9942847" y="1621386"/>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1967</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0664CD7-A7C5-E1E6-C675-693DC2E01FD4}"/>
              </a:ext>
            </a:extLst>
          </p:cNvPr>
          <p:cNvSpPr txBox="1"/>
          <p:nvPr/>
        </p:nvSpPr>
        <p:spPr>
          <a:xfrm>
            <a:off x="6920176" y="3642360"/>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1984</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F2BDA110-2631-1926-49A4-3C4F9765F57E}"/>
              </a:ext>
            </a:extLst>
          </p:cNvPr>
          <p:cNvSpPr txBox="1"/>
          <p:nvPr/>
        </p:nvSpPr>
        <p:spPr>
          <a:xfrm>
            <a:off x="3923752" y="3600929"/>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1967</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17C55102-CD6E-21E9-8BA0-CA4ABDFD8A26}"/>
              </a:ext>
            </a:extLst>
          </p:cNvPr>
          <p:cNvSpPr txBox="1"/>
          <p:nvPr/>
        </p:nvSpPr>
        <p:spPr>
          <a:xfrm>
            <a:off x="9942847" y="3730195"/>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1995</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36FA596B-915D-80B3-3BF8-BB783D226320}"/>
              </a:ext>
            </a:extLst>
          </p:cNvPr>
          <p:cNvSpPr txBox="1"/>
          <p:nvPr/>
        </p:nvSpPr>
        <p:spPr>
          <a:xfrm>
            <a:off x="10225039" y="6179530"/>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1991</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2FEAB39-7404-75EE-B6D5-3B9D3C3FCF56}"/>
              </a:ext>
            </a:extLst>
          </p:cNvPr>
          <p:cNvSpPr txBox="1"/>
          <p:nvPr/>
        </p:nvSpPr>
        <p:spPr>
          <a:xfrm>
            <a:off x="6939244" y="6142643"/>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1997</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AD9BDC4C-D4EF-96E4-0D26-E06017D1AEC9}"/>
              </a:ext>
            </a:extLst>
          </p:cNvPr>
          <p:cNvSpPr txBox="1"/>
          <p:nvPr/>
        </p:nvSpPr>
        <p:spPr>
          <a:xfrm>
            <a:off x="4094617" y="6017529"/>
            <a:ext cx="112541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1997</a:t>
            </a:r>
            <a:endParaRPr lang="vi-VN"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3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ircle(in)">
                                      <p:cBhvr>
                                        <p:cTn id="13" dur="2000"/>
                                        <p:tgtEl>
                                          <p:spTgt spid="3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ircle(in)">
                                      <p:cBhvr>
                                        <p:cTn id="54" dur="2000"/>
                                        <p:tgtEl>
                                          <p:spTgt spid="42"/>
                                        </p:tgtEl>
                                      </p:cBhvr>
                                    </p:animEffect>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circle(in)">
                                      <p:cBhvr>
                                        <p:cTn id="60" dur="20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ircle(in)">
                                      <p:cBhvr>
                                        <p:cTn id="65" dur="2000"/>
                                        <p:tgtEl>
                                          <p:spTgt spid="21"/>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circle(in)">
                                      <p:cBhvr>
                                        <p:cTn id="68"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timeline&#10;&#10;Description automatically generated with medium confidence">
            <a:extLst>
              <a:ext uri="{FF2B5EF4-FFF2-40B4-BE49-F238E27FC236}">
                <a16:creationId xmlns:a16="http://schemas.microsoft.com/office/drawing/2014/main" id="{A39CA223-2EDF-A19F-58B7-3BB649CA10EB}"/>
              </a:ext>
            </a:extLst>
          </p:cNvPr>
          <p:cNvPicPr>
            <a:picLocks noGrp="1" noChangeAspect="1"/>
          </p:cNvPicPr>
          <p:nvPr>
            <p:ph idx="1"/>
          </p:nvPr>
        </p:nvPicPr>
        <p:blipFill>
          <a:blip r:embed="rId2"/>
          <a:srcRect t="54" r="-2" b="-2"/>
          <a:stretch/>
        </p:blipFill>
        <p:spPr>
          <a:xfrm>
            <a:off x="-6588" y="10"/>
            <a:ext cx="12198588" cy="6857990"/>
          </a:xfrm>
          <a:prstGeom prst="rect">
            <a:avLst/>
          </a:prstGeom>
        </p:spPr>
      </p:pic>
    </p:spTree>
    <p:extLst>
      <p:ext uri="{BB962C8B-B14F-4D97-AF65-F5344CB8AC3E}">
        <p14:creationId xmlns:p14="http://schemas.microsoft.com/office/powerpoint/2010/main" val="3434467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5172"/>
            <a:ext cx="2221774" cy="1824409"/>
          </a:xfrm>
          <a:prstGeom prst="rect">
            <a:avLst/>
          </a:prstGeom>
        </p:spPr>
      </p:pic>
      <p:sp>
        <p:nvSpPr>
          <p:cNvPr id="3" name="AutoShape 77"/>
          <p:cNvSpPr>
            <a:spLocks noChangeArrowheads="1"/>
          </p:cNvSpPr>
          <p:nvPr/>
        </p:nvSpPr>
        <p:spPr bwMode="auto">
          <a:xfrm>
            <a:off x="3179438" y="1735841"/>
            <a:ext cx="5135223" cy="2181022"/>
          </a:xfrm>
          <a:prstGeom prst="cloudCallout">
            <a:avLst>
              <a:gd name="adj1" fmla="val -79685"/>
              <a:gd name="adj2" fmla="val 88231"/>
            </a:avLst>
          </a:prstGeom>
          <a:gradFill rotWithShape="1">
            <a:gsLst>
              <a:gs pos="0">
                <a:srgbClr val="FFCCFF"/>
              </a:gs>
              <a:gs pos="50000">
                <a:srgbClr val="FFFFFF"/>
              </a:gs>
              <a:gs pos="100000">
                <a:srgbClr val="FFCC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nl-NL" sz="2400" dirty="0">
                <a:latin typeface="Times New Roman" panose="02020603050405020304" pitchFamily="18" charset="0"/>
                <a:ea typeface="Times New Roman" panose="02020603050405020304" pitchFamily="18" charset="0"/>
                <a:cs typeface="Times New Roman" panose="02020603050405020304" pitchFamily="18" charset="0"/>
              </a:rPr>
              <a:t>N</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ASEAN?</a:t>
            </a:r>
            <a:endParaRPr lang="en-US" sz="2400" dirty="0">
              <a:latin typeface="Times New Roman" panose="02020603050405020304" pitchFamily="18" charset="0"/>
              <a:ea typeface="Times New Roman" panose="02020603050405020304" pitchFamily="18" charset="0"/>
            </a:endParaRPr>
          </a:p>
        </p:txBody>
      </p:sp>
      <p:sp>
        <p:nvSpPr>
          <p:cNvPr id="5" name="Text Box 6"/>
          <p:cNvSpPr txBox="1">
            <a:spLocks noChangeArrowheads="1"/>
          </p:cNvSpPr>
          <p:nvPr/>
        </p:nvSpPr>
        <p:spPr bwMode="auto">
          <a:xfrm>
            <a:off x="2853601" y="114949"/>
            <a:ext cx="8009629" cy="461665"/>
          </a:xfrm>
          <a:prstGeom prst="rect">
            <a:avLst/>
          </a:prstGeom>
          <a:solidFill>
            <a:schemeClr val="accent1">
              <a:lumMod val="60000"/>
              <a:lumOff val="40000"/>
            </a:schemeClr>
          </a:solidFill>
          <a:ln>
            <a:noFill/>
          </a:ln>
          <a:effectLst/>
        </p:spPr>
        <p:txBody>
          <a:bodyPr wrap="none">
            <a:spAutoFit/>
          </a:bodyPr>
          <a:lstStyle/>
          <a:p>
            <a:r>
              <a:rPr lang="en-US" altLang="en-US" sz="2400" b="1" dirty="0">
                <a:solidFill>
                  <a:srgbClr val="FF0000"/>
                </a:solidFill>
                <a:latin typeface="Times New Roman" panose="02020603050405020304" pitchFamily="18" charset="0"/>
                <a:cs typeface="Times New Roman" panose="02020603050405020304" pitchFamily="18" charset="0"/>
              </a:rPr>
              <a:t>VIỆT NAM – ASEAN – NHỮNG DẤU ẤN QUAN TRỌNG</a:t>
            </a:r>
          </a:p>
        </p:txBody>
      </p:sp>
    </p:spTree>
    <p:extLst>
      <p:ext uri="{BB962C8B-B14F-4D97-AF65-F5344CB8AC3E}">
        <p14:creationId xmlns:p14="http://schemas.microsoft.com/office/powerpoint/2010/main" val="18080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a:extLst>
              <a:ext uri="{FF2B5EF4-FFF2-40B4-BE49-F238E27FC236}">
                <a16:creationId xmlns:a16="http://schemas.microsoft.com/office/drawing/2014/main" id="{96FBA49E-AD72-3ACC-4628-35EA098873AA}"/>
              </a:ext>
            </a:extLst>
          </p:cNvPr>
          <p:cNvSpPr/>
          <p:nvPr/>
        </p:nvSpPr>
        <p:spPr>
          <a:xfrm rot="2700000">
            <a:off x="2268439" y="3078363"/>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6">
            <a:extLst>
              <a:ext uri="{FF2B5EF4-FFF2-40B4-BE49-F238E27FC236}">
                <a16:creationId xmlns:a16="http://schemas.microsoft.com/office/drawing/2014/main" id="{4E1B6011-595B-1950-E01B-9DCC255E6970}"/>
              </a:ext>
            </a:extLst>
          </p:cNvPr>
          <p:cNvSpPr txBox="1"/>
          <p:nvPr/>
        </p:nvSpPr>
        <p:spPr>
          <a:xfrm>
            <a:off x="1942203" y="3893939"/>
            <a:ext cx="3800693" cy="954107"/>
          </a:xfrm>
          <a:prstGeom prst="rect">
            <a:avLst/>
          </a:prstGeom>
          <a:noFill/>
        </p:spPr>
        <p:txBody>
          <a:bodyPr wrap="square" rtlCol="0">
            <a:spAutoFit/>
          </a:bodyPr>
          <a:lstStyle/>
          <a:p>
            <a:pPr lvl="0" algn="ctr">
              <a:defRPr/>
            </a:pPr>
            <a:r>
              <a:rPr lang="vi-VN"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Các nước Nhật Bản, Trung Quốc, Ấn Độ </a:t>
            </a:r>
            <a:endParaRPr kumimoji="0" lang="en-US" sz="2800"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8" name="Freeform: Shape 27">
            <a:extLst>
              <a:ext uri="{FF2B5EF4-FFF2-40B4-BE49-F238E27FC236}">
                <a16:creationId xmlns:a16="http://schemas.microsoft.com/office/drawing/2014/main" id="{14280341-E36F-9215-E6A7-5C04DBD1CC09}"/>
              </a:ext>
            </a:extLst>
          </p:cNvPr>
          <p:cNvSpPr/>
          <p:nvPr/>
        </p:nvSpPr>
        <p:spPr>
          <a:xfrm rot="2700000">
            <a:off x="2832417" y="4467892"/>
            <a:ext cx="1840072" cy="1840072"/>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Freeform: Shape 28">
            <a:extLst>
              <a:ext uri="{FF2B5EF4-FFF2-40B4-BE49-F238E27FC236}">
                <a16:creationId xmlns:a16="http://schemas.microsoft.com/office/drawing/2014/main" id="{63D91039-0BD2-8DE7-135E-23938F2498A6}"/>
              </a:ext>
            </a:extLst>
          </p:cNvPr>
          <p:cNvSpPr/>
          <p:nvPr/>
        </p:nvSpPr>
        <p:spPr>
          <a:xfrm rot="18900000" flipV="1">
            <a:off x="2866307" y="2801559"/>
            <a:ext cx="1772293" cy="181719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 name="!!4">
            <a:extLst>
              <a:ext uri="{FF2B5EF4-FFF2-40B4-BE49-F238E27FC236}">
                <a16:creationId xmlns:a16="http://schemas.microsoft.com/office/drawing/2014/main" id="{40F71B04-7AA3-CD92-8C39-0EF43869B7BC}"/>
              </a:ext>
            </a:extLst>
          </p:cNvPr>
          <p:cNvGrpSpPr/>
          <p:nvPr/>
        </p:nvGrpSpPr>
        <p:grpSpPr>
          <a:xfrm>
            <a:off x="3399349" y="2781187"/>
            <a:ext cx="706208" cy="706208"/>
            <a:chOff x="1365649" y="3199383"/>
            <a:chExt cx="604784" cy="604784"/>
          </a:xfrm>
          <a:solidFill>
            <a:srgbClr val="B35DA1"/>
          </a:solidFill>
        </p:grpSpPr>
        <p:sp>
          <p:nvSpPr>
            <p:cNvPr id="15" name="Oval 14">
              <a:extLst>
                <a:ext uri="{FF2B5EF4-FFF2-40B4-BE49-F238E27FC236}">
                  <a16:creationId xmlns:a16="http://schemas.microsoft.com/office/drawing/2014/main" id="{5CED927D-0E95-009D-E36A-D3DDE9710A3C}"/>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904E8C88-8BCB-66C8-2CD4-438CB686B0DC}"/>
                </a:ext>
              </a:extLst>
            </p:cNvPr>
            <p:cNvSpPr txBox="1"/>
            <p:nvPr/>
          </p:nvSpPr>
          <p:spPr>
            <a:xfrm>
              <a:off x="1488068"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1</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30" name="!!5">
            <a:extLst>
              <a:ext uri="{FF2B5EF4-FFF2-40B4-BE49-F238E27FC236}">
                <a16:creationId xmlns:a16="http://schemas.microsoft.com/office/drawing/2014/main" id="{20584B60-D3A9-B8CE-E161-CB52B2F56FE5}"/>
              </a:ext>
            </a:extLst>
          </p:cNvPr>
          <p:cNvSpPr/>
          <p:nvPr/>
        </p:nvSpPr>
        <p:spPr>
          <a:xfrm rot="2700000">
            <a:off x="6973832" y="3055779"/>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67">
            <a:extLst>
              <a:ext uri="{FF2B5EF4-FFF2-40B4-BE49-F238E27FC236}">
                <a16:creationId xmlns:a16="http://schemas.microsoft.com/office/drawing/2014/main" id="{EDEB035C-7778-CAB5-9873-E77941E40F53}"/>
              </a:ext>
            </a:extLst>
          </p:cNvPr>
          <p:cNvSpPr txBox="1"/>
          <p:nvPr/>
        </p:nvSpPr>
        <p:spPr>
          <a:xfrm>
            <a:off x="6650366" y="3610513"/>
            <a:ext cx="3542990" cy="1815882"/>
          </a:xfrm>
          <a:prstGeom prst="rect">
            <a:avLst/>
          </a:prstGeom>
          <a:noFill/>
        </p:spPr>
        <p:txBody>
          <a:bodyPr wrap="square" rtlCol="0">
            <a:spAutoFit/>
          </a:bodyPr>
          <a:lstStyle/>
          <a:p>
            <a:pPr lvl="0" algn="ctr">
              <a:defRPr/>
            </a:pPr>
            <a:r>
              <a:rPr lang="en-US"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vi-VN" sz="2800"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Quá trình phát triển của các nước Đông Nam Á từ năm 1945 đến năm 1991 </a:t>
            </a:r>
            <a:endParaRPr kumimoji="0" lang="en-US" sz="2800"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32" name="Freeform: Shape 31">
            <a:extLst>
              <a:ext uri="{FF2B5EF4-FFF2-40B4-BE49-F238E27FC236}">
                <a16:creationId xmlns:a16="http://schemas.microsoft.com/office/drawing/2014/main" id="{8B3E4616-0CA5-EA3D-1E44-C11601B09960}"/>
              </a:ext>
            </a:extLst>
          </p:cNvPr>
          <p:cNvSpPr/>
          <p:nvPr/>
        </p:nvSpPr>
        <p:spPr>
          <a:xfrm rot="2700000">
            <a:off x="7558754" y="4476094"/>
            <a:ext cx="1798185" cy="1786653"/>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Freeform: Shape 33">
            <a:extLst>
              <a:ext uri="{FF2B5EF4-FFF2-40B4-BE49-F238E27FC236}">
                <a16:creationId xmlns:a16="http://schemas.microsoft.com/office/drawing/2014/main" id="{3FC87A83-3CEE-A167-9480-AAD812537F07}"/>
              </a:ext>
            </a:extLst>
          </p:cNvPr>
          <p:cNvSpPr/>
          <p:nvPr/>
        </p:nvSpPr>
        <p:spPr>
          <a:xfrm rot="18900000" flipV="1">
            <a:off x="7571620" y="2798911"/>
            <a:ext cx="1772452" cy="180134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60000"/>
              <a:lumOff val="4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35" name="!!4">
            <a:extLst>
              <a:ext uri="{FF2B5EF4-FFF2-40B4-BE49-F238E27FC236}">
                <a16:creationId xmlns:a16="http://schemas.microsoft.com/office/drawing/2014/main" id="{25310A88-8EE3-63C2-67F5-E5241914858B}"/>
              </a:ext>
            </a:extLst>
          </p:cNvPr>
          <p:cNvGrpSpPr/>
          <p:nvPr/>
        </p:nvGrpSpPr>
        <p:grpSpPr>
          <a:xfrm>
            <a:off x="8104742" y="2781412"/>
            <a:ext cx="706208" cy="706208"/>
            <a:chOff x="1365649" y="3199383"/>
            <a:chExt cx="604784" cy="604784"/>
          </a:xfrm>
          <a:solidFill>
            <a:srgbClr val="B35DA1"/>
          </a:solidFill>
        </p:grpSpPr>
        <p:sp>
          <p:nvSpPr>
            <p:cNvPr id="36" name="Oval 35">
              <a:extLst>
                <a:ext uri="{FF2B5EF4-FFF2-40B4-BE49-F238E27FC236}">
                  <a16:creationId xmlns:a16="http://schemas.microsoft.com/office/drawing/2014/main" id="{4B05A483-FE26-7EE9-A81B-C51B54D01480}"/>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37" name="TextBox 36">
              <a:extLst>
                <a:ext uri="{FF2B5EF4-FFF2-40B4-BE49-F238E27FC236}">
                  <a16:creationId xmlns:a16="http://schemas.microsoft.com/office/drawing/2014/main" id="{A38F13C2-2ACD-865F-4E13-53D3D157810A}"/>
                </a:ext>
              </a:extLst>
            </p:cNvPr>
            <p:cNvSpPr txBox="1"/>
            <p:nvPr/>
          </p:nvSpPr>
          <p:spPr>
            <a:xfrm>
              <a:off x="1488065"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2</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2" name="!!5">
            <a:extLst>
              <a:ext uri="{FF2B5EF4-FFF2-40B4-BE49-F238E27FC236}">
                <a16:creationId xmlns:a16="http://schemas.microsoft.com/office/drawing/2014/main" id="{AC18F16E-3E2E-76D7-BAAF-DE99AA885DF6}"/>
              </a:ext>
            </a:extLst>
          </p:cNvPr>
          <p:cNvSpPr/>
          <p:nvPr/>
        </p:nvSpPr>
        <p:spPr>
          <a:xfrm rot="2700000">
            <a:off x="4611986" y="8259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6">
            <a:extLst>
              <a:ext uri="{FF2B5EF4-FFF2-40B4-BE49-F238E27FC236}">
                <a16:creationId xmlns:a16="http://schemas.microsoft.com/office/drawing/2014/main" id="{AC41D424-56CF-6E7A-317A-C41F820F0578}"/>
              </a:ext>
            </a:extLst>
          </p:cNvPr>
          <p:cNvSpPr txBox="1"/>
          <p:nvPr/>
        </p:nvSpPr>
        <p:spPr>
          <a:xfrm>
            <a:off x="4324505" y="1908253"/>
            <a:ext cx="35429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NỘI DUNG CHÍNH</a:t>
            </a:r>
          </a:p>
        </p:txBody>
      </p:sp>
      <p:sp>
        <p:nvSpPr>
          <p:cNvPr id="17" name="Freeform: Shape 16">
            <a:extLst>
              <a:ext uri="{FF2B5EF4-FFF2-40B4-BE49-F238E27FC236}">
                <a16:creationId xmlns:a16="http://schemas.microsoft.com/office/drawing/2014/main" id="{10BB5D12-26CA-59BA-435B-2EC2E21CFE00}"/>
              </a:ext>
            </a:extLst>
          </p:cNvPr>
          <p:cNvSpPr/>
          <p:nvPr/>
        </p:nvSpPr>
        <p:spPr>
          <a:xfrm rot="18900000" flipV="1">
            <a:off x="5306218" y="5324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chemeClr val="accent6">
              <a:lumMod val="20000"/>
              <a:lumOff val="80000"/>
            </a:schemeClr>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Isosceles Triangle 13">
            <a:extLst>
              <a:ext uri="{FF2B5EF4-FFF2-40B4-BE49-F238E27FC236}">
                <a16:creationId xmlns:a16="http://schemas.microsoft.com/office/drawing/2014/main" id="{97ADACF8-7D9B-1159-F0E3-3863C90ADF4D}"/>
              </a:ext>
            </a:extLst>
          </p:cNvPr>
          <p:cNvSpPr/>
          <p:nvPr/>
        </p:nvSpPr>
        <p:spPr>
          <a:xfrm>
            <a:off x="9486900" y="5676894"/>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Roboto"/>
              <a:ea typeface="+mn-ea"/>
              <a:cs typeface="+mn-cs"/>
            </a:endParaRPr>
          </a:p>
        </p:txBody>
      </p:sp>
      <p:sp>
        <p:nvSpPr>
          <p:cNvPr id="5" name="Title 1">
            <a:extLst>
              <a:ext uri="{FF2B5EF4-FFF2-40B4-BE49-F238E27FC236}">
                <a16:creationId xmlns:a16="http://schemas.microsoft.com/office/drawing/2014/main" id="{37635275-B4D5-8046-E8D9-D3EAA80F3C58}"/>
              </a:ext>
            </a:extLst>
          </p:cNvPr>
          <p:cNvSpPr>
            <a:spLocks noGrp="1"/>
          </p:cNvSpPr>
          <p:nvPr>
            <p:ph type="title"/>
          </p:nvPr>
        </p:nvSpPr>
        <p:spPr>
          <a:xfrm>
            <a:off x="155944" y="247575"/>
            <a:ext cx="12036056" cy="1359280"/>
          </a:xfrm>
        </p:spPr>
        <p:txBody>
          <a:bodyPr>
            <a:normAutofit fontScale="90000"/>
          </a:bodyPr>
          <a:lstStyle/>
          <a:p>
            <a:pPr algn="ctr"/>
            <a:r>
              <a:rPr lang="en-US" sz="3600" b="1" dirty="0">
                <a:solidFill>
                  <a:srgbClr val="FFFF00"/>
                </a:solidFill>
                <a:latin typeface="Times New Roman" panose="02020603050405020304" pitchFamily="18" charset="0"/>
                <a:cs typeface="Times New Roman" panose="02020603050405020304" pitchFamily="18" charset="0"/>
              </a:rPr>
              <a:t>BÀI 13. </a:t>
            </a:r>
            <a:r>
              <a:rPr lang="vi-VN" sz="3600" b="1" kern="1200" dirty="0">
                <a:solidFill>
                  <a:srgbClr val="FFFF00"/>
                </a:solidFill>
                <a:latin typeface="Times New Roman" panose="02020603050405020304" pitchFamily="18" charset="0"/>
                <a:ea typeface="+mj-ea"/>
                <a:cs typeface="Times New Roman" panose="02020603050405020304" pitchFamily="18" charset="0"/>
              </a:rPr>
              <a:t>MỘT SỐ NƯỚC Ở CHÂU Á  TỪ NĂM 1945 ĐẾN NĂM 1991 </a:t>
            </a:r>
            <a:br>
              <a:rPr lang="en-US" sz="3600" b="1" kern="1200" dirty="0">
                <a:solidFill>
                  <a:srgbClr val="FFFF00"/>
                </a:solidFill>
                <a:latin typeface="Times New Roman" panose="02020603050405020304" pitchFamily="18" charset="0"/>
                <a:ea typeface="+mj-ea"/>
                <a:cs typeface="Times New Roman" panose="02020603050405020304" pitchFamily="18" charset="0"/>
              </a:rPr>
            </a:br>
            <a:endParaRPr lang="vi-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30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42667">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42667">
                                          <p:cBhvr additive="base">
                                            <p:cTn id="7" dur="1250" fill="hold"/>
                                            <p:tgtEl>
                                              <p:spTgt spid="30"/>
                                            </p:tgtEl>
                                            <p:attrNameLst>
                                              <p:attrName>ppt_x</p:attrName>
                                            </p:attrNameLst>
                                          </p:cBhvr>
                                          <p:tavLst>
                                            <p:tav tm="0">
                                              <p:val>
                                                <p:strVal val="1+#ppt_w/2"/>
                                              </p:val>
                                            </p:tav>
                                            <p:tav tm="100000">
                                              <p:val>
                                                <p:strVal val="#ppt_x"/>
                                              </p:val>
                                            </p:tav>
                                          </p:tavLst>
                                        </p:anim>
                                        <p:anim calcmode="lin" valueType="num" p14:bounceEnd="42667">
                                          <p:cBhvr additive="base">
                                            <p:cTn id="8" dur="125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2667">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42667">
                                          <p:cBhvr additive="base">
                                            <p:cTn id="11" dur="1250" fill="hold"/>
                                            <p:tgtEl>
                                              <p:spTgt spid="31"/>
                                            </p:tgtEl>
                                            <p:attrNameLst>
                                              <p:attrName>ppt_x</p:attrName>
                                            </p:attrNameLst>
                                          </p:cBhvr>
                                          <p:tavLst>
                                            <p:tav tm="0">
                                              <p:val>
                                                <p:strVal val="1+#ppt_w/2"/>
                                              </p:val>
                                            </p:tav>
                                            <p:tav tm="100000">
                                              <p:val>
                                                <p:strVal val="#ppt_x"/>
                                              </p:val>
                                            </p:tav>
                                          </p:tavLst>
                                        </p:anim>
                                        <p:anim calcmode="lin" valueType="num" p14:bounceEnd="42667">
                                          <p:cBhvr additive="base">
                                            <p:cTn id="12" dur="125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2667">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14:bounceEnd="42667">
                                          <p:cBhvr additive="base">
                                            <p:cTn id="15" dur="1250" fill="hold"/>
                                            <p:tgtEl>
                                              <p:spTgt spid="35"/>
                                            </p:tgtEl>
                                            <p:attrNameLst>
                                              <p:attrName>ppt_x</p:attrName>
                                            </p:attrNameLst>
                                          </p:cBhvr>
                                          <p:tavLst>
                                            <p:tav tm="0">
                                              <p:val>
                                                <p:strVal val="1+#ppt_w/2"/>
                                              </p:val>
                                            </p:tav>
                                            <p:tav tm="100000">
                                              <p:val>
                                                <p:strVal val="#ppt_x"/>
                                              </p:val>
                                            </p:tav>
                                          </p:tavLst>
                                        </p:anim>
                                        <p:anim calcmode="lin" valueType="num" p14:bounceEnd="42667">
                                          <p:cBhvr additive="base">
                                            <p:cTn id="16"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1+#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250" fill="hold"/>
                                            <p:tgtEl>
                                              <p:spTgt spid="31"/>
                                            </p:tgtEl>
                                            <p:attrNameLst>
                                              <p:attrName>ppt_x</p:attrName>
                                            </p:attrNameLst>
                                          </p:cBhvr>
                                          <p:tavLst>
                                            <p:tav tm="0">
                                              <p:val>
                                                <p:strVal val="1+#ppt_w/2"/>
                                              </p:val>
                                            </p:tav>
                                            <p:tav tm="100000">
                                              <p:val>
                                                <p:strVal val="#ppt_x"/>
                                              </p:val>
                                            </p:tav>
                                          </p:tavLst>
                                        </p:anim>
                                        <p:anim calcmode="lin" valueType="num">
                                          <p:cBhvr additive="base">
                                            <p:cTn id="12" dur="125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250" fill="hold"/>
                                            <p:tgtEl>
                                              <p:spTgt spid="35"/>
                                            </p:tgtEl>
                                            <p:attrNameLst>
                                              <p:attrName>ppt_x</p:attrName>
                                            </p:attrNameLst>
                                          </p:cBhvr>
                                          <p:tavLst>
                                            <p:tav tm="0">
                                              <p:val>
                                                <p:strVal val="1+#ppt_w/2"/>
                                              </p:val>
                                            </p:tav>
                                            <p:tav tm="100000">
                                              <p:val>
                                                <p:strVal val="#ppt_x"/>
                                              </p:val>
                                            </p:tav>
                                          </p:tavLst>
                                        </p:anim>
                                        <p:anim calcmode="lin" valueType="num">
                                          <p:cBhvr additive="base">
                                            <p:cTn id="16"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53601" y="114949"/>
            <a:ext cx="8009629" cy="461665"/>
          </a:xfrm>
          <a:prstGeom prst="rect">
            <a:avLst/>
          </a:prstGeom>
          <a:solidFill>
            <a:schemeClr val="accent1">
              <a:lumMod val="60000"/>
              <a:lumOff val="40000"/>
            </a:schemeClr>
          </a:solidFill>
          <a:ln>
            <a:noFill/>
          </a:ln>
          <a:effectLst/>
        </p:spPr>
        <p:txBody>
          <a:bodyPr wrap="none">
            <a:spAutoFit/>
          </a:bodyPr>
          <a:lstStyle/>
          <a:p>
            <a:r>
              <a:rPr lang="en-US" altLang="en-US" sz="2400" b="1" dirty="0">
                <a:solidFill>
                  <a:srgbClr val="FF0000"/>
                </a:solidFill>
                <a:latin typeface="Times New Roman" panose="02020603050405020304" pitchFamily="18" charset="0"/>
                <a:cs typeface="Times New Roman" panose="02020603050405020304" pitchFamily="18" charset="0"/>
              </a:rPr>
              <a:t>VIỆT NAM – ASEAN – NHỮNG DẤU ẤN QUAN TRỌNG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269" y="764494"/>
            <a:ext cx="4892391" cy="30535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4" y="895085"/>
            <a:ext cx="5557237" cy="5962915"/>
          </a:xfrm>
          <a:prstGeom prst="rect">
            <a:avLst/>
          </a:prstGeom>
        </p:spPr>
      </p:pic>
      <p:pic>
        <p:nvPicPr>
          <p:cNvPr id="11" name="Picture 10"/>
          <p:cNvPicPr>
            <a:picLocks noChangeAspect="1"/>
          </p:cNvPicPr>
          <p:nvPr/>
        </p:nvPicPr>
        <p:blipFill>
          <a:blip r:embed="rId4"/>
          <a:stretch>
            <a:fillRect/>
          </a:stretch>
        </p:blipFill>
        <p:spPr>
          <a:xfrm>
            <a:off x="6845926" y="3767570"/>
            <a:ext cx="4835734" cy="2905946"/>
          </a:xfrm>
          <a:prstGeom prst="rect">
            <a:avLst/>
          </a:prstGeom>
        </p:spPr>
      </p:pic>
    </p:spTree>
    <p:extLst>
      <p:ext uri="{BB962C8B-B14F-4D97-AF65-F5344CB8AC3E}">
        <p14:creationId xmlns:p14="http://schemas.microsoft.com/office/powerpoint/2010/main" val="120462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Lãnh đạo các nước ASEAN chụp ảnh kỷ niệm sau khi thông qua hiến chương. Ảnh: AF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87" y="152401"/>
            <a:ext cx="12163646" cy="5300663"/>
          </a:xfrm>
          <a:prstGeom prst="rect">
            <a:avLst/>
          </a:prstGeom>
          <a:noFill/>
          <a:extLst>
            <a:ext uri="{909E8E84-426E-40DD-AFC4-6F175D3DCCD1}">
              <a14:hiddenFill xmlns:a14="http://schemas.microsoft.com/office/drawing/2010/main">
                <a:solidFill>
                  <a:srgbClr val="FFFFFF"/>
                </a:solidFill>
              </a14:hiddenFill>
            </a:ext>
          </a:extLst>
        </p:spPr>
      </p:pic>
      <p:sp>
        <p:nvSpPr>
          <p:cNvPr id="37894" name="Text Box 6"/>
          <p:cNvSpPr txBox="1">
            <a:spLocks noChangeArrowheads="1"/>
          </p:cNvSpPr>
          <p:nvPr/>
        </p:nvSpPr>
        <p:spPr bwMode="auto">
          <a:xfrm>
            <a:off x="616688" y="5599114"/>
            <a:ext cx="11249247" cy="1200329"/>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a:latin typeface="Times New Roman" panose="02020603050405020304" pitchFamily="18" charset="0"/>
                <a:cs typeface="Times New Roman" panose="02020603050405020304" pitchFamily="18" charset="0"/>
              </a:rPr>
              <a:t>lãnh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đạo</a:t>
            </a:r>
            <a:r>
              <a:rPr lang="en-US" altLang="en-US" sz="2400" b="1" dirty="0">
                <a:latin typeface="Times New Roman" panose="02020603050405020304" pitchFamily="18" charset="0"/>
                <a:cs typeface="Times New Roman" panose="02020603050405020304" pitchFamily="18" charset="0"/>
              </a:rPr>
              <a:t> 10 </a:t>
            </a:r>
            <a:r>
              <a:rPr lang="en-US" altLang="en-US" sz="2400" b="1" dirty="0" err="1">
                <a:latin typeface="Times New Roman" panose="02020603050405020304" pitchFamily="18" charset="0"/>
                <a:cs typeface="Times New Roman" panose="02020603050405020304" pitchFamily="18" charset="0"/>
              </a:rPr>
              <a:t>nước</a:t>
            </a:r>
            <a:r>
              <a:rPr lang="en-US" altLang="en-US" sz="2400" b="1" dirty="0">
                <a:latin typeface="Times New Roman" panose="02020603050405020304" pitchFamily="18" charset="0"/>
                <a:cs typeface="Times New Roman" panose="02020603050405020304" pitchFamily="18" charset="0"/>
              </a:rPr>
              <a:t> ASEAN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thức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lịch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hội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thượng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đỉnh</a:t>
            </a:r>
            <a:r>
              <a:rPr lang="en-US" altLang="en-US" sz="2400" b="1" dirty="0">
                <a:latin typeface="Times New Roman" panose="02020603050405020304" pitchFamily="18" charset="0"/>
                <a:cs typeface="Times New Roman" panose="02020603050405020304" pitchFamily="18" charset="0"/>
              </a:rPr>
              <a:t> ở Singapore, </a:t>
            </a:r>
            <a:r>
              <a:rPr lang="en-US" altLang="en-US" sz="2400" b="1" dirty="0" err="1">
                <a:latin typeface="Times New Roman" panose="02020603050405020304" pitchFamily="18" charset="0"/>
                <a:cs typeface="Times New Roman" panose="02020603050405020304" pitchFamily="18" charset="0"/>
              </a:rPr>
              <a:t>lần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đầu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định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điều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khối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sau</a:t>
            </a:r>
            <a:r>
              <a:rPr lang="en-US" altLang="en-US" sz="2400" b="1" dirty="0">
                <a:latin typeface="Times New Roman" panose="02020603050405020304" pitchFamily="18" charset="0"/>
                <a:cs typeface="Times New Roman" panose="02020603050405020304" pitchFamily="18" charset="0"/>
              </a:rPr>
              <a:t> 40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đời</a:t>
            </a:r>
            <a:r>
              <a:rPr lang="en-US" altLang="en-US" sz="2400" b="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(20.11.2007)</a:t>
            </a:r>
          </a:p>
        </p:txBody>
      </p:sp>
    </p:spTree>
    <p:extLst>
      <p:ext uri="{BB962C8B-B14F-4D97-AF65-F5344CB8AC3E}">
        <p14:creationId xmlns:p14="http://schemas.microsoft.com/office/powerpoint/2010/main" val="402046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fade">
                                      <p:cBhvr>
                                        <p:cTn id="7" dur="500"/>
                                        <p:tgtEl>
                                          <p:spTgt spid="37893"/>
                                        </p:tgtEl>
                                      </p:cBhvr>
                                    </p:animEffect>
                                    <p:anim calcmode="lin" valueType="num">
                                      <p:cBhvr>
                                        <p:cTn id="8" dur="500" fill="hold"/>
                                        <p:tgtEl>
                                          <p:spTgt spid="37893"/>
                                        </p:tgtEl>
                                        <p:attrNameLst>
                                          <p:attrName>style.rotation</p:attrName>
                                        </p:attrNameLst>
                                      </p:cBhvr>
                                      <p:tavLst>
                                        <p:tav tm="0">
                                          <p:val>
                                            <p:fltVal val="720"/>
                                          </p:val>
                                        </p:tav>
                                        <p:tav tm="100000">
                                          <p:val>
                                            <p:fltVal val="0"/>
                                          </p:val>
                                        </p:tav>
                                      </p:tavLst>
                                    </p:anim>
                                    <p:anim calcmode="lin" valueType="num">
                                      <p:cBhvr>
                                        <p:cTn id="9" dur="500" fill="hold"/>
                                        <p:tgtEl>
                                          <p:spTgt spid="37893"/>
                                        </p:tgtEl>
                                        <p:attrNameLst>
                                          <p:attrName>ppt_h</p:attrName>
                                        </p:attrNameLst>
                                      </p:cBhvr>
                                      <p:tavLst>
                                        <p:tav tm="0">
                                          <p:val>
                                            <p:fltVal val="0"/>
                                          </p:val>
                                        </p:tav>
                                        <p:tav tm="100000">
                                          <p:val>
                                            <p:strVal val="#ppt_h"/>
                                          </p:val>
                                        </p:tav>
                                      </p:tavLst>
                                    </p:anim>
                                    <p:anim calcmode="lin" valueType="num">
                                      <p:cBhvr>
                                        <p:cTn id="10" dur="500" fill="hold"/>
                                        <p:tgtEl>
                                          <p:spTgt spid="37893"/>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7894"/>
                                        </p:tgtEl>
                                        <p:attrNameLst>
                                          <p:attrName>style.visibility</p:attrName>
                                        </p:attrNameLst>
                                      </p:cBhvr>
                                      <p:to>
                                        <p:strVal val="visible"/>
                                      </p:to>
                                    </p:set>
                                    <p:animEffect transition="in" filter="fade">
                                      <p:cBhvr>
                                        <p:cTn id="13" dur="500"/>
                                        <p:tgtEl>
                                          <p:spTgt spid="37894"/>
                                        </p:tgtEl>
                                      </p:cBhvr>
                                    </p:animEffect>
                                    <p:anim calcmode="lin" valueType="num">
                                      <p:cBhvr>
                                        <p:cTn id="14" dur="500" fill="hold"/>
                                        <p:tgtEl>
                                          <p:spTgt spid="37894"/>
                                        </p:tgtEl>
                                        <p:attrNameLst>
                                          <p:attrName>style.rotation</p:attrName>
                                        </p:attrNameLst>
                                      </p:cBhvr>
                                      <p:tavLst>
                                        <p:tav tm="0">
                                          <p:val>
                                            <p:fltVal val="720"/>
                                          </p:val>
                                        </p:tav>
                                        <p:tav tm="100000">
                                          <p:val>
                                            <p:fltVal val="0"/>
                                          </p:val>
                                        </p:tav>
                                      </p:tavLst>
                                    </p:anim>
                                    <p:anim calcmode="lin" valueType="num">
                                      <p:cBhvr>
                                        <p:cTn id="15" dur="500" fill="hold"/>
                                        <p:tgtEl>
                                          <p:spTgt spid="37894"/>
                                        </p:tgtEl>
                                        <p:attrNameLst>
                                          <p:attrName>ppt_h</p:attrName>
                                        </p:attrNameLst>
                                      </p:cBhvr>
                                      <p:tavLst>
                                        <p:tav tm="0">
                                          <p:val>
                                            <p:fltVal val="0"/>
                                          </p:val>
                                        </p:tav>
                                        <p:tav tm="100000">
                                          <p:val>
                                            <p:strVal val="#ppt_h"/>
                                          </p:val>
                                        </p:tav>
                                      </p:tavLst>
                                    </p:anim>
                                    <p:anim calcmode="lin" valueType="num">
                                      <p:cBhvr>
                                        <p:cTn id="16" dur="500" fill="hold"/>
                                        <p:tgtEl>
                                          <p:spTgt spid="3789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1135107-Merlion-Singap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malaysia_petronas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121920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ulichThai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21" y="592782"/>
            <a:ext cx="12139274" cy="5715000"/>
          </a:xfrm>
          <a:prstGeom prst="rect">
            <a:avLst/>
          </a:prstGeom>
          <a:noFill/>
          <a:extLst>
            <a:ext uri="{909E8E84-426E-40DD-AFC4-6F175D3DCCD1}">
              <a14:hiddenFill xmlns:a14="http://schemas.microsoft.com/office/drawing/2010/main">
                <a:solidFill>
                  <a:srgbClr val="FFFFFF"/>
                </a:solidFill>
              </a14:hiddenFill>
            </a:ext>
          </a:extLst>
        </p:spPr>
      </p:pic>
      <p:sp>
        <p:nvSpPr>
          <p:cNvPr id="12296" name="Text Box 8"/>
          <p:cNvSpPr txBox="1">
            <a:spLocks noChangeArrowheads="1"/>
          </p:cNvSpPr>
          <p:nvPr/>
        </p:nvSpPr>
        <p:spPr bwMode="auto">
          <a:xfrm>
            <a:off x="0" y="54917"/>
            <a:ext cx="123093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FFFF00"/>
                </a:solidFill>
                <a:latin typeface="Times New Roman" panose="02020603050405020304" pitchFamily="18" charset="0"/>
                <a:cs typeface="Times New Roman" panose="02020603050405020304" pitchFamily="18" charset="0"/>
              </a:rPr>
              <a:t>HÌNH ẢNH THỊNH VƯỢNG KINH TẾ CỦA SINGAPORE – MALAYSIA VÀ THAILAND</a:t>
            </a:r>
          </a:p>
        </p:txBody>
      </p:sp>
    </p:spTree>
    <p:extLst>
      <p:ext uri="{BB962C8B-B14F-4D97-AF65-F5344CB8AC3E}">
        <p14:creationId xmlns:p14="http://schemas.microsoft.com/office/powerpoint/2010/main" val="56633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ox(in)">
                                      <p:cBhvr>
                                        <p:cTn id="7" dur="5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12291"/>
                                        </p:tgtEl>
                                      </p:cBhvr>
                                    </p:animEffect>
                                    <p:set>
                                      <p:cBhvr>
                                        <p:cTn id="12" dur="1" fill="hold">
                                          <p:stCondLst>
                                            <p:cond delay="499"/>
                                          </p:stCondLst>
                                        </p:cTn>
                                        <p:tgtEl>
                                          <p:spTgt spid="1229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box(in)">
                                      <p:cBhvr>
                                        <p:cTn id="17" dur="500"/>
                                        <p:tgtEl>
                                          <p:spTgt spid="12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12293"/>
                                        </p:tgtEl>
                                      </p:cBhvr>
                                    </p:animEffect>
                                    <p:set>
                                      <p:cBhvr>
                                        <p:cTn id="22" dur="1" fill="hold">
                                          <p:stCondLst>
                                            <p:cond delay="499"/>
                                          </p:stCondLst>
                                        </p:cTn>
                                        <p:tgtEl>
                                          <p:spTgt spid="1229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2295"/>
                                        </p:tgtEl>
                                        <p:attrNameLst>
                                          <p:attrName>style.visibility</p:attrName>
                                        </p:attrNameLst>
                                      </p:cBhvr>
                                      <p:to>
                                        <p:strVal val="visible"/>
                                      </p:to>
                                    </p:set>
                                    <p:animEffect transition="in" filter="box(in)">
                                      <p:cBhvr>
                                        <p:cTn id="27" dur="500"/>
                                        <p:tgtEl>
                                          <p:spTgt spid="12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nodeType="clickEffect">
                                  <p:stCondLst>
                                    <p:cond delay="0"/>
                                  </p:stCondLst>
                                  <p:childTnLst>
                                    <p:animEffect transition="out" filter="box(in)">
                                      <p:cBhvr>
                                        <p:cTn id="31" dur="500"/>
                                        <p:tgtEl>
                                          <p:spTgt spid="12295"/>
                                        </p:tgtEl>
                                      </p:cBhvr>
                                    </p:animEffect>
                                    <p:set>
                                      <p:cBhvr>
                                        <p:cTn id="32" dur="1" fill="hold">
                                          <p:stCondLst>
                                            <p:cond delay="499"/>
                                          </p:stCondLst>
                                        </p:cTn>
                                        <p:tgtEl>
                                          <p:spTgt spid="122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all with paintings on it&#10;&#10;Description automatically generated">
            <a:extLst>
              <a:ext uri="{FF2B5EF4-FFF2-40B4-BE49-F238E27FC236}">
                <a16:creationId xmlns:a16="http://schemas.microsoft.com/office/drawing/2014/main" id="{9B7F954F-AAD9-A468-AA76-D38E0657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erson standing at a podium with a microphone&#10;&#10;Description automatically generated">
            <a:extLst>
              <a:ext uri="{FF2B5EF4-FFF2-40B4-BE49-F238E27FC236}">
                <a16:creationId xmlns:a16="http://schemas.microsoft.com/office/drawing/2014/main" id="{2918791E-672A-D58D-8EC0-DF25E42B0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98" y="2675143"/>
            <a:ext cx="1495814" cy="967218"/>
          </a:xfrm>
          <a:prstGeom prst="rect">
            <a:avLst/>
          </a:prstGeom>
        </p:spPr>
      </p:pic>
      <p:pic>
        <p:nvPicPr>
          <p:cNvPr id="9" name="Picture 8" descr="A group of people on a stage&#10;&#10;Description automatically generated">
            <a:extLst>
              <a:ext uri="{FF2B5EF4-FFF2-40B4-BE49-F238E27FC236}">
                <a16:creationId xmlns:a16="http://schemas.microsoft.com/office/drawing/2014/main" id="{0AF83F84-6DCD-CEA6-D4A6-CCE61E8B8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3738" y="2675143"/>
            <a:ext cx="1109662" cy="785941"/>
          </a:xfrm>
          <a:prstGeom prst="rect">
            <a:avLst/>
          </a:prstGeom>
        </p:spPr>
      </p:pic>
      <p:pic>
        <p:nvPicPr>
          <p:cNvPr id="11" name="Picture 10" descr="A group of people sitting in chairs with flags&#10;&#10;Description automatically generated">
            <a:extLst>
              <a:ext uri="{FF2B5EF4-FFF2-40B4-BE49-F238E27FC236}">
                <a16:creationId xmlns:a16="http://schemas.microsoft.com/office/drawing/2014/main" id="{752C4017-56CA-169D-FCE7-E1FE822146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0826" y="2895600"/>
            <a:ext cx="995255" cy="664830"/>
          </a:xfrm>
          <a:prstGeom prst="rect">
            <a:avLst/>
          </a:prstGeom>
        </p:spPr>
      </p:pic>
    </p:spTree>
    <p:extLst>
      <p:ext uri="{BB962C8B-B14F-4D97-AF65-F5344CB8AC3E}">
        <p14:creationId xmlns:p14="http://schemas.microsoft.com/office/powerpoint/2010/main" val="124699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all with paintings on it&#10;&#10;Description automatically generated">
            <a:extLst>
              <a:ext uri="{FF2B5EF4-FFF2-40B4-BE49-F238E27FC236}">
                <a16:creationId xmlns:a16="http://schemas.microsoft.com/office/drawing/2014/main" id="{9B7F954F-AAD9-A468-AA76-D38E0657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9073707" cy="10728960"/>
          </a:xfrm>
          <a:prstGeom prst="rect">
            <a:avLst/>
          </a:prstGeom>
          <a:effectLst>
            <a:glow rad="127000">
              <a:schemeClr val="accent1"/>
            </a:glow>
            <a:softEdge rad="0"/>
          </a:effectLst>
        </p:spPr>
      </p:pic>
      <p:pic>
        <p:nvPicPr>
          <p:cNvPr id="9" name="Picture 8" descr="A group of people on a stage&#10;&#10;Description automatically generated">
            <a:extLst>
              <a:ext uri="{FF2B5EF4-FFF2-40B4-BE49-F238E27FC236}">
                <a16:creationId xmlns:a16="http://schemas.microsoft.com/office/drawing/2014/main" id="{0AF83F84-6DCD-CEA6-D4A6-CCE61E8B8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337" y="4178782"/>
            <a:ext cx="1912419" cy="1354510"/>
          </a:xfrm>
          <a:prstGeom prst="rect">
            <a:avLst/>
          </a:prstGeom>
        </p:spPr>
      </p:pic>
      <p:pic>
        <p:nvPicPr>
          <p:cNvPr id="11" name="Picture 10" descr="A group of people sitting in chairs with flags&#10;&#10;Description automatically generated">
            <a:extLst>
              <a:ext uri="{FF2B5EF4-FFF2-40B4-BE49-F238E27FC236}">
                <a16:creationId xmlns:a16="http://schemas.microsoft.com/office/drawing/2014/main" id="{752C4017-56CA-169D-FCE7-E1FE82214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0180" y="4396154"/>
            <a:ext cx="1702303" cy="1137138"/>
          </a:xfrm>
          <a:prstGeom prst="rect">
            <a:avLst/>
          </a:prstGeom>
        </p:spPr>
      </p:pic>
      <p:pic>
        <p:nvPicPr>
          <p:cNvPr id="7" name="Picture 6" descr="A person standing at a podium with a microphone&#10;&#10;Description automatically generated">
            <a:extLst>
              <a:ext uri="{FF2B5EF4-FFF2-40B4-BE49-F238E27FC236}">
                <a16:creationId xmlns:a16="http://schemas.microsoft.com/office/drawing/2014/main" id="{2918791E-672A-D58D-8EC0-DF25E42B0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402" y="2225388"/>
            <a:ext cx="6714229" cy="4341532"/>
          </a:xfrm>
          <a:prstGeom prst="rect">
            <a:avLst/>
          </a:prstGeom>
        </p:spPr>
      </p:pic>
    </p:spTree>
    <p:extLst>
      <p:ext uri="{BB962C8B-B14F-4D97-AF65-F5344CB8AC3E}">
        <p14:creationId xmlns:p14="http://schemas.microsoft.com/office/powerpoint/2010/main" val="1823823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all with paintings on it&#10;&#10;Description automatically generated">
            <a:extLst>
              <a:ext uri="{FF2B5EF4-FFF2-40B4-BE49-F238E27FC236}">
                <a16:creationId xmlns:a16="http://schemas.microsoft.com/office/drawing/2014/main" id="{9B7F954F-AAD9-A468-AA76-D38E0657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762893" cy="10728960"/>
          </a:xfrm>
          <a:prstGeom prst="rect">
            <a:avLst/>
          </a:prstGeom>
        </p:spPr>
      </p:pic>
      <p:pic>
        <p:nvPicPr>
          <p:cNvPr id="11" name="Picture 10" descr="A group of people sitting in chairs with flags&#10;&#10;Description automatically generated">
            <a:extLst>
              <a:ext uri="{FF2B5EF4-FFF2-40B4-BE49-F238E27FC236}">
                <a16:creationId xmlns:a16="http://schemas.microsoft.com/office/drawing/2014/main" id="{752C4017-56CA-169D-FCE7-E1FE82214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0180" y="4396154"/>
            <a:ext cx="1702303" cy="1137138"/>
          </a:xfrm>
          <a:prstGeom prst="rect">
            <a:avLst/>
          </a:prstGeom>
        </p:spPr>
      </p:pic>
      <p:pic>
        <p:nvPicPr>
          <p:cNvPr id="7" name="Picture 6" descr="A person standing at a podium with a microphone&#10;&#10;Description automatically generated">
            <a:extLst>
              <a:ext uri="{FF2B5EF4-FFF2-40B4-BE49-F238E27FC236}">
                <a16:creationId xmlns:a16="http://schemas.microsoft.com/office/drawing/2014/main" id="{2918791E-672A-D58D-8EC0-DF25E42B0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47" y="4259484"/>
            <a:ext cx="1238569" cy="1273808"/>
          </a:xfrm>
          <a:prstGeom prst="rect">
            <a:avLst/>
          </a:prstGeom>
        </p:spPr>
      </p:pic>
      <p:pic>
        <p:nvPicPr>
          <p:cNvPr id="9" name="Picture 8" descr="A group of people on a stage&#10;&#10;Description automatically generated">
            <a:extLst>
              <a:ext uri="{FF2B5EF4-FFF2-40B4-BE49-F238E27FC236}">
                <a16:creationId xmlns:a16="http://schemas.microsoft.com/office/drawing/2014/main" id="{0AF83F84-6DCD-CEA6-D4A6-CCE61E8B8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061" y="1172308"/>
            <a:ext cx="6768149" cy="4793680"/>
          </a:xfrm>
          <a:prstGeom prst="rect">
            <a:avLst/>
          </a:prstGeom>
        </p:spPr>
      </p:pic>
    </p:spTree>
    <p:extLst>
      <p:ext uri="{BB962C8B-B14F-4D97-AF65-F5344CB8AC3E}">
        <p14:creationId xmlns:p14="http://schemas.microsoft.com/office/powerpoint/2010/main" val="3283862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all with paintings on it&#10;&#10;Description automatically generated">
            <a:extLst>
              <a:ext uri="{FF2B5EF4-FFF2-40B4-BE49-F238E27FC236}">
                <a16:creationId xmlns:a16="http://schemas.microsoft.com/office/drawing/2014/main" id="{9B7F954F-AAD9-A468-AA76-D38E0657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762893" cy="10728960"/>
          </a:xfrm>
          <a:prstGeom prst="rect">
            <a:avLst/>
          </a:prstGeom>
        </p:spPr>
      </p:pic>
      <p:pic>
        <p:nvPicPr>
          <p:cNvPr id="11" name="Picture 10" descr="A group of people sitting in chairs with flags&#10;&#10;Description automatically generated">
            <a:extLst>
              <a:ext uri="{FF2B5EF4-FFF2-40B4-BE49-F238E27FC236}">
                <a16:creationId xmlns:a16="http://schemas.microsoft.com/office/drawing/2014/main" id="{752C4017-56CA-169D-FCE7-E1FE82214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857" y="1409326"/>
            <a:ext cx="5372621" cy="5234542"/>
          </a:xfrm>
          <a:prstGeom prst="rect">
            <a:avLst/>
          </a:prstGeom>
        </p:spPr>
      </p:pic>
      <p:pic>
        <p:nvPicPr>
          <p:cNvPr id="7" name="Picture 6" descr="A person standing at a podium with a microphone&#10;&#10;Description automatically generated">
            <a:extLst>
              <a:ext uri="{FF2B5EF4-FFF2-40B4-BE49-F238E27FC236}">
                <a16:creationId xmlns:a16="http://schemas.microsoft.com/office/drawing/2014/main" id="{2918791E-672A-D58D-8EC0-DF25E42B0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47" y="4259484"/>
            <a:ext cx="1238569" cy="1273808"/>
          </a:xfrm>
          <a:prstGeom prst="rect">
            <a:avLst/>
          </a:prstGeom>
        </p:spPr>
      </p:pic>
      <p:pic>
        <p:nvPicPr>
          <p:cNvPr id="9" name="Picture 8" descr="A group of people on a stage&#10;&#10;Description automatically generated">
            <a:extLst>
              <a:ext uri="{FF2B5EF4-FFF2-40B4-BE49-F238E27FC236}">
                <a16:creationId xmlns:a16="http://schemas.microsoft.com/office/drawing/2014/main" id="{0AF83F84-6DCD-CEA6-D4A6-CCE61E8B89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2876" y="4259485"/>
            <a:ext cx="1365814" cy="1388962"/>
          </a:xfrm>
          <a:prstGeom prst="rect">
            <a:avLst/>
          </a:prstGeom>
        </p:spPr>
      </p:pic>
    </p:spTree>
    <p:extLst>
      <p:ext uri="{BB962C8B-B14F-4D97-AF65-F5344CB8AC3E}">
        <p14:creationId xmlns:p14="http://schemas.microsoft.com/office/powerpoint/2010/main" val="386322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all with paintings on it&#10;&#10;Description automatically generated">
            <a:extLst>
              <a:ext uri="{FF2B5EF4-FFF2-40B4-BE49-F238E27FC236}">
                <a16:creationId xmlns:a16="http://schemas.microsoft.com/office/drawing/2014/main" id="{9B7F954F-AAD9-A468-AA76-D38E0657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762893" cy="10728960"/>
          </a:xfrm>
          <a:prstGeom prst="rect">
            <a:avLst/>
          </a:prstGeom>
        </p:spPr>
      </p:pic>
      <p:pic>
        <p:nvPicPr>
          <p:cNvPr id="11" name="Picture 10" descr="A group of people sitting in chairs with flags&#10;&#10;Description automatically generated">
            <a:extLst>
              <a:ext uri="{FF2B5EF4-FFF2-40B4-BE49-F238E27FC236}">
                <a16:creationId xmlns:a16="http://schemas.microsoft.com/office/drawing/2014/main" id="{752C4017-56CA-169D-FCE7-E1FE822146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728" y="4375230"/>
            <a:ext cx="1188609" cy="1158061"/>
          </a:xfrm>
          <a:prstGeom prst="rect">
            <a:avLst/>
          </a:prstGeom>
        </p:spPr>
      </p:pic>
      <p:pic>
        <p:nvPicPr>
          <p:cNvPr id="7" name="Picture 6" descr="A person standing at a podium with a microphone&#10;&#10;Description automatically generated">
            <a:extLst>
              <a:ext uri="{FF2B5EF4-FFF2-40B4-BE49-F238E27FC236}">
                <a16:creationId xmlns:a16="http://schemas.microsoft.com/office/drawing/2014/main" id="{2918791E-672A-D58D-8EC0-DF25E42B0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47" y="4259484"/>
            <a:ext cx="1238569" cy="1273808"/>
          </a:xfrm>
          <a:prstGeom prst="rect">
            <a:avLst/>
          </a:prstGeom>
        </p:spPr>
      </p:pic>
      <p:pic>
        <p:nvPicPr>
          <p:cNvPr id="9" name="Picture 8" descr="A group of people on a stage&#10;&#10;Description automatically generated">
            <a:extLst>
              <a:ext uri="{FF2B5EF4-FFF2-40B4-BE49-F238E27FC236}">
                <a16:creationId xmlns:a16="http://schemas.microsoft.com/office/drawing/2014/main" id="{0AF83F84-6DCD-CEA6-D4A6-CCE61E8B89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2876" y="4259485"/>
            <a:ext cx="1365814" cy="1388962"/>
          </a:xfrm>
          <a:prstGeom prst="rect">
            <a:avLst/>
          </a:prstGeom>
        </p:spPr>
      </p:pic>
    </p:spTree>
    <p:extLst>
      <p:ext uri="{BB962C8B-B14F-4D97-AF65-F5344CB8AC3E}">
        <p14:creationId xmlns:p14="http://schemas.microsoft.com/office/powerpoint/2010/main" val="35708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AZS3DK5JQP_1224204223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12192000" cy="4400550"/>
          </a:xfrm>
          <a:prstGeom prst="rect">
            <a:avLst/>
          </a:prstGeom>
          <a:noFill/>
          <a:extLst>
            <a:ext uri="{909E8E84-426E-40DD-AFC4-6F175D3DCCD1}">
              <a14:hiddenFill xmlns:a14="http://schemas.microsoft.com/office/drawing/2010/main">
                <a:solidFill>
                  <a:srgbClr val="FFFFFF"/>
                </a:solidFill>
              </a14:hiddenFill>
            </a:ext>
          </a:extLst>
        </p:spPr>
      </p:pic>
      <p:sp>
        <p:nvSpPr>
          <p:cNvPr id="32772" name="Text Box 4"/>
          <p:cNvSpPr txBox="1">
            <a:spLocks noChangeArrowheads="1"/>
          </p:cNvSpPr>
          <p:nvPr/>
        </p:nvSpPr>
        <p:spPr bwMode="auto">
          <a:xfrm>
            <a:off x="0" y="5042118"/>
            <a:ext cx="11823405" cy="181588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err="1">
                <a:solidFill>
                  <a:schemeClr val="bg1"/>
                </a:solidFill>
                <a:latin typeface="Times New Roman" panose="02020603050405020304" pitchFamily="18" charset="0"/>
                <a:cs typeface="Times New Roman" panose="02020603050405020304" pitchFamily="18" charset="0"/>
              </a:rPr>
              <a:t>Hiệp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hội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quốc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Đông</a:t>
            </a:r>
            <a:r>
              <a:rPr lang="en-US" altLang="en-US" sz="2800" dirty="0">
                <a:solidFill>
                  <a:schemeClr val="bg1"/>
                </a:solidFill>
                <a:latin typeface="Times New Roman" panose="02020603050405020304" pitchFamily="18" charset="0"/>
                <a:cs typeface="Times New Roman" panose="02020603050405020304" pitchFamily="18" charset="0"/>
              </a:rPr>
              <a:t> Nam Á (ASEAN) </a:t>
            </a:r>
            <a:r>
              <a:rPr lang="en-US" altLang="en-US" sz="2800" dirty="0" err="1">
                <a:solidFill>
                  <a:schemeClr val="bg1"/>
                </a:solidFill>
                <a:latin typeface="Times New Roman" panose="02020603050405020304" pitchFamily="18" charset="0"/>
                <a:cs typeface="Times New Roman" panose="02020603050405020304" pitchFamily="18" charset="0"/>
              </a:rPr>
              <a:t>đã</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trở</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thành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một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tổ</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chức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hợp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vực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thực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sự</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mang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tính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toàn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diện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năng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động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tố</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quan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trọng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bảo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đảm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hòa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bình</a:t>
            </a:r>
            <a:r>
              <a:rPr lang="en-US" altLang="en-US" sz="2800" dirty="0">
                <a:solidFill>
                  <a:schemeClr val="bg1"/>
                </a:solidFill>
                <a:latin typeface="Times New Roman" panose="02020603050405020304" pitchFamily="18" charset="0"/>
                <a:cs typeface="Times New Roman" panose="02020603050405020304" pitchFamily="18" charset="0"/>
              </a:rPr>
              <a:t>, an </a:t>
            </a:r>
            <a:r>
              <a:rPr lang="en-US" altLang="en-US" sz="2800" dirty="0" err="1">
                <a:solidFill>
                  <a:schemeClr val="bg1"/>
                </a:solidFill>
                <a:latin typeface="Times New Roman" panose="02020603050405020304" pitchFamily="18" charset="0"/>
                <a:cs typeface="Times New Roman" panose="02020603050405020304" pitchFamily="18" charset="0"/>
              </a:rPr>
              <a:t>ninh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hợp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phát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triển</a:t>
            </a:r>
            <a:r>
              <a:rPr lang="en-US" altLang="en-US" sz="2800" dirty="0">
                <a:solidFill>
                  <a:schemeClr val="bg1"/>
                </a:solidFill>
                <a:latin typeface="Times New Roman" panose="02020603050405020304" pitchFamily="18" charset="0"/>
                <a:cs typeface="Times New Roman" panose="02020603050405020304" pitchFamily="18" charset="0"/>
              </a:rPr>
              <a:t> ở </a:t>
            </a:r>
            <a:r>
              <a:rPr lang="en-US" altLang="en-US" sz="2800" dirty="0" err="1">
                <a:solidFill>
                  <a:schemeClr val="bg1"/>
                </a:solidFill>
                <a:latin typeface="Times New Roman" panose="02020603050405020304" pitchFamily="18" charset="0"/>
                <a:cs typeface="Times New Roman" panose="02020603050405020304" pitchFamily="18" charset="0"/>
              </a:rPr>
              <a:t>khu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vực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Đông</a:t>
            </a:r>
            <a:r>
              <a:rPr lang="en-US" altLang="en-US" sz="2800" dirty="0">
                <a:solidFill>
                  <a:schemeClr val="bg1"/>
                </a:solidFill>
                <a:latin typeface="Times New Roman" panose="02020603050405020304" pitchFamily="18" charset="0"/>
                <a:cs typeface="Times New Roman" panose="02020603050405020304" pitchFamily="18" charset="0"/>
              </a:rPr>
              <a:t> Nam á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Châu á-Thái Bình </a:t>
            </a:r>
            <a:r>
              <a:rPr lang="en-US" altLang="en-US" sz="2800" dirty="0" err="1">
                <a:solidFill>
                  <a:schemeClr val="bg1"/>
                </a:solidFill>
                <a:latin typeface="Times New Roman" panose="02020603050405020304" pitchFamily="18" charset="0"/>
                <a:cs typeface="Times New Roman" panose="02020603050405020304" pitchFamily="18" charset="0"/>
              </a:rPr>
              <a:t>Dương</a:t>
            </a:r>
            <a:r>
              <a:rPr lang="en-US" altLang="en-US" sz="28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1742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500"/>
                                        <p:tgtEl>
                                          <p:spTgt spid="32771"/>
                                        </p:tgtEl>
                                      </p:cBhvr>
                                    </p:animEffect>
                                    <p:anim calcmode="lin" valueType="num">
                                      <p:cBhvr>
                                        <p:cTn id="8" dur="500" fill="hold"/>
                                        <p:tgtEl>
                                          <p:spTgt spid="32771"/>
                                        </p:tgtEl>
                                        <p:attrNameLst>
                                          <p:attrName>style.rotation</p:attrName>
                                        </p:attrNameLst>
                                      </p:cBhvr>
                                      <p:tavLst>
                                        <p:tav tm="0">
                                          <p:val>
                                            <p:fltVal val="720"/>
                                          </p:val>
                                        </p:tav>
                                        <p:tav tm="100000">
                                          <p:val>
                                            <p:fltVal val="0"/>
                                          </p:val>
                                        </p:tav>
                                      </p:tavLst>
                                    </p:anim>
                                    <p:anim calcmode="lin" valueType="num">
                                      <p:cBhvr>
                                        <p:cTn id="9" dur="500" fill="hold"/>
                                        <p:tgtEl>
                                          <p:spTgt spid="32771"/>
                                        </p:tgtEl>
                                        <p:attrNameLst>
                                          <p:attrName>ppt_h</p:attrName>
                                        </p:attrNameLst>
                                      </p:cBhvr>
                                      <p:tavLst>
                                        <p:tav tm="0">
                                          <p:val>
                                            <p:fltVal val="0"/>
                                          </p:val>
                                        </p:tav>
                                        <p:tav tm="100000">
                                          <p:val>
                                            <p:strVal val="#ppt_h"/>
                                          </p:val>
                                        </p:tav>
                                      </p:tavLst>
                                    </p:anim>
                                    <p:anim calcmode="lin" valueType="num">
                                      <p:cBhvr>
                                        <p:cTn id="10" dur="500" fill="hold"/>
                                        <p:tgtEl>
                                          <p:spTgt spid="32771"/>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2772"/>
                                        </p:tgtEl>
                                        <p:attrNameLst>
                                          <p:attrName>style.visibility</p:attrName>
                                        </p:attrNameLst>
                                      </p:cBhvr>
                                      <p:to>
                                        <p:strVal val="visible"/>
                                      </p:to>
                                    </p:set>
                                    <p:animEffect transition="in" filter="fade">
                                      <p:cBhvr>
                                        <p:cTn id="13" dur="500"/>
                                        <p:tgtEl>
                                          <p:spTgt spid="32772"/>
                                        </p:tgtEl>
                                      </p:cBhvr>
                                    </p:animEffect>
                                    <p:anim calcmode="lin" valueType="num">
                                      <p:cBhvr>
                                        <p:cTn id="14" dur="500" fill="hold"/>
                                        <p:tgtEl>
                                          <p:spTgt spid="32772"/>
                                        </p:tgtEl>
                                        <p:attrNameLst>
                                          <p:attrName>style.rotation</p:attrName>
                                        </p:attrNameLst>
                                      </p:cBhvr>
                                      <p:tavLst>
                                        <p:tav tm="0">
                                          <p:val>
                                            <p:fltVal val="720"/>
                                          </p:val>
                                        </p:tav>
                                        <p:tav tm="100000">
                                          <p:val>
                                            <p:fltVal val="0"/>
                                          </p:val>
                                        </p:tav>
                                      </p:tavLst>
                                    </p:anim>
                                    <p:anim calcmode="lin" valueType="num">
                                      <p:cBhvr>
                                        <p:cTn id="15" dur="500" fill="hold"/>
                                        <p:tgtEl>
                                          <p:spTgt spid="32772"/>
                                        </p:tgtEl>
                                        <p:attrNameLst>
                                          <p:attrName>ppt_h</p:attrName>
                                        </p:attrNameLst>
                                      </p:cBhvr>
                                      <p:tavLst>
                                        <p:tav tm="0">
                                          <p:val>
                                            <p:fltVal val="0"/>
                                          </p:val>
                                        </p:tav>
                                        <p:tav tm="100000">
                                          <p:val>
                                            <p:strVal val="#ppt_h"/>
                                          </p:val>
                                        </p:tav>
                                      </p:tavLst>
                                    </p:anim>
                                    <p:anim calcmode="lin" valueType="num">
                                      <p:cBhvr>
                                        <p:cTn id="16" dur="500" fill="hold"/>
                                        <p:tgtEl>
                                          <p:spTgt spid="3277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A7C0C2-A2FF-6005-9DBD-ED73338AE48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latin typeface="Times New Roman" panose="02020603050405020304" pitchFamily="18" charset="0"/>
                <a:cs typeface="Times New Roman" panose="02020603050405020304" pitchFamily="18" charset="0"/>
              </a:rPr>
              <a:t>HOẠT ĐỘNG LUYỆN TẬP</a:t>
            </a:r>
            <a:endParaRPr lang="vi-VN" sz="4000">
              <a:solidFill>
                <a:srgbClr val="FFFFFF"/>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BCBAFD7-7895-E256-F649-8AF706FCE7BC}"/>
              </a:ext>
            </a:extLst>
          </p:cNvPr>
          <p:cNvSpPr>
            <a:spLocks/>
          </p:cNvSpPr>
          <p:nvPr/>
        </p:nvSpPr>
        <p:spPr>
          <a:xfrm>
            <a:off x="1026758" y="2067217"/>
            <a:ext cx="10138483" cy="1475965"/>
          </a:xfrm>
          <a:prstGeom prst="rect">
            <a:avLst/>
          </a:prstGeom>
        </p:spPr>
        <p:txBody>
          <a:bodyPr/>
          <a:lstStyle/>
          <a:p>
            <a:pPr defTabSz="877824">
              <a:spcAft>
                <a:spcPts val="600"/>
              </a:spcAft>
            </a:pPr>
            <a:r>
              <a:rPr lang="vi-VN" sz="2800" kern="1200">
                <a:solidFill>
                  <a:srgbClr val="555555"/>
                </a:solidFill>
                <a:latin typeface="Times New Roman" panose="02020603050405020304" pitchFamily="18" charset="0"/>
                <a:ea typeface="+mn-ea"/>
                <a:cs typeface="Times New Roman" panose="02020603050405020304" pitchFamily="18" charset="0"/>
              </a:rPr>
              <a:t> Hãy  hoàn  thành  đường  thời  gian  về  lịch  sử  khu  vực  Đông  Nam  Á  giai  đoạn  1945 – 1991 theo mẫu dưới đây. Sau đó, em hãy chọn một sự kiện mà em cho là quan trọng và giải thích lí do.</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C8E5A9B7-080E-2BBE-1656-EB40B550BDE1}"/>
              </a:ext>
            </a:extLst>
          </p:cNvPr>
          <p:cNvSpPr/>
          <p:nvPr/>
        </p:nvSpPr>
        <p:spPr>
          <a:xfrm>
            <a:off x="644056" y="4049222"/>
            <a:ext cx="10927829" cy="693811"/>
          </a:xfrm>
          <a:prstGeom prst="rightArrow">
            <a:avLst/>
          </a:prstGeom>
          <a:solidFill>
            <a:schemeClr val="accent6">
              <a:lumMod val="20000"/>
              <a:lumOff val="80000"/>
            </a:schemeClr>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E19D6CC6-8D24-0812-A8A5-75B880303BDA}"/>
              </a:ext>
            </a:extLst>
          </p:cNvPr>
          <p:cNvSpPr/>
          <p:nvPr/>
        </p:nvSpPr>
        <p:spPr>
          <a:xfrm>
            <a:off x="1233075" y="4041587"/>
            <a:ext cx="1148139" cy="671457"/>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304" kern="1200">
                <a:solidFill>
                  <a:srgbClr val="0048DA"/>
                </a:solidFill>
                <a:latin typeface="Times New Roman" panose="02020603050405020304" pitchFamily="18" charset="0"/>
                <a:ea typeface="+mn-ea"/>
                <a:cs typeface="Times New Roman" panose="02020603050405020304" pitchFamily="18" charset="0"/>
              </a:rPr>
              <a:t>1945</a:t>
            </a:r>
            <a:endParaRPr lang="vi-VN" sz="2400">
              <a:solidFill>
                <a:srgbClr val="0066FF"/>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6F2BC8E-1AD4-F543-3B8D-4E07D2C94A4A}"/>
              </a:ext>
            </a:extLst>
          </p:cNvPr>
          <p:cNvSpPr/>
          <p:nvPr/>
        </p:nvSpPr>
        <p:spPr>
          <a:xfrm>
            <a:off x="3702344" y="4071576"/>
            <a:ext cx="1148139" cy="671457"/>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304" kern="1200">
                <a:solidFill>
                  <a:srgbClr val="0048DA"/>
                </a:solidFill>
                <a:latin typeface="Times New Roman" panose="02020603050405020304" pitchFamily="18" charset="0"/>
                <a:ea typeface="+mn-ea"/>
                <a:cs typeface="Times New Roman" panose="02020603050405020304" pitchFamily="18" charset="0"/>
              </a:rPr>
              <a:t>1954</a:t>
            </a:r>
            <a:endParaRPr lang="vi-VN" sz="2400">
              <a:solidFill>
                <a:srgbClr val="0066FF"/>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276AB79-20A9-5BDC-6CC0-2D3B4DD8C4E7}"/>
              </a:ext>
            </a:extLst>
          </p:cNvPr>
          <p:cNvSpPr/>
          <p:nvPr/>
        </p:nvSpPr>
        <p:spPr>
          <a:xfrm>
            <a:off x="6344604" y="4073427"/>
            <a:ext cx="1148139" cy="671457"/>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304" kern="1200">
                <a:solidFill>
                  <a:srgbClr val="0048DA"/>
                </a:solidFill>
                <a:latin typeface="Times New Roman" panose="02020603050405020304" pitchFamily="18" charset="0"/>
                <a:ea typeface="+mn-ea"/>
                <a:cs typeface="Times New Roman" panose="02020603050405020304" pitchFamily="18" charset="0"/>
              </a:rPr>
              <a:t>1967</a:t>
            </a:r>
            <a:endParaRPr lang="vi-VN" sz="2400">
              <a:solidFill>
                <a:srgbClr val="0066FF"/>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59BA24A2-FEE1-62BB-43B0-296C8CF338D5}"/>
              </a:ext>
            </a:extLst>
          </p:cNvPr>
          <p:cNvSpPr/>
          <p:nvPr/>
        </p:nvSpPr>
        <p:spPr>
          <a:xfrm>
            <a:off x="9197013" y="4047371"/>
            <a:ext cx="1148139" cy="671457"/>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304" kern="1200">
                <a:solidFill>
                  <a:srgbClr val="0048DA"/>
                </a:solidFill>
                <a:latin typeface="Times New Roman" panose="02020603050405020304" pitchFamily="18" charset="0"/>
                <a:ea typeface="+mn-ea"/>
                <a:cs typeface="Times New Roman" panose="02020603050405020304" pitchFamily="18" charset="0"/>
              </a:rPr>
              <a:t>1991</a:t>
            </a:r>
            <a:endParaRPr lang="vi-VN" sz="2400">
              <a:solidFill>
                <a:srgbClr val="0066FF"/>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7DECCCA8-1B96-94F8-7991-E1E40E498A09}"/>
              </a:ext>
            </a:extLst>
          </p:cNvPr>
          <p:cNvSpPr/>
          <p:nvPr/>
        </p:nvSpPr>
        <p:spPr>
          <a:xfrm>
            <a:off x="1233075" y="4750668"/>
            <a:ext cx="1148140" cy="871786"/>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688" kern="1200">
                <a:solidFill>
                  <a:srgbClr val="555555"/>
                </a:solidFill>
                <a:latin typeface="Times New Roman" panose="02020603050405020304" pitchFamily="18" charset="0"/>
                <a:ea typeface="+mn-ea"/>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22C45E39-9A43-DFA6-15C7-795635BE805F}"/>
              </a:ext>
            </a:extLst>
          </p:cNvPr>
          <p:cNvSpPr/>
          <p:nvPr/>
        </p:nvSpPr>
        <p:spPr>
          <a:xfrm>
            <a:off x="3702343" y="4765386"/>
            <a:ext cx="1148140" cy="871786"/>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688" kern="1200">
                <a:solidFill>
                  <a:srgbClr val="555555"/>
                </a:solidFill>
                <a:latin typeface="Times New Roman" panose="02020603050405020304" pitchFamily="18" charset="0"/>
                <a:ea typeface="+mn-ea"/>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12" name="Hexagon 11">
            <a:extLst>
              <a:ext uri="{FF2B5EF4-FFF2-40B4-BE49-F238E27FC236}">
                <a16:creationId xmlns:a16="http://schemas.microsoft.com/office/drawing/2014/main" id="{E5651A45-245B-F952-914F-9CC784AF2645}"/>
              </a:ext>
            </a:extLst>
          </p:cNvPr>
          <p:cNvSpPr/>
          <p:nvPr/>
        </p:nvSpPr>
        <p:spPr>
          <a:xfrm>
            <a:off x="6344604" y="4774980"/>
            <a:ext cx="1148140" cy="871786"/>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688" kern="1200">
                <a:solidFill>
                  <a:srgbClr val="555555"/>
                </a:solidFill>
                <a:latin typeface="Times New Roman" panose="02020603050405020304" pitchFamily="18" charset="0"/>
                <a:ea typeface="+mn-ea"/>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016474F0-1462-6ED5-2356-1C21D32DADB1}"/>
              </a:ext>
            </a:extLst>
          </p:cNvPr>
          <p:cNvSpPr/>
          <p:nvPr/>
        </p:nvSpPr>
        <p:spPr>
          <a:xfrm>
            <a:off x="9197012" y="4774979"/>
            <a:ext cx="1148140" cy="871786"/>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77824">
              <a:spcAft>
                <a:spcPts val="600"/>
              </a:spcAft>
            </a:pPr>
            <a:r>
              <a:rPr lang="en-US" sz="2688" kern="1200">
                <a:solidFill>
                  <a:srgbClr val="555555"/>
                </a:solidFill>
                <a:latin typeface="Times New Roman" panose="02020603050405020304" pitchFamily="18" charset="0"/>
                <a:ea typeface="+mn-ea"/>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253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117676190_a8d23397af_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257" y="980323"/>
            <a:ext cx="6280684" cy="496737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35172"/>
            <a:ext cx="2221774" cy="1824409"/>
          </a:xfrm>
          <a:prstGeom prst="rect">
            <a:avLst/>
          </a:prstGeom>
        </p:spPr>
      </p:pic>
      <p:sp>
        <p:nvSpPr>
          <p:cNvPr id="5" name="AutoShape 77"/>
          <p:cNvSpPr>
            <a:spLocks noChangeArrowheads="1"/>
          </p:cNvSpPr>
          <p:nvPr/>
        </p:nvSpPr>
        <p:spPr bwMode="auto">
          <a:xfrm>
            <a:off x="571151" y="2247214"/>
            <a:ext cx="3704648" cy="2016379"/>
          </a:xfrm>
          <a:prstGeom prst="cloudCallout">
            <a:avLst>
              <a:gd name="adj1" fmla="val -1315"/>
              <a:gd name="adj2" fmla="val 83910"/>
            </a:avLst>
          </a:prstGeom>
          <a:gradFill rotWithShape="1">
            <a:gsLst>
              <a:gs pos="0">
                <a:srgbClr val="FFCCFF"/>
              </a:gs>
              <a:gs pos="50000">
                <a:srgbClr val="FFFFFF"/>
              </a:gs>
              <a:gs pos="100000">
                <a:srgbClr val="FFCC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i="1" dirty="0" err="1">
                <a:latin typeface="Times New Roman" panose="02020603050405020304" pitchFamily="18" charset="0"/>
                <a:cs typeface="Times New Roman" panose="02020603050405020304" pitchFamily="18" charset="0"/>
              </a:rPr>
              <a:t>Xác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định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Đông</a:t>
            </a:r>
            <a:r>
              <a:rPr lang="en-US" altLang="en-US" sz="2400" b="1" i="1" dirty="0">
                <a:latin typeface="Times New Roman" panose="02020603050405020304" pitchFamily="18" charset="0"/>
                <a:cs typeface="Times New Roman" panose="02020603050405020304" pitchFamily="18" charset="0"/>
              </a:rPr>
              <a:t> Nam Á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lược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đồ</a:t>
            </a:r>
            <a:r>
              <a:rPr lang="en-US" altLang="en-US" sz="2400" b="1" i="1" dirty="0">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vi-VN" sz="2400" dirty="0">
              <a:solidFill>
                <a:srgbClr val="FF5050"/>
              </a:solidFill>
              <a:latin typeface="Times New Roman" panose="02020603050405020304" pitchFamily="18" charset="0"/>
            </a:endParaRPr>
          </a:p>
        </p:txBody>
      </p:sp>
      <p:sp>
        <p:nvSpPr>
          <p:cNvPr id="2" name="WordArt 8">
            <a:extLst>
              <a:ext uri="{FF2B5EF4-FFF2-40B4-BE49-F238E27FC236}">
                <a16:creationId xmlns:a16="http://schemas.microsoft.com/office/drawing/2014/main" id="{7DACA9A1-9F6B-1D62-A69E-AA6EB6887123}"/>
              </a:ext>
            </a:extLst>
          </p:cNvPr>
          <p:cNvSpPr>
            <a:spLocks noChangeArrowheads="1" noChangeShapeType="1" noTextEdit="1"/>
          </p:cNvSpPr>
          <p:nvPr/>
        </p:nvSpPr>
        <p:spPr bwMode="auto">
          <a:xfrm>
            <a:off x="433135" y="385011"/>
            <a:ext cx="4844716" cy="1190625"/>
          </a:xfrm>
          <a:prstGeom prst="rect">
            <a:avLst/>
          </a:prstGeom>
        </p:spPr>
        <p:txBody>
          <a:bodyPr wrap="none" fromWordArt="1">
            <a:prstTxWarp prst="textDoubleWave1">
              <a:avLst>
                <a:gd name="adj1" fmla="val 6500"/>
                <a:gd name="adj2" fmla="val 0"/>
              </a:avLst>
            </a:prstTxWarp>
          </a:bodyPr>
          <a:lstStyle/>
          <a:p>
            <a:pPr algn="ctr"/>
            <a:r>
              <a:rPr lang="en-US" sz="3600" b="1" kern="10" spc="-360" dirty="0">
                <a:ln w="12700">
                  <a:solidFill>
                    <a:srgbClr val="000099"/>
                  </a:solidFill>
                  <a:round/>
                  <a:headEnd/>
                  <a:tailEnd/>
                </a:ln>
                <a:solidFill>
                  <a:srgbClr val="FFFF00"/>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7130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p:stCondLst>
                              <p:cond delay="500"/>
                            </p:stCondLst>
                            <p:childTnLst>
                              <p:par>
                                <p:cTn id="12" presetID="16" presetClass="entr" presetSubtype="2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xit" presetSubtype="12" fill="hold" grpId="1" nodeType="clickEffect">
                                  <p:stCondLst>
                                    <p:cond delay="0"/>
                                  </p:stCondLst>
                                  <p:childTnLst>
                                    <p:animEffect transition="out" filter="strips(downLeft)">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C0C2-A2FF-6005-9DBD-ED73338AE488}"/>
              </a:ext>
            </a:extLst>
          </p:cNvPr>
          <p:cNvSpPr>
            <a:spLocks noGrp="1"/>
          </p:cNvSpPr>
          <p:nvPr>
            <p:ph type="title"/>
          </p:nvPr>
        </p:nvSpPr>
        <p:spPr/>
        <p:txBody>
          <a:bodyPr/>
          <a:lstStyle/>
          <a:p>
            <a:pPr algn="ctr"/>
            <a:r>
              <a:rPr lang="en-US">
                <a:solidFill>
                  <a:srgbClr val="FFFF00"/>
                </a:solidFill>
                <a:latin typeface="Times New Roman" panose="02020603050405020304" pitchFamily="18" charset="0"/>
                <a:cs typeface="Times New Roman" panose="02020603050405020304" pitchFamily="18" charset="0"/>
              </a:rPr>
              <a:t>HOẠT ĐỘNG LUYỆN TẬP</a:t>
            </a:r>
            <a:endParaRPr lang="vi-VN"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BCBAFD7-7895-E256-F649-8AF706FCE7BC}"/>
              </a:ext>
            </a:extLst>
          </p:cNvPr>
          <p:cNvSpPr>
            <a:spLocks noGrp="1"/>
          </p:cNvSpPr>
          <p:nvPr>
            <p:ph idx="1"/>
          </p:nvPr>
        </p:nvSpPr>
        <p:spPr>
          <a:xfrm>
            <a:off x="838200" y="1573841"/>
            <a:ext cx="10515600" cy="1530866"/>
          </a:xfrm>
        </p:spPr>
        <p:txBody>
          <a:bodyPr/>
          <a:lstStyle/>
          <a:p>
            <a:r>
              <a:rPr lang="vi-VN" dirty="0">
                <a:solidFill>
                  <a:schemeClr val="bg1"/>
                </a:solidFill>
                <a:latin typeface="Times New Roman" panose="02020603050405020304" pitchFamily="18" charset="0"/>
                <a:cs typeface="Times New Roman" panose="02020603050405020304" pitchFamily="18" charset="0"/>
              </a:rPr>
              <a:t> Hãy  hoàn  thành  </a:t>
            </a:r>
            <a:r>
              <a:rPr lang="vi-VN" dirty="0" err="1">
                <a:solidFill>
                  <a:schemeClr val="bg1"/>
                </a:solidFill>
                <a:latin typeface="Times New Roman" panose="02020603050405020304" pitchFamily="18" charset="0"/>
                <a:cs typeface="Times New Roman" panose="02020603050405020304" pitchFamily="18" charset="0"/>
              </a:rPr>
              <a:t>đường</a:t>
            </a:r>
            <a:r>
              <a:rPr lang="vi-VN" dirty="0">
                <a:solidFill>
                  <a:schemeClr val="bg1"/>
                </a:solidFill>
                <a:latin typeface="Times New Roman" panose="02020603050405020304" pitchFamily="18" charset="0"/>
                <a:cs typeface="Times New Roman" panose="02020603050405020304" pitchFamily="18" charset="0"/>
              </a:rPr>
              <a:t>  thời  gian  về  lịch  sử  khu  vực  Đông  Nam  Á  giai  đoạn  1945 – 1991 theo mẫu </a:t>
            </a:r>
            <a:r>
              <a:rPr lang="vi-VN" dirty="0" err="1">
                <a:solidFill>
                  <a:schemeClr val="bg1"/>
                </a:solidFill>
                <a:latin typeface="Times New Roman" panose="02020603050405020304" pitchFamily="18" charset="0"/>
                <a:cs typeface="Times New Roman" panose="02020603050405020304" pitchFamily="18" charset="0"/>
              </a:rPr>
              <a:t>dưới</a:t>
            </a:r>
            <a:r>
              <a:rPr lang="vi-VN" dirty="0">
                <a:solidFill>
                  <a:schemeClr val="bg1"/>
                </a:solidFill>
                <a:latin typeface="Times New Roman" panose="02020603050405020304" pitchFamily="18" charset="0"/>
                <a:cs typeface="Times New Roman" panose="02020603050405020304" pitchFamily="18" charset="0"/>
              </a:rPr>
              <a:t> đây. Sau đó, em hãy chọn </a:t>
            </a:r>
            <a:r>
              <a:rPr lang="vi-VN" dirty="0" err="1">
                <a:solidFill>
                  <a:schemeClr val="bg1"/>
                </a:solidFill>
                <a:latin typeface="Times New Roman" panose="02020603050405020304" pitchFamily="18" charset="0"/>
                <a:cs typeface="Times New Roman" panose="02020603050405020304" pitchFamily="18" charset="0"/>
              </a:rPr>
              <a:t>một</a:t>
            </a:r>
            <a:r>
              <a:rPr lang="vi-VN" dirty="0">
                <a:solidFill>
                  <a:schemeClr val="bg1"/>
                </a:solidFill>
                <a:latin typeface="Times New Roman" panose="02020603050405020304" pitchFamily="18" charset="0"/>
                <a:cs typeface="Times New Roman" panose="02020603050405020304" pitchFamily="18" charset="0"/>
              </a:rPr>
              <a:t> sự </a:t>
            </a:r>
            <a:r>
              <a:rPr lang="vi-VN" dirty="0" err="1">
                <a:solidFill>
                  <a:schemeClr val="bg1"/>
                </a:solidFill>
                <a:latin typeface="Times New Roman" panose="02020603050405020304" pitchFamily="18" charset="0"/>
                <a:cs typeface="Times New Roman" panose="02020603050405020304" pitchFamily="18" charset="0"/>
              </a:rPr>
              <a:t>kiện</a:t>
            </a:r>
            <a:r>
              <a:rPr lang="vi-VN" dirty="0">
                <a:solidFill>
                  <a:schemeClr val="bg1"/>
                </a:solidFill>
                <a:latin typeface="Times New Roman" panose="02020603050405020304" pitchFamily="18" charset="0"/>
                <a:cs typeface="Times New Roman" panose="02020603050405020304" pitchFamily="18" charset="0"/>
              </a:rPr>
              <a:t> mà em cho là quan trọng và giải thích lí do.</a:t>
            </a:r>
          </a:p>
        </p:txBody>
      </p:sp>
      <p:sp>
        <p:nvSpPr>
          <p:cNvPr id="4" name="Arrow: Right 3">
            <a:extLst>
              <a:ext uri="{FF2B5EF4-FFF2-40B4-BE49-F238E27FC236}">
                <a16:creationId xmlns:a16="http://schemas.microsoft.com/office/drawing/2014/main" id="{C8E5A9B7-080E-2BBE-1656-EB40B550BDE1}"/>
              </a:ext>
            </a:extLst>
          </p:cNvPr>
          <p:cNvSpPr/>
          <p:nvPr/>
        </p:nvSpPr>
        <p:spPr>
          <a:xfrm>
            <a:off x="531628" y="2899404"/>
            <a:ext cx="11334307" cy="719618"/>
          </a:xfrm>
          <a:prstGeom prst="rightArrow">
            <a:avLst/>
          </a:prstGeom>
          <a:solidFill>
            <a:schemeClr val="accent6">
              <a:lumMod val="20000"/>
              <a:lumOff val="80000"/>
            </a:schemeClr>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E19D6CC6-8D24-0812-A8A5-75B880303BDA}"/>
              </a:ext>
            </a:extLst>
          </p:cNvPr>
          <p:cNvSpPr/>
          <p:nvPr/>
        </p:nvSpPr>
        <p:spPr>
          <a:xfrm>
            <a:off x="1142557" y="2891485"/>
            <a:ext cx="1190846" cy="696433"/>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66FF"/>
                </a:solidFill>
                <a:latin typeface="Times New Roman" panose="02020603050405020304" pitchFamily="18" charset="0"/>
                <a:cs typeface="Times New Roman" panose="02020603050405020304" pitchFamily="18" charset="0"/>
              </a:rPr>
              <a:t>1945</a:t>
            </a:r>
            <a:endParaRPr lang="vi-VN" sz="2400" dirty="0">
              <a:solidFill>
                <a:srgbClr val="0066FF"/>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6F2BC8E-1AD4-F543-3B8D-4E07D2C94A4A}"/>
              </a:ext>
            </a:extLst>
          </p:cNvPr>
          <p:cNvSpPr/>
          <p:nvPr/>
        </p:nvSpPr>
        <p:spPr>
          <a:xfrm>
            <a:off x="3703674" y="2922589"/>
            <a:ext cx="1190846" cy="696433"/>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66FF"/>
                </a:solidFill>
                <a:latin typeface="Times New Roman" panose="02020603050405020304" pitchFamily="18" charset="0"/>
                <a:cs typeface="Times New Roman" panose="02020603050405020304" pitchFamily="18" charset="0"/>
              </a:rPr>
              <a:t>1954</a:t>
            </a:r>
            <a:endParaRPr lang="vi-VN" sz="2400" dirty="0">
              <a:solidFill>
                <a:srgbClr val="0066FF"/>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276AB79-20A9-5BDC-6CC0-2D3B4DD8C4E7}"/>
              </a:ext>
            </a:extLst>
          </p:cNvPr>
          <p:cNvSpPr/>
          <p:nvPr/>
        </p:nvSpPr>
        <p:spPr>
          <a:xfrm>
            <a:off x="6444217" y="2924509"/>
            <a:ext cx="1190846" cy="696433"/>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66FF"/>
                </a:solidFill>
                <a:latin typeface="Times New Roman" panose="02020603050405020304" pitchFamily="18" charset="0"/>
                <a:cs typeface="Times New Roman" panose="02020603050405020304" pitchFamily="18" charset="0"/>
              </a:rPr>
              <a:t>1967</a:t>
            </a:r>
            <a:endParaRPr lang="vi-VN" sz="2400" dirty="0">
              <a:solidFill>
                <a:srgbClr val="0066FF"/>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59BA24A2-FEE1-62BB-43B0-296C8CF338D5}"/>
              </a:ext>
            </a:extLst>
          </p:cNvPr>
          <p:cNvSpPr/>
          <p:nvPr/>
        </p:nvSpPr>
        <p:spPr>
          <a:xfrm>
            <a:off x="9402726" y="2897484"/>
            <a:ext cx="1190846" cy="696433"/>
          </a:xfrm>
          <a:prstGeom prst="roundRect">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66FF"/>
                </a:solidFill>
                <a:latin typeface="Times New Roman" panose="02020603050405020304" pitchFamily="18" charset="0"/>
                <a:cs typeface="Times New Roman" panose="02020603050405020304" pitchFamily="18" charset="0"/>
              </a:rPr>
              <a:t>1991</a:t>
            </a:r>
            <a:endParaRPr lang="vi-VN" sz="2400" dirty="0">
              <a:solidFill>
                <a:srgbClr val="0066FF"/>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7DECCCA8-1B96-94F8-7991-E1E40E498A09}"/>
              </a:ext>
            </a:extLst>
          </p:cNvPr>
          <p:cNvSpPr/>
          <p:nvPr/>
        </p:nvSpPr>
        <p:spPr>
          <a:xfrm>
            <a:off x="1142556" y="3626941"/>
            <a:ext cx="1190847" cy="90421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22C45E39-9A43-DFA6-15C7-795635BE805F}"/>
              </a:ext>
            </a:extLst>
          </p:cNvPr>
          <p:cNvSpPr/>
          <p:nvPr/>
        </p:nvSpPr>
        <p:spPr>
          <a:xfrm>
            <a:off x="3703673" y="3642207"/>
            <a:ext cx="1190847" cy="90421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Hexagon 11">
            <a:extLst>
              <a:ext uri="{FF2B5EF4-FFF2-40B4-BE49-F238E27FC236}">
                <a16:creationId xmlns:a16="http://schemas.microsoft.com/office/drawing/2014/main" id="{E5651A45-245B-F952-914F-9CC784AF2645}"/>
              </a:ext>
            </a:extLst>
          </p:cNvPr>
          <p:cNvSpPr/>
          <p:nvPr/>
        </p:nvSpPr>
        <p:spPr>
          <a:xfrm>
            <a:off x="6444217" y="3652158"/>
            <a:ext cx="1190847" cy="90421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016474F0-1462-6ED5-2356-1C21D32DADB1}"/>
              </a:ext>
            </a:extLst>
          </p:cNvPr>
          <p:cNvSpPr/>
          <p:nvPr/>
        </p:nvSpPr>
        <p:spPr>
          <a:xfrm>
            <a:off x="9402725" y="3652157"/>
            <a:ext cx="1190847" cy="90421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a16="http://schemas.microsoft.com/office/drawing/2014/main" id="{660DE2AD-8BA6-1D85-8CC2-ED9578950562}"/>
              </a:ext>
            </a:extLst>
          </p:cNvPr>
          <p:cNvSpPr/>
          <p:nvPr/>
        </p:nvSpPr>
        <p:spPr>
          <a:xfrm>
            <a:off x="621340" y="3556814"/>
            <a:ext cx="2198502" cy="135666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Lào</a:t>
            </a:r>
            <a:r>
              <a:rPr lang="en-US" sz="2000" dirty="0">
                <a:latin typeface="Times New Roman" panose="02020603050405020304" pitchFamily="18" charset="0"/>
                <a:cs typeface="Times New Roman" panose="02020603050405020304" pitchFamily="18" charset="0"/>
              </a:rPr>
              <a:t> , In-</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nê-xia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id="{7DD4EE55-2C64-BE8D-8B1B-9733E3EC0426}"/>
              </a:ext>
            </a:extLst>
          </p:cNvPr>
          <p:cNvSpPr/>
          <p:nvPr/>
        </p:nvSpPr>
        <p:spPr>
          <a:xfrm>
            <a:off x="3199845" y="3556814"/>
            <a:ext cx="2198502" cy="135666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trận</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Dương</a:t>
            </a:r>
            <a:endParaRPr lang="vi-VN" sz="2000" dirty="0">
              <a:latin typeface="Times New Roman" panose="02020603050405020304" pitchFamily="18" charset="0"/>
              <a:cs typeface="Times New Roman" panose="02020603050405020304" pitchFamily="18" charset="0"/>
            </a:endParaRPr>
          </a:p>
        </p:txBody>
      </p:sp>
      <p:sp>
        <p:nvSpPr>
          <p:cNvPr id="16" name="Hexagon 15">
            <a:extLst>
              <a:ext uri="{FF2B5EF4-FFF2-40B4-BE49-F238E27FC236}">
                <a16:creationId xmlns:a16="http://schemas.microsoft.com/office/drawing/2014/main" id="{5AEEEF22-7672-E9E0-4039-6CD1583B38A2}"/>
              </a:ext>
            </a:extLst>
          </p:cNvPr>
          <p:cNvSpPr/>
          <p:nvPr/>
        </p:nvSpPr>
        <p:spPr>
          <a:xfrm>
            <a:off x="5940389" y="3619022"/>
            <a:ext cx="2198502" cy="135666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Nam Á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endParaRPr lang="vi-VN" sz="2000" dirty="0">
              <a:latin typeface="Times New Roman" panose="02020603050405020304" pitchFamily="18" charset="0"/>
              <a:cs typeface="Times New Roman" panose="02020603050405020304" pitchFamily="18" charset="0"/>
            </a:endParaRPr>
          </a:p>
        </p:txBody>
      </p:sp>
      <p:sp>
        <p:nvSpPr>
          <p:cNvPr id="17" name="Hexagon 16">
            <a:extLst>
              <a:ext uri="{FF2B5EF4-FFF2-40B4-BE49-F238E27FC236}">
                <a16:creationId xmlns:a16="http://schemas.microsoft.com/office/drawing/2014/main" id="{2D466BBF-3347-D25C-3B8E-ED8C772F4765}"/>
              </a:ext>
            </a:extLst>
          </p:cNvPr>
          <p:cNvSpPr/>
          <p:nvPr/>
        </p:nvSpPr>
        <p:spPr>
          <a:xfrm>
            <a:off x="8850941" y="3595837"/>
            <a:ext cx="2198502" cy="135666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10/10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Nam Á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nhập</a:t>
            </a:r>
            <a:r>
              <a:rPr lang="en-US" sz="2000" dirty="0">
                <a:latin typeface="Times New Roman" panose="02020603050405020304" pitchFamily="18" charset="0"/>
                <a:cs typeface="Times New Roman" panose="02020603050405020304" pitchFamily="18" charset="0"/>
              </a:rPr>
              <a:t> ASEAN</a:t>
            </a:r>
            <a:endParaRPr lang="vi-VN" sz="2000" dirty="0">
              <a:latin typeface="Times New Roman" panose="02020603050405020304" pitchFamily="18" charset="0"/>
              <a:cs typeface="Times New Roman" panose="02020603050405020304" pitchFamily="18" charset="0"/>
            </a:endParaRPr>
          </a:p>
        </p:txBody>
      </p:sp>
      <p:sp>
        <p:nvSpPr>
          <p:cNvPr id="18" name="Hexagon 17">
            <a:extLst>
              <a:ext uri="{FF2B5EF4-FFF2-40B4-BE49-F238E27FC236}">
                <a16:creationId xmlns:a16="http://schemas.microsoft.com/office/drawing/2014/main" id="{8614C20D-948E-35AB-23AD-54BC3E38902E}"/>
              </a:ext>
            </a:extLst>
          </p:cNvPr>
          <p:cNvSpPr/>
          <p:nvPr/>
        </p:nvSpPr>
        <p:spPr>
          <a:xfrm>
            <a:off x="2498246" y="5365588"/>
            <a:ext cx="7195508" cy="719619"/>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Nam Á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818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829CE0-6C13-BC67-A94C-18C66DACC303}"/>
              </a:ext>
            </a:extLst>
          </p:cNvPr>
          <p:cNvSpPr>
            <a:spLocks noGrp="1"/>
          </p:cNvSpPr>
          <p:nvPr>
            <p:ph type="title"/>
          </p:nvPr>
        </p:nvSpPr>
        <p:spPr>
          <a:xfrm>
            <a:off x="1186877" y="182753"/>
            <a:ext cx="9392421" cy="1330841"/>
          </a:xfrm>
        </p:spPr>
        <p:txBody>
          <a:bodyPr>
            <a:normAutofit/>
          </a:bodyPr>
          <a:lstStyle/>
          <a:p>
            <a:r>
              <a:rPr lang="en-US" dirty="0">
                <a:latin typeface="Times New Roman" panose="02020603050405020304" pitchFamily="18" charset="0"/>
                <a:cs typeface="Times New Roman" panose="02020603050405020304" pitchFamily="18" charset="0"/>
              </a:rPr>
              <a:t>HOẠT ĐỘNG VẬN DỤNG</a:t>
            </a:r>
            <a:endParaRPr lang="vi-VN" dirty="0"/>
          </a:p>
        </p:txBody>
      </p:sp>
      <p:sp>
        <p:nvSpPr>
          <p:cNvPr id="3" name="Content Placeholder 2">
            <a:extLst>
              <a:ext uri="{FF2B5EF4-FFF2-40B4-BE49-F238E27FC236}">
                <a16:creationId xmlns:a16="http://schemas.microsoft.com/office/drawing/2014/main" id="{0322B07A-C353-1040-DF42-226432D10F49}"/>
              </a:ext>
            </a:extLst>
          </p:cNvPr>
          <p:cNvSpPr>
            <a:spLocks noGrp="1"/>
          </p:cNvSpPr>
          <p:nvPr>
            <p:ph idx="1"/>
          </p:nvPr>
        </p:nvSpPr>
        <p:spPr>
          <a:xfrm>
            <a:off x="425824" y="1851075"/>
            <a:ext cx="6702835" cy="1523033"/>
          </a:xfrm>
        </p:spPr>
        <p:txBody>
          <a:bodyPr>
            <a:noAutofit/>
          </a:bodyPr>
          <a:lstStyle/>
          <a:p>
            <a:pPr algn="just"/>
            <a:r>
              <a:rPr lang="vi-VN" dirty="0">
                <a:latin typeface="Times New Roman" panose="02020603050405020304" pitchFamily="18" charset="0"/>
                <a:cs typeface="Times New Roman" panose="02020603050405020304" pitchFamily="18" charset="0"/>
              </a:rPr>
              <a:t>Quan sát lá cờ ASEAN </a:t>
            </a:r>
            <a:r>
              <a:rPr lang="vi-VN" dirty="0" err="1">
                <a:latin typeface="Times New Roman" panose="02020603050405020304" pitchFamily="18" charset="0"/>
                <a:cs typeface="Times New Roman" panose="02020603050405020304" pitchFamily="18" charset="0"/>
              </a:rPr>
              <a:t>dưới</a:t>
            </a:r>
            <a:r>
              <a:rPr lang="vi-VN" dirty="0">
                <a:latin typeface="Times New Roman" panose="02020603050405020304" pitchFamily="18" charset="0"/>
                <a:cs typeface="Times New Roman" panose="02020603050405020304" pitchFamily="18" charset="0"/>
              </a:rPr>
              <a:t> đây kết hợp </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tìm  kiếm  thông  tin  trên  </a:t>
            </a:r>
            <a:r>
              <a:rPr lang="vi-VN" dirty="0" err="1">
                <a:latin typeface="Times New Roman" panose="02020603050405020304" pitchFamily="18" charset="0"/>
                <a:cs typeface="Times New Roman" panose="02020603050405020304" pitchFamily="18" charset="0"/>
              </a:rPr>
              <a:t>internet</a:t>
            </a:r>
            <a:r>
              <a:rPr lang="vi-VN" dirty="0">
                <a:latin typeface="Times New Roman" panose="02020603050405020304" pitchFamily="18" charset="0"/>
                <a:cs typeface="Times New Roman" panose="02020603050405020304" pitchFamily="18" charset="0"/>
              </a:rPr>
              <a:t>,  hãy  giải  thích  và nêu ý nghĩa các biểu </a:t>
            </a:r>
            <a:r>
              <a:rPr lang="vi-VN" dirty="0" err="1">
                <a:latin typeface="Times New Roman" panose="02020603050405020304" pitchFamily="18" charset="0"/>
                <a:cs typeface="Times New Roman" panose="02020603050405020304" pitchFamily="18" charset="0"/>
              </a:rPr>
              <a:t>tượng</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được</a:t>
            </a:r>
            <a:r>
              <a:rPr lang="vi-VN" dirty="0">
                <a:latin typeface="Times New Roman" panose="02020603050405020304" pitchFamily="18" charset="0"/>
                <a:cs typeface="Times New Roman" panose="02020603050405020304" pitchFamily="18" charset="0"/>
              </a:rPr>
              <a:t> thể </a:t>
            </a:r>
            <a:r>
              <a:rPr lang="vi-VN" dirty="0" err="1">
                <a:latin typeface="Times New Roman" panose="02020603050405020304" pitchFamily="18" charset="0"/>
                <a:cs typeface="Times New Roman" panose="02020603050405020304" pitchFamily="18" charset="0"/>
              </a:rPr>
              <a:t>hiện</a:t>
            </a:r>
            <a:r>
              <a:rPr lang="vi-VN" dirty="0">
                <a:latin typeface="Times New Roman" panose="02020603050405020304" pitchFamily="18" charset="0"/>
                <a:cs typeface="Times New Roman" panose="02020603050405020304" pitchFamily="18" charset="0"/>
              </a:rPr>
              <a:t> trên lá cờ.</a:t>
            </a:r>
          </a:p>
        </p:txBody>
      </p:sp>
      <p:pic>
        <p:nvPicPr>
          <p:cNvPr id="7" name="Picture 6">
            <a:extLst>
              <a:ext uri="{FF2B5EF4-FFF2-40B4-BE49-F238E27FC236}">
                <a16:creationId xmlns:a16="http://schemas.microsoft.com/office/drawing/2014/main" id="{49F14E41-2E22-48EF-D148-45B3DF26DBA7}"/>
              </a:ext>
            </a:extLst>
          </p:cNvPr>
          <p:cNvPicPr>
            <a:picLocks noChangeAspect="1"/>
          </p:cNvPicPr>
          <p:nvPr/>
        </p:nvPicPr>
        <p:blipFill>
          <a:blip r:embed="rId2"/>
          <a:stretch>
            <a:fillRect/>
          </a:stretch>
        </p:blipFill>
        <p:spPr>
          <a:xfrm>
            <a:off x="7554483" y="2656002"/>
            <a:ext cx="4043816" cy="2292052"/>
          </a:xfrm>
          <a:prstGeom prst="rect">
            <a:avLst/>
          </a:prstGeom>
        </p:spPr>
      </p:pic>
      <p:sp>
        <p:nvSpPr>
          <p:cNvPr id="16" name="Freeform: Shape 1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AFAF57C7-B2B5-7801-3F92-FF1B06D3F014}"/>
              </a:ext>
            </a:extLst>
          </p:cNvPr>
          <p:cNvSpPr txBox="1"/>
          <p:nvPr/>
        </p:nvSpPr>
        <p:spPr>
          <a:xfrm>
            <a:off x="765543" y="3435527"/>
            <a:ext cx="6363115" cy="3108543"/>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Màu xanh tượng trưng cho </a:t>
            </a:r>
            <a:r>
              <a:rPr lang="vi-VN" sz="2800" dirty="0" err="1">
                <a:latin typeface="Times New Roman" panose="02020603050405020304" pitchFamily="18" charset="0"/>
                <a:cs typeface="Times New Roman" panose="02020603050405020304" pitchFamily="18" charset="0"/>
              </a:rPr>
              <a:t>hoà</a:t>
            </a:r>
            <a:r>
              <a:rPr lang="vi-VN" sz="2800" dirty="0">
                <a:latin typeface="Times New Roman" panose="02020603050405020304" pitchFamily="18" charset="0"/>
                <a:cs typeface="Times New Roman" panose="02020603050405020304" pitchFamily="18" charset="0"/>
              </a:rPr>
              <a:t> bình và ổn định, màu đỏ thể hiện lòng can trường và tính năng động, </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M</a:t>
            </a:r>
            <a:r>
              <a:rPr lang="vi-VN" sz="2800" dirty="0" err="1">
                <a:latin typeface="Times New Roman" panose="02020603050405020304" pitchFamily="18" charset="0"/>
                <a:cs typeface="Times New Roman" panose="02020603050405020304" pitchFamily="18" charset="0"/>
              </a:rPr>
              <a:t>àu</a:t>
            </a:r>
            <a:r>
              <a:rPr lang="vi-VN" sz="2800" dirty="0">
                <a:latin typeface="Times New Roman" panose="02020603050405020304" pitchFamily="18" charset="0"/>
                <a:cs typeface="Times New Roman" panose="02020603050405020304" pitchFamily="18" charset="0"/>
              </a:rPr>
              <a:t> trắng thể hiện sự thuần khiết </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M</a:t>
            </a:r>
            <a:r>
              <a:rPr lang="vi-VN" sz="2800" dirty="0" err="1">
                <a:latin typeface="Times New Roman" panose="02020603050405020304" pitchFamily="18" charset="0"/>
                <a:cs typeface="Times New Roman" panose="02020603050405020304" pitchFamily="18" charset="0"/>
              </a:rPr>
              <a:t>àu</a:t>
            </a:r>
            <a:r>
              <a:rPr lang="vi-VN" sz="2800" dirty="0">
                <a:latin typeface="Times New Roman" panose="02020603050405020304" pitchFamily="18" charset="0"/>
                <a:cs typeface="Times New Roman" panose="02020603050405020304" pitchFamily="18" charset="0"/>
              </a:rPr>
              <a:t> vàng thể hiện sự thịnh vượng; </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10 nhánh lúa tượng trưng cho 10 thành viên của ASEAN.</a:t>
            </a:r>
          </a:p>
        </p:txBody>
      </p:sp>
    </p:spTree>
    <p:extLst>
      <p:ext uri="{BB962C8B-B14F-4D97-AF65-F5344CB8AC3E}">
        <p14:creationId xmlns:p14="http://schemas.microsoft.com/office/powerpoint/2010/main" val="244177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8D99EF38-30F5-B959-1184-DA7547AF3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86" y="4923052"/>
            <a:ext cx="2221774" cy="18244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AutoShape 77">
            <a:extLst>
              <a:ext uri="{FF2B5EF4-FFF2-40B4-BE49-F238E27FC236}">
                <a16:creationId xmlns:a16="http://schemas.microsoft.com/office/drawing/2014/main" id="{BFD33339-45D3-2638-524F-CE4E4BEBBF4F}"/>
              </a:ext>
            </a:extLst>
          </p:cNvPr>
          <p:cNvSpPr>
            <a:spLocks noChangeArrowheads="1"/>
          </p:cNvSpPr>
          <p:nvPr/>
        </p:nvSpPr>
        <p:spPr bwMode="auto">
          <a:xfrm>
            <a:off x="0" y="1022743"/>
            <a:ext cx="5043935" cy="2945156"/>
          </a:xfrm>
          <a:prstGeom prst="cloudCallout">
            <a:avLst>
              <a:gd name="adj1" fmla="val -1315"/>
              <a:gd name="adj2" fmla="val 83910"/>
            </a:avLst>
          </a:prstGeom>
          <a:gradFill rotWithShape="1">
            <a:gsLst>
              <a:gs pos="0">
                <a:srgbClr val="FFCCFF"/>
              </a:gs>
              <a:gs pos="50000">
                <a:srgbClr val="FFFFFF"/>
              </a:gs>
              <a:gs pos="100000">
                <a:srgbClr val="FFCCFF"/>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r>
              <a:rPr lang="pt-BR" sz="2400" dirty="0">
                <a:latin typeface="Times New Roman" panose="02020603050405020304" pitchFamily="18" charset="0"/>
                <a:cs typeface="Times New Roman" panose="02020603050405020304" pitchFamily="18" charset="0"/>
              </a:rPr>
              <a:t>Quan sát lược đồ và cho biết : Khu vực Đông Nam Á gồm bao nhiêu nước? Hãy chia sẻ những hiểu biết của em về khu vực này?</a:t>
            </a:r>
            <a:endParaRPr lang="en-US" sz="2400"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vi-VN" sz="2400" dirty="0">
              <a:solidFill>
                <a:srgbClr val="FF5050"/>
              </a:solidFill>
              <a:latin typeface="Times New Roman" panose="02020603050405020304" pitchFamily="18" charset="0"/>
            </a:endParaRPr>
          </a:p>
        </p:txBody>
      </p:sp>
      <p:pic>
        <p:nvPicPr>
          <p:cNvPr id="3" name="Picture 2">
            <a:extLst>
              <a:ext uri="{FF2B5EF4-FFF2-40B4-BE49-F238E27FC236}">
                <a16:creationId xmlns:a16="http://schemas.microsoft.com/office/drawing/2014/main" id="{3606D66F-C8B0-A349-3E10-591A2CD9F923}"/>
              </a:ext>
            </a:extLst>
          </p:cNvPr>
          <p:cNvPicPr>
            <a:picLocks noChangeAspect="1"/>
          </p:cNvPicPr>
          <p:nvPr/>
        </p:nvPicPr>
        <p:blipFill>
          <a:blip r:embed="rId3"/>
          <a:stretch>
            <a:fillRect/>
          </a:stretch>
        </p:blipFill>
        <p:spPr>
          <a:xfrm>
            <a:off x="5192791" y="1022743"/>
            <a:ext cx="6672050" cy="4850944"/>
          </a:xfrm>
          <a:prstGeom prst="rect">
            <a:avLst/>
          </a:prstGeom>
        </p:spPr>
      </p:pic>
    </p:spTree>
    <p:extLst>
      <p:ext uri="{BB962C8B-B14F-4D97-AF65-F5344CB8AC3E}">
        <p14:creationId xmlns:p14="http://schemas.microsoft.com/office/powerpoint/2010/main" val="1465538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xit" presetSubtype="12" fill="hold" grpId="1" nodeType="clickEffect">
                                  <p:stCondLst>
                                    <p:cond delay="0"/>
                                  </p:stCondLst>
                                  <p:childTnLst>
                                    <p:animEffect transition="out" filter="strips(downLeft)">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365635-F8B6-D725-690C-0A41F4B0E943}"/>
              </a:ext>
            </a:extLst>
          </p:cNvPr>
          <p:cNvSpPr txBox="1"/>
          <p:nvPr/>
        </p:nvSpPr>
        <p:spPr>
          <a:xfrm>
            <a:off x="0" y="308344"/>
            <a:ext cx="12374368" cy="523220"/>
          </a:xfrm>
          <a:prstGeom prst="rect">
            <a:avLst/>
          </a:prstGeom>
          <a:noFill/>
        </p:spPr>
        <p:txBody>
          <a:bodyPr wrap="square">
            <a:spAutoFit/>
          </a:bodyPr>
          <a:lstStyle/>
          <a:p>
            <a:r>
              <a:rPr lang="vi-VN" sz="2800" b="1" dirty="0">
                <a:solidFill>
                  <a:srgbClr val="FFFF00"/>
                </a:solidFill>
                <a:latin typeface="+mj-lt"/>
              </a:rPr>
              <a:t>2. Quá trình phát triển của các nước Đông Nam Á từ năm 1945 đến năm 1991 </a:t>
            </a:r>
          </a:p>
        </p:txBody>
      </p:sp>
      <p:sp>
        <p:nvSpPr>
          <p:cNvPr id="7" name="TextBox 6">
            <a:extLst>
              <a:ext uri="{FF2B5EF4-FFF2-40B4-BE49-F238E27FC236}">
                <a16:creationId xmlns:a16="http://schemas.microsoft.com/office/drawing/2014/main" id="{A8C2BBB4-DAAF-2FEE-A875-05073E035CA5}"/>
              </a:ext>
            </a:extLst>
          </p:cNvPr>
          <p:cNvSpPr txBox="1"/>
          <p:nvPr/>
        </p:nvSpPr>
        <p:spPr>
          <a:xfrm>
            <a:off x="191385" y="912499"/>
            <a:ext cx="8463517" cy="523220"/>
          </a:xfrm>
          <a:prstGeom prst="rect">
            <a:avLst/>
          </a:prstGeom>
          <a:noFill/>
        </p:spPr>
        <p:txBody>
          <a:bodyPr wrap="square">
            <a:spAutoFit/>
          </a:bodyPr>
          <a:lstStyle/>
          <a:p>
            <a:r>
              <a:rPr lang="vi-VN" sz="2800" b="1" dirty="0">
                <a:solidFill>
                  <a:srgbClr val="FFFF00"/>
                </a:solidFill>
                <a:latin typeface="+mj-lt"/>
              </a:rPr>
              <a:t>a) Đấu tranh giành độc lập và phát triển đất nước</a:t>
            </a:r>
          </a:p>
        </p:txBody>
      </p:sp>
      <p:grpSp>
        <p:nvGrpSpPr>
          <p:cNvPr id="9" name="Group 8">
            <a:extLst>
              <a:ext uri="{FF2B5EF4-FFF2-40B4-BE49-F238E27FC236}">
                <a16:creationId xmlns:a16="http://schemas.microsoft.com/office/drawing/2014/main" id="{E9766D3A-BB45-BE5F-417B-4B32ED713A4B}"/>
              </a:ext>
            </a:extLst>
          </p:cNvPr>
          <p:cNvGrpSpPr/>
          <p:nvPr/>
        </p:nvGrpSpPr>
        <p:grpSpPr>
          <a:xfrm>
            <a:off x="201893" y="1516654"/>
            <a:ext cx="11990107" cy="5412374"/>
            <a:chOff x="-2" y="304801"/>
            <a:chExt cx="12022668" cy="6350000"/>
          </a:xfrm>
        </p:grpSpPr>
        <p:sp>
          <p:nvSpPr>
            <p:cNvPr id="10" name="Google Shape;17;p1">
              <a:extLst>
                <a:ext uri="{FF2B5EF4-FFF2-40B4-BE49-F238E27FC236}">
                  <a16:creationId xmlns:a16="http://schemas.microsoft.com/office/drawing/2014/main" id="{1555F4E0-A9DD-1D4E-D543-5B1907F43F3C}"/>
                </a:ext>
              </a:extLst>
            </p:cNvPr>
            <p:cNvSpPr/>
            <p:nvPr/>
          </p:nvSpPr>
          <p:spPr>
            <a:xfrm>
              <a:off x="1428863" y="349402"/>
              <a:ext cx="1333101" cy="511696"/>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1" name="Google Shape;18;p1" descr="Google Shape;18;p1">
              <a:extLst>
                <a:ext uri="{FF2B5EF4-FFF2-40B4-BE49-F238E27FC236}">
                  <a16:creationId xmlns:a16="http://schemas.microsoft.com/office/drawing/2014/main" id="{A935C1CB-06C7-C5D2-A026-232DAD4813C9}"/>
                </a:ext>
              </a:extLst>
            </p:cNvPr>
            <p:cNvPicPr>
              <a:picLocks noChangeAspect="1"/>
            </p:cNvPicPr>
            <p:nvPr/>
          </p:nvPicPr>
          <p:blipFill>
            <a:blip r:embed="rId4"/>
            <a:stretch>
              <a:fillRect/>
            </a:stretch>
          </p:blipFill>
          <p:spPr>
            <a:xfrm rot="16200000" flipH="1">
              <a:off x="3074605" y="-2389005"/>
              <a:ext cx="280584" cy="6219619"/>
            </a:xfrm>
            <a:prstGeom prst="rect">
              <a:avLst/>
            </a:prstGeom>
            <a:ln w="12700">
              <a:miter lim="400000"/>
            </a:ln>
          </p:spPr>
        </p:pic>
        <p:sp>
          <p:nvSpPr>
            <p:cNvPr id="12" name="Google Shape;19;p1">
              <a:extLst>
                <a:ext uri="{FF2B5EF4-FFF2-40B4-BE49-F238E27FC236}">
                  <a16:creationId xmlns:a16="http://schemas.microsoft.com/office/drawing/2014/main" id="{DEDE93CD-8E48-B0AF-4F4E-478A419D1BE7}"/>
                </a:ext>
              </a:extLst>
            </p:cNvPr>
            <p:cNvSpPr/>
            <p:nvPr/>
          </p:nvSpPr>
          <p:spPr>
            <a:xfrm>
              <a:off x="1698815"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3" name="Google Shape;20;p1">
              <a:extLst>
                <a:ext uri="{FF2B5EF4-FFF2-40B4-BE49-F238E27FC236}">
                  <a16:creationId xmlns:a16="http://schemas.microsoft.com/office/drawing/2014/main" id="{363A11F5-3088-5C9C-A030-602B31FFFA32}"/>
                </a:ext>
              </a:extLst>
            </p:cNvPr>
            <p:cNvSpPr/>
            <p:nvPr/>
          </p:nvSpPr>
          <p:spPr>
            <a:xfrm flipH="1">
              <a:off x="9313741" y="358351"/>
              <a:ext cx="1333102" cy="511694"/>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2A70"/>
                </a:gs>
                <a:gs pos="1890">
                  <a:srgbClr val="FF2A70"/>
                </a:gs>
                <a:gs pos="64134">
                  <a:srgbClr val="E1359B"/>
                </a:gs>
                <a:gs pos="98899">
                  <a:srgbClr val="C23FC6"/>
                </a:gs>
                <a:gs pos="100000">
                  <a:srgbClr val="C23FC6"/>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4" name="Google Shape;21;p1" descr="Google Shape;21;p1">
              <a:extLst>
                <a:ext uri="{FF2B5EF4-FFF2-40B4-BE49-F238E27FC236}">
                  <a16:creationId xmlns:a16="http://schemas.microsoft.com/office/drawing/2014/main" id="{56606FE6-C7EE-A437-0976-BAA6D1027C3B}"/>
                </a:ext>
              </a:extLst>
            </p:cNvPr>
            <p:cNvPicPr>
              <a:picLocks noChangeAspect="1"/>
            </p:cNvPicPr>
            <p:nvPr/>
          </p:nvPicPr>
          <p:blipFill>
            <a:blip r:embed="rId4"/>
            <a:stretch>
              <a:fillRect/>
            </a:stretch>
          </p:blipFill>
          <p:spPr>
            <a:xfrm rot="16200000" flipH="1">
              <a:off x="8772565" y="-2380055"/>
              <a:ext cx="280585" cy="6219616"/>
            </a:xfrm>
            <a:prstGeom prst="rect">
              <a:avLst/>
            </a:prstGeom>
            <a:ln w="12700">
              <a:miter lim="400000"/>
            </a:ln>
          </p:spPr>
        </p:pic>
        <p:sp>
          <p:nvSpPr>
            <p:cNvPr id="15" name="Google Shape;22;p1">
              <a:extLst>
                <a:ext uri="{FF2B5EF4-FFF2-40B4-BE49-F238E27FC236}">
                  <a16:creationId xmlns:a16="http://schemas.microsoft.com/office/drawing/2014/main" id="{B9622AC0-A0A2-AD84-C5DC-3E05EFD7DFBB}"/>
                </a:ext>
              </a:extLst>
            </p:cNvPr>
            <p:cNvSpPr/>
            <p:nvPr/>
          </p:nvSpPr>
          <p:spPr>
            <a:xfrm flipH="1">
              <a:off x="6096130"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2372">
                  <a:srgbClr val="FF0040"/>
                </a:gs>
                <a:gs pos="37053">
                  <a:srgbClr val="FF0071"/>
                </a:gs>
                <a:gs pos="99150">
                  <a:srgbClr val="FF00A2"/>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ea typeface="+mn-ea"/>
                <a:cs typeface="Helvetica"/>
              </a:endParaRPr>
            </a:p>
          </p:txBody>
        </p:sp>
        <p:sp>
          <p:nvSpPr>
            <p:cNvPr id="16" name="Google Shape;23;p1">
              <a:extLst>
                <a:ext uri="{FF2B5EF4-FFF2-40B4-BE49-F238E27FC236}">
                  <a16:creationId xmlns:a16="http://schemas.microsoft.com/office/drawing/2014/main" id="{5165485E-5907-4989-6F65-B1B799A39ABC}"/>
                </a:ext>
              </a:extLst>
            </p:cNvPr>
            <p:cNvSpPr/>
            <p:nvPr/>
          </p:nvSpPr>
          <p:spPr>
            <a:xfrm rot="10800000" flipH="1">
              <a:off x="1342537" y="6099770"/>
              <a:ext cx="1333101" cy="511693"/>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7" name="Google Shape;24;p1" descr="Google Shape;24;p1">
              <a:extLst>
                <a:ext uri="{FF2B5EF4-FFF2-40B4-BE49-F238E27FC236}">
                  <a16:creationId xmlns:a16="http://schemas.microsoft.com/office/drawing/2014/main" id="{E7BB02BE-4BC9-CC44-90AD-7B44442210FF}"/>
                </a:ext>
              </a:extLst>
            </p:cNvPr>
            <p:cNvPicPr>
              <a:picLocks noChangeAspect="1"/>
            </p:cNvPicPr>
            <p:nvPr/>
          </p:nvPicPr>
          <p:blipFill>
            <a:blip r:embed="rId4"/>
            <a:stretch>
              <a:fillRect/>
            </a:stretch>
          </p:blipFill>
          <p:spPr>
            <a:xfrm rot="16200000">
              <a:off x="2969514" y="3124007"/>
              <a:ext cx="280585" cy="6219617"/>
            </a:xfrm>
            <a:prstGeom prst="rect">
              <a:avLst/>
            </a:prstGeom>
            <a:ln w="12700">
              <a:miter lim="400000"/>
            </a:ln>
          </p:spPr>
        </p:pic>
        <p:sp>
          <p:nvSpPr>
            <p:cNvPr id="18" name="Google Shape;25;p1">
              <a:extLst>
                <a:ext uri="{FF2B5EF4-FFF2-40B4-BE49-F238E27FC236}">
                  <a16:creationId xmlns:a16="http://schemas.microsoft.com/office/drawing/2014/main" id="{46A3F4A1-6268-FE50-933D-C9687582099E}"/>
                </a:ext>
              </a:extLst>
            </p:cNvPr>
            <p:cNvSpPr/>
            <p:nvPr/>
          </p:nvSpPr>
          <p:spPr>
            <a:xfrm rot="10800000" flipH="1">
              <a:off x="1605861" y="4408803"/>
              <a:ext cx="4274636"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dirty="0">
                <a:ln>
                  <a:noFill/>
                </a:ln>
                <a:solidFill>
                  <a:srgbClr val="FFFFFF"/>
                </a:solidFill>
                <a:effectLst/>
                <a:uLnTx/>
                <a:uFillTx/>
                <a:latin typeface="Avenir"/>
                <a:ea typeface="Avenir"/>
                <a:cs typeface="Avenir"/>
                <a:sym typeface="Avenir Roman"/>
              </a:endParaRPr>
            </a:p>
          </p:txBody>
        </p:sp>
        <p:sp>
          <p:nvSpPr>
            <p:cNvPr id="19" name="Google Shape;26;p1">
              <a:extLst>
                <a:ext uri="{FF2B5EF4-FFF2-40B4-BE49-F238E27FC236}">
                  <a16:creationId xmlns:a16="http://schemas.microsoft.com/office/drawing/2014/main" id="{59109D9E-6042-890E-68AF-4D5709438627}"/>
                </a:ext>
              </a:extLst>
            </p:cNvPr>
            <p:cNvSpPr/>
            <p:nvPr/>
          </p:nvSpPr>
          <p:spPr>
            <a:xfrm rot="10800000">
              <a:off x="9213458" y="6094668"/>
              <a:ext cx="1333100" cy="511692"/>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21C885"/>
                </a:gs>
                <a:gs pos="23892">
                  <a:srgbClr val="21C885"/>
                </a:gs>
                <a:gs pos="50473">
                  <a:srgbClr val="7FE478"/>
                </a:gs>
                <a:gs pos="100000">
                  <a:srgbClr val="DEFF6B"/>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20" name="Google Shape;27;p1" descr="Google Shape;27;p1">
              <a:extLst>
                <a:ext uri="{FF2B5EF4-FFF2-40B4-BE49-F238E27FC236}">
                  <a16:creationId xmlns:a16="http://schemas.microsoft.com/office/drawing/2014/main" id="{8E021C56-3D89-34AB-2093-1681B394FE5E}"/>
                </a:ext>
              </a:extLst>
            </p:cNvPr>
            <p:cNvPicPr>
              <a:picLocks noChangeAspect="1"/>
            </p:cNvPicPr>
            <p:nvPr/>
          </p:nvPicPr>
          <p:blipFill>
            <a:blip r:embed="rId4"/>
            <a:stretch>
              <a:fillRect/>
            </a:stretch>
          </p:blipFill>
          <p:spPr>
            <a:xfrm rot="16200000">
              <a:off x="8577087" y="3125150"/>
              <a:ext cx="280584" cy="6219619"/>
            </a:xfrm>
            <a:prstGeom prst="rect">
              <a:avLst/>
            </a:prstGeom>
            <a:ln w="12700">
              <a:miter lim="400000"/>
            </a:ln>
          </p:spPr>
        </p:pic>
        <p:sp>
          <p:nvSpPr>
            <p:cNvPr id="21" name="Google Shape;28;p1">
              <a:extLst>
                <a:ext uri="{FF2B5EF4-FFF2-40B4-BE49-F238E27FC236}">
                  <a16:creationId xmlns:a16="http://schemas.microsoft.com/office/drawing/2014/main" id="{FF4FD705-9422-2E35-8192-06CACFBF0CCC}"/>
                </a:ext>
              </a:extLst>
            </p:cNvPr>
            <p:cNvSpPr/>
            <p:nvPr/>
          </p:nvSpPr>
          <p:spPr>
            <a:xfrm rot="10800000">
              <a:off x="6003175" y="4408803"/>
              <a:ext cx="4274638"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0CB100"/>
                </a:gs>
                <a:gs pos="46820">
                  <a:srgbClr val="67CE02"/>
                </a:gs>
                <a:gs pos="99070">
                  <a:srgbClr val="C3EA03"/>
                </a:gs>
                <a:gs pos="100000">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22" name="Google Shape;29;p1">
              <a:extLst>
                <a:ext uri="{FF2B5EF4-FFF2-40B4-BE49-F238E27FC236}">
                  <a16:creationId xmlns:a16="http://schemas.microsoft.com/office/drawing/2014/main" id="{9785D817-ABC6-9AEA-A660-7CFCECF78F76}"/>
                </a:ext>
              </a:extLst>
            </p:cNvPr>
            <p:cNvSpPr txBox="1"/>
            <p:nvPr/>
          </p:nvSpPr>
          <p:spPr>
            <a:xfrm>
              <a:off x="717303" y="888396"/>
              <a:ext cx="1785608" cy="1029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5100">
                  <a:solidFill>
                    <a:srgbClr val="FF80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FF8000"/>
                  </a:solidFill>
                  <a:effectLst/>
                  <a:uLnTx/>
                  <a:uFillTx/>
                  <a:latin typeface="Impact"/>
                  <a:sym typeface="Impact"/>
                </a:rPr>
                <a:t>01</a:t>
              </a:r>
              <a:r>
                <a:rPr lang="vi-VN" kern="0" dirty="0"/>
                <a:t>-</a:t>
              </a:r>
              <a:r>
                <a:rPr kumimoji="0" lang="vi-VN" sz="5100" b="0" i="0" u="none" strike="noStrike" kern="0" cap="none" spc="0" normalizeH="0" baseline="0" noProof="0" dirty="0">
                  <a:ln>
                    <a:noFill/>
                  </a:ln>
                  <a:solidFill>
                    <a:srgbClr val="FF8000"/>
                  </a:solidFill>
                  <a:effectLst/>
                  <a:uLnTx/>
                  <a:uFillTx/>
                  <a:latin typeface="Impact"/>
                  <a:sym typeface="Impact"/>
                </a:rPr>
                <a:t> 02</a:t>
              </a:r>
              <a:endParaRPr kumimoji="0" sz="5100" b="0" i="0" u="none" strike="noStrike" kern="0" cap="none" spc="0" normalizeH="0" baseline="0" noProof="0" dirty="0">
                <a:ln>
                  <a:noFill/>
                </a:ln>
                <a:solidFill>
                  <a:srgbClr val="FF8000"/>
                </a:solidFill>
                <a:effectLst/>
                <a:uLnTx/>
                <a:uFillTx/>
                <a:latin typeface="Impact"/>
                <a:sym typeface="Impact"/>
              </a:endParaRPr>
            </a:p>
          </p:txBody>
        </p:sp>
        <p:sp>
          <p:nvSpPr>
            <p:cNvPr id="24" name="Google Shape;34;p1">
              <a:extLst>
                <a:ext uri="{FF2B5EF4-FFF2-40B4-BE49-F238E27FC236}">
                  <a16:creationId xmlns:a16="http://schemas.microsoft.com/office/drawing/2014/main" id="{4E830DC6-A46F-37E3-DA31-D931D9EB8BDF}"/>
                </a:ext>
              </a:extLst>
            </p:cNvPr>
            <p:cNvSpPr txBox="1"/>
            <p:nvPr/>
          </p:nvSpPr>
          <p:spPr>
            <a:xfrm>
              <a:off x="9438415" y="987419"/>
              <a:ext cx="2011254" cy="1029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5100">
                  <a:solidFill>
                    <a:srgbClr val="D0459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D04597"/>
                  </a:solidFill>
                  <a:effectLst/>
                  <a:uLnTx/>
                  <a:uFillTx/>
                  <a:latin typeface="Impact"/>
                  <a:sym typeface="Impact"/>
                </a:rPr>
                <a:t>0</a:t>
              </a:r>
              <a:r>
                <a:rPr kumimoji="0" lang="vi-VN" sz="5100" b="0" i="0" u="none" strike="noStrike" kern="0" cap="none" spc="0" normalizeH="0" baseline="0" noProof="0" dirty="0">
                  <a:ln>
                    <a:noFill/>
                  </a:ln>
                  <a:solidFill>
                    <a:srgbClr val="D04597"/>
                  </a:solidFill>
                  <a:effectLst/>
                  <a:uLnTx/>
                  <a:uFillTx/>
                  <a:latin typeface="Impact"/>
                  <a:sym typeface="Impact"/>
                </a:rPr>
                <a:t>3-04</a:t>
              </a:r>
              <a:endParaRPr kumimoji="0" sz="5100" b="0" i="0" u="none" strike="noStrike" kern="0" cap="none" spc="0" normalizeH="0" baseline="0" noProof="0" dirty="0">
                <a:ln>
                  <a:noFill/>
                </a:ln>
                <a:solidFill>
                  <a:srgbClr val="D04597"/>
                </a:solidFill>
                <a:effectLst/>
                <a:uLnTx/>
                <a:uFillTx/>
                <a:latin typeface="Impact"/>
                <a:sym typeface="Impact"/>
              </a:endParaRPr>
            </a:p>
          </p:txBody>
        </p:sp>
        <p:sp>
          <p:nvSpPr>
            <p:cNvPr id="29" name="Freeform 9">
              <a:extLst>
                <a:ext uri="{FF2B5EF4-FFF2-40B4-BE49-F238E27FC236}">
                  <a16:creationId xmlns:a16="http://schemas.microsoft.com/office/drawing/2014/main" id="{07840BB7-5AF3-073C-F15D-39890EC0B315}"/>
                </a:ext>
              </a:extLst>
            </p:cNvPr>
            <p:cNvSpPr/>
            <p:nvPr/>
          </p:nvSpPr>
          <p:spPr>
            <a:xfrm>
              <a:off x="6484868" y="4687190"/>
              <a:ext cx="700949" cy="666713"/>
            </a:xfrm>
            <a:custGeom>
              <a:avLst/>
              <a:gdLst/>
              <a:ahLst/>
              <a:cxnLst>
                <a:cxn ang="0">
                  <a:pos x="wd2" y="hd2"/>
                </a:cxn>
                <a:cxn ang="5400000">
                  <a:pos x="wd2" y="hd2"/>
                </a:cxn>
                <a:cxn ang="10800000">
                  <a:pos x="wd2" y="hd2"/>
                </a:cxn>
                <a:cxn ang="16200000">
                  <a:pos x="wd2" y="hd2"/>
                </a:cxn>
              </a:cxnLst>
              <a:rect l="0" t="0" r="r" b="b"/>
              <a:pathLst>
                <a:path w="21594" h="21600" extrusionOk="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Freeform 12">
              <a:extLst>
                <a:ext uri="{FF2B5EF4-FFF2-40B4-BE49-F238E27FC236}">
                  <a16:creationId xmlns:a16="http://schemas.microsoft.com/office/drawing/2014/main" id="{4EAC3A09-0D32-2A42-B90A-537E701F6BC7}"/>
                </a:ext>
              </a:extLst>
            </p:cNvPr>
            <p:cNvSpPr/>
            <p:nvPr/>
          </p:nvSpPr>
          <p:spPr>
            <a:xfrm>
              <a:off x="4723310" y="4696445"/>
              <a:ext cx="589064" cy="645668"/>
            </a:xfrm>
            <a:custGeom>
              <a:avLst/>
              <a:gdLst/>
              <a:ahLst/>
              <a:cxnLst>
                <a:cxn ang="0">
                  <a:pos x="wd2" y="hd2"/>
                </a:cxn>
                <a:cxn ang="5400000">
                  <a:pos x="wd2" y="hd2"/>
                </a:cxn>
                <a:cxn ang="10800000">
                  <a:pos x="wd2" y="hd2"/>
                </a:cxn>
                <a:cxn ang="16200000">
                  <a:pos x="wd2" y="hd2"/>
                </a:cxn>
              </a:cxnLst>
              <a:rect l="0" t="0" r="r" b="b"/>
              <a:pathLst>
                <a:path w="21248" h="21600" extrusionOk="0">
                  <a:moveTo>
                    <a:pt x="5084" y="14393"/>
                  </a:moveTo>
                  <a:lnTo>
                    <a:pt x="6475" y="20745"/>
                  </a:lnTo>
                  <a:cubicBezTo>
                    <a:pt x="6577" y="21236"/>
                    <a:pt x="7099" y="21597"/>
                    <a:pt x="7713" y="21600"/>
                  </a:cubicBezTo>
                  <a:lnTo>
                    <a:pt x="14461" y="21600"/>
                  </a:lnTo>
                  <a:cubicBezTo>
                    <a:pt x="15070" y="21595"/>
                    <a:pt x="15585" y="21234"/>
                    <a:pt x="15679" y="20745"/>
                  </a:cubicBezTo>
                  <a:lnTo>
                    <a:pt x="17110" y="14393"/>
                  </a:lnTo>
                  <a:close/>
                  <a:moveTo>
                    <a:pt x="4276" y="7191"/>
                  </a:moveTo>
                  <a:cubicBezTo>
                    <a:pt x="3581" y="7191"/>
                    <a:pt x="3018" y="8169"/>
                    <a:pt x="3018" y="8733"/>
                  </a:cubicBezTo>
                  <a:cubicBezTo>
                    <a:pt x="2967" y="9299"/>
                    <a:pt x="3491" y="9791"/>
                    <a:pt x="4188" y="9832"/>
                  </a:cubicBezTo>
                  <a:cubicBezTo>
                    <a:pt x="4885" y="9873"/>
                    <a:pt x="5490" y="9447"/>
                    <a:pt x="5541" y="8882"/>
                  </a:cubicBezTo>
                  <a:cubicBezTo>
                    <a:pt x="5545" y="8833"/>
                    <a:pt x="5545" y="8783"/>
                    <a:pt x="5541" y="8733"/>
                  </a:cubicBezTo>
                  <a:cubicBezTo>
                    <a:pt x="5541" y="8169"/>
                    <a:pt x="4978" y="7191"/>
                    <a:pt x="4276" y="7191"/>
                  </a:cubicBezTo>
                  <a:close/>
                  <a:moveTo>
                    <a:pt x="14540" y="6449"/>
                  </a:moveTo>
                  <a:cubicBezTo>
                    <a:pt x="14378" y="6450"/>
                    <a:pt x="14222" y="6504"/>
                    <a:pt x="14110" y="6600"/>
                  </a:cubicBezTo>
                  <a:cubicBezTo>
                    <a:pt x="12569" y="7909"/>
                    <a:pt x="11539" y="9558"/>
                    <a:pt x="11150" y="11340"/>
                  </a:cubicBezTo>
                  <a:lnTo>
                    <a:pt x="9037" y="11340"/>
                  </a:lnTo>
                  <a:cubicBezTo>
                    <a:pt x="8786" y="10518"/>
                    <a:pt x="8375" y="10023"/>
                    <a:pt x="7137" y="8922"/>
                  </a:cubicBezTo>
                  <a:cubicBezTo>
                    <a:pt x="6903" y="8717"/>
                    <a:pt x="6508" y="8705"/>
                    <a:pt x="6256" y="8895"/>
                  </a:cubicBezTo>
                  <a:cubicBezTo>
                    <a:pt x="6004" y="9085"/>
                    <a:pt x="5989" y="9405"/>
                    <a:pt x="6223" y="9610"/>
                  </a:cubicBezTo>
                  <a:cubicBezTo>
                    <a:pt x="7176" y="10459"/>
                    <a:pt x="7547" y="10840"/>
                    <a:pt x="7733" y="11303"/>
                  </a:cubicBezTo>
                  <a:lnTo>
                    <a:pt x="5084" y="11303"/>
                  </a:lnTo>
                  <a:cubicBezTo>
                    <a:pt x="4383" y="11311"/>
                    <a:pt x="3822" y="11776"/>
                    <a:pt x="3826" y="12345"/>
                  </a:cubicBezTo>
                  <a:lnTo>
                    <a:pt x="3826" y="13372"/>
                  </a:lnTo>
                  <a:lnTo>
                    <a:pt x="18394" y="13372"/>
                  </a:lnTo>
                  <a:lnTo>
                    <a:pt x="18394" y="12345"/>
                  </a:lnTo>
                  <a:cubicBezTo>
                    <a:pt x="18373" y="11764"/>
                    <a:pt x="17786" y="11302"/>
                    <a:pt x="17070" y="11303"/>
                  </a:cubicBezTo>
                  <a:lnTo>
                    <a:pt x="12395" y="11303"/>
                  </a:lnTo>
                  <a:cubicBezTo>
                    <a:pt x="12763" y="9792"/>
                    <a:pt x="13660" y="8401"/>
                    <a:pt x="14977" y="7293"/>
                  </a:cubicBezTo>
                  <a:cubicBezTo>
                    <a:pt x="15216" y="7096"/>
                    <a:pt x="15216" y="6780"/>
                    <a:pt x="14977" y="6584"/>
                  </a:cubicBezTo>
                  <a:cubicBezTo>
                    <a:pt x="14863" y="6506"/>
                    <a:pt x="14722" y="6459"/>
                    <a:pt x="14573" y="6449"/>
                  </a:cubicBezTo>
                  <a:close/>
                  <a:moveTo>
                    <a:pt x="6700" y="6197"/>
                  </a:moveTo>
                  <a:cubicBezTo>
                    <a:pt x="6298" y="6168"/>
                    <a:pt x="5905" y="6301"/>
                    <a:pt x="5647" y="6551"/>
                  </a:cubicBezTo>
                  <a:cubicBezTo>
                    <a:pt x="5296" y="7041"/>
                    <a:pt x="6057" y="7949"/>
                    <a:pt x="6660" y="8234"/>
                  </a:cubicBezTo>
                  <a:cubicBezTo>
                    <a:pt x="7272" y="8510"/>
                    <a:pt x="8043" y="8338"/>
                    <a:pt x="8395" y="7847"/>
                  </a:cubicBezTo>
                  <a:cubicBezTo>
                    <a:pt x="8730" y="7343"/>
                    <a:pt x="8521" y="6715"/>
                    <a:pt x="7918" y="6417"/>
                  </a:cubicBezTo>
                  <a:cubicBezTo>
                    <a:pt x="7541" y="6262"/>
                    <a:pt x="7122" y="6186"/>
                    <a:pt x="6700" y="6197"/>
                  </a:cubicBezTo>
                  <a:close/>
                  <a:moveTo>
                    <a:pt x="1879" y="6197"/>
                  </a:moveTo>
                  <a:cubicBezTo>
                    <a:pt x="1448" y="6187"/>
                    <a:pt x="1021" y="6263"/>
                    <a:pt x="634" y="6417"/>
                  </a:cubicBezTo>
                  <a:cubicBezTo>
                    <a:pt x="34" y="6716"/>
                    <a:pt x="-173" y="7345"/>
                    <a:pt x="164" y="7847"/>
                  </a:cubicBezTo>
                  <a:cubicBezTo>
                    <a:pt x="516" y="8338"/>
                    <a:pt x="1287" y="8510"/>
                    <a:pt x="1899" y="8234"/>
                  </a:cubicBezTo>
                  <a:cubicBezTo>
                    <a:pt x="2501" y="7949"/>
                    <a:pt x="3263" y="7041"/>
                    <a:pt x="2912" y="6551"/>
                  </a:cubicBezTo>
                  <a:cubicBezTo>
                    <a:pt x="2662" y="6301"/>
                    <a:pt x="2275" y="6168"/>
                    <a:pt x="1879" y="6197"/>
                  </a:cubicBezTo>
                  <a:close/>
                  <a:moveTo>
                    <a:pt x="16964" y="5122"/>
                  </a:moveTo>
                  <a:cubicBezTo>
                    <a:pt x="16269" y="5122"/>
                    <a:pt x="15679" y="6100"/>
                    <a:pt x="15679" y="6664"/>
                  </a:cubicBezTo>
                  <a:cubicBezTo>
                    <a:pt x="15690" y="7234"/>
                    <a:pt x="16262" y="7691"/>
                    <a:pt x="16964" y="7691"/>
                  </a:cubicBezTo>
                  <a:cubicBezTo>
                    <a:pt x="17661" y="7688"/>
                    <a:pt x="18225" y="7230"/>
                    <a:pt x="18229" y="6664"/>
                  </a:cubicBezTo>
                  <a:cubicBezTo>
                    <a:pt x="18229" y="6122"/>
                    <a:pt x="17659" y="5122"/>
                    <a:pt x="16964" y="5122"/>
                  </a:cubicBezTo>
                  <a:close/>
                  <a:moveTo>
                    <a:pt x="4276" y="5122"/>
                  </a:moveTo>
                  <a:cubicBezTo>
                    <a:pt x="3749" y="5122"/>
                    <a:pt x="3322" y="5468"/>
                    <a:pt x="3322" y="5896"/>
                  </a:cubicBezTo>
                  <a:cubicBezTo>
                    <a:pt x="3323" y="6323"/>
                    <a:pt x="3749" y="6670"/>
                    <a:pt x="4276" y="6670"/>
                  </a:cubicBezTo>
                  <a:cubicBezTo>
                    <a:pt x="4803" y="6670"/>
                    <a:pt x="5230" y="6323"/>
                    <a:pt x="5230" y="5896"/>
                  </a:cubicBezTo>
                  <a:cubicBezTo>
                    <a:pt x="5230" y="5894"/>
                    <a:pt x="5230" y="5892"/>
                    <a:pt x="5230" y="5890"/>
                  </a:cubicBezTo>
                  <a:cubicBezTo>
                    <a:pt x="5230" y="5466"/>
                    <a:pt x="4806" y="5122"/>
                    <a:pt x="4283" y="5122"/>
                  </a:cubicBezTo>
                  <a:cubicBezTo>
                    <a:pt x="4280" y="5122"/>
                    <a:pt x="4278" y="5122"/>
                    <a:pt x="4276" y="5122"/>
                  </a:cubicBezTo>
                  <a:close/>
                  <a:moveTo>
                    <a:pt x="19368" y="4111"/>
                  </a:moveTo>
                  <a:cubicBezTo>
                    <a:pt x="18960" y="4083"/>
                    <a:pt x="18562" y="4222"/>
                    <a:pt x="18308" y="4482"/>
                  </a:cubicBezTo>
                  <a:cubicBezTo>
                    <a:pt x="17964" y="4971"/>
                    <a:pt x="18719" y="5864"/>
                    <a:pt x="19321" y="6143"/>
                  </a:cubicBezTo>
                  <a:cubicBezTo>
                    <a:pt x="19942" y="6415"/>
                    <a:pt x="20716" y="6245"/>
                    <a:pt x="21083" y="5756"/>
                  </a:cubicBezTo>
                  <a:cubicBezTo>
                    <a:pt x="21427" y="5260"/>
                    <a:pt x="21214" y="4632"/>
                    <a:pt x="20606" y="4348"/>
                  </a:cubicBezTo>
                  <a:cubicBezTo>
                    <a:pt x="20222" y="4192"/>
                    <a:pt x="19796" y="4119"/>
                    <a:pt x="19368" y="4133"/>
                  </a:cubicBezTo>
                  <a:close/>
                  <a:moveTo>
                    <a:pt x="14540" y="4111"/>
                  </a:moveTo>
                  <a:cubicBezTo>
                    <a:pt x="14116" y="4104"/>
                    <a:pt x="13696" y="4186"/>
                    <a:pt x="13322" y="4348"/>
                  </a:cubicBezTo>
                  <a:cubicBezTo>
                    <a:pt x="12711" y="4631"/>
                    <a:pt x="12499" y="5263"/>
                    <a:pt x="12848" y="5759"/>
                  </a:cubicBezTo>
                  <a:cubicBezTo>
                    <a:pt x="13198" y="6254"/>
                    <a:pt x="13976" y="6427"/>
                    <a:pt x="14587" y="6143"/>
                  </a:cubicBezTo>
                  <a:cubicBezTo>
                    <a:pt x="15189" y="5864"/>
                    <a:pt x="15944" y="4971"/>
                    <a:pt x="15600" y="4482"/>
                  </a:cubicBezTo>
                  <a:cubicBezTo>
                    <a:pt x="15347" y="4238"/>
                    <a:pt x="14965" y="4108"/>
                    <a:pt x="14573" y="4133"/>
                  </a:cubicBezTo>
                  <a:close/>
                  <a:moveTo>
                    <a:pt x="7633" y="3510"/>
                  </a:moveTo>
                  <a:cubicBezTo>
                    <a:pt x="7305" y="3441"/>
                    <a:pt x="6956" y="3478"/>
                    <a:pt x="6660" y="3612"/>
                  </a:cubicBezTo>
                  <a:cubicBezTo>
                    <a:pt x="6057" y="3896"/>
                    <a:pt x="5296" y="4789"/>
                    <a:pt x="5647" y="5272"/>
                  </a:cubicBezTo>
                  <a:cubicBezTo>
                    <a:pt x="5998" y="5756"/>
                    <a:pt x="7322" y="5692"/>
                    <a:pt x="7918" y="5407"/>
                  </a:cubicBezTo>
                  <a:cubicBezTo>
                    <a:pt x="8526" y="5123"/>
                    <a:pt x="8739" y="4495"/>
                    <a:pt x="8395" y="3999"/>
                  </a:cubicBezTo>
                  <a:cubicBezTo>
                    <a:pt x="8233" y="3759"/>
                    <a:pt x="7958" y="3583"/>
                    <a:pt x="7633" y="3510"/>
                  </a:cubicBezTo>
                  <a:close/>
                  <a:moveTo>
                    <a:pt x="945" y="3510"/>
                  </a:moveTo>
                  <a:cubicBezTo>
                    <a:pt x="264" y="3659"/>
                    <a:pt x="-140" y="4228"/>
                    <a:pt x="44" y="4781"/>
                  </a:cubicBezTo>
                  <a:cubicBezTo>
                    <a:pt x="132" y="5045"/>
                    <a:pt x="344" y="5269"/>
                    <a:pt x="634" y="5407"/>
                  </a:cubicBezTo>
                  <a:cubicBezTo>
                    <a:pt x="1236" y="5692"/>
                    <a:pt x="2567" y="5761"/>
                    <a:pt x="2912" y="5272"/>
                  </a:cubicBezTo>
                  <a:cubicBezTo>
                    <a:pt x="3256" y="4783"/>
                    <a:pt x="2501" y="3896"/>
                    <a:pt x="1899" y="3612"/>
                  </a:cubicBezTo>
                  <a:cubicBezTo>
                    <a:pt x="1611" y="3475"/>
                    <a:pt x="1267" y="3438"/>
                    <a:pt x="945" y="3510"/>
                  </a:cubicBezTo>
                  <a:close/>
                  <a:moveTo>
                    <a:pt x="16964" y="3090"/>
                  </a:moveTo>
                  <a:cubicBezTo>
                    <a:pt x="16437" y="3090"/>
                    <a:pt x="16010" y="3437"/>
                    <a:pt x="16010" y="3864"/>
                  </a:cubicBezTo>
                  <a:cubicBezTo>
                    <a:pt x="16010" y="4292"/>
                    <a:pt x="16437" y="4638"/>
                    <a:pt x="16964" y="4638"/>
                  </a:cubicBezTo>
                  <a:cubicBezTo>
                    <a:pt x="17491" y="4638"/>
                    <a:pt x="17918" y="4292"/>
                    <a:pt x="17918" y="3864"/>
                  </a:cubicBezTo>
                  <a:cubicBezTo>
                    <a:pt x="17925" y="3434"/>
                    <a:pt x="17501" y="3080"/>
                    <a:pt x="16971" y="3074"/>
                  </a:cubicBezTo>
                  <a:cubicBezTo>
                    <a:pt x="16968" y="3074"/>
                    <a:pt x="16966" y="3074"/>
                    <a:pt x="16964" y="3074"/>
                  </a:cubicBezTo>
                  <a:close/>
                  <a:moveTo>
                    <a:pt x="4276" y="2069"/>
                  </a:moveTo>
                  <a:cubicBezTo>
                    <a:pt x="3581" y="2069"/>
                    <a:pt x="3018" y="2526"/>
                    <a:pt x="3018" y="3090"/>
                  </a:cubicBezTo>
                  <a:cubicBezTo>
                    <a:pt x="3018" y="3628"/>
                    <a:pt x="3581" y="4638"/>
                    <a:pt x="4276" y="4638"/>
                  </a:cubicBezTo>
                  <a:cubicBezTo>
                    <a:pt x="4971" y="4638"/>
                    <a:pt x="5541" y="3655"/>
                    <a:pt x="5541" y="3090"/>
                  </a:cubicBezTo>
                  <a:cubicBezTo>
                    <a:pt x="5552" y="2526"/>
                    <a:pt x="4997" y="2062"/>
                    <a:pt x="4303" y="2053"/>
                  </a:cubicBezTo>
                  <a:cubicBezTo>
                    <a:pt x="4294" y="2053"/>
                    <a:pt x="4285" y="2053"/>
                    <a:pt x="4276" y="2053"/>
                  </a:cubicBezTo>
                  <a:close/>
                  <a:moveTo>
                    <a:pt x="20295" y="1462"/>
                  </a:moveTo>
                  <a:cubicBezTo>
                    <a:pt x="19969" y="1383"/>
                    <a:pt x="19618" y="1414"/>
                    <a:pt x="19321" y="1548"/>
                  </a:cubicBezTo>
                  <a:cubicBezTo>
                    <a:pt x="18719" y="1827"/>
                    <a:pt x="17964" y="2736"/>
                    <a:pt x="18308" y="3225"/>
                  </a:cubicBezTo>
                  <a:cubicBezTo>
                    <a:pt x="18653" y="3714"/>
                    <a:pt x="20004" y="3644"/>
                    <a:pt x="20606" y="3359"/>
                  </a:cubicBezTo>
                  <a:cubicBezTo>
                    <a:pt x="21205" y="3062"/>
                    <a:pt x="21414" y="2437"/>
                    <a:pt x="21083" y="1935"/>
                  </a:cubicBezTo>
                  <a:cubicBezTo>
                    <a:pt x="20913" y="1692"/>
                    <a:pt x="20628" y="1515"/>
                    <a:pt x="20295" y="1446"/>
                  </a:cubicBezTo>
                  <a:close/>
                  <a:moveTo>
                    <a:pt x="13613" y="1462"/>
                  </a:moveTo>
                  <a:cubicBezTo>
                    <a:pt x="13290" y="1530"/>
                    <a:pt x="13013" y="1700"/>
                    <a:pt x="12845" y="1935"/>
                  </a:cubicBezTo>
                  <a:cubicBezTo>
                    <a:pt x="12514" y="2437"/>
                    <a:pt x="12723" y="3062"/>
                    <a:pt x="13322" y="3359"/>
                  </a:cubicBezTo>
                  <a:cubicBezTo>
                    <a:pt x="13924" y="3644"/>
                    <a:pt x="15249" y="3714"/>
                    <a:pt x="15600" y="3225"/>
                  </a:cubicBezTo>
                  <a:cubicBezTo>
                    <a:pt x="15951" y="2736"/>
                    <a:pt x="15189" y="1827"/>
                    <a:pt x="14587" y="1548"/>
                  </a:cubicBezTo>
                  <a:cubicBezTo>
                    <a:pt x="14293" y="1408"/>
                    <a:pt x="13941" y="1371"/>
                    <a:pt x="13613" y="1446"/>
                  </a:cubicBezTo>
                  <a:close/>
                  <a:moveTo>
                    <a:pt x="16964" y="16"/>
                  </a:moveTo>
                  <a:cubicBezTo>
                    <a:pt x="16262" y="16"/>
                    <a:pt x="15690" y="473"/>
                    <a:pt x="15679" y="1043"/>
                  </a:cubicBezTo>
                  <a:cubicBezTo>
                    <a:pt x="15679" y="1607"/>
                    <a:pt x="16269" y="2585"/>
                    <a:pt x="16964" y="2585"/>
                  </a:cubicBezTo>
                  <a:cubicBezTo>
                    <a:pt x="17659" y="2585"/>
                    <a:pt x="18229" y="1607"/>
                    <a:pt x="18229" y="1043"/>
                  </a:cubicBezTo>
                  <a:cubicBezTo>
                    <a:pt x="18236" y="473"/>
                    <a:pt x="17673" y="6"/>
                    <a:pt x="16971" y="0"/>
                  </a:cubicBezTo>
                  <a:cubicBezTo>
                    <a:pt x="16968" y="0"/>
                    <a:pt x="16966" y="0"/>
                    <a:pt x="16964"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Freeform 16">
              <a:extLst>
                <a:ext uri="{FF2B5EF4-FFF2-40B4-BE49-F238E27FC236}">
                  <a16:creationId xmlns:a16="http://schemas.microsoft.com/office/drawing/2014/main" id="{FABC0707-B99A-0BA3-AB4A-D8204042F88F}"/>
                </a:ext>
              </a:extLst>
            </p:cNvPr>
            <p:cNvSpPr/>
            <p:nvPr/>
          </p:nvSpPr>
          <p:spPr>
            <a:xfrm>
              <a:off x="6523331" y="1598648"/>
              <a:ext cx="624023" cy="608878"/>
            </a:xfrm>
            <a:custGeom>
              <a:avLst/>
              <a:gdLst/>
              <a:ahLst/>
              <a:cxnLst>
                <a:cxn ang="0">
                  <a:pos x="wd2" y="hd2"/>
                </a:cxn>
                <a:cxn ang="5400000">
                  <a:pos x="wd2" y="hd2"/>
                </a:cxn>
                <a:cxn ang="10800000">
                  <a:pos x="wd2" y="hd2"/>
                </a:cxn>
                <a:cxn ang="16200000">
                  <a:pos x="wd2" y="hd2"/>
                </a:cxn>
              </a:cxnLst>
              <a:rect l="0" t="0" r="r" b="b"/>
              <a:pathLst>
                <a:path w="21600" h="21600" extrusionOk="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Freeform 17">
              <a:extLst>
                <a:ext uri="{FF2B5EF4-FFF2-40B4-BE49-F238E27FC236}">
                  <a16:creationId xmlns:a16="http://schemas.microsoft.com/office/drawing/2014/main" id="{53B30D47-B426-DCB3-12A8-347E5961DEAE}"/>
                </a:ext>
              </a:extLst>
            </p:cNvPr>
            <p:cNvSpPr/>
            <p:nvPr/>
          </p:nvSpPr>
          <p:spPr>
            <a:xfrm>
              <a:off x="4857078" y="1688453"/>
              <a:ext cx="586337" cy="519073"/>
            </a:xfrm>
            <a:custGeom>
              <a:avLst/>
              <a:gdLst/>
              <a:ahLst/>
              <a:cxnLst>
                <a:cxn ang="0">
                  <a:pos x="wd2" y="hd2"/>
                </a:cxn>
                <a:cxn ang="5400000">
                  <a:pos x="wd2" y="hd2"/>
                </a:cxn>
                <a:cxn ang="10800000">
                  <a:pos x="wd2" y="hd2"/>
                </a:cxn>
                <a:cxn ang="16200000">
                  <a:pos x="wd2" y="hd2"/>
                </a:cxn>
              </a:cxnLst>
              <a:rect l="0" t="0" r="r" b="b"/>
              <a:pathLst>
                <a:path w="21354" h="21600" extrusionOk="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Rectangle 32">
              <a:extLst>
                <a:ext uri="{FF2B5EF4-FFF2-40B4-BE49-F238E27FC236}">
                  <a16:creationId xmlns:a16="http://schemas.microsoft.com/office/drawing/2014/main" id="{83CCDCD3-AFE7-0825-4265-3EF88BAB73C2}"/>
                </a:ext>
              </a:extLst>
            </p:cNvPr>
            <p:cNvSpPr/>
            <p:nvPr/>
          </p:nvSpPr>
          <p:spPr>
            <a:xfrm>
              <a:off x="4407198" y="2730841"/>
              <a:ext cx="3377604" cy="140827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p>
          </p:txBody>
        </p:sp>
      </p:grpSp>
      <p:sp>
        <p:nvSpPr>
          <p:cNvPr id="42" name="TextBox 41">
            <a:extLst>
              <a:ext uri="{FF2B5EF4-FFF2-40B4-BE49-F238E27FC236}">
                <a16:creationId xmlns:a16="http://schemas.microsoft.com/office/drawing/2014/main" id="{E1359CC4-4013-A441-EA14-4C77A284F81E}"/>
              </a:ext>
            </a:extLst>
          </p:cNvPr>
          <p:cNvSpPr txBox="1"/>
          <p:nvPr/>
        </p:nvSpPr>
        <p:spPr>
          <a:xfrm>
            <a:off x="201893" y="3097333"/>
            <a:ext cx="4015132" cy="2246769"/>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vi-VN" sz="2800" dirty="0" err="1">
                <a:latin typeface="Times New Roman" panose="02020603050405020304" pitchFamily="18" charset="0"/>
                <a:cs typeface="Times New Roman" panose="02020603050405020304" pitchFamily="18" charset="0"/>
              </a:rPr>
              <a:t>Lập</a:t>
            </a:r>
            <a:r>
              <a:rPr lang="vi-VN" sz="2800" dirty="0">
                <a:latin typeface="Times New Roman" panose="02020603050405020304" pitchFamily="18" charset="0"/>
                <a:cs typeface="Times New Roman" panose="02020603050405020304" pitchFamily="18" charset="0"/>
              </a:rPr>
              <a:t>  bảng thống kê thể </a:t>
            </a:r>
            <a:r>
              <a:rPr lang="vi-VN" sz="2800" dirty="0" err="1">
                <a:latin typeface="Times New Roman" panose="02020603050405020304" pitchFamily="18" charset="0"/>
                <a:cs typeface="Times New Roman" panose="02020603050405020304" pitchFamily="18" charset="0"/>
              </a:rPr>
              <a:t>hiện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cuộc</a:t>
            </a:r>
            <a:r>
              <a:rPr lang="vi-VN" sz="2800" dirty="0">
                <a:latin typeface="Times New Roman" panose="02020603050405020304" pitchFamily="18" charset="0"/>
                <a:cs typeface="Times New Roman" panose="02020603050405020304" pitchFamily="18" charset="0"/>
              </a:rPr>
              <a:t> đấu tranh giành </a:t>
            </a:r>
            <a:r>
              <a:rPr lang="vi-VN" sz="2800" dirty="0" err="1">
                <a:latin typeface="Times New Roman" panose="02020603050405020304" pitchFamily="18" charset="0"/>
                <a:cs typeface="Times New Roman" panose="02020603050405020304" pitchFamily="18" charset="0"/>
              </a:rPr>
              <a:t>độc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lập</a:t>
            </a:r>
            <a:r>
              <a:rPr lang="vi-VN" sz="2800" dirty="0">
                <a:latin typeface="Times New Roman" panose="02020603050405020304" pitchFamily="18" charset="0"/>
                <a:cs typeface="Times New Roman" panose="02020603050405020304" pitchFamily="18" charset="0"/>
              </a:rPr>
              <a:t> dân </a:t>
            </a:r>
            <a:r>
              <a:rPr lang="vi-VN" sz="2800" dirty="0" err="1">
                <a:latin typeface="Times New Roman" panose="02020603050405020304" pitchFamily="18" charset="0"/>
                <a:cs typeface="Times New Roman" panose="02020603050405020304" pitchFamily="18" charset="0"/>
              </a:rPr>
              <a:t>tộc</a:t>
            </a:r>
            <a:r>
              <a:rPr lang="vi-VN" sz="2800" dirty="0">
                <a:latin typeface="Times New Roman" panose="02020603050405020304" pitchFamily="18" charset="0"/>
                <a:cs typeface="Times New Roman" panose="02020603050405020304" pitchFamily="18" charset="0"/>
              </a:rPr>
              <a:t> của các </a:t>
            </a:r>
            <a:r>
              <a:rPr lang="vi-VN" sz="2800" dirty="0" err="1">
                <a:latin typeface="Times New Roman" panose="02020603050405020304" pitchFamily="18" charset="0"/>
                <a:cs typeface="Times New Roman" panose="02020603050405020304" pitchFamily="18" charset="0"/>
              </a:rPr>
              <a:t>nước</a:t>
            </a:r>
            <a:r>
              <a:rPr lang="vi-VN" sz="2800" dirty="0">
                <a:latin typeface="Times New Roman" panose="02020603050405020304" pitchFamily="18" charset="0"/>
                <a:cs typeface="Times New Roman" panose="02020603050405020304" pitchFamily="18" charset="0"/>
              </a:rPr>
              <a:t>   Đông Nam Á giai đoạn 1945 – 1975. </a:t>
            </a:r>
          </a:p>
        </p:txBody>
      </p:sp>
      <p:sp>
        <p:nvSpPr>
          <p:cNvPr id="43" name="TextBox 42">
            <a:extLst>
              <a:ext uri="{FF2B5EF4-FFF2-40B4-BE49-F238E27FC236}">
                <a16:creationId xmlns:a16="http://schemas.microsoft.com/office/drawing/2014/main" id="{F2FE0B7A-24E1-7DBF-5801-80A94334DB40}"/>
              </a:ext>
            </a:extLst>
          </p:cNvPr>
          <p:cNvSpPr txBox="1"/>
          <p:nvPr/>
        </p:nvSpPr>
        <p:spPr>
          <a:xfrm>
            <a:off x="8112934" y="3097333"/>
            <a:ext cx="4015132" cy="2246769"/>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Tình hình kinh tế, xã </a:t>
            </a:r>
            <a:r>
              <a:rPr lang="vi-VN" sz="2800" dirty="0" err="1">
                <a:latin typeface="Times New Roman" panose="02020603050405020304" pitchFamily="18" charset="0"/>
                <a:cs typeface="Times New Roman" panose="02020603050405020304" pitchFamily="18" charset="0"/>
              </a:rPr>
              <a:t>hội</a:t>
            </a:r>
            <a:r>
              <a:rPr lang="vi-VN" sz="2800" dirty="0">
                <a:latin typeface="Times New Roman" panose="02020603050405020304" pitchFamily="18" charset="0"/>
                <a:cs typeface="Times New Roman" panose="02020603050405020304" pitchFamily="18" charset="0"/>
              </a:rPr>
              <a:t> của các </a:t>
            </a:r>
            <a:r>
              <a:rPr lang="vi-VN" sz="2800" dirty="0" err="1">
                <a:latin typeface="Times New Roman" panose="02020603050405020304" pitchFamily="18" charset="0"/>
                <a:cs typeface="Times New Roman" panose="02020603050405020304" pitchFamily="18" charset="0"/>
              </a:rPr>
              <a:t>nước</a:t>
            </a:r>
            <a:r>
              <a:rPr lang="vi-VN" sz="2800" dirty="0">
                <a:latin typeface="Times New Roman" panose="02020603050405020304" pitchFamily="18" charset="0"/>
                <a:cs typeface="Times New Roman" panose="02020603050405020304" pitchFamily="18" charset="0"/>
              </a:rPr>
              <a:t> sau khi giành </a:t>
            </a:r>
            <a:r>
              <a:rPr lang="vi-VN" sz="2800" dirty="0" err="1">
                <a:latin typeface="Times New Roman" panose="02020603050405020304" pitchFamily="18" charset="0"/>
                <a:cs typeface="Times New Roman" panose="02020603050405020304" pitchFamily="18" charset="0"/>
              </a:rPr>
              <a:t>được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lập</a:t>
            </a:r>
            <a:r>
              <a:rPr lang="vi-VN" sz="2800" dirty="0">
                <a:latin typeface="Times New Roman" panose="02020603050405020304" pitchFamily="18" charset="0"/>
                <a:cs typeface="Times New Roman" panose="02020603050405020304" pitchFamily="18" charset="0"/>
              </a:rPr>
              <a:t> đến năm 1991 có điểm gì nổi </a:t>
            </a:r>
            <a:r>
              <a:rPr lang="vi-VN" sz="2800" dirty="0" err="1">
                <a:latin typeface="Times New Roman" panose="02020603050405020304" pitchFamily="18" charset="0"/>
                <a:cs typeface="Times New Roman" panose="02020603050405020304" pitchFamily="18" charset="0"/>
              </a:rPr>
              <a:t>bật</a:t>
            </a:r>
            <a:r>
              <a:rPr lang="vi-VN" sz="2800" dirty="0">
                <a:latin typeface="Times New Roman" panose="02020603050405020304" pitchFamily="18" charset="0"/>
                <a:cs typeface="Times New Roman" panose="02020603050405020304" pitchFamily="18" charset="0"/>
              </a:rPr>
              <a:t>?. </a:t>
            </a:r>
          </a:p>
        </p:txBody>
      </p:sp>
      <p:pic>
        <p:nvPicPr>
          <p:cNvPr id="44" name="5 Minute Timer (Nho)">
            <a:hlinkClick r:id="" action="ppaction://media"/>
            <a:extLst>
              <a:ext uri="{FF2B5EF4-FFF2-40B4-BE49-F238E27FC236}">
                <a16:creationId xmlns:a16="http://schemas.microsoft.com/office/drawing/2014/main" id="{CACAF924-A0C1-120A-A704-5B0928BDCF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7543" y="6065387"/>
            <a:ext cx="1523615" cy="792613"/>
          </a:xfrm>
          <a:prstGeom prst="rect">
            <a:avLst/>
          </a:prstGeom>
        </p:spPr>
      </p:pic>
    </p:spTree>
    <p:extLst>
      <p:ext uri="{BB962C8B-B14F-4D97-AF65-F5344CB8AC3E}">
        <p14:creationId xmlns:p14="http://schemas.microsoft.com/office/powerpoint/2010/main" val="2482493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circle(in)">
                                      <p:cBhvr>
                                        <p:cTn id="2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4"/>
                </p:tgtEl>
              </p:cMediaNode>
            </p:video>
          </p:childTnLst>
        </p:cTn>
      </p:par>
    </p:tnLst>
    <p:bldLst>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A50B47E-D22F-67A1-A27C-3772822A3E5D}"/>
              </a:ext>
            </a:extLst>
          </p:cNvPr>
          <p:cNvGrpSpPr/>
          <p:nvPr/>
        </p:nvGrpSpPr>
        <p:grpSpPr>
          <a:xfrm>
            <a:off x="230265" y="2921336"/>
            <a:ext cx="11502489" cy="2261944"/>
            <a:chOff x="240895" y="3565480"/>
            <a:chExt cx="13802987" cy="2714333"/>
          </a:xfrm>
        </p:grpSpPr>
        <p:sp>
          <p:nvSpPr>
            <p:cNvPr id="27" name="Freeform: Shape 26">
              <a:extLst>
                <a:ext uri="{FF2B5EF4-FFF2-40B4-BE49-F238E27FC236}">
                  <a16:creationId xmlns:a16="http://schemas.microsoft.com/office/drawing/2014/main" id="{3F4414B0-EEAC-66DC-08CB-AADC16BF8995}"/>
                </a:ext>
              </a:extLst>
            </p:cNvPr>
            <p:cNvSpPr/>
            <p:nvPr/>
          </p:nvSpPr>
          <p:spPr>
            <a:xfrm rot="17102282" flipH="1">
              <a:off x="240895" y="3565480"/>
              <a:ext cx="2640026" cy="2640025"/>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FFCA08">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sp>
          <p:nvSpPr>
            <p:cNvPr id="28" name="Freeform: Shape 27">
              <a:extLst>
                <a:ext uri="{FF2B5EF4-FFF2-40B4-BE49-F238E27FC236}">
                  <a16:creationId xmlns:a16="http://schemas.microsoft.com/office/drawing/2014/main" id="{8A6A6F6D-54BC-88AC-7072-A98F65D6B8F5}"/>
                </a:ext>
              </a:extLst>
            </p:cNvPr>
            <p:cNvSpPr/>
            <p:nvPr/>
          </p:nvSpPr>
          <p:spPr>
            <a:xfrm rot="4497718">
              <a:off x="2141802" y="3565480"/>
              <a:ext cx="2640026" cy="2640025"/>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F8931D">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sp>
          <p:nvSpPr>
            <p:cNvPr id="29" name="Freeform: Shape 28">
              <a:extLst>
                <a:ext uri="{FF2B5EF4-FFF2-40B4-BE49-F238E27FC236}">
                  <a16:creationId xmlns:a16="http://schemas.microsoft.com/office/drawing/2014/main" id="{63F4F554-84B6-B9A0-7151-9C7098AC6942}"/>
                </a:ext>
              </a:extLst>
            </p:cNvPr>
            <p:cNvSpPr/>
            <p:nvPr/>
          </p:nvSpPr>
          <p:spPr>
            <a:xfrm rot="17102282" flipH="1">
              <a:off x="3982703" y="3565480"/>
              <a:ext cx="2640026" cy="2640025"/>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CE8D3E">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sp>
          <p:nvSpPr>
            <p:cNvPr id="30" name="Freeform: Shape 29">
              <a:extLst>
                <a:ext uri="{FF2B5EF4-FFF2-40B4-BE49-F238E27FC236}">
                  <a16:creationId xmlns:a16="http://schemas.microsoft.com/office/drawing/2014/main" id="{068489E1-C203-F962-3D62-C1A2E5C288D1}"/>
                </a:ext>
              </a:extLst>
            </p:cNvPr>
            <p:cNvSpPr/>
            <p:nvPr/>
          </p:nvSpPr>
          <p:spPr>
            <a:xfrm rot="4497718">
              <a:off x="5845355" y="3565481"/>
              <a:ext cx="2640026" cy="2640025"/>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EC7016">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sp>
          <p:nvSpPr>
            <p:cNvPr id="31" name="Freeform: Shape 30">
              <a:extLst>
                <a:ext uri="{FF2B5EF4-FFF2-40B4-BE49-F238E27FC236}">
                  <a16:creationId xmlns:a16="http://schemas.microsoft.com/office/drawing/2014/main" id="{718D7FA0-3DFA-DB40-5D67-65EDBDC72A34}"/>
                </a:ext>
              </a:extLst>
            </p:cNvPr>
            <p:cNvSpPr/>
            <p:nvPr/>
          </p:nvSpPr>
          <p:spPr>
            <a:xfrm rot="17102282" flipH="1">
              <a:off x="7686256" y="3565482"/>
              <a:ext cx="2640026" cy="2640025"/>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E64823">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sp>
          <p:nvSpPr>
            <p:cNvPr id="32" name="Freeform: Shape 31">
              <a:extLst>
                <a:ext uri="{FF2B5EF4-FFF2-40B4-BE49-F238E27FC236}">
                  <a16:creationId xmlns:a16="http://schemas.microsoft.com/office/drawing/2014/main" id="{1FC90D87-E3A3-1C8E-2481-79E8E9421255}"/>
                </a:ext>
              </a:extLst>
            </p:cNvPr>
            <p:cNvSpPr/>
            <p:nvPr/>
          </p:nvSpPr>
          <p:spPr>
            <a:xfrm rot="4497718">
              <a:off x="9548907" y="3576810"/>
              <a:ext cx="2640026" cy="2640025"/>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9C6A6A">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sp>
          <p:nvSpPr>
            <p:cNvPr id="33" name="Freeform: Shape 32">
              <a:extLst>
                <a:ext uri="{FF2B5EF4-FFF2-40B4-BE49-F238E27FC236}">
                  <a16:creationId xmlns:a16="http://schemas.microsoft.com/office/drawing/2014/main" id="{640538E8-984C-D81A-681C-4F7CBCABBFD9}"/>
                </a:ext>
              </a:extLst>
            </p:cNvPr>
            <p:cNvSpPr/>
            <p:nvPr/>
          </p:nvSpPr>
          <p:spPr>
            <a:xfrm rot="11839602">
              <a:off x="11495772" y="3586525"/>
              <a:ext cx="2548110" cy="2693288"/>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rgbClr val="009EDE">
                <a:alpha val="60000"/>
              </a:srgbClr>
            </a:solidFill>
            <a:ln w="12700" cap="flat" cmpd="sng" algn="ctr">
              <a:noFill/>
              <a:prstDash val="solid"/>
              <a:miter lim="800000"/>
            </a:ln>
            <a:effectLst/>
          </p:spPr>
          <p:txBody>
            <a:bodyPr wrap="square" rtlCol="0" anchor="ctr">
              <a:noAutofit/>
            </a:bodyPr>
            <a:lstStyle/>
            <a:p>
              <a:pPr algn="ctr" defTabSz="914363"/>
              <a:endParaRPr lang="en-US" kern="0">
                <a:solidFill>
                  <a:prstClr val="white"/>
                </a:solidFill>
                <a:latin typeface="Arial"/>
              </a:endParaRPr>
            </a:p>
          </p:txBody>
        </p:sp>
      </p:grpSp>
      <p:sp>
        <p:nvSpPr>
          <p:cNvPr id="34" name="Text 14">
            <a:extLst>
              <a:ext uri="{FF2B5EF4-FFF2-40B4-BE49-F238E27FC236}">
                <a16:creationId xmlns:a16="http://schemas.microsoft.com/office/drawing/2014/main" id="{6130BC18-955C-EF11-77E4-B1F01F3C76AF}"/>
              </a:ext>
            </a:extLst>
          </p:cNvPr>
          <p:cNvSpPr/>
          <p:nvPr/>
        </p:nvSpPr>
        <p:spPr>
          <a:xfrm>
            <a:off x="104565" y="4219671"/>
            <a:ext cx="1262851"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8-1945</a:t>
            </a:r>
            <a:endParaRPr lang="en-US" sz="2000" dirty="0">
              <a:solidFill>
                <a:srgbClr val="F2F2F2"/>
              </a:solidFill>
              <a:latin typeface="Arial"/>
              <a:cs typeface="Arial" panose="020B0604020202020204" pitchFamily="34" charset="0"/>
            </a:endParaRPr>
          </a:p>
        </p:txBody>
      </p:sp>
      <p:sp>
        <p:nvSpPr>
          <p:cNvPr id="35" name="Text 14">
            <a:extLst>
              <a:ext uri="{FF2B5EF4-FFF2-40B4-BE49-F238E27FC236}">
                <a16:creationId xmlns:a16="http://schemas.microsoft.com/office/drawing/2014/main" id="{C0A53950-2F5D-C46D-AA38-EDFC6B2347AB}"/>
              </a:ext>
            </a:extLst>
          </p:cNvPr>
          <p:cNvSpPr/>
          <p:nvPr/>
        </p:nvSpPr>
        <p:spPr>
          <a:xfrm>
            <a:off x="-5763" y="5041547"/>
            <a:ext cx="1768473" cy="633931"/>
          </a:xfrm>
          <a:prstGeom prst="rect">
            <a:avLst/>
          </a:prstGeom>
          <a:noFill/>
          <a:ln/>
        </p:spPr>
        <p:txBody>
          <a:bodyPr wrap="square" rtlCol="0" anchor="t"/>
          <a:lstStyle/>
          <a:p>
            <a:pPr algn="just">
              <a:lnSpc>
                <a:spcPct val="150000"/>
              </a:lnSpc>
              <a:defRPr/>
            </a:pPr>
            <a:r>
              <a:rPr lang="en-US" sz="2000" b="1">
                <a:solidFill>
                  <a:srgbClr val="F2F2F2"/>
                </a:solidFill>
                <a:latin typeface="Arial"/>
                <a:ea typeface="Roboto" pitchFamily="34" charset="-122"/>
                <a:cs typeface="Arial" panose="020B0604020202020204" pitchFamily="34" charset="0"/>
              </a:rPr>
              <a:t>Việt Nam</a:t>
            </a:r>
          </a:p>
          <a:p>
            <a:pPr algn="just">
              <a:lnSpc>
                <a:spcPct val="150000"/>
              </a:lnSpc>
              <a:defRPr/>
            </a:pPr>
            <a:r>
              <a:rPr lang="en-US" sz="2000" b="1">
                <a:solidFill>
                  <a:srgbClr val="F2F2F2"/>
                </a:solidFill>
                <a:latin typeface="Arial"/>
                <a:ea typeface="Roboto" pitchFamily="34" charset="-122"/>
                <a:cs typeface="Arial" panose="020B0604020202020204" pitchFamily="34" charset="0"/>
              </a:rPr>
              <a:t>In-đô-nê-xi-a</a:t>
            </a:r>
          </a:p>
        </p:txBody>
      </p:sp>
      <p:sp>
        <p:nvSpPr>
          <p:cNvPr id="36" name="Text 14">
            <a:extLst>
              <a:ext uri="{FF2B5EF4-FFF2-40B4-BE49-F238E27FC236}">
                <a16:creationId xmlns:a16="http://schemas.microsoft.com/office/drawing/2014/main" id="{5160E04E-B3C0-1E0A-ECBC-0EC70305E82B}"/>
              </a:ext>
            </a:extLst>
          </p:cNvPr>
          <p:cNvSpPr/>
          <p:nvPr/>
        </p:nvSpPr>
        <p:spPr>
          <a:xfrm>
            <a:off x="1566931" y="3350803"/>
            <a:ext cx="1262851"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10-1945</a:t>
            </a:r>
            <a:endParaRPr lang="en-US" sz="2000" dirty="0">
              <a:solidFill>
                <a:srgbClr val="F2F2F2"/>
              </a:solidFill>
              <a:latin typeface="Arial"/>
              <a:cs typeface="Arial" panose="020B0604020202020204" pitchFamily="34" charset="0"/>
            </a:endParaRPr>
          </a:p>
        </p:txBody>
      </p:sp>
      <p:sp>
        <p:nvSpPr>
          <p:cNvPr id="37" name="Text 14">
            <a:extLst>
              <a:ext uri="{FF2B5EF4-FFF2-40B4-BE49-F238E27FC236}">
                <a16:creationId xmlns:a16="http://schemas.microsoft.com/office/drawing/2014/main" id="{D7F1413F-4C99-E8A8-6C0A-AFFCC7B44F20}"/>
              </a:ext>
            </a:extLst>
          </p:cNvPr>
          <p:cNvSpPr/>
          <p:nvPr/>
        </p:nvSpPr>
        <p:spPr>
          <a:xfrm>
            <a:off x="1762710" y="2630140"/>
            <a:ext cx="1106196" cy="555394"/>
          </a:xfrm>
          <a:prstGeom prst="rect">
            <a:avLst/>
          </a:prstGeom>
          <a:noFill/>
          <a:ln/>
        </p:spPr>
        <p:txBody>
          <a:bodyPr wrap="square" rtlCol="0" anchor="t"/>
          <a:lstStyle/>
          <a:p>
            <a:pPr algn="just">
              <a:lnSpc>
                <a:spcPct val="150000"/>
              </a:lnSpc>
              <a:defRPr/>
            </a:pPr>
            <a:r>
              <a:rPr lang="en-US" sz="2000" b="1" dirty="0" err="1">
                <a:solidFill>
                  <a:srgbClr val="F2F2F2"/>
                </a:solidFill>
                <a:latin typeface="Arial"/>
                <a:ea typeface="Roboto" pitchFamily="34" charset="-122"/>
                <a:cs typeface="Arial" panose="020B0604020202020204" pitchFamily="34" charset="0"/>
              </a:rPr>
              <a:t>Lào</a:t>
            </a:r>
            <a:endParaRPr lang="en-US" sz="2000" b="1" dirty="0">
              <a:solidFill>
                <a:srgbClr val="F2F2F2"/>
              </a:solidFill>
              <a:latin typeface="Arial"/>
              <a:ea typeface="Roboto" pitchFamily="34" charset="-122"/>
              <a:cs typeface="Arial" panose="020B0604020202020204" pitchFamily="34" charset="0"/>
            </a:endParaRP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38" name="Text 14">
            <a:extLst>
              <a:ext uri="{FF2B5EF4-FFF2-40B4-BE49-F238E27FC236}">
                <a16:creationId xmlns:a16="http://schemas.microsoft.com/office/drawing/2014/main" id="{5986B510-F747-8C3E-00E2-C15EC6A1011E}"/>
              </a:ext>
            </a:extLst>
          </p:cNvPr>
          <p:cNvSpPr/>
          <p:nvPr/>
        </p:nvSpPr>
        <p:spPr>
          <a:xfrm>
            <a:off x="3149201" y="4219671"/>
            <a:ext cx="1262851"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7-1946</a:t>
            </a:r>
            <a:endParaRPr lang="en-US" sz="2000" dirty="0">
              <a:solidFill>
                <a:srgbClr val="F2F2F2"/>
              </a:solidFill>
              <a:latin typeface="Arial"/>
              <a:cs typeface="Arial" panose="020B0604020202020204" pitchFamily="34" charset="0"/>
            </a:endParaRPr>
          </a:p>
        </p:txBody>
      </p:sp>
      <p:sp>
        <p:nvSpPr>
          <p:cNvPr id="39" name="Text 14">
            <a:extLst>
              <a:ext uri="{FF2B5EF4-FFF2-40B4-BE49-F238E27FC236}">
                <a16:creationId xmlns:a16="http://schemas.microsoft.com/office/drawing/2014/main" id="{6A273E3B-CDC8-8F36-D308-D20853D8E737}"/>
              </a:ext>
            </a:extLst>
          </p:cNvPr>
          <p:cNvSpPr/>
          <p:nvPr/>
        </p:nvSpPr>
        <p:spPr>
          <a:xfrm>
            <a:off x="2994646" y="5141424"/>
            <a:ext cx="1606349" cy="754892"/>
          </a:xfrm>
          <a:prstGeom prst="rect">
            <a:avLst/>
          </a:prstGeom>
          <a:noFill/>
          <a:ln/>
        </p:spPr>
        <p:txBody>
          <a:bodyPr wrap="square" rtlCol="0" anchor="t"/>
          <a:lstStyle/>
          <a:p>
            <a:pPr algn="just">
              <a:lnSpc>
                <a:spcPct val="150000"/>
              </a:lnSpc>
              <a:defRPr/>
            </a:pPr>
            <a:r>
              <a:rPr lang="en-US" sz="2000" b="1">
                <a:solidFill>
                  <a:srgbClr val="F2F2F2"/>
                </a:solidFill>
                <a:latin typeface="Arial"/>
                <a:ea typeface="Roboto" pitchFamily="34" charset="-122"/>
                <a:cs typeface="Arial" panose="020B0604020202020204" pitchFamily="34" charset="0"/>
              </a:rPr>
              <a:t>Phi-lip-pin</a:t>
            </a: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40" name="Text 14">
            <a:extLst>
              <a:ext uri="{FF2B5EF4-FFF2-40B4-BE49-F238E27FC236}">
                <a16:creationId xmlns:a16="http://schemas.microsoft.com/office/drawing/2014/main" id="{DD11959B-3483-ECC0-5FED-DCA88B565767}"/>
              </a:ext>
            </a:extLst>
          </p:cNvPr>
          <p:cNvSpPr/>
          <p:nvPr/>
        </p:nvSpPr>
        <p:spPr>
          <a:xfrm>
            <a:off x="4724228" y="3350802"/>
            <a:ext cx="1262851"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1-1948</a:t>
            </a:r>
            <a:endParaRPr lang="en-US" sz="2000" dirty="0">
              <a:solidFill>
                <a:srgbClr val="F2F2F2"/>
              </a:solidFill>
              <a:latin typeface="Arial"/>
              <a:cs typeface="Arial" panose="020B0604020202020204" pitchFamily="34" charset="0"/>
            </a:endParaRPr>
          </a:p>
        </p:txBody>
      </p:sp>
      <p:sp>
        <p:nvSpPr>
          <p:cNvPr id="41" name="Text 14">
            <a:extLst>
              <a:ext uri="{FF2B5EF4-FFF2-40B4-BE49-F238E27FC236}">
                <a16:creationId xmlns:a16="http://schemas.microsoft.com/office/drawing/2014/main" id="{AD128AAB-E16B-92B9-0D28-5F208AB74CC2}"/>
              </a:ext>
            </a:extLst>
          </p:cNvPr>
          <p:cNvSpPr/>
          <p:nvPr/>
        </p:nvSpPr>
        <p:spPr>
          <a:xfrm>
            <a:off x="6300020" y="4234056"/>
            <a:ext cx="1262851"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1953</a:t>
            </a:r>
            <a:endParaRPr lang="en-US" sz="2000" dirty="0">
              <a:solidFill>
                <a:srgbClr val="F2F2F2"/>
              </a:solidFill>
              <a:latin typeface="Arial"/>
              <a:cs typeface="Arial" panose="020B0604020202020204" pitchFamily="34" charset="0"/>
            </a:endParaRPr>
          </a:p>
        </p:txBody>
      </p:sp>
      <p:sp>
        <p:nvSpPr>
          <p:cNvPr id="42" name="Text 14">
            <a:extLst>
              <a:ext uri="{FF2B5EF4-FFF2-40B4-BE49-F238E27FC236}">
                <a16:creationId xmlns:a16="http://schemas.microsoft.com/office/drawing/2014/main" id="{FD85BC42-71C8-7883-5D28-41556282E8C8}"/>
              </a:ext>
            </a:extLst>
          </p:cNvPr>
          <p:cNvSpPr/>
          <p:nvPr/>
        </p:nvSpPr>
        <p:spPr>
          <a:xfrm>
            <a:off x="7849707" y="3350801"/>
            <a:ext cx="994808"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8-1957</a:t>
            </a:r>
            <a:endParaRPr lang="en-US" sz="2000" dirty="0">
              <a:solidFill>
                <a:srgbClr val="F2F2F2"/>
              </a:solidFill>
              <a:latin typeface="Arial"/>
              <a:cs typeface="Arial" panose="020B0604020202020204" pitchFamily="34" charset="0"/>
            </a:endParaRPr>
          </a:p>
        </p:txBody>
      </p:sp>
      <p:sp>
        <p:nvSpPr>
          <p:cNvPr id="43" name="Text 14">
            <a:extLst>
              <a:ext uri="{FF2B5EF4-FFF2-40B4-BE49-F238E27FC236}">
                <a16:creationId xmlns:a16="http://schemas.microsoft.com/office/drawing/2014/main" id="{A76CC2C2-D7FD-7E7F-32CB-C426E648994B}"/>
              </a:ext>
            </a:extLst>
          </p:cNvPr>
          <p:cNvSpPr/>
          <p:nvPr/>
        </p:nvSpPr>
        <p:spPr>
          <a:xfrm>
            <a:off x="9408904" y="4234055"/>
            <a:ext cx="1097642" cy="422973"/>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6-1959</a:t>
            </a:r>
            <a:endParaRPr lang="en-US" sz="2000" dirty="0">
              <a:solidFill>
                <a:srgbClr val="F2F2F2"/>
              </a:solidFill>
              <a:latin typeface="Arial"/>
              <a:cs typeface="Arial" panose="020B0604020202020204" pitchFamily="34" charset="0"/>
            </a:endParaRPr>
          </a:p>
        </p:txBody>
      </p:sp>
      <p:sp>
        <p:nvSpPr>
          <p:cNvPr id="44" name="Text 14">
            <a:extLst>
              <a:ext uri="{FF2B5EF4-FFF2-40B4-BE49-F238E27FC236}">
                <a16:creationId xmlns:a16="http://schemas.microsoft.com/office/drawing/2014/main" id="{1A6FF66A-8F98-7E4B-FFAF-98A927E3154F}"/>
              </a:ext>
            </a:extLst>
          </p:cNvPr>
          <p:cNvSpPr/>
          <p:nvPr/>
        </p:nvSpPr>
        <p:spPr>
          <a:xfrm>
            <a:off x="11021432" y="3350801"/>
            <a:ext cx="906309" cy="627309"/>
          </a:xfrm>
          <a:prstGeom prst="rect">
            <a:avLst/>
          </a:prstGeom>
          <a:noFill/>
          <a:ln/>
        </p:spPr>
        <p:txBody>
          <a:bodyPr wrap="square" rtlCol="0" anchor="t"/>
          <a:lstStyle/>
          <a:p>
            <a:pPr algn="just">
              <a:lnSpc>
                <a:spcPct val="150000"/>
              </a:lnSpc>
              <a:defRPr/>
            </a:pPr>
            <a:r>
              <a:rPr lang="en-US" sz="2000">
                <a:solidFill>
                  <a:srgbClr val="F2F2F2"/>
                </a:solidFill>
                <a:latin typeface="Arial"/>
                <a:ea typeface="Roboto" pitchFamily="34" charset="-122"/>
                <a:cs typeface="Arial" panose="020B0604020202020204" pitchFamily="34" charset="0"/>
              </a:rPr>
              <a:t>1984</a:t>
            </a:r>
            <a:endParaRPr lang="en-US" sz="2000" dirty="0">
              <a:solidFill>
                <a:srgbClr val="F2F2F2"/>
              </a:solidFill>
              <a:latin typeface="Arial"/>
              <a:cs typeface="Arial" panose="020B0604020202020204" pitchFamily="34" charset="0"/>
            </a:endParaRPr>
          </a:p>
        </p:txBody>
      </p:sp>
      <p:sp>
        <p:nvSpPr>
          <p:cNvPr id="45" name="Text 14">
            <a:extLst>
              <a:ext uri="{FF2B5EF4-FFF2-40B4-BE49-F238E27FC236}">
                <a16:creationId xmlns:a16="http://schemas.microsoft.com/office/drawing/2014/main" id="{EB52EA62-BDC8-E367-DAC9-7249165B39A5}"/>
              </a:ext>
            </a:extLst>
          </p:cNvPr>
          <p:cNvSpPr/>
          <p:nvPr/>
        </p:nvSpPr>
        <p:spPr>
          <a:xfrm>
            <a:off x="4623392" y="2558225"/>
            <a:ext cx="1564768" cy="627309"/>
          </a:xfrm>
          <a:prstGeom prst="rect">
            <a:avLst/>
          </a:prstGeom>
          <a:noFill/>
          <a:ln/>
        </p:spPr>
        <p:txBody>
          <a:bodyPr wrap="square" rtlCol="0" anchor="t"/>
          <a:lstStyle/>
          <a:p>
            <a:pPr algn="just">
              <a:lnSpc>
                <a:spcPct val="150000"/>
              </a:lnSpc>
              <a:defRPr/>
            </a:pPr>
            <a:r>
              <a:rPr lang="en-US" sz="2000" b="1" dirty="0" err="1">
                <a:solidFill>
                  <a:srgbClr val="F2F2F2"/>
                </a:solidFill>
                <a:latin typeface="Arial"/>
                <a:ea typeface="Roboto" pitchFamily="34" charset="-122"/>
                <a:cs typeface="Arial" panose="020B0604020202020204" pitchFamily="34" charset="0"/>
              </a:rPr>
              <a:t>Miến</a:t>
            </a:r>
            <a:r>
              <a:rPr lang="en-US" sz="2000" b="1" dirty="0">
                <a:solidFill>
                  <a:srgbClr val="F2F2F2"/>
                </a:solidFill>
                <a:latin typeface="Arial"/>
                <a:ea typeface="Roboto" pitchFamily="34" charset="-122"/>
                <a:cs typeface="Arial" panose="020B0604020202020204" pitchFamily="34" charset="0"/>
              </a:rPr>
              <a:t> </a:t>
            </a:r>
            <a:r>
              <a:rPr lang="en-US" sz="2000" b="1" dirty="0" err="1">
                <a:solidFill>
                  <a:srgbClr val="F2F2F2"/>
                </a:solidFill>
                <a:latin typeface="Arial"/>
                <a:ea typeface="Roboto" pitchFamily="34" charset="-122"/>
                <a:cs typeface="Arial" panose="020B0604020202020204" pitchFamily="34" charset="0"/>
              </a:rPr>
              <a:t>Điện</a:t>
            </a:r>
            <a:endParaRPr lang="en-US" sz="2000" b="1" dirty="0">
              <a:solidFill>
                <a:srgbClr val="F2F2F2"/>
              </a:solidFill>
              <a:latin typeface="Arial"/>
              <a:ea typeface="Roboto" pitchFamily="34" charset="-122"/>
              <a:cs typeface="Arial" panose="020B0604020202020204" pitchFamily="34" charset="0"/>
            </a:endParaRP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46" name="Text 14">
            <a:extLst>
              <a:ext uri="{FF2B5EF4-FFF2-40B4-BE49-F238E27FC236}">
                <a16:creationId xmlns:a16="http://schemas.microsoft.com/office/drawing/2014/main" id="{5FB9907E-3D3E-9FCA-D60A-2617B8CCEC87}"/>
              </a:ext>
            </a:extLst>
          </p:cNvPr>
          <p:cNvSpPr/>
          <p:nvPr/>
        </p:nvSpPr>
        <p:spPr>
          <a:xfrm>
            <a:off x="9151744" y="5075761"/>
            <a:ext cx="1780093" cy="627309"/>
          </a:xfrm>
          <a:prstGeom prst="rect">
            <a:avLst/>
          </a:prstGeom>
          <a:noFill/>
          <a:ln/>
        </p:spPr>
        <p:txBody>
          <a:bodyPr wrap="square" rtlCol="0" anchor="t"/>
          <a:lstStyle/>
          <a:p>
            <a:pPr algn="just">
              <a:lnSpc>
                <a:spcPct val="150000"/>
              </a:lnSpc>
              <a:defRPr/>
            </a:pPr>
            <a:r>
              <a:rPr lang="en-US" sz="2000" b="1">
                <a:solidFill>
                  <a:srgbClr val="F2F2F2"/>
                </a:solidFill>
                <a:latin typeface="Arial"/>
                <a:ea typeface="Roboto" pitchFamily="34" charset="-122"/>
                <a:cs typeface="Arial" panose="020B0604020202020204" pitchFamily="34" charset="0"/>
              </a:rPr>
              <a:t>Xin-ga-po</a:t>
            </a: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47" name="Text 14">
            <a:extLst>
              <a:ext uri="{FF2B5EF4-FFF2-40B4-BE49-F238E27FC236}">
                <a16:creationId xmlns:a16="http://schemas.microsoft.com/office/drawing/2014/main" id="{ABD8B996-17FC-E024-A834-A8D869865A8B}"/>
              </a:ext>
            </a:extLst>
          </p:cNvPr>
          <p:cNvSpPr/>
          <p:nvPr/>
        </p:nvSpPr>
        <p:spPr>
          <a:xfrm>
            <a:off x="7724614" y="2600632"/>
            <a:ext cx="1097643" cy="627309"/>
          </a:xfrm>
          <a:prstGeom prst="rect">
            <a:avLst/>
          </a:prstGeom>
          <a:noFill/>
          <a:ln/>
        </p:spPr>
        <p:txBody>
          <a:bodyPr wrap="square" rtlCol="0" anchor="t"/>
          <a:lstStyle/>
          <a:p>
            <a:pPr algn="just">
              <a:lnSpc>
                <a:spcPct val="150000"/>
              </a:lnSpc>
              <a:defRPr/>
            </a:pPr>
            <a:r>
              <a:rPr lang="en-US" sz="2000" b="1">
                <a:solidFill>
                  <a:srgbClr val="F2F2F2"/>
                </a:solidFill>
                <a:latin typeface="Arial"/>
                <a:ea typeface="Roboto" pitchFamily="34" charset="-122"/>
                <a:cs typeface="Arial" panose="020B0604020202020204" pitchFamily="34" charset="0"/>
              </a:rPr>
              <a:t>Mã Lai</a:t>
            </a: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48" name="Text 14">
            <a:extLst>
              <a:ext uri="{FF2B5EF4-FFF2-40B4-BE49-F238E27FC236}">
                <a16:creationId xmlns:a16="http://schemas.microsoft.com/office/drawing/2014/main" id="{915A873D-326A-3881-02BC-434FFC2F899C}"/>
              </a:ext>
            </a:extLst>
          </p:cNvPr>
          <p:cNvSpPr/>
          <p:nvPr/>
        </p:nvSpPr>
        <p:spPr>
          <a:xfrm>
            <a:off x="10854441" y="2528273"/>
            <a:ext cx="1606349" cy="627309"/>
          </a:xfrm>
          <a:prstGeom prst="rect">
            <a:avLst/>
          </a:prstGeom>
          <a:noFill/>
          <a:ln/>
        </p:spPr>
        <p:txBody>
          <a:bodyPr wrap="square" rtlCol="0" anchor="t"/>
          <a:lstStyle/>
          <a:p>
            <a:pPr algn="just">
              <a:lnSpc>
                <a:spcPct val="150000"/>
              </a:lnSpc>
              <a:defRPr/>
            </a:pPr>
            <a:r>
              <a:rPr lang="en-US" sz="2000" b="1">
                <a:solidFill>
                  <a:srgbClr val="F2F2F2"/>
                </a:solidFill>
                <a:latin typeface="Arial"/>
                <a:ea typeface="Roboto" pitchFamily="34" charset="-122"/>
                <a:cs typeface="Arial" panose="020B0604020202020204" pitchFamily="34" charset="0"/>
              </a:rPr>
              <a:t>Bru-nây</a:t>
            </a: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49" name="Text 14">
            <a:extLst>
              <a:ext uri="{FF2B5EF4-FFF2-40B4-BE49-F238E27FC236}">
                <a16:creationId xmlns:a16="http://schemas.microsoft.com/office/drawing/2014/main" id="{9F4AB2C2-E444-4843-D3F6-875488B49E26}"/>
              </a:ext>
            </a:extLst>
          </p:cNvPr>
          <p:cNvSpPr/>
          <p:nvPr/>
        </p:nvSpPr>
        <p:spPr>
          <a:xfrm>
            <a:off x="5934195" y="5075761"/>
            <a:ext cx="1847357" cy="565502"/>
          </a:xfrm>
          <a:prstGeom prst="rect">
            <a:avLst/>
          </a:prstGeom>
          <a:noFill/>
          <a:ln/>
        </p:spPr>
        <p:txBody>
          <a:bodyPr wrap="square" rtlCol="0" anchor="t"/>
          <a:lstStyle/>
          <a:p>
            <a:pPr algn="just">
              <a:lnSpc>
                <a:spcPct val="150000"/>
              </a:lnSpc>
              <a:defRPr/>
            </a:pPr>
            <a:r>
              <a:rPr lang="en-US" sz="2000" b="1">
                <a:solidFill>
                  <a:srgbClr val="F2F2F2"/>
                </a:solidFill>
                <a:latin typeface="Arial"/>
                <a:ea typeface="Roboto" pitchFamily="34" charset="-122"/>
                <a:cs typeface="Arial" panose="020B0604020202020204" pitchFamily="34" charset="0"/>
              </a:rPr>
              <a:t>Cam-pu-chia</a:t>
            </a:r>
          </a:p>
          <a:p>
            <a:pPr algn="just">
              <a:lnSpc>
                <a:spcPct val="150000"/>
              </a:lnSpc>
              <a:defRPr/>
            </a:pPr>
            <a:endParaRPr lang="en-US" sz="2000" b="1" dirty="0">
              <a:solidFill>
                <a:srgbClr val="F2F2F2"/>
              </a:solidFill>
              <a:latin typeface="Arial"/>
              <a:cs typeface="Arial" panose="020B0604020202020204" pitchFamily="34" charset="0"/>
            </a:endParaRPr>
          </a:p>
        </p:txBody>
      </p:sp>
      <p:sp>
        <p:nvSpPr>
          <p:cNvPr id="50" name="TextBox 49">
            <a:extLst>
              <a:ext uri="{FF2B5EF4-FFF2-40B4-BE49-F238E27FC236}">
                <a16:creationId xmlns:a16="http://schemas.microsoft.com/office/drawing/2014/main" id="{5CD3FAE0-993D-2250-0ACE-2BDAF3DCB239}"/>
              </a:ext>
            </a:extLst>
          </p:cNvPr>
          <p:cNvSpPr txBox="1"/>
          <p:nvPr/>
        </p:nvSpPr>
        <p:spPr>
          <a:xfrm>
            <a:off x="0" y="75983"/>
            <a:ext cx="12374368" cy="523220"/>
          </a:xfrm>
          <a:prstGeom prst="rect">
            <a:avLst/>
          </a:prstGeom>
          <a:noFill/>
        </p:spPr>
        <p:txBody>
          <a:bodyPr wrap="square">
            <a:spAutoFit/>
          </a:bodyPr>
          <a:lstStyle/>
          <a:p>
            <a:r>
              <a:rPr lang="vi-VN" sz="2800" b="1" dirty="0">
                <a:solidFill>
                  <a:srgbClr val="FFFF00"/>
                </a:solidFill>
                <a:latin typeface="+mj-lt"/>
              </a:rPr>
              <a:t>2. Quá trình phát triển của các nước Đông Nam Á từ năm 1945 đến năm 1991 </a:t>
            </a:r>
          </a:p>
        </p:txBody>
      </p:sp>
      <p:sp>
        <p:nvSpPr>
          <p:cNvPr id="51" name="TextBox 50">
            <a:extLst>
              <a:ext uri="{FF2B5EF4-FFF2-40B4-BE49-F238E27FC236}">
                <a16:creationId xmlns:a16="http://schemas.microsoft.com/office/drawing/2014/main" id="{D497ADA6-2D4D-CEDB-EFF8-E6BA65CCBEBD}"/>
              </a:ext>
            </a:extLst>
          </p:cNvPr>
          <p:cNvSpPr txBox="1"/>
          <p:nvPr/>
        </p:nvSpPr>
        <p:spPr>
          <a:xfrm>
            <a:off x="104565" y="589932"/>
            <a:ext cx="8463517" cy="523220"/>
          </a:xfrm>
          <a:prstGeom prst="rect">
            <a:avLst/>
          </a:prstGeom>
          <a:noFill/>
        </p:spPr>
        <p:txBody>
          <a:bodyPr wrap="square">
            <a:spAutoFit/>
          </a:bodyPr>
          <a:lstStyle/>
          <a:p>
            <a:r>
              <a:rPr lang="vi-VN" sz="2800" b="1" dirty="0">
                <a:solidFill>
                  <a:srgbClr val="FFFF00"/>
                </a:solidFill>
                <a:latin typeface="+mj-lt"/>
              </a:rPr>
              <a:t>a) Đấu tranh giành độc lập và phát triển đất nước</a:t>
            </a:r>
          </a:p>
        </p:txBody>
      </p:sp>
      <p:sp>
        <p:nvSpPr>
          <p:cNvPr id="52" name="TextBox 51">
            <a:extLst>
              <a:ext uri="{FF2B5EF4-FFF2-40B4-BE49-F238E27FC236}">
                <a16:creationId xmlns:a16="http://schemas.microsoft.com/office/drawing/2014/main" id="{6B93C762-3CAD-7480-1E01-A45205E14E04}"/>
              </a:ext>
            </a:extLst>
          </p:cNvPr>
          <p:cNvSpPr txBox="1"/>
          <p:nvPr/>
        </p:nvSpPr>
        <p:spPr>
          <a:xfrm>
            <a:off x="21829" y="1126093"/>
            <a:ext cx="5615905" cy="523220"/>
          </a:xfrm>
          <a:prstGeom prst="rect">
            <a:avLst/>
          </a:prstGeom>
          <a:noFill/>
        </p:spPr>
        <p:txBody>
          <a:bodyPr wrap="square">
            <a:spAutoFit/>
          </a:bodyPr>
          <a:lstStyle/>
          <a:p>
            <a:r>
              <a:rPr lang="en-US" sz="2800" b="1" dirty="0">
                <a:solidFill>
                  <a:srgbClr val="FFFF00"/>
                </a:solidFill>
                <a:latin typeface="+mj-lt"/>
              </a:rPr>
              <a:t>* </a:t>
            </a:r>
            <a:r>
              <a:rPr lang="vi-VN" sz="2800" b="1" dirty="0">
                <a:solidFill>
                  <a:srgbClr val="FFFF00"/>
                </a:solidFill>
                <a:latin typeface="+mj-lt"/>
              </a:rPr>
              <a:t>Đấu tranh giành độc lập</a:t>
            </a:r>
          </a:p>
        </p:txBody>
      </p:sp>
      <p:sp>
        <p:nvSpPr>
          <p:cNvPr id="53" name="Text 14">
            <a:extLst>
              <a:ext uri="{FF2B5EF4-FFF2-40B4-BE49-F238E27FC236}">
                <a16:creationId xmlns:a16="http://schemas.microsoft.com/office/drawing/2014/main" id="{C0E28D63-C74A-A74E-797A-8C981418AB2C}"/>
              </a:ext>
            </a:extLst>
          </p:cNvPr>
          <p:cNvSpPr/>
          <p:nvPr/>
        </p:nvSpPr>
        <p:spPr>
          <a:xfrm>
            <a:off x="327735" y="6072472"/>
            <a:ext cx="11944570" cy="641163"/>
          </a:xfrm>
          <a:prstGeom prst="rect">
            <a:avLst/>
          </a:prstGeom>
          <a:noFill/>
          <a:ln/>
        </p:spPr>
        <p:txBody>
          <a:bodyPr wrap="square" rtlCol="0" anchor="t"/>
          <a:lstStyle/>
          <a:p>
            <a:pPr algn="just">
              <a:lnSpc>
                <a:spcPct val="150000"/>
              </a:lnSpc>
              <a:defRPr/>
            </a:pP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Sau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chiến</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tranh</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thế</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giới</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thứ</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hai</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các</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quốc</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gia</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Đông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Nam Á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lần</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lượt</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giành</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được</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độc</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lập</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32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 descr="9k="/>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148" name="Picture 4" descr="1a(2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151439"/>
            <a:ext cx="3810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946358" y="221684"/>
            <a:ext cx="8245642" cy="6519450"/>
          </a:xfrm>
          <a:prstGeom prst="rect">
            <a:avLst/>
          </a:prstGeom>
        </p:spPr>
      </p:pic>
      <p:pic>
        <p:nvPicPr>
          <p:cNvPr id="9" name="Picture 13" descr="ag00355_.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778158"/>
            <a:ext cx="525379" cy="630455"/>
          </a:xfrm>
          <a:prstGeom prst="rect">
            <a:avLst/>
          </a:prstGeom>
          <a:solidFill>
            <a:schemeClr val="accent2">
              <a:lumMod val="75000"/>
            </a:schemeClr>
          </a:solidFill>
          <a:ln>
            <a:noFill/>
          </a:ln>
        </p:spPr>
      </p:pic>
      <p:pic>
        <p:nvPicPr>
          <p:cNvPr id="10" name="Picture 13" descr="ag00355_.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0703" y="1522718"/>
            <a:ext cx="345793" cy="414951"/>
          </a:xfrm>
          <a:prstGeom prst="rect">
            <a:avLst/>
          </a:prstGeom>
          <a:solidFill>
            <a:srgbClr val="92D050"/>
          </a:solidFill>
          <a:ln>
            <a:noFill/>
          </a:ln>
        </p:spPr>
      </p:pic>
      <p:pic>
        <p:nvPicPr>
          <p:cNvPr id="11" name="Picture 13" descr="ag00355_.gif">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07555" y="1222718"/>
            <a:ext cx="250000" cy="300000"/>
          </a:xfrm>
          <a:prstGeom prst="rect">
            <a:avLst/>
          </a:prstGeom>
          <a:solidFill>
            <a:srgbClr val="FF3300"/>
          </a:solidFill>
          <a:ln>
            <a:noFill/>
          </a:ln>
        </p:spPr>
      </p:pic>
      <p:sp>
        <p:nvSpPr>
          <p:cNvPr id="4" name="TextBox 3">
            <a:extLst>
              <a:ext uri="{FF2B5EF4-FFF2-40B4-BE49-F238E27FC236}">
                <a16:creationId xmlns:a16="http://schemas.microsoft.com/office/drawing/2014/main" id="{10F4C4FF-02BF-4AE9-C423-2CF8AA317D9B}"/>
              </a:ext>
            </a:extLst>
          </p:cNvPr>
          <p:cNvSpPr txBox="1"/>
          <p:nvPr/>
        </p:nvSpPr>
        <p:spPr>
          <a:xfrm>
            <a:off x="8021" y="2962276"/>
            <a:ext cx="3747837" cy="1815882"/>
          </a:xfrm>
          <a:prstGeom prst="rect">
            <a:avLst/>
          </a:prstGeom>
          <a:noFill/>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 Các nước Ma-lai-xi-a, Xin-ga-</a:t>
            </a:r>
            <a:r>
              <a:rPr lang="vi-VN" sz="2800" dirty="0" err="1">
                <a:solidFill>
                  <a:srgbClr val="FFFF00"/>
                </a:solidFill>
                <a:latin typeface="Times New Roman" panose="02020603050405020304" pitchFamily="18" charset="0"/>
                <a:cs typeface="Times New Roman" panose="02020603050405020304" pitchFamily="18" charset="0"/>
              </a:rPr>
              <a:t>po</a:t>
            </a:r>
            <a:r>
              <a:rPr lang="vi-VN" sz="2800" dirty="0">
                <a:solidFill>
                  <a:srgbClr val="FFFF00"/>
                </a:solidFill>
                <a:latin typeface="Times New Roman" panose="02020603050405020304" pitchFamily="18" charset="0"/>
                <a:cs typeface="Times New Roman" panose="02020603050405020304" pitchFamily="18" charset="0"/>
              </a:rPr>
              <a:t> và </a:t>
            </a:r>
            <a:r>
              <a:rPr lang="vi-VN" sz="2800" dirty="0" err="1">
                <a:solidFill>
                  <a:srgbClr val="FFFF00"/>
                </a:solidFill>
                <a:latin typeface="Times New Roman" panose="02020603050405020304" pitchFamily="18" charset="0"/>
                <a:cs typeface="Times New Roman" panose="02020603050405020304" pitchFamily="18" charset="0"/>
              </a:rPr>
              <a:t>Bru-nây</a:t>
            </a:r>
            <a:r>
              <a:rPr lang="vi-VN" sz="2800" dirty="0">
                <a:solidFill>
                  <a:srgbClr val="FFFF00"/>
                </a:solidFill>
                <a:latin typeface="Times New Roman" panose="02020603050405020304" pitchFamily="18" charset="0"/>
                <a:cs typeface="Times New Roman" panose="02020603050405020304" pitchFamily="18" charset="0"/>
              </a:rPr>
              <a:t> đấu tranh bằng con đường chính trị. </a:t>
            </a:r>
          </a:p>
        </p:txBody>
      </p:sp>
      <p:sp>
        <p:nvSpPr>
          <p:cNvPr id="12" name="TextBox 11">
            <a:extLst>
              <a:ext uri="{FF2B5EF4-FFF2-40B4-BE49-F238E27FC236}">
                <a16:creationId xmlns:a16="http://schemas.microsoft.com/office/drawing/2014/main" id="{BA8D7A9C-AB2E-D5B8-4581-01E2CC6A8372}"/>
              </a:ext>
            </a:extLst>
          </p:cNvPr>
          <p:cNvSpPr txBox="1"/>
          <p:nvPr/>
        </p:nvSpPr>
        <p:spPr>
          <a:xfrm>
            <a:off x="0" y="1080287"/>
            <a:ext cx="3946358" cy="1384995"/>
          </a:xfrm>
          <a:prstGeom prst="rect">
            <a:avLst/>
          </a:prstGeom>
          <a:noFill/>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 Các nước </a:t>
            </a:r>
            <a:r>
              <a:rPr lang="en-US" sz="2800" dirty="0" err="1">
                <a:solidFill>
                  <a:srgbClr val="FFFF00"/>
                </a:solidFill>
                <a:latin typeface="Times New Roman" panose="02020603050405020304" pitchFamily="18" charset="0"/>
                <a:cs typeface="Times New Roman" panose="02020603050405020304" pitchFamily="18" charset="0"/>
              </a:rPr>
              <a:t>Việt</a:t>
            </a:r>
            <a:r>
              <a:rPr lang="en-US" sz="2800" dirty="0">
                <a:solidFill>
                  <a:srgbClr val="FFFF00"/>
                </a:solidFill>
                <a:latin typeface="Times New Roman" panose="02020603050405020304" pitchFamily="18" charset="0"/>
                <a:cs typeface="Times New Roman" panose="02020603050405020304" pitchFamily="18" charset="0"/>
              </a:rPr>
              <a:t> Nam, In </a:t>
            </a:r>
            <a:r>
              <a:rPr lang="en-US" sz="2800" dirty="0" err="1">
                <a:solidFill>
                  <a:srgbClr val="FFFF00"/>
                </a:solidFill>
                <a:latin typeface="Times New Roman" panose="02020603050405020304" pitchFamily="18" charset="0"/>
                <a:cs typeface="Times New Roman" panose="02020603050405020304" pitchFamily="18" charset="0"/>
              </a:rPr>
              <a:t>đô</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nê</a:t>
            </a:r>
            <a:r>
              <a:rPr lang="en-US" sz="2800" dirty="0">
                <a:solidFill>
                  <a:srgbClr val="FFFF00"/>
                </a:solidFill>
                <a:latin typeface="Times New Roman" panose="02020603050405020304" pitchFamily="18" charset="0"/>
                <a:cs typeface="Times New Roman" panose="02020603050405020304" pitchFamily="18" charset="0"/>
              </a:rPr>
              <a:t> xi a, </a:t>
            </a:r>
            <a:r>
              <a:rPr lang="en-US" sz="2800" dirty="0" err="1">
                <a:solidFill>
                  <a:srgbClr val="FFFF00"/>
                </a:solidFill>
                <a:latin typeface="Times New Roman" panose="02020603050405020304" pitchFamily="18" charset="0"/>
                <a:cs typeface="Times New Roman" panose="02020603050405020304" pitchFamily="18" charset="0"/>
              </a:rPr>
              <a:t>Lào</a:t>
            </a:r>
            <a:r>
              <a:rPr lang="en-US" sz="2800" dirty="0">
                <a:solidFill>
                  <a:srgbClr val="FFFF00"/>
                </a:solidFill>
                <a:latin typeface="Times New Roman" panose="02020603050405020304" pitchFamily="18" charset="0"/>
                <a:cs typeface="Times New Roman" panose="02020603050405020304" pitchFamily="18" charset="0"/>
              </a:rPr>
              <a:t> </a:t>
            </a:r>
            <a:r>
              <a:rPr lang="vi-VN" sz="2800" dirty="0">
                <a:solidFill>
                  <a:srgbClr val="FFFF00"/>
                </a:solidFill>
                <a:latin typeface="Times New Roman" panose="02020603050405020304" pitchFamily="18" charset="0"/>
                <a:cs typeface="Times New Roman" panose="02020603050405020304" pitchFamily="18" charset="0"/>
              </a:rPr>
              <a:t>đấu tranh bằng con đường </a:t>
            </a:r>
            <a:r>
              <a:rPr lang="en-US" sz="2800" dirty="0" err="1">
                <a:solidFill>
                  <a:srgbClr val="FFFF00"/>
                </a:solidFill>
                <a:latin typeface="Times New Roman" panose="02020603050405020304" pitchFamily="18" charset="0"/>
                <a:cs typeface="Times New Roman" panose="02020603050405020304" pitchFamily="18" charset="0"/>
              </a:rPr>
              <a:t>vũ</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trang</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E9B6A2D-B23F-8E58-194F-F697885636DF}"/>
              </a:ext>
            </a:extLst>
          </p:cNvPr>
          <p:cNvSpPr txBox="1"/>
          <p:nvPr/>
        </p:nvSpPr>
        <p:spPr>
          <a:xfrm>
            <a:off x="0" y="308570"/>
            <a:ext cx="5615905" cy="523220"/>
          </a:xfrm>
          <a:prstGeom prst="rect">
            <a:avLst/>
          </a:prstGeom>
          <a:noFill/>
        </p:spPr>
        <p:txBody>
          <a:bodyPr wrap="square">
            <a:spAutoFit/>
          </a:bodyPr>
          <a:lstStyle/>
          <a:p>
            <a:r>
              <a:rPr lang="en-US" sz="2800" b="1" dirty="0">
                <a:solidFill>
                  <a:srgbClr val="FFFF00"/>
                </a:solidFill>
                <a:latin typeface="+mj-lt"/>
              </a:rPr>
              <a:t>* </a:t>
            </a:r>
            <a:r>
              <a:rPr lang="vi-VN" sz="2800" b="1" dirty="0">
                <a:solidFill>
                  <a:srgbClr val="FFFF00"/>
                </a:solidFill>
                <a:latin typeface="+mj-lt"/>
              </a:rPr>
              <a:t>Đấu tranh giành độc lập</a:t>
            </a:r>
          </a:p>
        </p:txBody>
      </p:sp>
    </p:spTree>
    <p:extLst>
      <p:ext uri="{BB962C8B-B14F-4D97-AF65-F5344CB8AC3E}">
        <p14:creationId xmlns:p14="http://schemas.microsoft.com/office/powerpoint/2010/main" val="2612205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par>
                                <p:cTn id="8" presetID="4" presetClass="entr" presetSubtype="16"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ox(in)">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E588ED-A09F-14FB-309B-B0DCD835B9FC}"/>
              </a:ext>
            </a:extLst>
          </p:cNvPr>
          <p:cNvSpPr txBox="1"/>
          <p:nvPr/>
        </p:nvSpPr>
        <p:spPr>
          <a:xfrm>
            <a:off x="0" y="75983"/>
            <a:ext cx="12374368" cy="523220"/>
          </a:xfrm>
          <a:prstGeom prst="rect">
            <a:avLst/>
          </a:prstGeom>
          <a:noFill/>
        </p:spPr>
        <p:txBody>
          <a:bodyPr wrap="square">
            <a:spAutoFit/>
          </a:bodyPr>
          <a:lstStyle/>
          <a:p>
            <a:r>
              <a:rPr lang="vi-VN" sz="2800" b="1" dirty="0">
                <a:solidFill>
                  <a:srgbClr val="FFFF00"/>
                </a:solidFill>
                <a:latin typeface="+mj-lt"/>
              </a:rPr>
              <a:t>2. Quá trình phát triển của các nước Đông Nam Á từ năm 1945 đến năm 1991 </a:t>
            </a:r>
          </a:p>
        </p:txBody>
      </p:sp>
      <p:sp>
        <p:nvSpPr>
          <p:cNvPr id="5" name="TextBox 4">
            <a:extLst>
              <a:ext uri="{FF2B5EF4-FFF2-40B4-BE49-F238E27FC236}">
                <a16:creationId xmlns:a16="http://schemas.microsoft.com/office/drawing/2014/main" id="{F9F09887-2206-83BB-23FB-AEC58B9C14CA}"/>
              </a:ext>
            </a:extLst>
          </p:cNvPr>
          <p:cNvSpPr txBox="1"/>
          <p:nvPr/>
        </p:nvSpPr>
        <p:spPr>
          <a:xfrm>
            <a:off x="104565" y="589932"/>
            <a:ext cx="8463517" cy="523220"/>
          </a:xfrm>
          <a:prstGeom prst="rect">
            <a:avLst/>
          </a:prstGeom>
          <a:noFill/>
        </p:spPr>
        <p:txBody>
          <a:bodyPr wrap="square">
            <a:spAutoFit/>
          </a:bodyPr>
          <a:lstStyle/>
          <a:p>
            <a:r>
              <a:rPr lang="vi-VN" sz="2800" b="1" dirty="0">
                <a:solidFill>
                  <a:srgbClr val="FFFF00"/>
                </a:solidFill>
                <a:latin typeface="+mj-lt"/>
              </a:rPr>
              <a:t>a) Đấu tranh giành độc lập và phát triển đất nước</a:t>
            </a:r>
          </a:p>
        </p:txBody>
      </p:sp>
      <p:sp>
        <p:nvSpPr>
          <p:cNvPr id="6" name="TextBox 5">
            <a:extLst>
              <a:ext uri="{FF2B5EF4-FFF2-40B4-BE49-F238E27FC236}">
                <a16:creationId xmlns:a16="http://schemas.microsoft.com/office/drawing/2014/main" id="{C7724608-A84F-12EE-CE81-03BFBBCCDCC0}"/>
              </a:ext>
            </a:extLst>
          </p:cNvPr>
          <p:cNvSpPr txBox="1"/>
          <p:nvPr/>
        </p:nvSpPr>
        <p:spPr>
          <a:xfrm>
            <a:off x="180293" y="1145986"/>
            <a:ext cx="5615905" cy="523220"/>
          </a:xfrm>
          <a:prstGeom prst="rect">
            <a:avLst/>
          </a:prstGeom>
          <a:noFill/>
        </p:spPr>
        <p:txBody>
          <a:bodyPr wrap="square">
            <a:spAutoFit/>
          </a:bodyPr>
          <a:lstStyle/>
          <a:p>
            <a:r>
              <a:rPr lang="en-US" sz="2800" b="1" dirty="0">
                <a:solidFill>
                  <a:srgbClr val="FFFF00"/>
                </a:solidFill>
                <a:latin typeface="+mj-lt"/>
              </a:rPr>
              <a:t>* </a:t>
            </a:r>
            <a:r>
              <a:rPr lang="vi-VN" sz="2800" b="1" dirty="0">
                <a:solidFill>
                  <a:srgbClr val="FFFF00"/>
                </a:solidFill>
                <a:latin typeface="+mj-lt"/>
              </a:rPr>
              <a:t>Đấu tranh giành độc lập</a:t>
            </a:r>
          </a:p>
        </p:txBody>
      </p:sp>
      <p:sp>
        <p:nvSpPr>
          <p:cNvPr id="8" name="TextBox 7">
            <a:extLst>
              <a:ext uri="{FF2B5EF4-FFF2-40B4-BE49-F238E27FC236}">
                <a16:creationId xmlns:a16="http://schemas.microsoft.com/office/drawing/2014/main" id="{FB59CC76-9346-A89A-134B-4C32F9B6B24A}"/>
              </a:ext>
            </a:extLst>
          </p:cNvPr>
          <p:cNvSpPr txBox="1"/>
          <p:nvPr/>
        </p:nvSpPr>
        <p:spPr>
          <a:xfrm>
            <a:off x="180293" y="2126513"/>
            <a:ext cx="11430460" cy="954107"/>
          </a:xfrm>
          <a:prstGeom prst="rect">
            <a:avLst/>
          </a:prstGeom>
          <a:noFill/>
        </p:spPr>
        <p:txBody>
          <a:bodyPr wrap="square" rtlCol="0">
            <a:spAutoFit/>
          </a:bodyPr>
          <a:lstStyle/>
          <a:p>
            <a:r>
              <a:rPr lang="en-US" dirty="0"/>
              <a:t>- -= </a:t>
            </a:r>
            <a:r>
              <a:rPr lang="en-US" sz="2800" dirty="0" err="1">
                <a:solidFill>
                  <a:srgbClr val="FFFF00"/>
                </a:solidFill>
                <a:latin typeface="Times New Roman" panose="02020603050405020304" pitchFamily="18" charset="0"/>
                <a:cs typeface="Times New Roman" panose="02020603050405020304" pitchFamily="18" charset="0"/>
              </a:rPr>
              <a:t>Chớp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thời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cơ</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Nhật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đầu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hàng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Đồng</a:t>
            </a:r>
            <a:r>
              <a:rPr lang="en-US" sz="2800" dirty="0">
                <a:solidFill>
                  <a:srgbClr val="FFFF00"/>
                </a:solidFill>
                <a:latin typeface="Times New Roman" panose="02020603050405020304" pitchFamily="18" charset="0"/>
                <a:cs typeface="Times New Roman" panose="02020603050405020304" pitchFamily="18" charset="0"/>
              </a:rPr>
              <a:t> Minh, </a:t>
            </a:r>
            <a:r>
              <a:rPr lang="en-US" sz="2800" dirty="0" err="1">
                <a:solidFill>
                  <a:srgbClr val="FFFF00"/>
                </a:solidFill>
                <a:latin typeface="Times New Roman" panose="02020603050405020304" pitchFamily="18" charset="0"/>
                <a:cs typeface="Times New Roman" panose="02020603050405020304" pitchFamily="18" charset="0"/>
              </a:rPr>
              <a:t>nhiều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Đông</a:t>
            </a:r>
            <a:r>
              <a:rPr lang="en-US" sz="2800" dirty="0">
                <a:solidFill>
                  <a:srgbClr val="FFFF00"/>
                </a:solidFill>
                <a:latin typeface="Times New Roman" panose="02020603050405020304" pitchFamily="18" charset="0"/>
                <a:cs typeface="Times New Roman" panose="02020603050405020304" pitchFamily="18" charset="0"/>
              </a:rPr>
              <a:t> Nam Á </a:t>
            </a:r>
            <a:r>
              <a:rPr lang="en-US" sz="2800" dirty="0" err="1">
                <a:solidFill>
                  <a:srgbClr val="FFFF00"/>
                </a:solidFill>
                <a:latin typeface="Times New Roman" panose="02020603050405020304" pitchFamily="18" charset="0"/>
                <a:cs typeface="Times New Roman" panose="02020603050405020304" pitchFamily="18" charset="0"/>
              </a:rPr>
              <a:t>nổi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dậy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giành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được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độc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lập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như</a:t>
            </a:r>
            <a:r>
              <a:rPr lang="en-US" sz="2800" dirty="0">
                <a:solidFill>
                  <a:srgbClr val="FFFF00"/>
                </a:solidFill>
                <a:latin typeface="Times New Roman" panose="02020603050405020304" pitchFamily="18" charset="0"/>
                <a:cs typeface="Times New Roman" panose="02020603050405020304" pitchFamily="18" charset="0"/>
              </a:rPr>
              <a:t>: In –</a:t>
            </a:r>
            <a:r>
              <a:rPr lang="en-US" sz="2800" dirty="0" err="1">
                <a:solidFill>
                  <a:srgbClr val="FFFF00"/>
                </a:solidFill>
                <a:latin typeface="Times New Roman" panose="02020603050405020304" pitchFamily="18" charset="0"/>
                <a:cs typeface="Times New Roman" panose="02020603050405020304" pitchFamily="18" charset="0"/>
              </a:rPr>
              <a:t>đô</a:t>
            </a:r>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nê</a:t>
            </a:r>
            <a:r>
              <a:rPr lang="en-US" sz="2800" dirty="0">
                <a:solidFill>
                  <a:srgbClr val="FFFF00"/>
                </a:solidFill>
                <a:latin typeface="Times New Roman" panose="02020603050405020304" pitchFamily="18" charset="0"/>
                <a:cs typeface="Times New Roman" panose="02020603050405020304" pitchFamily="18" charset="0"/>
              </a:rPr>
              <a:t>-xi-a, </a:t>
            </a:r>
            <a:r>
              <a:rPr lang="en-US" sz="2800" dirty="0" err="1">
                <a:solidFill>
                  <a:srgbClr val="FFFF00"/>
                </a:solidFill>
                <a:latin typeface="Times New Roman" panose="02020603050405020304" pitchFamily="18" charset="0"/>
                <a:cs typeface="Times New Roman" panose="02020603050405020304" pitchFamily="18" charset="0"/>
              </a:rPr>
              <a:t>Việt</a:t>
            </a:r>
            <a:r>
              <a:rPr lang="en-US" sz="2800" dirty="0">
                <a:solidFill>
                  <a:srgbClr val="FFFF00"/>
                </a:solidFill>
                <a:latin typeface="Times New Roman" panose="02020603050405020304" pitchFamily="18" charset="0"/>
                <a:cs typeface="Times New Roman" panose="02020603050405020304" pitchFamily="18" charset="0"/>
              </a:rPr>
              <a:t> Nam, </a:t>
            </a:r>
            <a:r>
              <a:rPr lang="en-US" sz="2800" dirty="0" err="1">
                <a:solidFill>
                  <a:srgbClr val="FFFF00"/>
                </a:solidFill>
                <a:latin typeface="Times New Roman" panose="02020603050405020304" pitchFamily="18" charset="0"/>
                <a:cs typeface="Times New Roman" panose="02020603050405020304" pitchFamily="18" charset="0"/>
              </a:rPr>
              <a:t>Lào</a:t>
            </a:r>
            <a:r>
              <a:rPr lang="en-US" sz="2800" dirty="0">
                <a:solidFill>
                  <a:srgbClr val="FFFF00"/>
                </a:solidFill>
                <a:latin typeface="Times New Roman" panose="02020603050405020304" pitchFamily="18" charset="0"/>
                <a:cs typeface="Times New Roman" panose="02020603050405020304" pitchFamily="18" charset="0"/>
              </a:rPr>
              <a:t> (1945)</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2C051BA-84BC-50ED-0350-4CE2D5CC0E45}"/>
              </a:ext>
            </a:extLst>
          </p:cNvPr>
          <p:cNvSpPr txBox="1"/>
          <p:nvPr/>
        </p:nvSpPr>
        <p:spPr>
          <a:xfrm>
            <a:off x="180293" y="3166186"/>
            <a:ext cx="11430460" cy="954107"/>
          </a:xfrm>
          <a:prstGeom prst="rect">
            <a:avLst/>
          </a:prstGeom>
          <a:noFill/>
        </p:spPr>
        <p:txBody>
          <a:bodyPr wrap="square" rtlCol="0">
            <a:spAutoFit/>
          </a:bodyPr>
          <a:lstStyle/>
          <a:p>
            <a:r>
              <a:rPr lang="en-US" dirty="0"/>
              <a:t>- </a:t>
            </a:r>
            <a:r>
              <a:rPr lang="en-US" sz="2800" dirty="0">
                <a:solidFill>
                  <a:srgbClr val="FFFF00"/>
                </a:solidFill>
                <a:latin typeface="Times New Roman" panose="02020603050405020304" pitchFamily="18" charset="0"/>
                <a:cs typeface="Times New Roman" panose="02020603050405020304" pitchFamily="18" charset="0"/>
              </a:rPr>
              <a:t>- Khi </a:t>
            </a:r>
            <a:r>
              <a:rPr lang="en-US" sz="2800" dirty="0" err="1">
                <a:solidFill>
                  <a:srgbClr val="FFFF00"/>
                </a:solidFill>
                <a:latin typeface="Times New Roman" panose="02020603050405020304" pitchFamily="18" charset="0"/>
                <a:cs typeface="Times New Roman" panose="02020603050405020304" pitchFamily="18" charset="0"/>
              </a:rPr>
              <a:t>các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thực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dân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chiếm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Đông</a:t>
            </a:r>
            <a:r>
              <a:rPr lang="en-US" sz="2800" dirty="0">
                <a:solidFill>
                  <a:srgbClr val="FFFF00"/>
                </a:solidFill>
                <a:latin typeface="Times New Roman" panose="02020603050405020304" pitchFamily="18" charset="0"/>
                <a:cs typeface="Times New Roman" panose="02020603050405020304" pitchFamily="18" charset="0"/>
              </a:rPr>
              <a:t> Nam Á, </a:t>
            </a:r>
            <a:r>
              <a:rPr lang="en-US" sz="2800" dirty="0" err="1">
                <a:solidFill>
                  <a:srgbClr val="FFFF00"/>
                </a:solidFill>
                <a:latin typeface="Times New Roman" panose="02020603050405020304" pitchFamily="18" charset="0"/>
                <a:cs typeface="Times New Roman" panose="02020603050405020304" pitchFamily="18" charset="0"/>
              </a:rPr>
              <a:t>cuộc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đấu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tranh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xâm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lược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bùng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mạnh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mẽ</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giành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lợi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thời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điểm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khác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nhau</a:t>
            </a:r>
            <a:endParaRPr lang="vi-VN"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36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128B-7C51-B28D-60C1-B0330BA16C6A}"/>
              </a:ext>
            </a:extLst>
          </p:cNvPr>
          <p:cNvSpPr>
            <a:spLocks noGrp="1"/>
          </p:cNvSpPr>
          <p:nvPr>
            <p:ph type="title"/>
          </p:nvPr>
        </p:nvSpPr>
        <p:spPr/>
        <p:txBody>
          <a:bodyPr/>
          <a:lstStyle/>
          <a:p>
            <a:endParaRPr lang="vi-VN"/>
          </a:p>
        </p:txBody>
      </p:sp>
      <p:pic>
        <p:nvPicPr>
          <p:cNvPr id="7" name="Content Placeholder 6">
            <a:extLst>
              <a:ext uri="{FF2B5EF4-FFF2-40B4-BE49-F238E27FC236}">
                <a16:creationId xmlns:a16="http://schemas.microsoft.com/office/drawing/2014/main" id="{B6375609-9ED5-01D0-D4C4-7CC600FA9792}"/>
              </a:ext>
            </a:extLst>
          </p:cNvPr>
          <p:cNvPicPr>
            <a:picLocks noGrp="1" noChangeAspect="1"/>
          </p:cNvPicPr>
          <p:nvPr>
            <p:ph idx="1"/>
          </p:nvPr>
        </p:nvPicPr>
        <p:blipFill>
          <a:blip r:embed="rId2"/>
          <a:stretch>
            <a:fillRect/>
          </a:stretch>
        </p:blipFill>
        <p:spPr>
          <a:xfrm>
            <a:off x="8850342" y="1714359"/>
            <a:ext cx="3252363" cy="5016932"/>
          </a:xfrm>
        </p:spPr>
      </p:pic>
      <p:pic>
        <p:nvPicPr>
          <p:cNvPr id="5" name="Picture 4">
            <a:extLst>
              <a:ext uri="{FF2B5EF4-FFF2-40B4-BE49-F238E27FC236}">
                <a16:creationId xmlns:a16="http://schemas.microsoft.com/office/drawing/2014/main" id="{4699DE33-D174-0013-F004-9655E080A8ED}"/>
              </a:ext>
            </a:extLst>
          </p:cNvPr>
          <p:cNvPicPr>
            <a:picLocks noChangeAspect="1"/>
          </p:cNvPicPr>
          <p:nvPr/>
        </p:nvPicPr>
        <p:blipFill>
          <a:blip r:embed="rId3"/>
          <a:stretch>
            <a:fillRect/>
          </a:stretch>
        </p:blipFill>
        <p:spPr>
          <a:xfrm>
            <a:off x="89295" y="1690688"/>
            <a:ext cx="4563140" cy="5016931"/>
          </a:xfrm>
          <a:prstGeom prst="rect">
            <a:avLst/>
          </a:prstGeom>
        </p:spPr>
      </p:pic>
      <p:sp>
        <p:nvSpPr>
          <p:cNvPr id="4" name="TextBox 3">
            <a:extLst>
              <a:ext uri="{FF2B5EF4-FFF2-40B4-BE49-F238E27FC236}">
                <a16:creationId xmlns:a16="http://schemas.microsoft.com/office/drawing/2014/main" id="{3A9694FF-4AB1-7584-B363-D3559B214CCD}"/>
              </a:ext>
            </a:extLst>
          </p:cNvPr>
          <p:cNvSpPr txBox="1"/>
          <p:nvPr/>
        </p:nvSpPr>
        <p:spPr>
          <a:xfrm>
            <a:off x="104093" y="117548"/>
            <a:ext cx="8463517" cy="523220"/>
          </a:xfrm>
          <a:prstGeom prst="rect">
            <a:avLst/>
          </a:prstGeom>
          <a:noFill/>
        </p:spPr>
        <p:txBody>
          <a:bodyPr wrap="square">
            <a:spAutoFit/>
          </a:bodyPr>
          <a:lstStyle/>
          <a:p>
            <a:r>
              <a:rPr lang="vi-VN" sz="2800" b="1" dirty="0">
                <a:solidFill>
                  <a:srgbClr val="FFFF00"/>
                </a:solidFill>
                <a:latin typeface="+mj-lt"/>
              </a:rPr>
              <a:t>a) Đấu tranh giành độc lập và phát triển đất nước</a:t>
            </a:r>
          </a:p>
        </p:txBody>
      </p:sp>
      <p:sp>
        <p:nvSpPr>
          <p:cNvPr id="6" name="TextBox 5">
            <a:extLst>
              <a:ext uri="{FF2B5EF4-FFF2-40B4-BE49-F238E27FC236}">
                <a16:creationId xmlns:a16="http://schemas.microsoft.com/office/drawing/2014/main" id="{B2B0BB80-D81B-8FC4-0C37-B41BB74A17DB}"/>
              </a:ext>
            </a:extLst>
          </p:cNvPr>
          <p:cNvSpPr txBox="1"/>
          <p:nvPr/>
        </p:nvSpPr>
        <p:spPr>
          <a:xfrm>
            <a:off x="104093" y="673601"/>
            <a:ext cx="5615905" cy="523220"/>
          </a:xfrm>
          <a:prstGeom prst="rect">
            <a:avLst/>
          </a:prstGeom>
          <a:noFill/>
        </p:spPr>
        <p:txBody>
          <a:bodyPr wrap="square">
            <a:spAutoFit/>
          </a:bodyPr>
          <a:lstStyle/>
          <a:p>
            <a:r>
              <a:rPr lang="en-US" sz="2800" b="1" dirty="0">
                <a:solidFill>
                  <a:srgbClr val="FFFF00"/>
                </a:solidFill>
                <a:latin typeface="+mj-lt"/>
              </a:rPr>
              <a:t>* </a:t>
            </a:r>
            <a:r>
              <a:rPr lang="en-US" sz="2800" b="1" dirty="0" err="1">
                <a:solidFill>
                  <a:srgbClr val="FFFF00"/>
                </a:solidFill>
                <a:latin typeface="+mj-lt"/>
              </a:rPr>
              <a:t>Phát</a:t>
            </a:r>
            <a:r>
              <a:rPr lang="en-US" sz="2800" b="1" dirty="0">
                <a:solidFill>
                  <a:srgbClr val="FFFF00"/>
                </a:solidFill>
                <a:latin typeface="+mj-lt"/>
              </a:rPr>
              <a:t> </a:t>
            </a:r>
            <a:r>
              <a:rPr lang="en-US" sz="2800" b="1" dirty="0" err="1">
                <a:solidFill>
                  <a:srgbClr val="FFFF00"/>
                </a:solidFill>
                <a:latin typeface="+mj-lt"/>
              </a:rPr>
              <a:t>triển</a:t>
            </a:r>
            <a:r>
              <a:rPr lang="en-US" sz="2800" b="1" dirty="0">
                <a:solidFill>
                  <a:srgbClr val="FFFF00"/>
                </a:solidFill>
                <a:latin typeface="+mj-lt"/>
              </a:rPr>
              <a:t> </a:t>
            </a:r>
            <a:r>
              <a:rPr lang="en-US" sz="2800" b="1" dirty="0" err="1">
                <a:solidFill>
                  <a:srgbClr val="FFFF00"/>
                </a:solidFill>
                <a:latin typeface="+mj-lt"/>
              </a:rPr>
              <a:t>đất</a:t>
            </a:r>
            <a:r>
              <a:rPr lang="en-US" sz="2800" b="1" dirty="0">
                <a:solidFill>
                  <a:srgbClr val="FFFF00"/>
                </a:solidFill>
                <a:latin typeface="+mj-lt"/>
              </a:rPr>
              <a:t> </a:t>
            </a:r>
            <a:r>
              <a:rPr lang="en-US" sz="2800" b="1" dirty="0" err="1">
                <a:solidFill>
                  <a:srgbClr val="FFFF00"/>
                </a:solidFill>
                <a:latin typeface="+mj-lt"/>
              </a:rPr>
              <a:t>nước</a:t>
            </a:r>
            <a:endParaRPr lang="vi-VN" sz="2800" b="1" dirty="0">
              <a:solidFill>
                <a:srgbClr val="FFFF00"/>
              </a:solidFill>
              <a:latin typeface="+mj-lt"/>
            </a:endParaRPr>
          </a:p>
        </p:txBody>
      </p:sp>
      <p:sp>
        <p:nvSpPr>
          <p:cNvPr id="10" name="Diamond 9">
            <a:extLst>
              <a:ext uri="{FF2B5EF4-FFF2-40B4-BE49-F238E27FC236}">
                <a16:creationId xmlns:a16="http://schemas.microsoft.com/office/drawing/2014/main" id="{3B2C7DC2-7745-6017-8675-318E32E0EFF5}"/>
              </a:ext>
            </a:extLst>
          </p:cNvPr>
          <p:cNvSpPr/>
          <p:nvPr/>
        </p:nvSpPr>
        <p:spPr>
          <a:xfrm>
            <a:off x="4652435" y="1723521"/>
            <a:ext cx="4197907" cy="4769355"/>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latin typeface="Times New Roman" panose="02020603050405020304" pitchFamily="18" charset="0"/>
                <a:cs typeface="Times New Roman" panose="02020603050405020304" pitchFamily="18" charset="0"/>
              </a:rPr>
              <a:t>Tình hình kinh tế, xã </a:t>
            </a:r>
            <a:r>
              <a:rPr lang="vi-VN" sz="2600" dirty="0" err="1">
                <a:latin typeface="Times New Roman" panose="02020603050405020304" pitchFamily="18" charset="0"/>
                <a:cs typeface="Times New Roman" panose="02020603050405020304" pitchFamily="18" charset="0"/>
              </a:rPr>
              <a:t>hội</a:t>
            </a:r>
            <a:r>
              <a:rPr lang="vi-VN" sz="2600" dirty="0">
                <a:latin typeface="Times New Roman" panose="02020603050405020304" pitchFamily="18" charset="0"/>
                <a:cs typeface="Times New Roman" panose="02020603050405020304" pitchFamily="18" charset="0"/>
              </a:rPr>
              <a:t> của các </a:t>
            </a:r>
            <a:r>
              <a:rPr lang="vi-VN" sz="2600" dirty="0" err="1">
                <a:latin typeface="Times New Roman" panose="02020603050405020304" pitchFamily="18" charset="0"/>
                <a:cs typeface="Times New Roman" panose="02020603050405020304" pitchFamily="18" charset="0"/>
              </a:rPr>
              <a:t>nước</a:t>
            </a:r>
            <a:r>
              <a:rPr lang="vi-VN" sz="2600" dirty="0">
                <a:latin typeface="Times New Roman" panose="02020603050405020304" pitchFamily="18" charset="0"/>
                <a:cs typeface="Times New Roman" panose="02020603050405020304" pitchFamily="18" charset="0"/>
              </a:rPr>
              <a:t> sau khi giành </a:t>
            </a:r>
            <a:r>
              <a:rPr lang="vi-VN" sz="2600" dirty="0" err="1">
                <a:latin typeface="Times New Roman" panose="02020603050405020304" pitchFamily="18" charset="0"/>
                <a:cs typeface="Times New Roman" panose="02020603050405020304" pitchFamily="18" charset="0"/>
              </a:rPr>
              <a:t>được</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độc</a:t>
            </a:r>
            <a:r>
              <a:rPr lang="vi-VN" sz="2600" dirty="0">
                <a:latin typeface="Times New Roman" panose="02020603050405020304" pitchFamily="18" charset="0"/>
                <a:cs typeface="Times New Roman" panose="02020603050405020304" pitchFamily="18" charset="0"/>
              </a:rPr>
              <a:t> </a:t>
            </a:r>
            <a:r>
              <a:rPr lang="vi-VN" sz="2600" dirty="0" err="1">
                <a:latin typeface="Times New Roman" panose="02020603050405020304" pitchFamily="18" charset="0"/>
                <a:cs typeface="Times New Roman" panose="02020603050405020304" pitchFamily="18" charset="0"/>
              </a:rPr>
              <a:t>lập</a:t>
            </a:r>
            <a:r>
              <a:rPr lang="vi-VN" sz="2600" dirty="0">
                <a:latin typeface="Times New Roman" panose="02020603050405020304" pitchFamily="18" charset="0"/>
                <a:cs typeface="Times New Roman" panose="02020603050405020304" pitchFamily="18" charset="0"/>
              </a:rPr>
              <a:t> đến năm 1991 có điểm gì nổi </a:t>
            </a:r>
            <a:r>
              <a:rPr lang="vi-VN" sz="2600" dirty="0" err="1">
                <a:latin typeface="Times New Roman" panose="02020603050405020304" pitchFamily="18" charset="0"/>
                <a:cs typeface="Times New Roman" panose="02020603050405020304" pitchFamily="18" charset="0"/>
              </a:rPr>
              <a:t>bật</a:t>
            </a:r>
            <a:r>
              <a:rPr lang="vi-VN" sz="2600" dirty="0">
                <a:latin typeface="Times New Roman" panose="02020603050405020304" pitchFamily="18" charset="0"/>
                <a:cs typeface="Times New Roman" panose="02020603050405020304" pitchFamily="18" charset="0"/>
              </a:rPr>
              <a:t>?.</a:t>
            </a:r>
            <a:endParaRPr lang="vi-VN" sz="2600" dirty="0"/>
          </a:p>
        </p:txBody>
      </p:sp>
    </p:spTree>
    <p:extLst>
      <p:ext uri="{BB962C8B-B14F-4D97-AF65-F5344CB8AC3E}">
        <p14:creationId xmlns:p14="http://schemas.microsoft.com/office/powerpoint/2010/main" val="2193811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547</TotalTime>
  <Words>1641</Words>
  <Application>Microsoft Office PowerPoint</Application>
  <PresentationFormat>Widescreen</PresentationFormat>
  <Paragraphs>146</Paragraphs>
  <Slides>31</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Abril Fatface</vt:lpstr>
      <vt:lpstr>Aldrich</vt:lpstr>
      <vt:lpstr>Aptos</vt:lpstr>
      <vt:lpstr>Arial</vt:lpstr>
      <vt:lpstr>Avenir</vt:lpstr>
      <vt:lpstr>Calibri</vt:lpstr>
      <vt:lpstr>Calibri Light</vt:lpstr>
      <vt:lpstr>Helvetica</vt:lpstr>
      <vt:lpstr>Impact</vt:lpstr>
      <vt:lpstr>Roboto</vt:lpstr>
      <vt:lpstr>Times New Roman</vt:lpstr>
      <vt:lpstr>VNI-Times</vt:lpstr>
      <vt:lpstr>Office Theme</vt:lpstr>
      <vt:lpstr>PowerPoint Presentation</vt:lpstr>
      <vt:lpstr>BÀI 13. MỘT SỐ NƯỚC Ở CHÂU Á  TỪ NĂM 1945 ĐẾN NĂM 1991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HOẠT ĐỘNG LUYỆN TẬP</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Phan Truong Thao (VHN-IT)</cp:lastModifiedBy>
  <cp:revision>37</cp:revision>
  <dcterms:created xsi:type="dcterms:W3CDTF">2021-10-10T08:12:38Z</dcterms:created>
  <dcterms:modified xsi:type="dcterms:W3CDTF">2024-07-27T16:26:34Z</dcterms:modified>
</cp:coreProperties>
</file>