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sldIdLst>
    <p:sldId id="256" r:id="rId2"/>
    <p:sldId id="1878" r:id="rId3"/>
    <p:sldId id="297" r:id="rId4"/>
    <p:sldId id="1879" r:id="rId5"/>
    <p:sldId id="11089005" r:id="rId6"/>
    <p:sldId id="11089007" r:id="rId7"/>
    <p:sldId id="11088988" r:id="rId8"/>
    <p:sldId id="578" r:id="rId9"/>
    <p:sldId id="11089017" r:id="rId10"/>
    <p:sldId id="11089018" r:id="rId11"/>
    <p:sldId id="11089011" r:id="rId12"/>
    <p:sldId id="298" r:id="rId13"/>
    <p:sldId id="11089015" r:id="rId14"/>
    <p:sldId id="11089016" r:id="rId15"/>
    <p:sldId id="31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26"/>
    <a:srgbClr val="B9B9B9"/>
    <a:srgbClr val="D2F4F4"/>
    <a:srgbClr val="FBEFDE"/>
    <a:srgbClr val="C9B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BE44C-2AFC-4149-8D49-CD755A83BBC9}" type="datetimeFigureOut">
              <a:rPr lang="vi-VN" smtClean="0"/>
              <a:t>22/07/2024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C4AD8-3449-4713-AFAA-9830252AEC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755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2700" indent="292100" algn="just">
              <a:lnSpc>
                <a:spcPts val="1490"/>
              </a:lnSpc>
            </a:pPr>
            <a:r>
              <a:rPr lang="vi-VN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Cuộc mít tinh thu hút đông đảo các giai cấp, tầng lớp tham gia cùng nhiều biểu </a:t>
            </a:r>
            <a:r>
              <a:rPr lang="vi-VN" sz="1800" b="0" i="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ngĩt</a:t>
            </a:r>
            <a:r>
              <a:rPr lang="vi-VN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đã thể hiện đây là phong trào quần chúng rộng rãi, hình thức đấu tranh phong phú với mục đích đòi tự do, dân chủ).</a:t>
            </a:r>
            <a:endParaRPr lang="vi-VN" sz="1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69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F84A-1BBF-4DBB-8AC5-8446C1DA7F6F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775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HS nêu rõ quan điểm của cá nhân (đồng ý hay không đồng ý) với nhận định của Chủ tịch </a:t>
            </a:r>
          </a:p>
          <a:p>
            <a:r>
              <a:rPr lang="vi-VN" dirty="0"/>
              <a:t>Hồ Chí Minh. Đồng thời, đưa ra các luận điểm để giải thích cho quan điểm đó.</a:t>
            </a:r>
          </a:p>
          <a:p>
            <a:r>
              <a:rPr lang="vi-VN" dirty="0"/>
              <a:t>+ GV có thể gợi ý thêm cho HS liên hệ với thực tiễn hiện nay xem bài học trên có còn </a:t>
            </a:r>
          </a:p>
          <a:p>
            <a:r>
              <a:rPr lang="vi-VN" dirty="0"/>
              <a:t>giá trị không? Lấy một ví dụ cụ thể mà em biết (ở địa phương em hoặc ở nơi khác) </a:t>
            </a:r>
          </a:p>
          <a:p>
            <a:r>
              <a:rPr lang="vi-VN" dirty="0"/>
              <a:t>để chứng minh cho ý kiến của bản thân.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30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E0E46492-EE2D-8A0E-A1B4-18AA35B0F7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970F94-43DF-4BF5-9A01-053277E5DCB7}" type="datetime2">
              <a:rPr lang="en-US" altLang="en-US" smtClean="0">
                <a:ea typeface="Microsoft YaHei" panose="020B0503020204020204" pitchFamily="34" charset="-122"/>
                <a:cs typeface="Segoe UI" panose="020B0502040204020203" pitchFamily="34" charset="0"/>
              </a:rPr>
              <a:pPr/>
              <a:t>Monday, July 22, 2024</a:t>
            </a:fld>
            <a:endParaRPr lang="en-US" altLang="en-US"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15B07A33-800D-B1C4-C3BD-F468F9CA6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2D8DBE-E37C-48D1-A6D5-0C62578E3BF6}" type="slidenum">
              <a:rPr lang="en-US" altLang="en-US" smtClean="0">
                <a:ea typeface="Microsoft YaHei" panose="020B0503020204020204" pitchFamily="34" charset="-122"/>
              </a:rPr>
              <a:pPr/>
              <a:t>15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C2EEB1CA-FE4D-C770-E25E-03C144AB3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3ABC7B02-641C-63B1-0D33-B4C9D7759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5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1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933F807-BA00-5A22-EE0C-9E18590E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4EECC6-103C-71E3-E62B-83464852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9005FE-978F-A95B-C121-403879B7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28CCE-2EE1-4766-8558-CADF8ACBE0E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083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7" name="Google Shape;3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" name="Google Shape;3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8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8" name="Google Shape;5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" name="Google Shape;5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Google Shape;6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5" name="Google Shape;6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6" name="Google Shape;6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9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72" name="Google Shape;7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3" name="Google Shape;7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9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78" name="Google Shape;7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9" name="Google Shape;7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9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Google Shape;8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4" name="Google Shape;8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5" name="Google Shape;8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7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id="{A7B290CE-C6D7-F89C-CA7D-63F89F9A9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8757A0-ED11-FB7A-4E0E-4CD5F97D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fld id="{326951E3-958F-4611-B170-D081BA0250F9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DD06E2-D5BC-6269-630B-640E8DD4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994D3F-08C2-3717-2A7A-02CA9C2B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1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24" name="Google Shape;2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3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26951E3-958F-4611-B170-D081BA0250F9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oogle Shape;15;p32" descr="100+ hình nền powerpoint giáo dục - hinhanhsieudep.net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1"/>
            <a:ext cx="12192000" cy="6883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760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701" r:id="rId10"/>
    <p:sldLayoutId id="2147483702" r:id="rId11"/>
    <p:sldLayoutId id="2147483715" r:id="rId1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Vector background of vibrant colors splashing">
            <a:extLst>
              <a:ext uri="{FF2B5EF4-FFF2-40B4-BE49-F238E27FC236}">
                <a16:creationId xmlns:a16="http://schemas.microsoft.com/office/drawing/2014/main" id="{E72B338F-EB83-1D62-606C-1D890A131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7308" r="-2" b="-2"/>
          <a:stretch/>
        </p:blipFill>
        <p:spPr>
          <a:xfrm>
            <a:off x="-4199" y="10"/>
            <a:ext cx="121961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2A76FC-C740-6618-0600-DB5DD7E02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849" y="1921623"/>
            <a:ext cx="6868301" cy="1750731"/>
          </a:xfrm>
        </p:spPr>
        <p:txBody>
          <a:bodyPr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ĐỊA LÝ 9</a:t>
            </a:r>
            <a:endParaRPr lang="vi-VN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45987-DD04-53D2-D63C-A1B3ADBAA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3984" y="4841594"/>
            <a:ext cx="5039832" cy="84716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TRỜI SÁNG TẠO</a:t>
            </a:r>
            <a:endParaRPr lang="vi-VN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06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0D766-1F5B-43C6-BF1D-CC3A6DAD69BA}"/>
              </a:ext>
            </a:extLst>
          </p:cNvPr>
          <p:cNvSpPr/>
          <p:nvPr/>
        </p:nvSpPr>
        <p:spPr>
          <a:xfrm>
            <a:off x="2264872" y="249873"/>
            <a:ext cx="7850152" cy="622718"/>
          </a:xfrm>
          <a:prstGeom prst="roundRect">
            <a:avLst>
              <a:gd name="adj" fmla="val 50000"/>
            </a:avLst>
          </a:pr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!!2">
            <a:extLst>
              <a:ext uri="{FF2B5EF4-FFF2-40B4-BE49-F238E27FC236}">
                <a16:creationId xmlns:a16="http://schemas.microsoft.com/office/drawing/2014/main" id="{EAA280DC-4AF5-4CB9-B131-41723AE6F023}"/>
              </a:ext>
            </a:extLst>
          </p:cNvPr>
          <p:cNvSpPr txBox="1"/>
          <p:nvPr/>
        </p:nvSpPr>
        <p:spPr>
          <a:xfrm>
            <a:off x="2827571" y="221567"/>
            <a:ext cx="7330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đấu tranh trên lĩnh vực báo chí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3C27C5-75F3-43F5-BD98-D032CCE0C914}"/>
              </a:ext>
            </a:extLst>
          </p:cNvPr>
          <p:cNvSpPr/>
          <p:nvPr/>
        </p:nvSpPr>
        <p:spPr>
          <a:xfrm>
            <a:off x="2368944" y="246464"/>
            <a:ext cx="548472" cy="548472"/>
          </a:xfrm>
          <a:prstGeom prst="ellipse">
            <a:avLst/>
          </a:prstGeom>
          <a:gradFill>
            <a:gsLst>
              <a:gs pos="0">
                <a:srgbClr val="FC7836"/>
              </a:gs>
              <a:gs pos="100000">
                <a:srgbClr val="BD4103"/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99788C-F0DD-4F81-B6C1-CD11478CF820}"/>
              </a:ext>
            </a:extLst>
          </p:cNvPr>
          <p:cNvSpPr/>
          <p:nvPr/>
        </p:nvSpPr>
        <p:spPr>
          <a:xfrm>
            <a:off x="2356448" y="313847"/>
            <a:ext cx="471123" cy="471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5647C-5EC8-4402-8B39-E18F6BB40F28}"/>
              </a:ext>
            </a:extLst>
          </p:cNvPr>
          <p:cNvSpPr txBox="1"/>
          <p:nvPr/>
        </p:nvSpPr>
        <p:spPr>
          <a:xfrm>
            <a:off x="2306684" y="342188"/>
            <a:ext cx="504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5604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*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85604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id="{429B25CD-6ECB-4A9A-A50D-F6AA6330482B}"/>
              </a:ext>
            </a:extLst>
          </p:cNvPr>
          <p:cNvCxnSpPr>
            <a:cxnSpLocks/>
          </p:cNvCxnSpPr>
          <p:nvPr/>
        </p:nvCxnSpPr>
        <p:spPr>
          <a:xfrm flipV="1">
            <a:off x="6077355" y="1011768"/>
            <a:ext cx="502625" cy="329519"/>
          </a:xfrm>
          <a:prstGeom prst="line">
            <a:avLst/>
          </a:prstGeom>
          <a:ln>
            <a:solidFill>
              <a:srgbClr val="EF9124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3CB5C9-95C5-4AB0-AA61-C0B2E5336368}"/>
              </a:ext>
            </a:extLst>
          </p:cNvPr>
          <p:cNvSpPr txBox="1"/>
          <p:nvPr/>
        </p:nvSpPr>
        <p:spPr>
          <a:xfrm>
            <a:off x="6587491" y="4885299"/>
            <a:ext cx="5377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bản nhiều tờ báo công  khai  như  Tin  tức, Dân chúng, Lao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động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Bạn dân, Nhành lúa,…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47117-B595-4467-9354-6CC58645A980}"/>
              </a:ext>
            </a:extLst>
          </p:cNvPr>
          <p:cNvSpPr txBox="1"/>
          <p:nvPr/>
        </p:nvSpPr>
        <p:spPr>
          <a:xfrm>
            <a:off x="856978" y="3725360"/>
            <a:ext cx="5377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Báo  chí  cách  mạng  và tiến bộ đã xuất hiện hàng loạt  nhằm  tuyên  truyền, định  hướng  cho  phong trào  đấu  tranh  rộng  lớn của quần chúng nhân dân.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BFA8093-C095-4F5C-9953-514EAE5322F6}"/>
              </a:ext>
            </a:extLst>
          </p:cNvPr>
          <p:cNvSpPr/>
          <p:nvPr/>
        </p:nvSpPr>
        <p:spPr>
          <a:xfrm>
            <a:off x="1202555" y="3638473"/>
            <a:ext cx="5377426" cy="1214079"/>
          </a:xfrm>
          <a:custGeom>
            <a:avLst/>
            <a:gdLst>
              <a:gd name="connsiteX0" fmla="*/ 0 w 3393690"/>
              <a:gd name="connsiteY0" fmla="*/ 0 h 1094017"/>
              <a:gd name="connsiteX1" fmla="*/ 3393690 w 3393690"/>
              <a:gd name="connsiteY1" fmla="*/ 0 h 1094017"/>
              <a:gd name="connsiteX2" fmla="*/ 3393690 w 3393690"/>
              <a:gd name="connsiteY2" fmla="*/ 1094017 h 1094017"/>
              <a:gd name="connsiteX3" fmla="*/ 3362867 w 3393690"/>
              <a:gd name="connsiteY3" fmla="*/ 1094017 h 1094017"/>
              <a:gd name="connsiteX4" fmla="*/ 3362867 w 3393690"/>
              <a:gd name="connsiteY4" fmla="*/ 30823 h 1094017"/>
              <a:gd name="connsiteX5" fmla="*/ 0 w 3393690"/>
              <a:gd name="connsiteY5" fmla="*/ 30823 h 10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690" h="1094017">
                <a:moveTo>
                  <a:pt x="0" y="0"/>
                </a:moveTo>
                <a:lnTo>
                  <a:pt x="3393690" y="0"/>
                </a:lnTo>
                <a:lnTo>
                  <a:pt x="3393690" y="1094017"/>
                </a:lnTo>
                <a:lnTo>
                  <a:pt x="3362867" y="1094017"/>
                </a:lnTo>
                <a:lnTo>
                  <a:pt x="3362867" y="30823"/>
                </a:lnTo>
                <a:lnTo>
                  <a:pt x="0" y="30823"/>
                </a:lnTo>
                <a:close/>
              </a:path>
            </a:pathLst>
          </a:cu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56D0D7A-A186-4B29-A3C1-289A652C0104}"/>
              </a:ext>
            </a:extLst>
          </p:cNvPr>
          <p:cNvSpPr/>
          <p:nvPr/>
        </p:nvSpPr>
        <p:spPr>
          <a:xfrm>
            <a:off x="6535907" y="4851656"/>
            <a:ext cx="5377426" cy="1094017"/>
          </a:xfrm>
          <a:custGeom>
            <a:avLst/>
            <a:gdLst>
              <a:gd name="connsiteX0" fmla="*/ 0 w 3393690"/>
              <a:gd name="connsiteY0" fmla="*/ 0 h 1094017"/>
              <a:gd name="connsiteX1" fmla="*/ 3393690 w 3393690"/>
              <a:gd name="connsiteY1" fmla="*/ 0 h 1094017"/>
              <a:gd name="connsiteX2" fmla="*/ 3393690 w 3393690"/>
              <a:gd name="connsiteY2" fmla="*/ 1094017 h 1094017"/>
              <a:gd name="connsiteX3" fmla="*/ 3362867 w 3393690"/>
              <a:gd name="connsiteY3" fmla="*/ 1094017 h 1094017"/>
              <a:gd name="connsiteX4" fmla="*/ 3362867 w 3393690"/>
              <a:gd name="connsiteY4" fmla="*/ 30823 h 1094017"/>
              <a:gd name="connsiteX5" fmla="*/ 0 w 3393690"/>
              <a:gd name="connsiteY5" fmla="*/ 30823 h 10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690" h="1094017">
                <a:moveTo>
                  <a:pt x="0" y="0"/>
                </a:moveTo>
                <a:lnTo>
                  <a:pt x="3393690" y="0"/>
                </a:lnTo>
                <a:lnTo>
                  <a:pt x="3393690" y="1094017"/>
                </a:lnTo>
                <a:lnTo>
                  <a:pt x="3362867" y="1094017"/>
                </a:lnTo>
                <a:lnTo>
                  <a:pt x="3362867" y="30823"/>
                </a:lnTo>
                <a:lnTo>
                  <a:pt x="0" y="30823"/>
                </a:lnTo>
                <a:close/>
              </a:path>
            </a:pathLst>
          </a:cu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6D710-904A-4B02-8A29-92A68B04D6E3}"/>
              </a:ext>
            </a:extLst>
          </p:cNvPr>
          <p:cNvSpPr/>
          <p:nvPr/>
        </p:nvSpPr>
        <p:spPr>
          <a:xfrm>
            <a:off x="14040" y="7357532"/>
            <a:ext cx="12192000" cy="892158"/>
          </a:xfrm>
          <a:prstGeom prst="rect">
            <a:avLst/>
          </a:prstGeom>
          <a:solidFill>
            <a:srgbClr val="817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E8EEC1-767D-46C9-9207-0CE696FB6253}"/>
              </a:ext>
            </a:extLst>
          </p:cNvPr>
          <p:cNvSpPr txBox="1"/>
          <p:nvPr/>
        </p:nvSpPr>
        <p:spPr>
          <a:xfrm>
            <a:off x="2470265" y="7532999"/>
            <a:ext cx="733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đòi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43BC39-C19F-4FB8-65BB-65A7B9BC8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56" y="1048058"/>
            <a:ext cx="4501558" cy="23468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A082B4-D76B-08FF-BB10-6D21ACD91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403" y="2051214"/>
            <a:ext cx="5227930" cy="26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55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90D3C2-2C11-6281-E9CF-40B5A4A53DD2}"/>
              </a:ext>
            </a:extLst>
          </p:cNvPr>
          <p:cNvSpPr txBox="1"/>
          <p:nvPr/>
        </p:nvSpPr>
        <p:spPr>
          <a:xfrm>
            <a:off x="250371" y="262822"/>
            <a:ext cx="11691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PHONG TRÀO CÁCH MẠNG VIỆT NAM THỜI KÌ 1930 – 1939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1CC03-7F51-F3A0-86BB-9A99645849CB}"/>
              </a:ext>
            </a:extLst>
          </p:cNvPr>
          <p:cNvSpPr txBox="1"/>
          <p:nvPr/>
        </p:nvSpPr>
        <p:spPr>
          <a:xfrm>
            <a:off x="495299" y="817817"/>
            <a:ext cx="1120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Phong trào dân chủ 1936 – 1939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F26B31-9B54-2D41-9748-8ABD43981A63}"/>
              </a:ext>
            </a:extLst>
          </p:cNvPr>
          <p:cNvSpPr txBox="1"/>
          <p:nvPr/>
        </p:nvSpPr>
        <p:spPr>
          <a:xfrm>
            <a:off x="740228" y="1273348"/>
            <a:ext cx="1120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69;p18">
            <a:extLst>
              <a:ext uri="{FF2B5EF4-FFF2-40B4-BE49-F238E27FC236}">
                <a16:creationId xmlns:a16="http://schemas.microsoft.com/office/drawing/2014/main" id="{B8DCE25E-9557-3FF6-9360-0E519EC05CCC}"/>
              </a:ext>
            </a:extLst>
          </p:cNvPr>
          <p:cNvSpPr/>
          <p:nvPr/>
        </p:nvSpPr>
        <p:spPr>
          <a:xfrm>
            <a:off x="7765575" y="1372812"/>
            <a:ext cx="405679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AC208D-793D-8E94-C1CB-6CB24B34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1787329"/>
            <a:ext cx="4452016" cy="2732617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4C6B0D-8E86-27D6-6998-8F0B6F73DC9C}"/>
              </a:ext>
            </a:extLst>
          </p:cNvPr>
          <p:cNvSpPr/>
          <p:nvPr/>
        </p:nvSpPr>
        <p:spPr>
          <a:xfrm>
            <a:off x="3443738" y="4511229"/>
            <a:ext cx="7993085" cy="8763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 phong trào quần chúng rộng lớn dưới sự tổ chức, lãnh đạo của Đảng Cộng sản Đông Dương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68455F-2C4B-7414-9C3A-1CEE09BF0876}"/>
              </a:ext>
            </a:extLst>
          </p:cNvPr>
          <p:cNvSpPr/>
          <p:nvPr/>
        </p:nvSpPr>
        <p:spPr>
          <a:xfrm>
            <a:off x="2813239" y="4574729"/>
            <a:ext cx="749300" cy="749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7A1D105-2C1D-1C3C-C960-300CC2752F52}"/>
              </a:ext>
            </a:extLst>
          </p:cNvPr>
          <p:cNvSpPr/>
          <p:nvPr/>
        </p:nvSpPr>
        <p:spPr>
          <a:xfrm>
            <a:off x="3443739" y="5665533"/>
            <a:ext cx="7993084" cy="7493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Buộc chính quyền thực dân Pháp phải nhượng bộ một số yêu sách về dân sinh, dân chủ.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E2ACDB8-5079-5C40-134C-73B951BA6069}"/>
              </a:ext>
            </a:extLst>
          </p:cNvPr>
          <p:cNvSpPr/>
          <p:nvPr/>
        </p:nvSpPr>
        <p:spPr>
          <a:xfrm>
            <a:off x="2813239" y="5624684"/>
            <a:ext cx="749300" cy="749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500DD5-9C15-833D-F3BB-20C78791693F}"/>
              </a:ext>
            </a:extLst>
          </p:cNvPr>
          <p:cNvGrpSpPr/>
          <p:nvPr/>
        </p:nvGrpSpPr>
        <p:grpSpPr>
          <a:xfrm>
            <a:off x="7244686" y="1273348"/>
            <a:ext cx="4056797" cy="2910003"/>
            <a:chOff x="7244686" y="1273348"/>
            <a:chExt cx="4056797" cy="2910003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297C5B74-385F-637B-1BEC-B43DB838ACF5}"/>
                </a:ext>
              </a:extLst>
            </p:cNvPr>
            <p:cNvSpPr/>
            <p:nvPr/>
          </p:nvSpPr>
          <p:spPr>
            <a:xfrm>
              <a:off x="7244686" y="1273348"/>
              <a:ext cx="4056797" cy="851098"/>
            </a:xfrm>
            <a:prstGeom prst="wedgeRoundRectCallout">
              <a:avLst>
                <a:gd name="adj1" fmla="val 16293"/>
                <a:gd name="adj2" fmla="val 165127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Hãy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nêu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ý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nghĩa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phong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trào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dân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chủ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1936 – 1939?</a:t>
              </a:r>
              <a:endParaRPr lang="en-US" sz="2800" dirty="0"/>
            </a:p>
          </p:txBody>
        </p:sp>
        <p:pic>
          <p:nvPicPr>
            <p:cNvPr id="2" name="Google Shape;356;p9" descr="Hình ảnh Học Thảo Luận Viết Bài Tập Về Nhà Làm Bài Toán, Bé, Phiên, Dễ  Thương miễn phí tải tập tin PNG PSDComment và Vector">
              <a:extLst>
                <a:ext uri="{FF2B5EF4-FFF2-40B4-BE49-F238E27FC236}">
                  <a16:creationId xmlns:a16="http://schemas.microsoft.com/office/drawing/2014/main" id="{CAED77CD-57FA-D467-ED11-853E8E93FA0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39201" y="2667250"/>
              <a:ext cx="2285999" cy="151610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51142563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  <p:bldP spid="25" grpId="0" animBg="1"/>
      <p:bldP spid="26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868F07-252F-8E7B-7015-19D83689BEC1}"/>
              </a:ext>
            </a:extLst>
          </p:cNvPr>
          <p:cNvGraphicFramePr>
            <a:graphicFrameLocks noGrp="1"/>
          </p:cNvGraphicFramePr>
          <p:nvPr/>
        </p:nvGraphicFramePr>
        <p:xfrm>
          <a:off x="549731" y="1583597"/>
          <a:ext cx="11190513" cy="49556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86425">
                  <a:extLst>
                    <a:ext uri="{9D8B030D-6E8A-4147-A177-3AD203B41FA5}">
                      <a16:colId xmlns:a16="http://schemas.microsoft.com/office/drawing/2014/main" val="2754936127"/>
                    </a:ext>
                  </a:extLst>
                </a:gridCol>
                <a:gridCol w="4245036">
                  <a:extLst>
                    <a:ext uri="{9D8B030D-6E8A-4147-A177-3AD203B41FA5}">
                      <a16:colId xmlns:a16="http://schemas.microsoft.com/office/drawing/2014/main" val="267047046"/>
                    </a:ext>
                  </a:extLst>
                </a:gridCol>
                <a:gridCol w="5159052">
                  <a:extLst>
                    <a:ext uri="{9D8B030D-6E8A-4147-A177-3AD203B41FA5}">
                      <a16:colId xmlns:a16="http://schemas.microsoft.com/office/drawing/2014/main" val="1777819781"/>
                    </a:ext>
                  </a:extLst>
                </a:gridCol>
              </a:tblGrid>
              <a:tr h="1075903"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Bef>
                          <a:spcPts val="1030"/>
                        </a:spcBef>
                      </a:pPr>
                      <a:r>
                        <a:rPr lang="en-US" sz="2800" kern="100" spc="-7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kern="100" spc="-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Phong trào cách mạng </a:t>
                      </a: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 – 1931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Phong  trào  dân  chủ </a:t>
                      </a: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1936 – 1939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238910"/>
                  </a:ext>
                </a:extLst>
              </a:tr>
              <a:tr h="514326"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Bef>
                          <a:spcPts val="1030"/>
                        </a:spcBef>
                      </a:pP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518179"/>
                  </a:ext>
                </a:extLst>
              </a:tr>
              <a:tr h="816096"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Bef>
                          <a:spcPts val="1030"/>
                        </a:spcBef>
                      </a:pP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Bef>
                          <a:spcPts val="1030"/>
                        </a:spcBef>
                      </a:pPr>
                      <a:r>
                        <a:rPr lang="vi-VN" sz="28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812766"/>
                  </a:ext>
                </a:extLst>
              </a:tr>
              <a:tr h="584898"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63500" algn="just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63500" algn="just">
                        <a:lnSpc>
                          <a:spcPct val="103000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166231"/>
                  </a:ext>
                </a:extLst>
              </a:tr>
              <a:tr h="784879"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64135">
                        <a:lnSpc>
                          <a:spcPct val="103000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  <a:tabLst>
                          <a:tab pos="506730" algn="l"/>
                          <a:tab pos="894080" algn="l"/>
                          <a:tab pos="1167765" algn="l"/>
                          <a:tab pos="1637665" algn="l"/>
                        </a:tabLst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64135" algn="just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961358"/>
                  </a:ext>
                </a:extLst>
              </a:tr>
              <a:tr h="784879"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64135">
                        <a:lnSpc>
                          <a:spcPct val="103000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  <a:tabLst>
                          <a:tab pos="506730" algn="l"/>
                          <a:tab pos="894080" algn="l"/>
                          <a:tab pos="1167765" algn="l"/>
                          <a:tab pos="1637665" algn="l"/>
                        </a:tabLst>
                      </a:pP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64135" algn="just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2056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9D3AB6-5EAA-C45F-99C0-BC40C1A59F42}"/>
              </a:ext>
            </a:extLst>
          </p:cNvPr>
          <p:cNvSpPr txBox="1"/>
          <p:nvPr/>
        </p:nvSpPr>
        <p:spPr>
          <a:xfrm>
            <a:off x="250371" y="262822"/>
            <a:ext cx="11691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525A3-7F7B-3052-A741-5EDA42D538DD}"/>
              </a:ext>
            </a:extLst>
          </p:cNvPr>
          <p:cNvSpPr txBox="1"/>
          <p:nvPr/>
        </p:nvSpPr>
        <p:spPr>
          <a:xfrm>
            <a:off x="250371" y="799633"/>
            <a:ext cx="11941629" cy="5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205" marR="385445" indent="251460" algn="just">
              <a:lnSpc>
                <a:spcPct val="103000"/>
              </a:lnSpc>
              <a:spcBef>
                <a:spcPts val="350"/>
              </a:spcBef>
              <a:spcAft>
                <a:spcPts val="0"/>
              </a:spcAft>
            </a:pP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1930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1931 và 1936 – 1939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B19F9-55E6-DA3E-7292-F17C3F7397BD}"/>
              </a:ext>
            </a:extLst>
          </p:cNvPr>
          <p:cNvSpPr txBox="1"/>
          <p:nvPr/>
        </p:nvSpPr>
        <p:spPr>
          <a:xfrm>
            <a:off x="2438399" y="2694244"/>
            <a:ext cx="39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 Cộng sản Đông Dương.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51BE9-1829-AC3C-B48C-508A34DA673E}"/>
              </a:ext>
            </a:extLst>
          </p:cNvPr>
          <p:cNvSpPr txBox="1"/>
          <p:nvPr/>
        </p:nvSpPr>
        <p:spPr>
          <a:xfrm>
            <a:off x="6754577" y="2635270"/>
            <a:ext cx="39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 Cộng sản Đông Dương.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2FA74-7B3E-CAD5-144E-B44586BDAD24}"/>
              </a:ext>
            </a:extLst>
          </p:cNvPr>
          <p:cNvSpPr txBox="1"/>
          <p:nvPr/>
        </p:nvSpPr>
        <p:spPr>
          <a:xfrm>
            <a:off x="2438398" y="3265191"/>
            <a:ext cx="39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1687F-A6C9-46E4-1F53-CF13CA46DE2A}"/>
              </a:ext>
            </a:extLst>
          </p:cNvPr>
          <p:cNvSpPr txBox="1"/>
          <p:nvPr/>
        </p:nvSpPr>
        <p:spPr>
          <a:xfrm>
            <a:off x="2607124" y="4035723"/>
            <a:ext cx="39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36F73-C904-CA60-4B52-D2BA5A1F680C}"/>
              </a:ext>
            </a:extLst>
          </p:cNvPr>
          <p:cNvSpPr txBox="1"/>
          <p:nvPr/>
        </p:nvSpPr>
        <p:spPr>
          <a:xfrm>
            <a:off x="6672937" y="3155909"/>
            <a:ext cx="514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đảoquần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chúngnhân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thịdân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ED436-93BA-310D-E5D0-B0B5DA96C411}"/>
              </a:ext>
            </a:extLst>
          </p:cNvPr>
          <p:cNvSpPr txBox="1"/>
          <p:nvPr/>
        </p:nvSpPr>
        <p:spPr>
          <a:xfrm>
            <a:off x="6672937" y="4000497"/>
            <a:ext cx="514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 công, biểu tình, bãi thị, đấu tranh nghị trường, báo chí,...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B1DE26-2B3D-BECA-00C5-5F5836207C6E}"/>
              </a:ext>
            </a:extLst>
          </p:cNvPr>
          <p:cNvSpPr txBox="1"/>
          <p:nvPr/>
        </p:nvSpPr>
        <p:spPr>
          <a:xfrm>
            <a:off x="2438398" y="5029200"/>
            <a:ext cx="39841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ra trên toàn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dirty="0"/>
              <a:t>quốc.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1D022B-CB63-6274-A3BA-2419E59F2FB4}"/>
              </a:ext>
            </a:extLst>
          </p:cNvPr>
          <p:cNvSpPr txBox="1"/>
          <p:nvPr/>
        </p:nvSpPr>
        <p:spPr>
          <a:xfrm>
            <a:off x="7013121" y="5116286"/>
            <a:ext cx="39841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ra trên toàn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dirty="0"/>
              <a:t>quốc.</a:t>
            </a:r>
          </a:p>
        </p:txBody>
      </p:sp>
    </p:spTree>
    <p:extLst>
      <p:ext uri="{BB962C8B-B14F-4D97-AF65-F5344CB8AC3E}">
        <p14:creationId xmlns:p14="http://schemas.microsoft.com/office/powerpoint/2010/main" val="28183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868F07-252F-8E7B-7015-19D83689BEC1}"/>
              </a:ext>
            </a:extLst>
          </p:cNvPr>
          <p:cNvGraphicFramePr>
            <a:graphicFrameLocks noGrp="1"/>
          </p:cNvGraphicFramePr>
          <p:nvPr/>
        </p:nvGraphicFramePr>
        <p:xfrm>
          <a:off x="549731" y="1583597"/>
          <a:ext cx="11190513" cy="43216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86425">
                  <a:extLst>
                    <a:ext uri="{9D8B030D-6E8A-4147-A177-3AD203B41FA5}">
                      <a16:colId xmlns:a16="http://schemas.microsoft.com/office/drawing/2014/main" val="2754936127"/>
                    </a:ext>
                  </a:extLst>
                </a:gridCol>
                <a:gridCol w="4652473">
                  <a:extLst>
                    <a:ext uri="{9D8B030D-6E8A-4147-A177-3AD203B41FA5}">
                      <a16:colId xmlns:a16="http://schemas.microsoft.com/office/drawing/2014/main" val="267047046"/>
                    </a:ext>
                  </a:extLst>
                </a:gridCol>
                <a:gridCol w="4751615">
                  <a:extLst>
                    <a:ext uri="{9D8B030D-6E8A-4147-A177-3AD203B41FA5}">
                      <a16:colId xmlns:a16="http://schemas.microsoft.com/office/drawing/2014/main" val="1777819781"/>
                    </a:ext>
                  </a:extLst>
                </a:gridCol>
              </a:tblGrid>
              <a:tr h="1075903"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Bef>
                          <a:spcPts val="1030"/>
                        </a:spcBef>
                      </a:pPr>
                      <a:r>
                        <a:rPr lang="en-US" sz="2800" kern="100" spc="-7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kern="100" spc="-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Phong trào cách mạng </a:t>
                      </a: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 – 1931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Phong  trào  dân  chủ </a:t>
                      </a: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r>
                        <a:rPr lang="vi-VN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1936 – 1939</a:t>
                      </a: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238910"/>
                  </a:ext>
                </a:extLst>
              </a:tr>
              <a:tr h="784879">
                <a:tc>
                  <a:txBody>
                    <a:bodyPr/>
                    <a:lstStyle/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3000"/>
                        </a:lnSpc>
                        <a:spcBef>
                          <a:spcPts val="1030"/>
                        </a:spcBef>
                      </a:pP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64135">
                        <a:lnSpc>
                          <a:spcPct val="103000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  <a:tabLst>
                          <a:tab pos="506730" algn="l"/>
                          <a:tab pos="894080" algn="l"/>
                          <a:tab pos="1167765" algn="l"/>
                          <a:tab pos="1637665" algn="l"/>
                        </a:tabLst>
                      </a:pP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64135" algn="just">
                        <a:lnSpc>
                          <a:spcPct val="103000"/>
                        </a:lnSpc>
                        <a:spcBef>
                          <a:spcPts val="280"/>
                        </a:spcBef>
                      </a:pPr>
                      <a:endParaRPr lang="vi-V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2056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9D3AB6-5EAA-C45F-99C0-BC40C1A59F42}"/>
              </a:ext>
            </a:extLst>
          </p:cNvPr>
          <p:cNvSpPr txBox="1"/>
          <p:nvPr/>
        </p:nvSpPr>
        <p:spPr>
          <a:xfrm>
            <a:off x="250371" y="262822"/>
            <a:ext cx="11691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525A3-7F7B-3052-A741-5EDA42D538DD}"/>
              </a:ext>
            </a:extLst>
          </p:cNvPr>
          <p:cNvSpPr txBox="1"/>
          <p:nvPr/>
        </p:nvSpPr>
        <p:spPr>
          <a:xfrm>
            <a:off x="250371" y="799633"/>
            <a:ext cx="11941629" cy="5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205" marR="385445" indent="251460" algn="just">
              <a:lnSpc>
                <a:spcPct val="103000"/>
              </a:lnSpc>
              <a:spcBef>
                <a:spcPts val="350"/>
              </a:spcBef>
              <a:spcAft>
                <a:spcPts val="0"/>
              </a:spcAft>
            </a:pP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vi-VN" sz="2800" i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1930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1931 và 1936 – 1939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36F73-C904-CA60-4B52-D2BA5A1F680C}"/>
              </a:ext>
            </a:extLst>
          </p:cNvPr>
          <p:cNvSpPr txBox="1"/>
          <p:nvPr/>
        </p:nvSpPr>
        <p:spPr>
          <a:xfrm>
            <a:off x="2340422" y="2875285"/>
            <a:ext cx="4702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 định vai trò lãnh đạo cách</a:t>
            </a:r>
            <a:r>
              <a:rPr lang="vi-VN" sz="24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vi-VN" sz="24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Đảng.</a:t>
            </a:r>
            <a:r>
              <a:rPr lang="vi-VN" sz="24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phong trào, khối liên minh công – nông được hình thành, </a:t>
            </a:r>
            <a:r>
              <a:rPr lang="vi-VN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4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vi-VN" sz="24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2400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4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24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vi-VN" sz="2400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báu</a:t>
            </a:r>
            <a:r>
              <a:rPr lang="vi-VN" sz="24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vi-VN" sz="24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vi-VN" sz="24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400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vi-VN" sz="24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vi-VN" sz="24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ED436-93BA-310D-E5D0-B0B5DA96C411}"/>
              </a:ext>
            </a:extLst>
          </p:cNvPr>
          <p:cNvSpPr txBox="1"/>
          <p:nvPr/>
        </p:nvSpPr>
        <p:spPr>
          <a:xfrm>
            <a:off x="7043053" y="2942056"/>
            <a:ext cx="4599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chúng được giác ngộ về chính </a:t>
            </a:r>
          </a:p>
          <a:p>
            <a:pPr algn="just"/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trị,  được  tập  hợp trong  mặt  trận dân  tộc  thống nhất và trở thành lực  lượng  chính trị  hùng  hậu  của cách mạng.</a:t>
            </a:r>
          </a:p>
        </p:txBody>
      </p:sp>
    </p:spTree>
    <p:extLst>
      <p:ext uri="{BB962C8B-B14F-4D97-AF65-F5344CB8AC3E}">
        <p14:creationId xmlns:p14="http://schemas.microsoft.com/office/powerpoint/2010/main" val="1661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5A6FB-9C31-3C65-03BB-DB4821E72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vi-V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C46F4-909A-B1E3-0B19-6B06E6708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486" y="1690688"/>
            <a:ext cx="10515600" cy="4351338"/>
          </a:xfrm>
        </p:spPr>
        <p:txBody>
          <a:bodyPr>
            <a:norm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về bài học lịch sử của phong trào </a:t>
            </a:r>
            <a:r>
              <a:rPr lang="vi-VN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Mặt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trận Dân chủ 1936 – 1939, Chủ tịch Hồ Chí Minh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mạnh: “</a:t>
            </a:r>
            <a:r>
              <a:rPr lang="vi-VN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Việc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gì đúng với </a:t>
            </a:r>
            <a:r>
              <a:rPr lang="vi-VN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nguyện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vọng nhân dân thì </a:t>
            </a:r>
            <a:r>
              <a:rPr lang="vi-VN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được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quần chúng nhân dân ủng hộ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như vậy mới thật là </a:t>
            </a:r>
            <a:r>
              <a:rPr lang="vi-VN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một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 trào quần chúng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Em có đồng ý với nhận định trên không?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Vì sao?</a:t>
            </a:r>
          </a:p>
        </p:txBody>
      </p:sp>
    </p:spTree>
    <p:extLst>
      <p:ext uri="{BB962C8B-B14F-4D97-AF65-F5344CB8AC3E}">
        <p14:creationId xmlns:p14="http://schemas.microsoft.com/office/powerpoint/2010/main" val="396882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2007">
            <a:extLst>
              <a:ext uri="{FF2B5EF4-FFF2-40B4-BE49-F238E27FC236}">
                <a16:creationId xmlns:a16="http://schemas.microsoft.com/office/drawing/2014/main" id="{1AAAD280-754D-8BD9-B4FA-78793062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147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blumen-pflanzen111[1]">
            <a:extLst>
              <a:ext uri="{FF2B5EF4-FFF2-40B4-BE49-F238E27FC236}">
                <a16:creationId xmlns:a16="http://schemas.microsoft.com/office/drawing/2014/main" id="{6AD6D7A2-95BD-990B-890A-77E3CA7DCC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88913"/>
            <a:ext cx="25923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WordArt 4">
            <a:extLst>
              <a:ext uri="{FF2B5EF4-FFF2-40B4-BE49-F238E27FC236}">
                <a16:creationId xmlns:a16="http://schemas.microsoft.com/office/drawing/2014/main" id="{A7C85586-08D5-6AFB-F632-5AEF2370B7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8156" y="1835944"/>
            <a:ext cx="8963025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>
                    <a:alpha val="85881"/>
                  </a:srgbClr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  <a:p>
            <a:pPr algn="ctr"/>
            <a:r>
              <a:rPr lang="vi-VN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>
                    <a:alpha val="85881"/>
                  </a:srgbClr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</a:t>
            </a:r>
          </a:p>
          <a:p>
            <a:pPr algn="ctr"/>
            <a:r>
              <a:rPr lang="vi-VN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>
                    <a:alpha val="85881"/>
                  </a:srgbClr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-212776" y="1304051"/>
            <a:ext cx="12530282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QUÝ THẦY CÔ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CÁC EM HỌC SINH</a:t>
            </a:r>
            <a:endParaRPr sz="6600" b="1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xovietnghetinh">
            <a:extLst>
              <a:ext uri="{FF2B5EF4-FFF2-40B4-BE49-F238E27FC236}">
                <a16:creationId xmlns:a16="http://schemas.microsoft.com/office/drawing/2014/main" id="{287A2ABF-ED08-44C5-5AFF-965869448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9" y="3385700"/>
            <a:ext cx="6314717" cy="3249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53D1CC-91E4-FD5A-AA11-E1A944E54B50}"/>
              </a:ext>
            </a:extLst>
          </p:cNvPr>
          <p:cNvSpPr txBox="1"/>
          <p:nvPr/>
        </p:nvSpPr>
        <p:spPr>
          <a:xfrm>
            <a:off x="707621" y="5613191"/>
            <a:ext cx="60990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trận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sắt,bên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F46A7-F551-967F-6431-8E245E229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873" y="381481"/>
            <a:ext cx="5579263" cy="3559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C3E512-1E66-EBC8-DDE5-1BCC5A83635A}"/>
              </a:ext>
            </a:extLst>
          </p:cNvPr>
          <p:cNvSpPr txBox="1"/>
          <p:nvPr/>
        </p:nvSpPr>
        <p:spPr>
          <a:xfrm>
            <a:off x="407379" y="3385700"/>
            <a:ext cx="57979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biểu tình của nông dân Nghệ An  ngày 12 – 9 – 1930 (</a:t>
            </a: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vẽ, Bảo tàng  Xô viết Nghệ – Tĩnh)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06034-2C3B-A9F7-71E0-950276FA66BD}"/>
              </a:ext>
            </a:extLst>
          </p:cNvPr>
          <p:cNvSpPr txBox="1"/>
          <p:nvPr/>
        </p:nvSpPr>
        <p:spPr>
          <a:xfrm>
            <a:off x="6833413" y="3962958"/>
            <a:ext cx="49512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Mít tinh tại khu Đấu xảo (nhà triển lãm), Hà Nội ngày 1 – 5 – 1938 (hình chụp)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4C849F-D599-62C1-3C4A-265C84F93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1673">
            <a:off x="288330" y="75001"/>
            <a:ext cx="2976819" cy="3230828"/>
          </a:xfrm>
          <a:prstGeom prst="rect">
            <a:avLst/>
          </a:prstGeom>
        </p:spPr>
      </p:pic>
      <p:pic>
        <p:nvPicPr>
          <p:cNvPr id="12" name="Google Shape;277;p6">
            <a:extLst>
              <a:ext uri="{FF2B5EF4-FFF2-40B4-BE49-F238E27FC236}">
                <a16:creationId xmlns:a16="http://schemas.microsoft.com/office/drawing/2014/main" id="{1413AA14-8D96-AC90-CC03-7EF461063E7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5386" y="1188760"/>
            <a:ext cx="1761527" cy="170683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BC0FD10-0886-40F7-2EC2-F474A7A04AFE}"/>
              </a:ext>
            </a:extLst>
          </p:cNvPr>
          <p:cNvSpPr/>
          <p:nvPr/>
        </p:nvSpPr>
        <p:spPr>
          <a:xfrm>
            <a:off x="7022338" y="5268541"/>
            <a:ext cx="4462041" cy="1273148"/>
          </a:xfrm>
          <a:prstGeom prst="wedgeRoundRectCallout">
            <a:avLst>
              <a:gd name="adj1" fmla="val -59764"/>
              <a:gd name="adj2" fmla="val -11363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59D7B-4813-9CC0-2FC2-9BB11882AE9A}"/>
              </a:ext>
            </a:extLst>
          </p:cNvPr>
          <p:cNvSpPr txBox="1"/>
          <p:nvPr/>
        </p:nvSpPr>
        <p:spPr>
          <a:xfrm>
            <a:off x="6806670" y="4120688"/>
            <a:ext cx="4977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chúng dự mít tinh với hàng ngũ chỉnh tề, cờ đỏ, biểu ngữ, hát bài Quốc tế ca, hô vang các khẩu hiệu</a:t>
            </a:r>
            <a:endParaRPr lang="en-US" alt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0" grpId="1"/>
      <p:bldP spid="13" grpId="0" animBg="1"/>
      <p:bldP spid="13" grpId="1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16296F-9B1A-413F-BAD4-3B49C282904D}"/>
              </a:ext>
            </a:extLst>
          </p:cNvPr>
          <p:cNvSpPr/>
          <p:nvPr/>
        </p:nvSpPr>
        <p:spPr>
          <a:xfrm>
            <a:off x="0" y="-1"/>
            <a:ext cx="12192000" cy="4004109"/>
          </a:xfrm>
          <a:prstGeom prst="rect">
            <a:avLst/>
          </a:prstGeom>
          <a:solidFill>
            <a:srgbClr val="F27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422B9F5-B938-4386-A257-8397DB3C8CCA}"/>
              </a:ext>
            </a:extLst>
          </p:cNvPr>
          <p:cNvSpPr/>
          <p:nvPr/>
        </p:nvSpPr>
        <p:spPr>
          <a:xfrm flipV="1">
            <a:off x="-15776" y="-74855"/>
            <a:ext cx="5036509" cy="4079291"/>
          </a:xfrm>
          <a:custGeom>
            <a:avLst/>
            <a:gdLst>
              <a:gd name="connsiteX0" fmla="*/ 0 w 5752434"/>
              <a:gd name="connsiteY0" fmla="*/ 3985389 h 3985389"/>
              <a:gd name="connsiteX1" fmla="*/ 5752434 w 5752434"/>
              <a:gd name="connsiteY1" fmla="*/ 3985389 h 3985389"/>
              <a:gd name="connsiteX2" fmla="*/ 2695016 w 5752434"/>
              <a:gd name="connsiteY2" fmla="*/ 0 h 3985389"/>
              <a:gd name="connsiteX3" fmla="*/ 1196586 w 5752434"/>
              <a:gd name="connsiteY3" fmla="*/ 0 h 3985389"/>
              <a:gd name="connsiteX4" fmla="*/ 0 w 5752434"/>
              <a:gd name="connsiteY4" fmla="*/ 1559768 h 398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2434" h="3985389">
                <a:moveTo>
                  <a:pt x="0" y="3985389"/>
                </a:moveTo>
                <a:lnTo>
                  <a:pt x="5752434" y="3985389"/>
                </a:lnTo>
                <a:lnTo>
                  <a:pt x="2695016" y="0"/>
                </a:lnTo>
                <a:lnTo>
                  <a:pt x="1196586" y="0"/>
                </a:lnTo>
                <a:lnTo>
                  <a:pt x="0" y="1559768"/>
                </a:lnTo>
                <a:close/>
              </a:path>
            </a:pathLst>
          </a:custGeom>
          <a:gradFill flip="none" rotWithShape="1">
            <a:gsLst>
              <a:gs pos="1000">
                <a:srgbClr val="D2702F"/>
              </a:gs>
              <a:gs pos="100000">
                <a:srgbClr val="D16E2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EDB2D8F-A091-4981-95A1-B7E425FDB1B0}"/>
              </a:ext>
            </a:extLst>
          </p:cNvPr>
          <p:cNvSpPr/>
          <p:nvPr/>
        </p:nvSpPr>
        <p:spPr>
          <a:xfrm rot="439839">
            <a:off x="-219462" y="1265845"/>
            <a:ext cx="2271625" cy="2848078"/>
          </a:xfrm>
          <a:custGeom>
            <a:avLst/>
            <a:gdLst>
              <a:gd name="connsiteX0" fmla="*/ 0 w 2271625"/>
              <a:gd name="connsiteY0" fmla="*/ 0 h 2848078"/>
              <a:gd name="connsiteX1" fmla="*/ 2271625 w 2271625"/>
              <a:gd name="connsiteY1" fmla="*/ 2602976 h 2848078"/>
              <a:gd name="connsiteX2" fmla="*/ 366396 w 2271625"/>
              <a:gd name="connsiteY2" fmla="*/ 2848078 h 284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625" h="2848078">
                <a:moveTo>
                  <a:pt x="0" y="0"/>
                </a:moveTo>
                <a:lnTo>
                  <a:pt x="2271625" y="2602976"/>
                </a:lnTo>
                <a:lnTo>
                  <a:pt x="366396" y="2848078"/>
                </a:lnTo>
                <a:close/>
              </a:path>
            </a:pathLst>
          </a:custGeom>
          <a:gradFill flip="none" rotWithShape="1">
            <a:gsLst>
              <a:gs pos="1000">
                <a:srgbClr val="D88248"/>
              </a:gs>
              <a:gs pos="100000">
                <a:srgbClr val="D16E2C"/>
              </a:gs>
            </a:gsLst>
            <a:lin ang="8100000" scaled="1"/>
            <a:tileRect/>
          </a:gradFill>
          <a:ln>
            <a:solidFill>
              <a:srgbClr val="D5793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7C9B827-49B3-4957-82A0-538599A2FB6C}"/>
              </a:ext>
            </a:extLst>
          </p:cNvPr>
          <p:cNvSpPr/>
          <p:nvPr/>
        </p:nvSpPr>
        <p:spPr>
          <a:xfrm rot="2700000">
            <a:off x="1427327" y="1640760"/>
            <a:ext cx="2044239" cy="2044239"/>
          </a:xfrm>
          <a:prstGeom prst="roundRect">
            <a:avLst>
              <a:gd name="adj" fmla="val 7543"/>
            </a:avLst>
          </a:prstGeom>
          <a:solidFill>
            <a:srgbClr val="FAC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D563A0-10F5-4BC7-B86D-8B110BC27A8F}"/>
              </a:ext>
            </a:extLst>
          </p:cNvPr>
          <p:cNvSpPr/>
          <p:nvPr/>
        </p:nvSpPr>
        <p:spPr>
          <a:xfrm rot="2700000">
            <a:off x="1258531" y="1318095"/>
            <a:ext cx="2253188" cy="2435117"/>
          </a:xfrm>
          <a:custGeom>
            <a:avLst/>
            <a:gdLst>
              <a:gd name="connsiteX0" fmla="*/ 53799 w 2253188"/>
              <a:gd name="connsiteY0" fmla="*/ 53799 h 2435117"/>
              <a:gd name="connsiteX1" fmla="*/ 183681 w 2253188"/>
              <a:gd name="connsiteY1" fmla="*/ 0 h 2435117"/>
              <a:gd name="connsiteX2" fmla="*/ 1868083 w 2253188"/>
              <a:gd name="connsiteY2" fmla="*/ 0 h 2435117"/>
              <a:gd name="connsiteX3" fmla="*/ 2253188 w 2253188"/>
              <a:gd name="connsiteY3" fmla="*/ 2434763 h 2435117"/>
              <a:gd name="connsiteX4" fmla="*/ 2251436 w 2253188"/>
              <a:gd name="connsiteY4" fmla="*/ 2435117 h 2435117"/>
              <a:gd name="connsiteX5" fmla="*/ 183681 w 2253188"/>
              <a:gd name="connsiteY5" fmla="*/ 2435117 h 2435117"/>
              <a:gd name="connsiteX6" fmla="*/ 0 w 2253188"/>
              <a:gd name="connsiteY6" fmla="*/ 2251436 h 2435117"/>
              <a:gd name="connsiteX7" fmla="*/ 0 w 2253188"/>
              <a:gd name="connsiteY7" fmla="*/ 183681 h 2435117"/>
              <a:gd name="connsiteX8" fmla="*/ 53799 w 2253188"/>
              <a:gd name="connsiteY8" fmla="*/ 53799 h 243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3188" h="2435117">
                <a:moveTo>
                  <a:pt x="53799" y="53799"/>
                </a:moveTo>
                <a:cubicBezTo>
                  <a:pt x="87039" y="20559"/>
                  <a:pt x="132959" y="0"/>
                  <a:pt x="183681" y="0"/>
                </a:cubicBezTo>
                <a:lnTo>
                  <a:pt x="1868083" y="0"/>
                </a:lnTo>
                <a:lnTo>
                  <a:pt x="2253188" y="2434763"/>
                </a:lnTo>
                <a:lnTo>
                  <a:pt x="2251436" y="2435117"/>
                </a:lnTo>
                <a:lnTo>
                  <a:pt x="183681" y="2435117"/>
                </a:lnTo>
                <a:cubicBezTo>
                  <a:pt x="82237" y="2435117"/>
                  <a:pt x="0" y="2352880"/>
                  <a:pt x="0" y="2251436"/>
                </a:cubicBezTo>
                <a:lnTo>
                  <a:pt x="0" y="183681"/>
                </a:lnTo>
                <a:cubicBezTo>
                  <a:pt x="0" y="132959"/>
                  <a:pt x="20559" y="87039"/>
                  <a:pt x="53799" y="53799"/>
                </a:cubicBezTo>
                <a:close/>
              </a:path>
            </a:pathLst>
          </a:custGeom>
          <a:noFill/>
          <a:ln>
            <a:solidFill>
              <a:srgbClr val="FAC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08FD4A9-481B-453C-BBC3-D0871817115B}"/>
              </a:ext>
            </a:extLst>
          </p:cNvPr>
          <p:cNvSpPr/>
          <p:nvPr/>
        </p:nvSpPr>
        <p:spPr>
          <a:xfrm>
            <a:off x="4923367" y="1006734"/>
            <a:ext cx="1054100" cy="271733"/>
          </a:xfrm>
          <a:custGeom>
            <a:avLst/>
            <a:gdLst>
              <a:gd name="connsiteX0" fmla="*/ 0 w 1054100"/>
              <a:gd name="connsiteY0" fmla="*/ 271733 h 271733"/>
              <a:gd name="connsiteX1" fmla="*/ 237066 w 1054100"/>
              <a:gd name="connsiteY1" fmla="*/ 47366 h 271733"/>
              <a:gd name="connsiteX2" fmla="*/ 440266 w 1054100"/>
              <a:gd name="connsiteY2" fmla="*/ 5033 h 271733"/>
              <a:gd name="connsiteX3" fmla="*/ 1054100 w 1054100"/>
              <a:gd name="connsiteY3" fmla="*/ 799 h 27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100" h="271733">
                <a:moveTo>
                  <a:pt x="0" y="271733"/>
                </a:moveTo>
                <a:cubicBezTo>
                  <a:pt x="81844" y="181774"/>
                  <a:pt x="163688" y="91816"/>
                  <a:pt x="237066" y="47366"/>
                </a:cubicBezTo>
                <a:cubicBezTo>
                  <a:pt x="310444" y="2916"/>
                  <a:pt x="304094" y="12794"/>
                  <a:pt x="440266" y="5033"/>
                </a:cubicBezTo>
                <a:cubicBezTo>
                  <a:pt x="576438" y="-2728"/>
                  <a:pt x="1054100" y="799"/>
                  <a:pt x="1054100" y="79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3DB30BF-F7DE-4F23-B731-35EE905CAF7E}"/>
              </a:ext>
            </a:extLst>
          </p:cNvPr>
          <p:cNvSpPr/>
          <p:nvPr/>
        </p:nvSpPr>
        <p:spPr>
          <a:xfrm>
            <a:off x="4102827" y="1437956"/>
            <a:ext cx="8059540" cy="347133"/>
          </a:xfrm>
          <a:custGeom>
            <a:avLst/>
            <a:gdLst>
              <a:gd name="connsiteX0" fmla="*/ 0 w 7023100"/>
              <a:gd name="connsiteY0" fmla="*/ 347133 h 347133"/>
              <a:gd name="connsiteX1" fmla="*/ 270934 w 7023100"/>
              <a:gd name="connsiteY1" fmla="*/ 93133 h 347133"/>
              <a:gd name="connsiteX2" fmla="*/ 643467 w 7023100"/>
              <a:gd name="connsiteY2" fmla="*/ 67733 h 347133"/>
              <a:gd name="connsiteX3" fmla="*/ 7023100 w 7023100"/>
              <a:gd name="connsiteY3" fmla="*/ 0 h 347133"/>
              <a:gd name="connsiteX4" fmla="*/ 7023100 w 7023100"/>
              <a:gd name="connsiteY4" fmla="*/ 0 h 347133"/>
              <a:gd name="connsiteX0" fmla="*/ 0 w 7023100"/>
              <a:gd name="connsiteY0" fmla="*/ 347133 h 347133"/>
              <a:gd name="connsiteX1" fmla="*/ 270934 w 7023100"/>
              <a:gd name="connsiteY1" fmla="*/ 93133 h 347133"/>
              <a:gd name="connsiteX2" fmla="*/ 643467 w 7023100"/>
              <a:gd name="connsiteY2" fmla="*/ 67733 h 347133"/>
              <a:gd name="connsiteX3" fmla="*/ 7023100 w 7023100"/>
              <a:gd name="connsiteY3" fmla="*/ 0 h 347133"/>
              <a:gd name="connsiteX4" fmla="*/ 7023100 w 7023100"/>
              <a:gd name="connsiteY4" fmla="*/ 0 h 347133"/>
              <a:gd name="connsiteX0" fmla="*/ 0 w 7023100"/>
              <a:gd name="connsiteY0" fmla="*/ 347133 h 347133"/>
              <a:gd name="connsiteX1" fmla="*/ 270934 w 7023100"/>
              <a:gd name="connsiteY1" fmla="*/ 93133 h 347133"/>
              <a:gd name="connsiteX2" fmla="*/ 643467 w 7023100"/>
              <a:gd name="connsiteY2" fmla="*/ 67733 h 347133"/>
              <a:gd name="connsiteX3" fmla="*/ 7023100 w 7023100"/>
              <a:gd name="connsiteY3" fmla="*/ 0 h 347133"/>
              <a:gd name="connsiteX4" fmla="*/ 7023100 w 7023100"/>
              <a:gd name="connsiteY4" fmla="*/ 0 h 347133"/>
              <a:gd name="connsiteX0" fmla="*/ 0 w 7023100"/>
              <a:gd name="connsiteY0" fmla="*/ 347133 h 347133"/>
              <a:gd name="connsiteX1" fmla="*/ 270934 w 7023100"/>
              <a:gd name="connsiteY1" fmla="*/ 93133 h 347133"/>
              <a:gd name="connsiteX2" fmla="*/ 643467 w 7023100"/>
              <a:gd name="connsiteY2" fmla="*/ 67733 h 347133"/>
              <a:gd name="connsiteX3" fmla="*/ 7023100 w 7023100"/>
              <a:gd name="connsiteY3" fmla="*/ 0 h 347133"/>
              <a:gd name="connsiteX4" fmla="*/ 7023100 w 7023100"/>
              <a:gd name="connsiteY4" fmla="*/ 0 h 347133"/>
              <a:gd name="connsiteX0" fmla="*/ 0 w 7023100"/>
              <a:gd name="connsiteY0" fmla="*/ 347133 h 347133"/>
              <a:gd name="connsiteX1" fmla="*/ 270934 w 7023100"/>
              <a:gd name="connsiteY1" fmla="*/ 93133 h 347133"/>
              <a:gd name="connsiteX2" fmla="*/ 643467 w 7023100"/>
              <a:gd name="connsiteY2" fmla="*/ 51858 h 347133"/>
              <a:gd name="connsiteX3" fmla="*/ 7023100 w 7023100"/>
              <a:gd name="connsiteY3" fmla="*/ 0 h 347133"/>
              <a:gd name="connsiteX4" fmla="*/ 7023100 w 7023100"/>
              <a:gd name="connsiteY4" fmla="*/ 0 h 34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3100" h="347133">
                <a:moveTo>
                  <a:pt x="0" y="347133"/>
                </a:moveTo>
                <a:cubicBezTo>
                  <a:pt x="81845" y="243416"/>
                  <a:pt x="163690" y="142345"/>
                  <a:pt x="270934" y="93133"/>
                </a:cubicBezTo>
                <a:cubicBezTo>
                  <a:pt x="378178" y="43921"/>
                  <a:pt x="643467" y="51858"/>
                  <a:pt x="643467" y="51858"/>
                </a:cubicBezTo>
                <a:cubicBezTo>
                  <a:pt x="661811" y="50447"/>
                  <a:pt x="4896556" y="22578"/>
                  <a:pt x="7023100" y="0"/>
                </a:cubicBezTo>
                <a:lnTo>
                  <a:pt x="7023100" y="0"/>
                </a:lnTo>
              </a:path>
            </a:pathLst>
          </a:custGeom>
          <a:noFill/>
          <a:ln>
            <a:solidFill>
              <a:srgbClr val="FAC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3E8BBB0-3137-4C81-B196-1D9C1A13A53F}"/>
              </a:ext>
            </a:extLst>
          </p:cNvPr>
          <p:cNvSpPr/>
          <p:nvPr/>
        </p:nvSpPr>
        <p:spPr>
          <a:xfrm>
            <a:off x="10392756" y="1295145"/>
            <a:ext cx="1786545" cy="161117"/>
          </a:xfrm>
          <a:custGeom>
            <a:avLst/>
            <a:gdLst>
              <a:gd name="connsiteX0" fmla="*/ 110706 w 1786545"/>
              <a:gd name="connsiteY0" fmla="*/ 0 h 161117"/>
              <a:gd name="connsiteX1" fmla="*/ 1786545 w 1786545"/>
              <a:gd name="connsiteY1" fmla="*/ 0 h 161117"/>
              <a:gd name="connsiteX2" fmla="*/ 1786545 w 1786545"/>
              <a:gd name="connsiteY2" fmla="*/ 161117 h 161117"/>
              <a:gd name="connsiteX3" fmla="*/ 0 w 1786545"/>
              <a:gd name="connsiteY3" fmla="*/ 161117 h 16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545" h="161117">
                <a:moveTo>
                  <a:pt x="110706" y="0"/>
                </a:moveTo>
                <a:lnTo>
                  <a:pt x="1786545" y="0"/>
                </a:lnTo>
                <a:lnTo>
                  <a:pt x="1786545" y="161117"/>
                </a:lnTo>
                <a:lnTo>
                  <a:pt x="0" y="161117"/>
                </a:lnTo>
                <a:close/>
              </a:path>
            </a:pathLst>
          </a:custGeom>
          <a:solidFill>
            <a:srgbClr val="F6A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E288F6-661C-4FDB-9BF3-CD0B27D8021E}"/>
              </a:ext>
            </a:extLst>
          </p:cNvPr>
          <p:cNvSpPr txBox="1"/>
          <p:nvPr/>
        </p:nvSpPr>
        <p:spPr>
          <a:xfrm>
            <a:off x="1946744" y="2112443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A7725C1-E966-450F-970D-A34D686077BC}"/>
              </a:ext>
            </a:extLst>
          </p:cNvPr>
          <p:cNvSpPr/>
          <p:nvPr/>
        </p:nvSpPr>
        <p:spPr>
          <a:xfrm>
            <a:off x="0" y="4098342"/>
            <a:ext cx="11351026" cy="1517921"/>
          </a:xfrm>
          <a:custGeom>
            <a:avLst/>
            <a:gdLst>
              <a:gd name="connsiteX0" fmla="*/ 0 w 11351026"/>
              <a:gd name="connsiteY0" fmla="*/ 0 h 1517921"/>
              <a:gd name="connsiteX1" fmla="*/ 11351026 w 11351026"/>
              <a:gd name="connsiteY1" fmla="*/ 0 h 1517921"/>
              <a:gd name="connsiteX2" fmla="*/ 10676116 w 11351026"/>
              <a:gd name="connsiteY2" fmla="*/ 1517921 h 1517921"/>
              <a:gd name="connsiteX3" fmla="*/ 0 w 11351026"/>
              <a:gd name="connsiteY3" fmla="*/ 1517921 h 15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026" h="1517921">
                <a:moveTo>
                  <a:pt x="0" y="0"/>
                </a:moveTo>
                <a:lnTo>
                  <a:pt x="11351026" y="0"/>
                </a:lnTo>
                <a:lnTo>
                  <a:pt x="10676116" y="1517921"/>
                </a:lnTo>
                <a:lnTo>
                  <a:pt x="0" y="1517921"/>
                </a:lnTo>
                <a:close/>
              </a:path>
            </a:pathLst>
          </a:custGeom>
          <a:gradFill flip="none" rotWithShape="1">
            <a:gsLst>
              <a:gs pos="1000">
                <a:srgbClr val="6EADDC"/>
              </a:gs>
              <a:gs pos="70000">
                <a:srgbClr val="3B6D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Rectangle: Diagonal Corners Rounded 77">
            <a:extLst>
              <a:ext uri="{FF2B5EF4-FFF2-40B4-BE49-F238E27FC236}">
                <a16:creationId xmlns:a16="http://schemas.microsoft.com/office/drawing/2014/main" id="{4FA8CD35-C6C6-490D-A3FB-58A842BB68DF}"/>
              </a:ext>
            </a:extLst>
          </p:cNvPr>
          <p:cNvSpPr/>
          <p:nvPr/>
        </p:nvSpPr>
        <p:spPr>
          <a:xfrm>
            <a:off x="1709004" y="3892347"/>
            <a:ext cx="1487422" cy="148742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Rectangle: Diagonal Corners Rounded 78">
            <a:extLst>
              <a:ext uri="{FF2B5EF4-FFF2-40B4-BE49-F238E27FC236}">
                <a16:creationId xmlns:a16="http://schemas.microsoft.com/office/drawing/2014/main" id="{2FAB0CF5-2136-482C-A110-CF25645E9218}"/>
              </a:ext>
            </a:extLst>
          </p:cNvPr>
          <p:cNvSpPr/>
          <p:nvPr/>
        </p:nvSpPr>
        <p:spPr>
          <a:xfrm>
            <a:off x="1800400" y="3819686"/>
            <a:ext cx="1487422" cy="1487422"/>
          </a:xfrm>
          <a:prstGeom prst="round2DiagRect">
            <a:avLst/>
          </a:prstGeom>
          <a:solidFill>
            <a:srgbClr val="FAC23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3A8F49F-8D32-45D3-9EE7-F04BCCC2FA71}"/>
              </a:ext>
            </a:extLst>
          </p:cNvPr>
          <p:cNvSpPr txBox="1"/>
          <p:nvPr/>
        </p:nvSpPr>
        <p:spPr>
          <a:xfrm>
            <a:off x="1907030" y="4047152"/>
            <a:ext cx="148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dirty="0" err="1">
                <a:solidFill>
                  <a:srgbClr val="3F3F3F"/>
                </a:solidFill>
                <a:ea typeface="+mn-ea"/>
                <a:cs typeface="+mn-cs"/>
              </a:rPr>
              <a:t>Mục</a:t>
            </a:r>
            <a:r>
              <a:rPr lang="en-US" sz="3600" b="1" kern="1200" dirty="0">
                <a:solidFill>
                  <a:srgbClr val="3F3F3F"/>
                </a:solidFill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3F3F3F"/>
                </a:solidFill>
                <a:ea typeface="+mn-ea"/>
                <a:cs typeface="+mn-cs"/>
              </a:rPr>
              <a:t>tiêu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B714F1F-62FA-4A45-A627-5989E71CBABA}"/>
              </a:ext>
            </a:extLst>
          </p:cNvPr>
          <p:cNvSpPr txBox="1"/>
          <p:nvPr/>
        </p:nvSpPr>
        <p:spPr>
          <a:xfrm>
            <a:off x="3674833" y="4078265"/>
            <a:ext cx="7344350" cy="1854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3205" marR="313690" indent="251460" algn="just">
              <a:lnSpc>
                <a:spcPct val="103000"/>
              </a:lnSpc>
              <a:spcBef>
                <a:spcPts val="70"/>
              </a:spcBef>
              <a:spcAft>
                <a:spcPts val="0"/>
              </a:spcAft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 tả được những nét chủ yếu của phong trào cách mạng giai đoạn 1930 – 1931 và 1936 – 1939.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F03090D-6B65-483A-884C-676C1259641A}"/>
              </a:ext>
            </a:extLst>
          </p:cNvPr>
          <p:cNvSpPr txBox="1"/>
          <p:nvPr/>
        </p:nvSpPr>
        <p:spPr>
          <a:xfrm>
            <a:off x="4366304" y="2212799"/>
            <a:ext cx="6692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CÁCH MẠNG VIỆT NAM THỜI KÌ 1930 – 1939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AB859F3-40C7-4B9B-B3DC-43298597FBFA}"/>
              </a:ext>
            </a:extLst>
          </p:cNvPr>
          <p:cNvSpPr/>
          <p:nvPr/>
        </p:nvSpPr>
        <p:spPr>
          <a:xfrm>
            <a:off x="842927" y="1750203"/>
            <a:ext cx="3295918" cy="728133"/>
          </a:xfrm>
          <a:custGeom>
            <a:avLst/>
            <a:gdLst>
              <a:gd name="connsiteX0" fmla="*/ 708382 w 3295918"/>
              <a:gd name="connsiteY0" fmla="*/ 0 h 728133"/>
              <a:gd name="connsiteX1" fmla="*/ 3295918 w 3295918"/>
              <a:gd name="connsiteY1" fmla="*/ 0 h 728133"/>
              <a:gd name="connsiteX2" fmla="*/ 2874835 w 3295918"/>
              <a:gd name="connsiteY2" fmla="*/ 725447 h 728133"/>
              <a:gd name="connsiteX3" fmla="*/ 2872222 w 3295918"/>
              <a:gd name="connsiteY3" fmla="*/ 728133 h 728133"/>
              <a:gd name="connsiteX4" fmla="*/ 0 w 3295918"/>
              <a:gd name="connsiteY4" fmla="*/ 7281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918" h="728133">
                <a:moveTo>
                  <a:pt x="708382" y="0"/>
                </a:moveTo>
                <a:lnTo>
                  <a:pt x="3295918" y="0"/>
                </a:lnTo>
                <a:lnTo>
                  <a:pt x="2874835" y="725447"/>
                </a:lnTo>
                <a:lnTo>
                  <a:pt x="2872222" y="728133"/>
                </a:lnTo>
                <a:lnTo>
                  <a:pt x="0" y="728133"/>
                </a:lnTo>
                <a:close/>
              </a:path>
            </a:pathLst>
          </a:custGeom>
          <a:solidFill>
            <a:srgbClr val="F6A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EE32DE-55F8-4752-8AA0-A4655CE58B04}"/>
              </a:ext>
            </a:extLst>
          </p:cNvPr>
          <p:cNvSpPr txBox="1"/>
          <p:nvPr/>
        </p:nvSpPr>
        <p:spPr>
          <a:xfrm>
            <a:off x="1877815" y="1863155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7 </a:t>
            </a:r>
          </a:p>
        </p:txBody>
      </p:sp>
    </p:spTree>
    <p:extLst>
      <p:ext uri="{BB962C8B-B14F-4D97-AF65-F5344CB8AC3E}">
        <p14:creationId xmlns:p14="http://schemas.microsoft.com/office/powerpoint/2010/main" val="4010340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0" grpId="0"/>
      <p:bldP spid="81" grpId="0"/>
      <p:bldP spid="82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889C14-417F-C3A8-227B-A38FBCB9873F}"/>
              </a:ext>
            </a:extLst>
          </p:cNvPr>
          <p:cNvSpPr txBox="1"/>
          <p:nvPr/>
        </p:nvSpPr>
        <p:spPr>
          <a:xfrm>
            <a:off x="250371" y="262822"/>
            <a:ext cx="11691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PHONG TRÀO CÁCH MẠNG VIỆT NAM THỜI KÌ 1930 – 1939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54A2E5-6D50-9207-C347-BD9E0237A301}"/>
              </a:ext>
            </a:extLst>
          </p:cNvPr>
          <p:cNvSpPr txBox="1"/>
          <p:nvPr/>
        </p:nvSpPr>
        <p:spPr>
          <a:xfrm>
            <a:off x="250371" y="786042"/>
            <a:ext cx="1120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Phong trào cách mạng 1930 – 1931 với đỉnh cao Xô viết Nghệ – Tĩnh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36778A-772B-4443-97F5-AEE1A2CD9B11}"/>
              </a:ext>
            </a:extLst>
          </p:cNvPr>
          <p:cNvSpPr txBox="1"/>
          <p:nvPr/>
        </p:nvSpPr>
        <p:spPr>
          <a:xfrm>
            <a:off x="250371" y="1309262"/>
            <a:ext cx="1120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Phong trào dân chủ 1936 – 1939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C8464-D509-DF73-9BDA-C30BA6C8B269}"/>
              </a:ext>
            </a:extLst>
          </p:cNvPr>
          <p:cNvSpPr txBox="1"/>
          <p:nvPr/>
        </p:nvSpPr>
        <p:spPr>
          <a:xfrm>
            <a:off x="250371" y="1832482"/>
            <a:ext cx="1120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F237B6A-7855-46F4-692F-431FBD05A07C}"/>
              </a:ext>
            </a:extLst>
          </p:cNvPr>
          <p:cNvSpPr/>
          <p:nvPr/>
        </p:nvSpPr>
        <p:spPr>
          <a:xfrm>
            <a:off x="6836228" y="1553135"/>
            <a:ext cx="4615543" cy="2195232"/>
          </a:xfrm>
          <a:prstGeom prst="wedgeRoundRectCallout">
            <a:avLst>
              <a:gd name="adj1" fmla="val -19239"/>
              <a:gd name="adj2" fmla="val 8041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3205" marR="313690" indent="251460" algn="just">
              <a:lnSpc>
                <a:spcPct val="103000"/>
              </a:lnSpc>
              <a:spcBef>
                <a:spcPts val="345"/>
              </a:spcBef>
              <a:spcAft>
                <a:spcPts val="0"/>
              </a:spcAft>
            </a:pP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</a:t>
            </a:r>
            <a:r>
              <a:rPr lang="vi-VN" sz="2800" i="1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vi-VN" sz="2800" i="1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vi-VN" sz="2800" i="1" spc="-65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vi-VN" sz="2800" i="1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800" i="1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vi-VN" sz="2800" i="1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1936</a:t>
            </a:r>
            <a:r>
              <a:rPr lang="vi-VN" sz="2800" i="1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vi-VN" sz="2800" i="1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1939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6706D3-C24F-6171-AAA0-0535F293A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75" y="4027715"/>
            <a:ext cx="3714467" cy="271549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BD39EE-9BD7-3454-C667-9A1A2672F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71" y="1832482"/>
            <a:ext cx="4810796" cy="38955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C6ECFE-F24A-E378-8FC6-BC04FF34E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694" y="4453530"/>
            <a:ext cx="2008053" cy="2195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30938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889C14-417F-C3A8-227B-A38FBCB9873F}"/>
              </a:ext>
            </a:extLst>
          </p:cNvPr>
          <p:cNvSpPr txBox="1"/>
          <p:nvPr/>
        </p:nvSpPr>
        <p:spPr>
          <a:xfrm>
            <a:off x="250371" y="262822"/>
            <a:ext cx="11691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PHONG TRÀO CÁCH MẠNG VIỆT NAM THỜI KÌ 1930 – 1939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61BBDF-EF81-8867-D145-CC970C3942DD}"/>
              </a:ext>
            </a:extLst>
          </p:cNvPr>
          <p:cNvGrpSpPr/>
          <p:nvPr/>
        </p:nvGrpSpPr>
        <p:grpSpPr>
          <a:xfrm>
            <a:off x="3932387" y="4644272"/>
            <a:ext cx="2971800" cy="1200329"/>
            <a:chOff x="3625850" y="3695700"/>
            <a:chExt cx="2971800" cy="139065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6F7F372-171E-5E47-FDAE-04DDC6C9592F}"/>
                </a:ext>
              </a:extLst>
            </p:cNvPr>
            <p:cNvSpPr/>
            <p:nvPr/>
          </p:nvSpPr>
          <p:spPr>
            <a:xfrm>
              <a:off x="3625850" y="3695700"/>
              <a:ext cx="2971800" cy="1333500"/>
            </a:xfrm>
            <a:custGeom>
              <a:avLst/>
              <a:gdLst>
                <a:gd name="connsiteX0" fmla="*/ 1891 w 2971800"/>
                <a:gd name="connsiteY0" fmla="*/ 0 h 1333500"/>
                <a:gd name="connsiteX1" fmla="*/ 2969909 w 2971800"/>
                <a:gd name="connsiteY1" fmla="*/ 0 h 1333500"/>
                <a:gd name="connsiteX2" fmla="*/ 2971800 w 2971800"/>
                <a:gd name="connsiteY2" fmla="*/ 18761 h 1333500"/>
                <a:gd name="connsiteX3" fmla="*/ 2971800 w 2971800"/>
                <a:gd name="connsiteY3" fmla="*/ 984539 h 1333500"/>
                <a:gd name="connsiteX4" fmla="*/ 2622839 w 2971800"/>
                <a:gd name="connsiteY4" fmla="*/ 1333500 h 1333500"/>
                <a:gd name="connsiteX5" fmla="*/ 348961 w 2971800"/>
                <a:gd name="connsiteY5" fmla="*/ 1333500 h 1333500"/>
                <a:gd name="connsiteX6" fmla="*/ 0 w 2971800"/>
                <a:gd name="connsiteY6" fmla="*/ 984539 h 1333500"/>
                <a:gd name="connsiteX7" fmla="*/ 0 w 2971800"/>
                <a:gd name="connsiteY7" fmla="*/ 18761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1800" h="1333500">
                  <a:moveTo>
                    <a:pt x="1891" y="0"/>
                  </a:moveTo>
                  <a:lnTo>
                    <a:pt x="2969909" y="0"/>
                  </a:lnTo>
                  <a:lnTo>
                    <a:pt x="2971800" y="18761"/>
                  </a:lnTo>
                  <a:lnTo>
                    <a:pt x="2971800" y="984539"/>
                  </a:lnTo>
                  <a:cubicBezTo>
                    <a:pt x="2971800" y="1177265"/>
                    <a:pt x="2815565" y="1333500"/>
                    <a:pt x="2622839" y="1333500"/>
                  </a:cubicBezTo>
                  <a:lnTo>
                    <a:pt x="348961" y="1333500"/>
                  </a:lnTo>
                  <a:cubicBezTo>
                    <a:pt x="156235" y="1333500"/>
                    <a:pt x="0" y="1177265"/>
                    <a:pt x="0" y="984539"/>
                  </a:cubicBezTo>
                  <a:lnTo>
                    <a:pt x="0" y="18761"/>
                  </a:lnTo>
                  <a:close/>
                </a:path>
              </a:pathLst>
            </a:custGeom>
            <a:noFill/>
            <a:ln w="12700">
              <a:solidFill>
                <a:srgbClr val="ED556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FE0CEACA-7EE8-E883-C5F2-CB001344095E}"/>
                </a:ext>
              </a:extLst>
            </p:cNvPr>
            <p:cNvSpPr/>
            <p:nvPr/>
          </p:nvSpPr>
          <p:spPr>
            <a:xfrm rot="5400000">
              <a:off x="4527550" y="4953000"/>
              <a:ext cx="114300" cy="152400"/>
            </a:xfrm>
            <a:prstGeom prst="triangle">
              <a:avLst/>
            </a:prstGeom>
            <a:solidFill>
              <a:srgbClr val="EA3647"/>
            </a:solidFill>
            <a:ln>
              <a:solidFill>
                <a:srgbClr val="ED5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0F3E21-F22D-8EE2-95F7-36D96A76ABF8}"/>
              </a:ext>
            </a:extLst>
          </p:cNvPr>
          <p:cNvGrpSpPr/>
          <p:nvPr/>
        </p:nvGrpSpPr>
        <p:grpSpPr>
          <a:xfrm>
            <a:off x="2488952" y="2908945"/>
            <a:ext cx="2971800" cy="1389284"/>
            <a:chOff x="3625850" y="3695700"/>
            <a:chExt cx="2971800" cy="139065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D5DEF8-1F31-1332-4DDD-4471F3765347}"/>
                </a:ext>
              </a:extLst>
            </p:cNvPr>
            <p:cNvSpPr/>
            <p:nvPr/>
          </p:nvSpPr>
          <p:spPr>
            <a:xfrm>
              <a:off x="3625850" y="3695700"/>
              <a:ext cx="2971800" cy="1333500"/>
            </a:xfrm>
            <a:custGeom>
              <a:avLst/>
              <a:gdLst>
                <a:gd name="connsiteX0" fmla="*/ 1891 w 2971800"/>
                <a:gd name="connsiteY0" fmla="*/ 0 h 1333500"/>
                <a:gd name="connsiteX1" fmla="*/ 2969909 w 2971800"/>
                <a:gd name="connsiteY1" fmla="*/ 0 h 1333500"/>
                <a:gd name="connsiteX2" fmla="*/ 2971800 w 2971800"/>
                <a:gd name="connsiteY2" fmla="*/ 18761 h 1333500"/>
                <a:gd name="connsiteX3" fmla="*/ 2971800 w 2971800"/>
                <a:gd name="connsiteY3" fmla="*/ 984539 h 1333500"/>
                <a:gd name="connsiteX4" fmla="*/ 2622839 w 2971800"/>
                <a:gd name="connsiteY4" fmla="*/ 1333500 h 1333500"/>
                <a:gd name="connsiteX5" fmla="*/ 348961 w 2971800"/>
                <a:gd name="connsiteY5" fmla="*/ 1333500 h 1333500"/>
                <a:gd name="connsiteX6" fmla="*/ 0 w 2971800"/>
                <a:gd name="connsiteY6" fmla="*/ 984539 h 1333500"/>
                <a:gd name="connsiteX7" fmla="*/ 0 w 2971800"/>
                <a:gd name="connsiteY7" fmla="*/ 18761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1800" h="1333500">
                  <a:moveTo>
                    <a:pt x="1891" y="0"/>
                  </a:moveTo>
                  <a:lnTo>
                    <a:pt x="2969909" y="0"/>
                  </a:lnTo>
                  <a:lnTo>
                    <a:pt x="2971800" y="18761"/>
                  </a:lnTo>
                  <a:lnTo>
                    <a:pt x="2971800" y="984539"/>
                  </a:lnTo>
                  <a:cubicBezTo>
                    <a:pt x="2971800" y="1177265"/>
                    <a:pt x="2815565" y="1333500"/>
                    <a:pt x="2622839" y="1333500"/>
                  </a:cubicBezTo>
                  <a:lnTo>
                    <a:pt x="348961" y="1333500"/>
                  </a:lnTo>
                  <a:cubicBezTo>
                    <a:pt x="156235" y="1333500"/>
                    <a:pt x="0" y="1177265"/>
                    <a:pt x="0" y="984539"/>
                  </a:cubicBezTo>
                  <a:lnTo>
                    <a:pt x="0" y="18761"/>
                  </a:lnTo>
                  <a:close/>
                </a:path>
              </a:pathLst>
            </a:custGeom>
            <a:noFill/>
            <a:ln w="12700">
              <a:solidFill>
                <a:srgbClr val="ED556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2828602-9F03-142B-08C9-E4550D7D9758}"/>
                </a:ext>
              </a:extLst>
            </p:cNvPr>
            <p:cNvSpPr/>
            <p:nvPr/>
          </p:nvSpPr>
          <p:spPr>
            <a:xfrm rot="5400000">
              <a:off x="4527550" y="4953000"/>
              <a:ext cx="114300" cy="152400"/>
            </a:xfrm>
            <a:prstGeom prst="triangle">
              <a:avLst/>
            </a:prstGeom>
            <a:solidFill>
              <a:srgbClr val="EA3647"/>
            </a:solidFill>
            <a:ln>
              <a:solidFill>
                <a:srgbClr val="ED5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C4C34B-0A39-DD8B-3F94-01BFD70A54AA}"/>
              </a:ext>
            </a:extLst>
          </p:cNvPr>
          <p:cNvSpPr/>
          <p:nvPr/>
        </p:nvSpPr>
        <p:spPr>
          <a:xfrm>
            <a:off x="2047606" y="2164207"/>
            <a:ext cx="7096394" cy="8763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42176D-2034-F317-CA4B-8C296820F53B}"/>
              </a:ext>
            </a:extLst>
          </p:cNvPr>
          <p:cNvSpPr/>
          <p:nvPr/>
        </p:nvSpPr>
        <p:spPr>
          <a:xfrm>
            <a:off x="2114302" y="2203459"/>
            <a:ext cx="749300" cy="749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9BBA297-E54C-8193-56E3-D9023F74F6ED}"/>
              </a:ext>
            </a:extLst>
          </p:cNvPr>
          <p:cNvSpPr/>
          <p:nvPr/>
        </p:nvSpPr>
        <p:spPr>
          <a:xfrm>
            <a:off x="3524002" y="3810917"/>
            <a:ext cx="6912350" cy="8763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95EB41-592E-2A7D-5BFF-ED25C97FA73B}"/>
              </a:ext>
            </a:extLst>
          </p:cNvPr>
          <p:cNvSpPr/>
          <p:nvPr/>
        </p:nvSpPr>
        <p:spPr>
          <a:xfrm>
            <a:off x="3600202" y="3874417"/>
            <a:ext cx="749300" cy="749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22E720-2B54-62BE-C09E-90366974458C}"/>
              </a:ext>
            </a:extLst>
          </p:cNvPr>
          <p:cNvSpPr txBox="1"/>
          <p:nvPr/>
        </p:nvSpPr>
        <p:spPr>
          <a:xfrm>
            <a:off x="2718816" y="2213285"/>
            <a:ext cx="6596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vi-VN" sz="2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 hội  VII  của  Quốc tế Cộng sản (7 – 1935) đề ra chủ trương thành </a:t>
            </a:r>
            <a:r>
              <a:rPr lang="vi-VN" sz="2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lập</a:t>
            </a:r>
            <a:r>
              <a:rPr lang="vi-VN" sz="2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Mặt </a:t>
            </a:r>
            <a:r>
              <a:rPr lang="vi-VN" sz="2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trận</a:t>
            </a:r>
            <a:r>
              <a:rPr lang="vi-VN" sz="2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dân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A640D01-5CBB-9EDA-C1D5-F9278FD5DB25}"/>
              </a:ext>
            </a:extLst>
          </p:cNvPr>
          <p:cNvSpPr/>
          <p:nvPr/>
        </p:nvSpPr>
        <p:spPr>
          <a:xfrm>
            <a:off x="5043636" y="5170635"/>
            <a:ext cx="7148363" cy="13234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0ED978F-4B56-8478-1041-4EFA626B3A3B}"/>
              </a:ext>
            </a:extLst>
          </p:cNvPr>
          <p:cNvSpPr/>
          <p:nvPr/>
        </p:nvSpPr>
        <p:spPr>
          <a:xfrm>
            <a:off x="5043637" y="5431672"/>
            <a:ext cx="749300" cy="749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3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F292D7-D0B1-C21F-63A0-D3C7DC2AA002}"/>
              </a:ext>
            </a:extLst>
          </p:cNvPr>
          <p:cNvSpPr txBox="1"/>
          <p:nvPr/>
        </p:nvSpPr>
        <p:spPr>
          <a:xfrm>
            <a:off x="5792937" y="5090354"/>
            <a:ext cx="6399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7 - 1936,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nhiệm vụ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đấu tranh chống chế độ phản động, chống phát xít và chiến tranh, đòi tự do, dân sinh, dân chủ, cơm áo và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binh.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D7629D-4E1B-7B3A-2291-64A2F7AEF9DA}"/>
              </a:ext>
            </a:extLst>
          </p:cNvPr>
          <p:cNvSpPr txBox="1"/>
          <p:nvPr/>
        </p:nvSpPr>
        <p:spPr>
          <a:xfrm>
            <a:off x="4361460" y="3874417"/>
            <a:ext cx="607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1936, ở Pháp, Mặt trận Nhân dân lên cầm quyển đã thi hành một số chính sách tiến bộ.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A9CFB8-3C61-3394-71B7-E1C640F39ABB}"/>
              </a:ext>
            </a:extLst>
          </p:cNvPr>
          <p:cNvSpPr/>
          <p:nvPr/>
        </p:nvSpPr>
        <p:spPr>
          <a:xfrm>
            <a:off x="575562" y="3141727"/>
            <a:ext cx="2084627" cy="2084627"/>
          </a:xfrm>
          <a:prstGeom prst="ellipse">
            <a:avLst/>
          </a:prstGeom>
          <a:solidFill>
            <a:srgbClr val="CBCBCB"/>
          </a:solidFill>
          <a:ln>
            <a:noFill/>
          </a:ln>
          <a:effectLst>
            <a:outerShdw blurRad="228600" sx="102000" sy="102000" algn="ctr" rotWithShape="0">
              <a:srgbClr val="BEF8F4">
                <a:alpha val="40000"/>
              </a:srgbClr>
            </a:outerShdw>
          </a:effectLst>
          <a:scene3d>
            <a:camera prst="orthographicFront"/>
            <a:lightRig rig="flood" dir="t">
              <a:rot lat="0" lon="0" rev="3000000"/>
            </a:lightRig>
          </a:scene3d>
          <a:sp3d extrusionH="25400" prstMaterial="powder">
            <a:bevelT w="222250" h="31750" prst="angle"/>
            <a:bevelB h="120650" prst="angle"/>
            <a:extrusionClr>
              <a:srgbClr val="CBCBCB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577D69-92A3-FA7C-3A34-9DCD96E0310E}"/>
              </a:ext>
            </a:extLst>
          </p:cNvPr>
          <p:cNvSpPr/>
          <p:nvPr/>
        </p:nvSpPr>
        <p:spPr>
          <a:xfrm>
            <a:off x="694781" y="3260946"/>
            <a:ext cx="1846189" cy="1846189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78822CB5-61E4-A8A4-1D09-A343098F08E1}"/>
              </a:ext>
            </a:extLst>
          </p:cNvPr>
          <p:cNvSpPr txBox="1"/>
          <p:nvPr/>
        </p:nvSpPr>
        <p:spPr>
          <a:xfrm>
            <a:off x="694781" y="3638832"/>
            <a:ext cx="177908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38743-4228-2FCF-2E21-829E39BB7902}"/>
              </a:ext>
            </a:extLst>
          </p:cNvPr>
          <p:cNvSpPr txBox="1"/>
          <p:nvPr/>
        </p:nvSpPr>
        <p:spPr>
          <a:xfrm>
            <a:off x="250371" y="807610"/>
            <a:ext cx="1120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Phong trào dân chủ 1936 – 1939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F86F4D-D903-D60D-6C21-3A07245E35EE}"/>
              </a:ext>
            </a:extLst>
          </p:cNvPr>
          <p:cNvSpPr txBox="1"/>
          <p:nvPr/>
        </p:nvSpPr>
        <p:spPr>
          <a:xfrm>
            <a:off x="250371" y="1375268"/>
            <a:ext cx="1120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50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DE5C9B2-6CA2-2261-31B4-AFAA16BBD08C}"/>
              </a:ext>
            </a:extLst>
          </p:cNvPr>
          <p:cNvSpPr/>
          <p:nvPr/>
        </p:nvSpPr>
        <p:spPr>
          <a:xfrm rot="14290389">
            <a:off x="6100183" y="4407508"/>
            <a:ext cx="3881226" cy="2168919"/>
          </a:xfrm>
          <a:custGeom>
            <a:avLst/>
            <a:gdLst>
              <a:gd name="connsiteX0" fmla="*/ 1912509 w 3170381"/>
              <a:gd name="connsiteY0" fmla="*/ 0 h 1644312"/>
              <a:gd name="connsiteX1" fmla="*/ 3028331 w 3170381"/>
              <a:gd name="connsiteY1" fmla="*/ 340837 h 1644312"/>
              <a:gd name="connsiteX2" fmla="*/ 3170381 w 3170381"/>
              <a:gd name="connsiteY2" fmla="*/ 447059 h 1644312"/>
              <a:gd name="connsiteX3" fmla="*/ 2418478 w 3170381"/>
              <a:gd name="connsiteY3" fmla="*/ 1202690 h 1644312"/>
              <a:gd name="connsiteX4" fmla="*/ 2361245 w 3170381"/>
              <a:gd name="connsiteY4" fmla="*/ 1167920 h 1644312"/>
              <a:gd name="connsiteX5" fmla="*/ 1912509 w 3170381"/>
              <a:gd name="connsiteY5" fmla="*/ 1054296 h 1644312"/>
              <a:gd name="connsiteX6" fmla="*/ 1045072 w 3170381"/>
              <a:gd name="connsiteY6" fmla="*/ 1629272 h 1644312"/>
              <a:gd name="connsiteX7" fmla="*/ 1039568 w 3170381"/>
              <a:gd name="connsiteY7" fmla="*/ 1644312 h 1644312"/>
              <a:gd name="connsiteX8" fmla="*/ 0 w 3170381"/>
              <a:gd name="connsiteY8" fmla="*/ 1427599 h 1644312"/>
              <a:gd name="connsiteX9" fmla="*/ 6518 w 3170381"/>
              <a:gd name="connsiteY9" fmla="*/ 1402250 h 1644312"/>
              <a:gd name="connsiteX10" fmla="*/ 1912509 w 3170381"/>
              <a:gd name="connsiteY10" fmla="*/ 0 h 164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0381" h="1644312">
                <a:moveTo>
                  <a:pt x="1912509" y="0"/>
                </a:moveTo>
                <a:cubicBezTo>
                  <a:pt x="2325835" y="0"/>
                  <a:pt x="2709814" y="125650"/>
                  <a:pt x="3028331" y="340837"/>
                </a:cubicBezTo>
                <a:lnTo>
                  <a:pt x="3170381" y="447059"/>
                </a:lnTo>
                <a:lnTo>
                  <a:pt x="2418478" y="1202690"/>
                </a:lnTo>
                <a:lnTo>
                  <a:pt x="2361245" y="1167920"/>
                </a:lnTo>
                <a:cubicBezTo>
                  <a:pt x="2227852" y="1095457"/>
                  <a:pt x="2074988" y="1054296"/>
                  <a:pt x="1912509" y="1054296"/>
                </a:cubicBezTo>
                <a:cubicBezTo>
                  <a:pt x="1522561" y="1054296"/>
                  <a:pt x="1187987" y="1291383"/>
                  <a:pt x="1045072" y="1629272"/>
                </a:cubicBezTo>
                <a:lnTo>
                  <a:pt x="1039568" y="1644312"/>
                </a:lnTo>
                <a:lnTo>
                  <a:pt x="0" y="1427599"/>
                </a:lnTo>
                <a:lnTo>
                  <a:pt x="6518" y="1402250"/>
                </a:lnTo>
                <a:cubicBezTo>
                  <a:pt x="259199" y="589858"/>
                  <a:pt x="1016970" y="0"/>
                  <a:pt x="1912509" y="0"/>
                </a:cubicBez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F08545F-39DB-A753-626B-8D643588FE74}"/>
              </a:ext>
            </a:extLst>
          </p:cNvPr>
          <p:cNvSpPr/>
          <p:nvPr/>
        </p:nvSpPr>
        <p:spPr>
          <a:xfrm rot="7458870">
            <a:off x="8936066" y="3486700"/>
            <a:ext cx="4181871" cy="2168919"/>
          </a:xfrm>
          <a:custGeom>
            <a:avLst/>
            <a:gdLst>
              <a:gd name="connsiteX0" fmla="*/ 1912509 w 3170381"/>
              <a:gd name="connsiteY0" fmla="*/ 0 h 1644312"/>
              <a:gd name="connsiteX1" fmla="*/ 3028331 w 3170381"/>
              <a:gd name="connsiteY1" fmla="*/ 340837 h 1644312"/>
              <a:gd name="connsiteX2" fmla="*/ 3170381 w 3170381"/>
              <a:gd name="connsiteY2" fmla="*/ 447059 h 1644312"/>
              <a:gd name="connsiteX3" fmla="*/ 2418478 w 3170381"/>
              <a:gd name="connsiteY3" fmla="*/ 1202690 h 1644312"/>
              <a:gd name="connsiteX4" fmla="*/ 2361245 w 3170381"/>
              <a:gd name="connsiteY4" fmla="*/ 1167920 h 1644312"/>
              <a:gd name="connsiteX5" fmla="*/ 1912509 w 3170381"/>
              <a:gd name="connsiteY5" fmla="*/ 1054296 h 1644312"/>
              <a:gd name="connsiteX6" fmla="*/ 1045072 w 3170381"/>
              <a:gd name="connsiteY6" fmla="*/ 1629272 h 1644312"/>
              <a:gd name="connsiteX7" fmla="*/ 1039568 w 3170381"/>
              <a:gd name="connsiteY7" fmla="*/ 1644312 h 1644312"/>
              <a:gd name="connsiteX8" fmla="*/ 0 w 3170381"/>
              <a:gd name="connsiteY8" fmla="*/ 1427599 h 1644312"/>
              <a:gd name="connsiteX9" fmla="*/ 6518 w 3170381"/>
              <a:gd name="connsiteY9" fmla="*/ 1402250 h 1644312"/>
              <a:gd name="connsiteX10" fmla="*/ 1912509 w 3170381"/>
              <a:gd name="connsiteY10" fmla="*/ 0 h 164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0381" h="1644312">
                <a:moveTo>
                  <a:pt x="1912509" y="0"/>
                </a:moveTo>
                <a:cubicBezTo>
                  <a:pt x="2325835" y="0"/>
                  <a:pt x="2709814" y="125650"/>
                  <a:pt x="3028331" y="340837"/>
                </a:cubicBezTo>
                <a:lnTo>
                  <a:pt x="3170381" y="447059"/>
                </a:lnTo>
                <a:lnTo>
                  <a:pt x="2418478" y="1202690"/>
                </a:lnTo>
                <a:lnTo>
                  <a:pt x="2361245" y="1167920"/>
                </a:lnTo>
                <a:cubicBezTo>
                  <a:pt x="2227852" y="1095457"/>
                  <a:pt x="2074988" y="1054296"/>
                  <a:pt x="1912509" y="1054296"/>
                </a:cubicBezTo>
                <a:cubicBezTo>
                  <a:pt x="1522561" y="1054296"/>
                  <a:pt x="1187987" y="1291383"/>
                  <a:pt x="1045072" y="1629272"/>
                </a:cubicBezTo>
                <a:lnTo>
                  <a:pt x="1039568" y="1644312"/>
                </a:lnTo>
                <a:lnTo>
                  <a:pt x="0" y="1427599"/>
                </a:lnTo>
                <a:lnTo>
                  <a:pt x="6518" y="1402250"/>
                </a:lnTo>
                <a:cubicBezTo>
                  <a:pt x="259199" y="589858"/>
                  <a:pt x="1016970" y="0"/>
                  <a:pt x="1912509" y="0"/>
                </a:cubicBez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EF6904C-2F7B-5E7A-C5EE-01D201948893}"/>
              </a:ext>
            </a:extLst>
          </p:cNvPr>
          <p:cNvSpPr/>
          <p:nvPr/>
        </p:nvSpPr>
        <p:spPr>
          <a:xfrm>
            <a:off x="6598619" y="1102321"/>
            <a:ext cx="4181871" cy="2168919"/>
          </a:xfrm>
          <a:custGeom>
            <a:avLst/>
            <a:gdLst>
              <a:gd name="connsiteX0" fmla="*/ 1912509 w 3170381"/>
              <a:gd name="connsiteY0" fmla="*/ 0 h 1644312"/>
              <a:gd name="connsiteX1" fmla="*/ 3028331 w 3170381"/>
              <a:gd name="connsiteY1" fmla="*/ 340837 h 1644312"/>
              <a:gd name="connsiteX2" fmla="*/ 3170381 w 3170381"/>
              <a:gd name="connsiteY2" fmla="*/ 447059 h 1644312"/>
              <a:gd name="connsiteX3" fmla="*/ 2418478 w 3170381"/>
              <a:gd name="connsiteY3" fmla="*/ 1202690 h 1644312"/>
              <a:gd name="connsiteX4" fmla="*/ 2361245 w 3170381"/>
              <a:gd name="connsiteY4" fmla="*/ 1167920 h 1644312"/>
              <a:gd name="connsiteX5" fmla="*/ 1912509 w 3170381"/>
              <a:gd name="connsiteY5" fmla="*/ 1054296 h 1644312"/>
              <a:gd name="connsiteX6" fmla="*/ 1045072 w 3170381"/>
              <a:gd name="connsiteY6" fmla="*/ 1629272 h 1644312"/>
              <a:gd name="connsiteX7" fmla="*/ 1039568 w 3170381"/>
              <a:gd name="connsiteY7" fmla="*/ 1644312 h 1644312"/>
              <a:gd name="connsiteX8" fmla="*/ 0 w 3170381"/>
              <a:gd name="connsiteY8" fmla="*/ 1427599 h 1644312"/>
              <a:gd name="connsiteX9" fmla="*/ 6518 w 3170381"/>
              <a:gd name="connsiteY9" fmla="*/ 1402250 h 1644312"/>
              <a:gd name="connsiteX10" fmla="*/ 1912509 w 3170381"/>
              <a:gd name="connsiteY10" fmla="*/ 0 h 164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0381" h="1644312">
                <a:moveTo>
                  <a:pt x="1912509" y="0"/>
                </a:moveTo>
                <a:cubicBezTo>
                  <a:pt x="2325835" y="0"/>
                  <a:pt x="2709814" y="125650"/>
                  <a:pt x="3028331" y="340837"/>
                </a:cubicBezTo>
                <a:lnTo>
                  <a:pt x="3170381" y="447059"/>
                </a:lnTo>
                <a:lnTo>
                  <a:pt x="2418478" y="1202690"/>
                </a:lnTo>
                <a:lnTo>
                  <a:pt x="2361245" y="1167920"/>
                </a:lnTo>
                <a:cubicBezTo>
                  <a:pt x="2227852" y="1095457"/>
                  <a:pt x="2074988" y="1054296"/>
                  <a:pt x="1912509" y="1054296"/>
                </a:cubicBezTo>
                <a:cubicBezTo>
                  <a:pt x="1522561" y="1054296"/>
                  <a:pt x="1187987" y="1291383"/>
                  <a:pt x="1045072" y="1629272"/>
                </a:cubicBezTo>
                <a:lnTo>
                  <a:pt x="1039568" y="1644312"/>
                </a:lnTo>
                <a:lnTo>
                  <a:pt x="0" y="1427599"/>
                </a:lnTo>
                <a:lnTo>
                  <a:pt x="6518" y="1402250"/>
                </a:lnTo>
                <a:cubicBezTo>
                  <a:pt x="259199" y="589858"/>
                  <a:pt x="1016970" y="0"/>
                  <a:pt x="1912509" y="0"/>
                </a:cubicBez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FEDB15-269D-BC07-509B-2D9422836062}"/>
              </a:ext>
            </a:extLst>
          </p:cNvPr>
          <p:cNvGrpSpPr/>
          <p:nvPr/>
        </p:nvGrpSpPr>
        <p:grpSpPr>
          <a:xfrm>
            <a:off x="6984293" y="1732478"/>
            <a:ext cx="4441635" cy="4441635"/>
            <a:chOff x="5927793" y="1202670"/>
            <a:chExt cx="4441635" cy="4441635"/>
          </a:xfrm>
        </p:grpSpPr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5F639555-5C30-8BE6-1A22-87E1A155122D}"/>
                </a:ext>
              </a:extLst>
            </p:cNvPr>
            <p:cNvSpPr/>
            <p:nvPr/>
          </p:nvSpPr>
          <p:spPr>
            <a:xfrm>
              <a:off x="5927793" y="1202670"/>
              <a:ext cx="4441635" cy="4441635"/>
            </a:xfrm>
            <a:prstGeom prst="donut">
              <a:avLst>
                <a:gd name="adj" fmla="val 15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71829651-28A8-11A7-B55C-2ECF760C033C}"/>
                </a:ext>
              </a:extLst>
            </p:cNvPr>
            <p:cNvSpPr/>
            <p:nvPr/>
          </p:nvSpPr>
          <p:spPr>
            <a:xfrm rot="8711040">
              <a:off x="9376147" y="2147952"/>
              <a:ext cx="500148" cy="197817"/>
            </a:xfrm>
            <a:prstGeom prst="triangle">
              <a:avLst/>
            </a:prstGeom>
            <a:solidFill>
              <a:schemeClr val="bg1">
                <a:lumMod val="5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3FD1F55B-96E8-8383-F376-984558978B0D}"/>
                </a:ext>
              </a:extLst>
            </p:cNvPr>
            <p:cNvSpPr/>
            <p:nvPr/>
          </p:nvSpPr>
          <p:spPr>
            <a:xfrm rot="15769115">
              <a:off x="8388980" y="5132023"/>
              <a:ext cx="500148" cy="197817"/>
            </a:xfrm>
            <a:prstGeom prst="triangle">
              <a:avLst/>
            </a:prstGeom>
            <a:solidFill>
              <a:schemeClr val="bg1">
                <a:lumMod val="5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18B7C660-C8A0-0CA6-7DF4-ED97CB508C97}"/>
                </a:ext>
              </a:extLst>
            </p:cNvPr>
            <p:cNvSpPr/>
            <p:nvPr/>
          </p:nvSpPr>
          <p:spPr>
            <a:xfrm rot="282922">
              <a:off x="6021986" y="3115998"/>
              <a:ext cx="500148" cy="197817"/>
            </a:xfrm>
            <a:prstGeom prst="triangle">
              <a:avLst/>
            </a:prstGeom>
            <a:solidFill>
              <a:schemeClr val="bg1">
                <a:lumMod val="5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175191E-28CF-E331-5D03-A7852EC22B46}"/>
              </a:ext>
            </a:extLst>
          </p:cNvPr>
          <p:cNvGrpSpPr/>
          <p:nvPr/>
        </p:nvGrpSpPr>
        <p:grpSpPr>
          <a:xfrm>
            <a:off x="9733751" y="2464472"/>
            <a:ext cx="2107513" cy="3689917"/>
            <a:chOff x="8676601" y="2064276"/>
            <a:chExt cx="2107513" cy="3689917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9F6A282-958D-D831-5507-AB9EE186544D}"/>
                </a:ext>
              </a:extLst>
            </p:cNvPr>
            <p:cNvSpPr/>
            <p:nvPr/>
          </p:nvSpPr>
          <p:spPr>
            <a:xfrm rot="1929163">
              <a:off x="9981164" y="2064276"/>
              <a:ext cx="447135" cy="518702"/>
            </a:xfrm>
            <a:custGeom>
              <a:avLst/>
              <a:gdLst>
                <a:gd name="connsiteX0" fmla="*/ 359458 w 447135"/>
                <a:gd name="connsiteY0" fmla="*/ 0 h 518702"/>
                <a:gd name="connsiteX1" fmla="*/ 447135 w 447135"/>
                <a:gd name="connsiteY1" fmla="*/ 518702 h 518702"/>
                <a:gd name="connsiteX2" fmla="*/ 373331 w 447135"/>
                <a:gd name="connsiteY2" fmla="*/ 489282 h 518702"/>
                <a:gd name="connsiteX3" fmla="*/ 340533 w 447135"/>
                <a:gd name="connsiteY3" fmla="*/ 463892 h 518702"/>
                <a:gd name="connsiteX4" fmla="*/ 158046 w 447135"/>
                <a:gd name="connsiteY4" fmla="*/ 349303 h 518702"/>
                <a:gd name="connsiteX5" fmla="*/ 0 w 447135"/>
                <a:gd name="connsiteY5" fmla="*/ 270270 h 518702"/>
                <a:gd name="connsiteX6" fmla="*/ 359458 w 447135"/>
                <a:gd name="connsiteY6" fmla="*/ 0 h 51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135" h="518702">
                  <a:moveTo>
                    <a:pt x="359458" y="0"/>
                  </a:moveTo>
                  <a:lnTo>
                    <a:pt x="447135" y="518702"/>
                  </a:lnTo>
                  <a:lnTo>
                    <a:pt x="373331" y="489282"/>
                  </a:lnTo>
                  <a:lnTo>
                    <a:pt x="340533" y="463892"/>
                  </a:lnTo>
                  <a:cubicBezTo>
                    <a:pt x="281398" y="422607"/>
                    <a:pt x="220484" y="384391"/>
                    <a:pt x="158046" y="349303"/>
                  </a:cubicBezTo>
                  <a:lnTo>
                    <a:pt x="0" y="270270"/>
                  </a:lnTo>
                  <a:lnTo>
                    <a:pt x="35945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269FA7D-5FF8-0BF3-8149-DEF5CC418872}"/>
                </a:ext>
              </a:extLst>
            </p:cNvPr>
            <p:cNvSpPr/>
            <p:nvPr/>
          </p:nvSpPr>
          <p:spPr>
            <a:xfrm rot="1929163">
              <a:off x="9280449" y="2589675"/>
              <a:ext cx="300882" cy="345380"/>
            </a:xfrm>
            <a:custGeom>
              <a:avLst/>
              <a:gdLst>
                <a:gd name="connsiteX0" fmla="*/ 0 w 300882"/>
                <a:gd name="connsiteY0" fmla="*/ 0 h 345380"/>
                <a:gd name="connsiteX1" fmla="*/ 36185 w 300882"/>
                <a:gd name="connsiteY1" fmla="*/ 13933 h 345380"/>
                <a:gd name="connsiteX2" fmla="*/ 294196 w 300882"/>
                <a:gd name="connsiteY2" fmla="*/ 159047 h 345380"/>
                <a:gd name="connsiteX3" fmla="*/ 300882 w 300882"/>
                <a:gd name="connsiteY3" fmla="*/ 164223 h 345380"/>
                <a:gd name="connsiteX4" fmla="*/ 54774 w 300882"/>
                <a:gd name="connsiteY4" fmla="*/ 345380 h 345380"/>
                <a:gd name="connsiteX5" fmla="*/ 0 w 300882"/>
                <a:gd name="connsiteY5" fmla="*/ 0 h 34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882" h="345380">
                  <a:moveTo>
                    <a:pt x="0" y="0"/>
                  </a:moveTo>
                  <a:lnTo>
                    <a:pt x="36185" y="13933"/>
                  </a:lnTo>
                  <a:cubicBezTo>
                    <a:pt x="126154" y="53623"/>
                    <a:pt x="212630" y="102101"/>
                    <a:pt x="294196" y="159047"/>
                  </a:cubicBezTo>
                  <a:lnTo>
                    <a:pt x="300882" y="164223"/>
                  </a:lnTo>
                  <a:lnTo>
                    <a:pt x="54774" y="345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61949B5-DDE0-3DF8-40EF-424FBE98B3A7}"/>
                </a:ext>
              </a:extLst>
            </p:cNvPr>
            <p:cNvSpPr/>
            <p:nvPr/>
          </p:nvSpPr>
          <p:spPr>
            <a:xfrm rot="1929163">
              <a:off x="8676601" y="4514849"/>
              <a:ext cx="351789" cy="318177"/>
            </a:xfrm>
            <a:custGeom>
              <a:avLst/>
              <a:gdLst>
                <a:gd name="connsiteX0" fmla="*/ 0 w 351789"/>
                <a:gd name="connsiteY0" fmla="*/ 52535 h 318177"/>
                <a:gd name="connsiteX1" fmla="*/ 351789 w 351789"/>
                <a:gd name="connsiteY1" fmla="*/ 0 h 318177"/>
                <a:gd name="connsiteX2" fmla="*/ 315388 w 351789"/>
                <a:gd name="connsiteY2" fmla="*/ 94537 h 318177"/>
                <a:gd name="connsiteX3" fmla="*/ 249302 w 351789"/>
                <a:gd name="connsiteY3" fmla="*/ 226693 h 318177"/>
                <a:gd name="connsiteX4" fmla="*/ 191857 w 351789"/>
                <a:gd name="connsiteY4" fmla="*/ 318177 h 318177"/>
                <a:gd name="connsiteX5" fmla="*/ 0 w 351789"/>
                <a:gd name="connsiteY5" fmla="*/ 52535 h 31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789" h="318177">
                  <a:moveTo>
                    <a:pt x="0" y="52535"/>
                  </a:moveTo>
                  <a:lnTo>
                    <a:pt x="351789" y="0"/>
                  </a:lnTo>
                  <a:lnTo>
                    <a:pt x="315388" y="94537"/>
                  </a:lnTo>
                  <a:cubicBezTo>
                    <a:pt x="295544" y="139522"/>
                    <a:pt x="273501" y="183632"/>
                    <a:pt x="249302" y="226693"/>
                  </a:cubicBezTo>
                  <a:lnTo>
                    <a:pt x="191857" y="318177"/>
                  </a:lnTo>
                  <a:lnTo>
                    <a:pt x="0" y="5253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30402A-A745-79C6-3CAA-B37DCA14BF97}"/>
                </a:ext>
              </a:extLst>
            </p:cNvPr>
            <p:cNvSpPr/>
            <p:nvPr/>
          </p:nvSpPr>
          <p:spPr>
            <a:xfrm rot="1929163">
              <a:off x="9050513" y="5190336"/>
              <a:ext cx="503753" cy="467832"/>
            </a:xfrm>
            <a:custGeom>
              <a:avLst/>
              <a:gdLst>
                <a:gd name="connsiteX0" fmla="*/ 263185 w 503753"/>
                <a:gd name="connsiteY0" fmla="*/ 0 h 467832"/>
                <a:gd name="connsiteX1" fmla="*/ 503753 w 503753"/>
                <a:gd name="connsiteY1" fmla="*/ 467832 h 467832"/>
                <a:gd name="connsiteX2" fmla="*/ 0 w 503753"/>
                <a:gd name="connsiteY2" fmla="*/ 466675 h 467832"/>
                <a:gd name="connsiteX3" fmla="*/ 31146 w 503753"/>
                <a:gd name="connsiteY3" fmla="*/ 426441 h 467832"/>
                <a:gd name="connsiteX4" fmla="*/ 241560 w 503753"/>
                <a:gd name="connsiteY4" fmla="*/ 52329 h 467832"/>
                <a:gd name="connsiteX5" fmla="*/ 259204 w 503753"/>
                <a:gd name="connsiteY5" fmla="*/ 6508 h 467832"/>
                <a:gd name="connsiteX6" fmla="*/ 263185 w 503753"/>
                <a:gd name="connsiteY6" fmla="*/ 0 h 46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753" h="467832">
                  <a:moveTo>
                    <a:pt x="263185" y="0"/>
                  </a:moveTo>
                  <a:lnTo>
                    <a:pt x="503753" y="467832"/>
                  </a:lnTo>
                  <a:lnTo>
                    <a:pt x="0" y="466675"/>
                  </a:lnTo>
                  <a:lnTo>
                    <a:pt x="31146" y="426441"/>
                  </a:lnTo>
                  <a:cubicBezTo>
                    <a:pt x="113716" y="308171"/>
                    <a:pt x="184010" y="182783"/>
                    <a:pt x="241560" y="52329"/>
                  </a:cubicBezTo>
                  <a:lnTo>
                    <a:pt x="259204" y="6508"/>
                  </a:lnTo>
                  <a:lnTo>
                    <a:pt x="263185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D8115EA-1CB6-8C29-D93E-A87373C5466E}"/>
                </a:ext>
              </a:extLst>
            </p:cNvPr>
            <p:cNvSpPr/>
            <p:nvPr/>
          </p:nvSpPr>
          <p:spPr>
            <a:xfrm>
              <a:off x="8775787" y="2183493"/>
              <a:ext cx="2008327" cy="3570700"/>
            </a:xfrm>
            <a:custGeom>
              <a:avLst/>
              <a:gdLst>
                <a:gd name="connsiteX0" fmla="*/ 1285076 w 1522563"/>
                <a:gd name="connsiteY0" fmla="*/ 0 h 2707037"/>
                <a:gd name="connsiteX1" fmla="*/ 1365730 w 1522563"/>
                <a:gd name="connsiteY1" fmla="*/ 167428 h 2707037"/>
                <a:gd name="connsiteX2" fmla="*/ 1522563 w 1522563"/>
                <a:gd name="connsiteY2" fmla="*/ 944250 h 2707037"/>
                <a:gd name="connsiteX3" fmla="*/ 478125 w 1522563"/>
                <a:gd name="connsiteY3" fmla="*/ 2699092 h 2707037"/>
                <a:gd name="connsiteX4" fmla="*/ 461633 w 1522563"/>
                <a:gd name="connsiteY4" fmla="*/ 2707037 h 2707037"/>
                <a:gd name="connsiteX5" fmla="*/ 0 w 1522563"/>
                <a:gd name="connsiteY5" fmla="*/ 1757212 h 2707037"/>
                <a:gd name="connsiteX6" fmla="*/ 53205 w 1522563"/>
                <a:gd name="connsiteY6" fmla="*/ 1724889 h 2707037"/>
                <a:gd name="connsiteX7" fmla="*/ 468267 w 1522563"/>
                <a:gd name="connsiteY7" fmla="*/ 944250 h 2707037"/>
                <a:gd name="connsiteX8" fmla="*/ 394286 w 1522563"/>
                <a:gd name="connsiteY8" fmla="*/ 577808 h 2707037"/>
                <a:gd name="connsiteX9" fmla="*/ 363483 w 1522563"/>
                <a:gd name="connsiteY9" fmla="*/ 513864 h 2707037"/>
                <a:gd name="connsiteX10" fmla="*/ 1285076 w 1522563"/>
                <a:gd name="connsiteY10" fmla="*/ 0 h 270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2563" h="2707037">
                  <a:moveTo>
                    <a:pt x="1285076" y="0"/>
                  </a:moveTo>
                  <a:lnTo>
                    <a:pt x="1365730" y="167428"/>
                  </a:lnTo>
                  <a:cubicBezTo>
                    <a:pt x="1466719" y="406192"/>
                    <a:pt x="1522563" y="668700"/>
                    <a:pt x="1522563" y="944250"/>
                  </a:cubicBezTo>
                  <a:cubicBezTo>
                    <a:pt x="1522563" y="1702014"/>
                    <a:pt x="1100239" y="2361139"/>
                    <a:pt x="478125" y="2699092"/>
                  </a:cubicBezTo>
                  <a:lnTo>
                    <a:pt x="461633" y="2707037"/>
                  </a:lnTo>
                  <a:lnTo>
                    <a:pt x="0" y="1757212"/>
                  </a:lnTo>
                  <a:lnTo>
                    <a:pt x="53205" y="1724889"/>
                  </a:lnTo>
                  <a:cubicBezTo>
                    <a:pt x="303624" y="1555709"/>
                    <a:pt x="468267" y="1269207"/>
                    <a:pt x="468267" y="944250"/>
                  </a:cubicBezTo>
                  <a:cubicBezTo>
                    <a:pt x="468267" y="814267"/>
                    <a:pt x="441924" y="690437"/>
                    <a:pt x="394286" y="577808"/>
                  </a:cubicBezTo>
                  <a:lnTo>
                    <a:pt x="363483" y="513864"/>
                  </a:lnTo>
                  <a:lnTo>
                    <a:pt x="1285076" y="0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79B7E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196F751-A45E-4664-7217-DCC79D3B1301}"/>
              </a:ext>
            </a:extLst>
          </p:cNvPr>
          <p:cNvGrpSpPr/>
          <p:nvPr/>
        </p:nvGrpSpPr>
        <p:grpSpPr>
          <a:xfrm>
            <a:off x="6726379" y="1326373"/>
            <a:ext cx="4299585" cy="2398754"/>
            <a:chOff x="5628998" y="796565"/>
            <a:chExt cx="4299585" cy="2398754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65BFAFD-9D67-19F1-2835-BEF148CB1D5E}"/>
                </a:ext>
              </a:extLst>
            </p:cNvPr>
            <p:cNvSpPr/>
            <p:nvPr/>
          </p:nvSpPr>
          <p:spPr>
            <a:xfrm rot="1929163">
              <a:off x="9414598" y="1333400"/>
              <a:ext cx="513985" cy="449365"/>
            </a:xfrm>
            <a:custGeom>
              <a:avLst/>
              <a:gdLst>
                <a:gd name="connsiteX0" fmla="*/ 240470 w 513985"/>
                <a:gd name="connsiteY0" fmla="*/ 0 h 449365"/>
                <a:gd name="connsiteX1" fmla="*/ 513985 w 513985"/>
                <a:gd name="connsiteY1" fmla="*/ 449365 h 449365"/>
                <a:gd name="connsiteX2" fmla="*/ 454466 w 513985"/>
                <a:gd name="connsiteY2" fmla="*/ 449365 h 449365"/>
                <a:gd name="connsiteX3" fmla="*/ 454121 w 513985"/>
                <a:gd name="connsiteY3" fmla="*/ 449269 h 449365"/>
                <a:gd name="connsiteX4" fmla="*/ 31538 w 513985"/>
                <a:gd name="connsiteY4" fmla="*/ 394591 h 449365"/>
                <a:gd name="connsiteX5" fmla="*/ 0 w 513985"/>
                <a:gd name="connsiteY5" fmla="*/ 395072 h 449365"/>
                <a:gd name="connsiteX6" fmla="*/ 240470 w 513985"/>
                <a:gd name="connsiteY6" fmla="*/ 0 h 44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985" h="449365">
                  <a:moveTo>
                    <a:pt x="240470" y="0"/>
                  </a:moveTo>
                  <a:lnTo>
                    <a:pt x="513985" y="449365"/>
                  </a:lnTo>
                  <a:lnTo>
                    <a:pt x="454466" y="449365"/>
                  </a:lnTo>
                  <a:lnTo>
                    <a:pt x="454121" y="449269"/>
                  </a:lnTo>
                  <a:cubicBezTo>
                    <a:pt x="315589" y="417675"/>
                    <a:pt x="174044" y="399293"/>
                    <a:pt x="31538" y="394591"/>
                  </a:cubicBezTo>
                  <a:lnTo>
                    <a:pt x="0" y="395072"/>
                  </a:lnTo>
                  <a:lnTo>
                    <a:pt x="24047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1F33BBB-51C2-1D45-DB54-513F52BE638B}"/>
                </a:ext>
              </a:extLst>
            </p:cNvPr>
            <p:cNvSpPr/>
            <p:nvPr/>
          </p:nvSpPr>
          <p:spPr>
            <a:xfrm rot="1929163">
              <a:off x="8853783" y="2221835"/>
              <a:ext cx="435823" cy="291749"/>
            </a:xfrm>
            <a:custGeom>
              <a:avLst/>
              <a:gdLst>
                <a:gd name="connsiteX0" fmla="*/ 0 w 435823"/>
                <a:gd name="connsiteY0" fmla="*/ 722 h 291749"/>
                <a:gd name="connsiteX1" fmla="*/ 47380 w 435823"/>
                <a:gd name="connsiteY1" fmla="*/ 0 h 291749"/>
                <a:gd name="connsiteX2" fmla="*/ 338819 w 435823"/>
                <a:gd name="connsiteY2" fmla="*/ 37708 h 291749"/>
                <a:gd name="connsiteX3" fmla="*/ 435823 w 435823"/>
                <a:gd name="connsiteY3" fmla="*/ 64758 h 291749"/>
                <a:gd name="connsiteX4" fmla="*/ 1171 w 435823"/>
                <a:gd name="connsiteY4" fmla="*/ 291749 h 291749"/>
                <a:gd name="connsiteX5" fmla="*/ 0 w 435823"/>
                <a:gd name="connsiteY5" fmla="*/ 722 h 2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823" h="291749">
                  <a:moveTo>
                    <a:pt x="0" y="722"/>
                  </a:moveTo>
                  <a:lnTo>
                    <a:pt x="47380" y="0"/>
                  </a:lnTo>
                  <a:cubicBezTo>
                    <a:pt x="145660" y="3242"/>
                    <a:pt x="243278" y="15919"/>
                    <a:pt x="338819" y="37708"/>
                  </a:cubicBezTo>
                  <a:lnTo>
                    <a:pt x="435823" y="64758"/>
                  </a:lnTo>
                  <a:lnTo>
                    <a:pt x="1171" y="2917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D681EB2-9C4C-A81C-4593-EF9FE62D75EF}"/>
                </a:ext>
              </a:extLst>
            </p:cNvPr>
            <p:cNvSpPr/>
            <p:nvPr/>
          </p:nvSpPr>
          <p:spPr>
            <a:xfrm rot="1929163">
              <a:off x="5659596" y="2466158"/>
              <a:ext cx="468824" cy="485700"/>
            </a:xfrm>
            <a:custGeom>
              <a:avLst/>
              <a:gdLst>
                <a:gd name="connsiteX0" fmla="*/ 330399 w 468824"/>
                <a:gd name="connsiteY0" fmla="*/ 0 h 485700"/>
                <a:gd name="connsiteX1" fmla="*/ 330965 w 468824"/>
                <a:gd name="connsiteY1" fmla="*/ 5029 h 485700"/>
                <a:gd name="connsiteX2" fmla="*/ 443257 w 468824"/>
                <a:gd name="connsiteY2" fmla="*/ 426832 h 485700"/>
                <a:gd name="connsiteX3" fmla="*/ 468824 w 468824"/>
                <a:gd name="connsiteY3" fmla="*/ 485700 h 485700"/>
                <a:gd name="connsiteX4" fmla="*/ 0 w 468824"/>
                <a:gd name="connsiteY4" fmla="*/ 354325 h 485700"/>
                <a:gd name="connsiteX5" fmla="*/ 330399 w 468824"/>
                <a:gd name="connsiteY5" fmla="*/ 0 h 48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824" h="485700">
                  <a:moveTo>
                    <a:pt x="330399" y="0"/>
                  </a:moveTo>
                  <a:lnTo>
                    <a:pt x="330965" y="5029"/>
                  </a:lnTo>
                  <a:cubicBezTo>
                    <a:pt x="354092" y="147406"/>
                    <a:pt x="391366" y="288690"/>
                    <a:pt x="443257" y="426832"/>
                  </a:cubicBezTo>
                  <a:lnTo>
                    <a:pt x="468824" y="485700"/>
                  </a:lnTo>
                  <a:lnTo>
                    <a:pt x="0" y="354325"/>
                  </a:lnTo>
                  <a:lnTo>
                    <a:pt x="330399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BFE70BE-A034-3B8A-39F8-8DDB4AD1C668}"/>
                </a:ext>
              </a:extLst>
            </p:cNvPr>
            <p:cNvSpPr/>
            <p:nvPr/>
          </p:nvSpPr>
          <p:spPr>
            <a:xfrm rot="1929163">
              <a:off x="6640669" y="2832889"/>
              <a:ext cx="307162" cy="362430"/>
            </a:xfrm>
            <a:custGeom>
              <a:avLst/>
              <a:gdLst>
                <a:gd name="connsiteX0" fmla="*/ 0 w 307162"/>
                <a:gd name="connsiteY0" fmla="*/ 0 h 362430"/>
                <a:gd name="connsiteX1" fmla="*/ 307162 w 307162"/>
                <a:gd name="connsiteY1" fmla="*/ 30642 h 362430"/>
                <a:gd name="connsiteX2" fmla="*/ 91354 w 307162"/>
                <a:gd name="connsiteY2" fmla="*/ 362430 h 362430"/>
                <a:gd name="connsiteX3" fmla="*/ 83457 w 307162"/>
                <a:gd name="connsiteY3" fmla="*/ 344248 h 362430"/>
                <a:gd name="connsiteX4" fmla="*/ 6014 w 307162"/>
                <a:gd name="connsiteY4" fmla="*/ 53349 h 362430"/>
                <a:gd name="connsiteX5" fmla="*/ 0 w 307162"/>
                <a:gd name="connsiteY5" fmla="*/ 0 h 36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62" h="362430">
                  <a:moveTo>
                    <a:pt x="0" y="0"/>
                  </a:moveTo>
                  <a:lnTo>
                    <a:pt x="307162" y="30642"/>
                  </a:lnTo>
                  <a:lnTo>
                    <a:pt x="91354" y="362430"/>
                  </a:lnTo>
                  <a:lnTo>
                    <a:pt x="83457" y="344248"/>
                  </a:lnTo>
                  <a:cubicBezTo>
                    <a:pt x="47671" y="248978"/>
                    <a:pt x="21964" y="151540"/>
                    <a:pt x="6014" y="533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13341ED-4AE1-52CC-9CB0-34EF90BE28D0}"/>
                </a:ext>
              </a:extLst>
            </p:cNvPr>
            <p:cNvSpPr/>
            <p:nvPr/>
          </p:nvSpPr>
          <p:spPr>
            <a:xfrm>
              <a:off x="5628998" y="796565"/>
              <a:ext cx="4181871" cy="2168919"/>
            </a:xfrm>
            <a:custGeom>
              <a:avLst/>
              <a:gdLst>
                <a:gd name="connsiteX0" fmla="*/ 1912509 w 3170381"/>
                <a:gd name="connsiteY0" fmla="*/ 0 h 1644312"/>
                <a:gd name="connsiteX1" fmla="*/ 3028331 w 3170381"/>
                <a:gd name="connsiteY1" fmla="*/ 340837 h 1644312"/>
                <a:gd name="connsiteX2" fmla="*/ 3170381 w 3170381"/>
                <a:gd name="connsiteY2" fmla="*/ 447059 h 1644312"/>
                <a:gd name="connsiteX3" fmla="*/ 2418478 w 3170381"/>
                <a:gd name="connsiteY3" fmla="*/ 1202690 h 1644312"/>
                <a:gd name="connsiteX4" fmla="*/ 2361245 w 3170381"/>
                <a:gd name="connsiteY4" fmla="*/ 1167920 h 1644312"/>
                <a:gd name="connsiteX5" fmla="*/ 1912509 w 3170381"/>
                <a:gd name="connsiteY5" fmla="*/ 1054296 h 1644312"/>
                <a:gd name="connsiteX6" fmla="*/ 1045072 w 3170381"/>
                <a:gd name="connsiteY6" fmla="*/ 1629272 h 1644312"/>
                <a:gd name="connsiteX7" fmla="*/ 1039568 w 3170381"/>
                <a:gd name="connsiteY7" fmla="*/ 1644312 h 1644312"/>
                <a:gd name="connsiteX8" fmla="*/ 0 w 3170381"/>
                <a:gd name="connsiteY8" fmla="*/ 1427599 h 1644312"/>
                <a:gd name="connsiteX9" fmla="*/ 6518 w 3170381"/>
                <a:gd name="connsiteY9" fmla="*/ 1402250 h 1644312"/>
                <a:gd name="connsiteX10" fmla="*/ 1912509 w 3170381"/>
                <a:gd name="connsiteY10" fmla="*/ 0 h 164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0381" h="1644312">
                  <a:moveTo>
                    <a:pt x="1912509" y="0"/>
                  </a:moveTo>
                  <a:cubicBezTo>
                    <a:pt x="2325835" y="0"/>
                    <a:pt x="2709814" y="125650"/>
                    <a:pt x="3028331" y="340837"/>
                  </a:cubicBezTo>
                  <a:lnTo>
                    <a:pt x="3170381" y="447059"/>
                  </a:lnTo>
                  <a:lnTo>
                    <a:pt x="2418478" y="1202690"/>
                  </a:lnTo>
                  <a:lnTo>
                    <a:pt x="2361245" y="1167920"/>
                  </a:lnTo>
                  <a:cubicBezTo>
                    <a:pt x="2227852" y="1095457"/>
                    <a:pt x="2074988" y="1054296"/>
                    <a:pt x="1912509" y="1054296"/>
                  </a:cubicBezTo>
                  <a:cubicBezTo>
                    <a:pt x="1522561" y="1054296"/>
                    <a:pt x="1187987" y="1291383"/>
                    <a:pt x="1045072" y="1629272"/>
                  </a:cubicBezTo>
                  <a:lnTo>
                    <a:pt x="1039568" y="1644312"/>
                  </a:lnTo>
                  <a:lnTo>
                    <a:pt x="0" y="1427599"/>
                  </a:lnTo>
                  <a:lnTo>
                    <a:pt x="6518" y="1402250"/>
                  </a:lnTo>
                  <a:cubicBezTo>
                    <a:pt x="259199" y="589858"/>
                    <a:pt x="1016970" y="0"/>
                    <a:pt x="19125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9933"/>
                </a:gs>
                <a:gs pos="100000">
                  <a:srgbClr val="BFFF0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42D192A-FE77-59BE-43B8-2B1687C05393}"/>
              </a:ext>
            </a:extLst>
          </p:cNvPr>
          <p:cNvGrpSpPr/>
          <p:nvPr/>
        </p:nvGrpSpPr>
        <p:grpSpPr>
          <a:xfrm>
            <a:off x="6630851" y="3923339"/>
            <a:ext cx="2999351" cy="2609029"/>
            <a:chOff x="5533470" y="3452405"/>
            <a:chExt cx="2999351" cy="2609029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0D758B2-68C0-BA99-5502-F817D5E4791E}"/>
                </a:ext>
              </a:extLst>
            </p:cNvPr>
            <p:cNvSpPr/>
            <p:nvPr/>
          </p:nvSpPr>
          <p:spPr>
            <a:xfrm rot="1929163">
              <a:off x="5603478" y="3452405"/>
              <a:ext cx="526006" cy="414685"/>
            </a:xfrm>
            <a:custGeom>
              <a:avLst/>
              <a:gdLst>
                <a:gd name="connsiteX0" fmla="*/ 206932 w 526006"/>
                <a:gd name="connsiteY0" fmla="*/ 0 h 414685"/>
                <a:gd name="connsiteX1" fmla="*/ 319727 w 526006"/>
                <a:gd name="connsiteY1" fmla="*/ 160828 h 414685"/>
                <a:gd name="connsiteX2" fmla="*/ 465567 w 526006"/>
                <a:gd name="connsiteY2" fmla="*/ 329606 h 414685"/>
                <a:gd name="connsiteX3" fmla="*/ 494508 w 526006"/>
                <a:gd name="connsiteY3" fmla="*/ 357001 h 414685"/>
                <a:gd name="connsiteX4" fmla="*/ 526006 w 526006"/>
                <a:gd name="connsiteY4" fmla="*/ 407110 h 414685"/>
                <a:gd name="connsiteX5" fmla="*/ 0 w 526006"/>
                <a:gd name="connsiteY5" fmla="*/ 414685 h 414685"/>
                <a:gd name="connsiteX6" fmla="*/ 206932 w 526006"/>
                <a:gd name="connsiteY6" fmla="*/ 0 h 4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6006" h="414685">
                  <a:moveTo>
                    <a:pt x="206932" y="0"/>
                  </a:moveTo>
                  <a:lnTo>
                    <a:pt x="319727" y="160828"/>
                  </a:lnTo>
                  <a:cubicBezTo>
                    <a:pt x="365876" y="220000"/>
                    <a:pt x="414575" y="276279"/>
                    <a:pt x="465567" y="329606"/>
                  </a:cubicBezTo>
                  <a:lnTo>
                    <a:pt x="494508" y="357001"/>
                  </a:lnTo>
                  <a:lnTo>
                    <a:pt x="526006" y="407110"/>
                  </a:lnTo>
                  <a:lnTo>
                    <a:pt x="0" y="414685"/>
                  </a:lnTo>
                  <a:lnTo>
                    <a:pt x="206932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B27197F-AB65-5658-2048-7E0379C142BE}"/>
                </a:ext>
              </a:extLst>
            </p:cNvPr>
            <p:cNvSpPr/>
            <p:nvPr/>
          </p:nvSpPr>
          <p:spPr>
            <a:xfrm rot="1929163">
              <a:off x="6533886" y="3496542"/>
              <a:ext cx="335557" cy="302793"/>
            </a:xfrm>
            <a:custGeom>
              <a:avLst/>
              <a:gdLst>
                <a:gd name="connsiteX0" fmla="*/ 0 w 335557"/>
                <a:gd name="connsiteY0" fmla="*/ 39713 h 302793"/>
                <a:gd name="connsiteX1" fmla="*/ 335557 w 335557"/>
                <a:gd name="connsiteY1" fmla="*/ 0 h 302793"/>
                <a:gd name="connsiteX2" fmla="*/ 221775 w 335557"/>
                <a:gd name="connsiteY2" fmla="*/ 302793 h 302793"/>
                <a:gd name="connsiteX3" fmla="*/ 167267 w 335557"/>
                <a:gd name="connsiteY3" fmla="*/ 251197 h 302793"/>
                <a:gd name="connsiteX4" fmla="*/ 66687 w 335557"/>
                <a:gd name="connsiteY4" fmla="*/ 134797 h 302793"/>
                <a:gd name="connsiteX5" fmla="*/ 0 w 335557"/>
                <a:gd name="connsiteY5" fmla="*/ 39713 h 30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557" h="302793">
                  <a:moveTo>
                    <a:pt x="0" y="39713"/>
                  </a:moveTo>
                  <a:lnTo>
                    <a:pt x="335557" y="0"/>
                  </a:lnTo>
                  <a:lnTo>
                    <a:pt x="221775" y="302793"/>
                  </a:lnTo>
                  <a:lnTo>
                    <a:pt x="167267" y="251197"/>
                  </a:lnTo>
                  <a:cubicBezTo>
                    <a:pt x="132100" y="214420"/>
                    <a:pt x="98514" y="175606"/>
                    <a:pt x="66687" y="134797"/>
                  </a:cubicBezTo>
                  <a:lnTo>
                    <a:pt x="0" y="397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47CB113-9CD3-C118-6282-EAB211A39FEE}"/>
                </a:ext>
              </a:extLst>
            </p:cNvPr>
            <p:cNvSpPr/>
            <p:nvPr/>
          </p:nvSpPr>
          <p:spPr>
            <a:xfrm rot="1929163">
              <a:off x="8043335" y="4734345"/>
              <a:ext cx="330774" cy="299944"/>
            </a:xfrm>
            <a:custGeom>
              <a:avLst/>
              <a:gdLst>
                <a:gd name="connsiteX0" fmla="*/ 0 w 330774"/>
                <a:gd name="connsiteY0" fmla="*/ 0 h 299944"/>
                <a:gd name="connsiteX1" fmla="*/ 330774 w 330774"/>
                <a:gd name="connsiteY1" fmla="*/ 108442 h 299944"/>
                <a:gd name="connsiteX2" fmla="*/ 280534 w 330774"/>
                <a:gd name="connsiteY2" fmla="*/ 151854 h 299944"/>
                <a:gd name="connsiteX3" fmla="*/ 152162 w 330774"/>
                <a:gd name="connsiteY3" fmla="*/ 241887 h 299944"/>
                <a:gd name="connsiteX4" fmla="*/ 48544 w 330774"/>
                <a:gd name="connsiteY4" fmla="*/ 299944 h 299944"/>
                <a:gd name="connsiteX5" fmla="*/ 0 w 330774"/>
                <a:gd name="connsiteY5" fmla="*/ 0 h 29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774" h="299944">
                  <a:moveTo>
                    <a:pt x="0" y="0"/>
                  </a:moveTo>
                  <a:lnTo>
                    <a:pt x="330774" y="108442"/>
                  </a:lnTo>
                  <a:lnTo>
                    <a:pt x="280534" y="151854"/>
                  </a:lnTo>
                  <a:cubicBezTo>
                    <a:pt x="239726" y="183683"/>
                    <a:pt x="196922" y="213752"/>
                    <a:pt x="152162" y="241887"/>
                  </a:cubicBezTo>
                  <a:lnTo>
                    <a:pt x="48544" y="299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9E6150B-0CD8-8E47-7319-34D1BBB74FC1}"/>
                </a:ext>
              </a:extLst>
            </p:cNvPr>
            <p:cNvSpPr/>
            <p:nvPr/>
          </p:nvSpPr>
          <p:spPr>
            <a:xfrm rot="1929163">
              <a:off x="8126482" y="5445972"/>
              <a:ext cx="406339" cy="516710"/>
            </a:xfrm>
            <a:custGeom>
              <a:avLst/>
              <a:gdLst>
                <a:gd name="connsiteX0" fmla="*/ 398898 w 406339"/>
                <a:gd name="connsiteY0" fmla="*/ 0 h 516710"/>
                <a:gd name="connsiteX1" fmla="*/ 406339 w 406339"/>
                <a:gd name="connsiteY1" fmla="*/ 516710 h 516710"/>
                <a:gd name="connsiteX2" fmla="*/ 0 w 406339"/>
                <a:gd name="connsiteY2" fmla="*/ 313943 h 516710"/>
                <a:gd name="connsiteX3" fmla="*/ 17953 w 406339"/>
                <a:gd name="connsiteY3" fmla="*/ 303884 h 516710"/>
                <a:gd name="connsiteX4" fmla="*/ 372870 w 406339"/>
                <a:gd name="connsiteY4" fmla="*/ 27497 h 516710"/>
                <a:gd name="connsiteX5" fmla="*/ 398898 w 406339"/>
                <a:gd name="connsiteY5" fmla="*/ 0 h 51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39" h="516710">
                  <a:moveTo>
                    <a:pt x="398898" y="0"/>
                  </a:moveTo>
                  <a:lnTo>
                    <a:pt x="406339" y="516710"/>
                  </a:lnTo>
                  <a:lnTo>
                    <a:pt x="0" y="313943"/>
                  </a:lnTo>
                  <a:lnTo>
                    <a:pt x="17953" y="303884"/>
                  </a:lnTo>
                  <a:cubicBezTo>
                    <a:pt x="147755" y="222293"/>
                    <a:pt x="266216" y="129480"/>
                    <a:pt x="372870" y="27497"/>
                  </a:cubicBezTo>
                  <a:lnTo>
                    <a:pt x="39889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9805D9C-8592-520D-8FC2-6DDB59934293}"/>
                </a:ext>
              </a:extLst>
            </p:cNvPr>
            <p:cNvSpPr/>
            <p:nvPr/>
          </p:nvSpPr>
          <p:spPr>
            <a:xfrm>
              <a:off x="5533470" y="3599688"/>
              <a:ext cx="2838087" cy="2461746"/>
            </a:xfrm>
            <a:custGeom>
              <a:avLst/>
              <a:gdLst>
                <a:gd name="connsiteX0" fmla="*/ 1053432 w 2151625"/>
                <a:gd name="connsiteY0" fmla="*/ 0 h 1866311"/>
                <a:gd name="connsiteX1" fmla="*/ 1062639 w 2151625"/>
                <a:gd name="connsiteY1" fmla="*/ 60326 h 1866311"/>
                <a:gd name="connsiteX2" fmla="*/ 1888676 w 2151625"/>
                <a:gd name="connsiteY2" fmla="*/ 807155 h 1866311"/>
                <a:gd name="connsiteX3" fmla="*/ 1968526 w 2151625"/>
                <a:gd name="connsiteY3" fmla="*/ 811187 h 1866311"/>
                <a:gd name="connsiteX4" fmla="*/ 2151625 w 2151625"/>
                <a:gd name="connsiteY4" fmla="*/ 1857894 h 1866311"/>
                <a:gd name="connsiteX5" fmla="*/ 1984931 w 2151625"/>
                <a:gd name="connsiteY5" fmla="*/ 1866311 h 1866311"/>
                <a:gd name="connsiteX6" fmla="*/ 29763 w 2151625"/>
                <a:gd name="connsiteY6" fmla="*/ 272803 h 1866311"/>
                <a:gd name="connsiteX7" fmla="*/ 0 w 2151625"/>
                <a:gd name="connsiteY7" fmla="*/ 77783 h 1866311"/>
                <a:gd name="connsiteX8" fmla="*/ 1053432 w 2151625"/>
                <a:gd name="connsiteY8" fmla="*/ 0 h 186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625" h="1866311">
                  <a:moveTo>
                    <a:pt x="1053432" y="0"/>
                  </a:moveTo>
                  <a:lnTo>
                    <a:pt x="1062639" y="60326"/>
                  </a:lnTo>
                  <a:cubicBezTo>
                    <a:pt x="1144153" y="458672"/>
                    <a:pt x="1477256" y="765373"/>
                    <a:pt x="1888676" y="807155"/>
                  </a:cubicBezTo>
                  <a:lnTo>
                    <a:pt x="1968526" y="811187"/>
                  </a:lnTo>
                  <a:lnTo>
                    <a:pt x="2151625" y="1857894"/>
                  </a:lnTo>
                  <a:lnTo>
                    <a:pt x="1984931" y="1866311"/>
                  </a:lnTo>
                  <a:cubicBezTo>
                    <a:pt x="1020504" y="1866311"/>
                    <a:pt x="215856" y="1182216"/>
                    <a:pt x="29763" y="272803"/>
                  </a:cubicBezTo>
                  <a:lnTo>
                    <a:pt x="0" y="77783"/>
                  </a:lnTo>
                  <a:lnTo>
                    <a:pt x="1053432" y="0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FCEA45A-939E-45E4-A4D0-2589FFB15991}"/>
              </a:ext>
            </a:extLst>
          </p:cNvPr>
          <p:cNvSpPr txBox="1"/>
          <p:nvPr/>
        </p:nvSpPr>
        <p:spPr>
          <a:xfrm rot="20843471">
            <a:off x="8090898" y="2140505"/>
            <a:ext cx="1880643" cy="5232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021E01-9E84-426E-B816-2E42DAC5016C}"/>
              </a:ext>
            </a:extLst>
          </p:cNvPr>
          <p:cNvSpPr txBox="1"/>
          <p:nvPr/>
        </p:nvSpPr>
        <p:spPr>
          <a:xfrm rot="6447137">
            <a:off x="9154140" y="3984264"/>
            <a:ext cx="2721097" cy="84885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F7AA0F-4852-493C-96F6-E8B67E423240}"/>
              </a:ext>
            </a:extLst>
          </p:cNvPr>
          <p:cNvSpPr txBox="1"/>
          <p:nvPr/>
        </p:nvSpPr>
        <p:spPr>
          <a:xfrm rot="13463867">
            <a:off x="7071626" y="4827635"/>
            <a:ext cx="2123934" cy="762453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836329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Google Shape;381;p11">
            <a:extLst>
              <a:ext uri="{FF2B5EF4-FFF2-40B4-BE49-F238E27FC236}">
                <a16:creationId xmlns:a16="http://schemas.microsoft.com/office/drawing/2014/main" id="{FDE4967D-FE52-2874-638E-D04590D721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5447" y="2940445"/>
            <a:ext cx="2098832" cy="1873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90D3C2-2C11-6281-E9CF-40B5A4A53DD2}"/>
              </a:ext>
            </a:extLst>
          </p:cNvPr>
          <p:cNvSpPr txBox="1"/>
          <p:nvPr/>
        </p:nvSpPr>
        <p:spPr>
          <a:xfrm>
            <a:off x="250371" y="262822"/>
            <a:ext cx="11691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PHONG TRÀO CÁCH MẠNG VIỆT NAM THỜI KÌ 1930 – 1939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1CC03-7F51-F3A0-86BB-9A99645849CB}"/>
              </a:ext>
            </a:extLst>
          </p:cNvPr>
          <p:cNvSpPr txBox="1"/>
          <p:nvPr/>
        </p:nvSpPr>
        <p:spPr>
          <a:xfrm>
            <a:off x="495299" y="817817"/>
            <a:ext cx="1120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Phong trào dân chủ 1936 – 1939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F26B31-9B54-2D41-9748-8ABD43981A63}"/>
              </a:ext>
            </a:extLst>
          </p:cNvPr>
          <p:cNvSpPr txBox="1"/>
          <p:nvPr/>
        </p:nvSpPr>
        <p:spPr>
          <a:xfrm>
            <a:off x="740228" y="1273348"/>
            <a:ext cx="1120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5D7D8-3CA1-C91C-D4B4-C68AB5E04FD1}"/>
              </a:ext>
            </a:extLst>
          </p:cNvPr>
          <p:cNvSpPr txBox="1"/>
          <p:nvPr/>
        </p:nvSpPr>
        <p:spPr>
          <a:xfrm>
            <a:off x="450450" y="2050899"/>
            <a:ext cx="606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1: Tìm hiểu và giới thiệu về phong trào đấu tranh đòi các quyền tự do, dân sinh, dân chủ.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Nhóm 2: Tìm hiểu và giới thiệu về phong trào đấu tranh nghị trường.</a:t>
            </a:r>
          </a:p>
          <a:p>
            <a:pPr algn="just"/>
            <a:r>
              <a:rPr lang="vi-VN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Nhóm 3: Tìm hiểu và giới thiệu về phong trào đấu tranh trên lĩnh vực báo chí.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150333DA-1CA3-9D9F-5C13-E001E2ED2C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420" y="6040183"/>
            <a:ext cx="908627" cy="4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22736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0D766-1F5B-43C6-BF1D-CC3A6DAD69BA}"/>
              </a:ext>
            </a:extLst>
          </p:cNvPr>
          <p:cNvSpPr/>
          <p:nvPr/>
        </p:nvSpPr>
        <p:spPr>
          <a:xfrm>
            <a:off x="2189199" y="188913"/>
            <a:ext cx="7850152" cy="622718"/>
          </a:xfrm>
          <a:prstGeom prst="roundRect">
            <a:avLst>
              <a:gd name="adj" fmla="val 50000"/>
            </a:avLst>
          </a:pr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!!2">
            <a:extLst>
              <a:ext uri="{FF2B5EF4-FFF2-40B4-BE49-F238E27FC236}">
                <a16:creationId xmlns:a16="http://schemas.microsoft.com/office/drawing/2014/main" id="{EAA280DC-4AF5-4CB9-B131-41723AE6F023}"/>
              </a:ext>
            </a:extLst>
          </p:cNvPr>
          <p:cNvSpPr txBox="1"/>
          <p:nvPr/>
        </p:nvSpPr>
        <p:spPr>
          <a:xfrm>
            <a:off x="2709338" y="269440"/>
            <a:ext cx="733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đòi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3C27C5-75F3-43F5-BD98-D032CCE0C914}"/>
              </a:ext>
            </a:extLst>
          </p:cNvPr>
          <p:cNvSpPr/>
          <p:nvPr/>
        </p:nvSpPr>
        <p:spPr>
          <a:xfrm>
            <a:off x="2214599" y="226036"/>
            <a:ext cx="548472" cy="548472"/>
          </a:xfrm>
          <a:prstGeom prst="ellipse">
            <a:avLst/>
          </a:prstGeom>
          <a:gradFill>
            <a:gsLst>
              <a:gs pos="0">
                <a:srgbClr val="FC7836"/>
              </a:gs>
              <a:gs pos="100000">
                <a:srgbClr val="BD4103"/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99788C-F0DD-4F81-B6C1-CD11478CF820}"/>
              </a:ext>
            </a:extLst>
          </p:cNvPr>
          <p:cNvSpPr/>
          <p:nvPr/>
        </p:nvSpPr>
        <p:spPr>
          <a:xfrm>
            <a:off x="2253274" y="264711"/>
            <a:ext cx="471123" cy="471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5647C-5EC8-4402-8B39-E18F6BB40F28}"/>
              </a:ext>
            </a:extLst>
          </p:cNvPr>
          <p:cNvSpPr txBox="1"/>
          <p:nvPr/>
        </p:nvSpPr>
        <p:spPr>
          <a:xfrm>
            <a:off x="2236540" y="238662"/>
            <a:ext cx="504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5604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*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85604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id="{429B25CD-6ECB-4A9A-A50D-F6AA6330482B}"/>
              </a:ext>
            </a:extLst>
          </p:cNvPr>
          <p:cNvCxnSpPr>
            <a:cxnSpLocks/>
          </p:cNvCxnSpPr>
          <p:nvPr/>
        </p:nvCxnSpPr>
        <p:spPr>
          <a:xfrm flipV="1">
            <a:off x="6077355" y="1011768"/>
            <a:ext cx="502625" cy="329519"/>
          </a:xfrm>
          <a:prstGeom prst="line">
            <a:avLst/>
          </a:prstGeom>
          <a:ln>
            <a:solidFill>
              <a:srgbClr val="EF9124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624CB78-F7D2-49B0-93CC-5AB79024806D}"/>
              </a:ext>
            </a:extLst>
          </p:cNvPr>
          <p:cNvSpPr txBox="1"/>
          <p:nvPr/>
        </p:nvSpPr>
        <p:spPr>
          <a:xfrm>
            <a:off x="895932" y="3225060"/>
            <a:ext cx="344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3CB5C9-95C5-4AB0-AA61-C0B2E5336368}"/>
              </a:ext>
            </a:extLst>
          </p:cNvPr>
          <p:cNvSpPr txBox="1"/>
          <p:nvPr/>
        </p:nvSpPr>
        <p:spPr>
          <a:xfrm>
            <a:off x="7691120" y="5425617"/>
            <a:ext cx="376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47117-B595-4467-9354-6CC58645A980}"/>
              </a:ext>
            </a:extLst>
          </p:cNvPr>
          <p:cNvSpPr txBox="1"/>
          <p:nvPr/>
        </p:nvSpPr>
        <p:spPr>
          <a:xfrm>
            <a:off x="4307536" y="4296018"/>
            <a:ext cx="3447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9E26FD-E052-45B3-9F79-902974346F48}"/>
              </a:ext>
            </a:extLst>
          </p:cNvPr>
          <p:cNvSpPr txBox="1"/>
          <p:nvPr/>
        </p:nvSpPr>
        <p:spPr>
          <a:xfrm>
            <a:off x="1230071" y="2836156"/>
            <a:ext cx="2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 NGUYỆN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852611-E6CD-4389-85B8-6B3DB985F010}"/>
              </a:ext>
            </a:extLst>
          </p:cNvPr>
          <p:cNvSpPr txBox="1"/>
          <p:nvPr/>
        </p:nvSpPr>
        <p:spPr>
          <a:xfrm>
            <a:off x="4641674" y="3905509"/>
            <a:ext cx="2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ĐÓN RƯỚC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DD0AC6-BB22-49EF-9865-DB60BAB57BEB}"/>
              </a:ext>
            </a:extLst>
          </p:cNvPr>
          <p:cNvSpPr txBox="1"/>
          <p:nvPr/>
        </p:nvSpPr>
        <p:spPr>
          <a:xfrm>
            <a:off x="7691120" y="5006531"/>
            <a:ext cx="158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1/5/1938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9D7DB0-5F63-4E19-B1ED-CA2EE6918AB9}"/>
              </a:ext>
            </a:extLst>
          </p:cNvPr>
          <p:cNvSpPr txBox="1"/>
          <p:nvPr/>
        </p:nvSpPr>
        <p:spPr>
          <a:xfrm>
            <a:off x="1506098" y="5291296"/>
            <a:ext cx="6028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A5784B5C-4F1F-4F03-9C84-E154D481BCC8}"/>
              </a:ext>
            </a:extLst>
          </p:cNvPr>
          <p:cNvSpPr/>
          <p:nvPr/>
        </p:nvSpPr>
        <p:spPr>
          <a:xfrm rot="5400000">
            <a:off x="1039014" y="5439344"/>
            <a:ext cx="477678" cy="411791"/>
          </a:xfrm>
          <a:prstGeom prst="triangle">
            <a:avLst/>
          </a:pr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6" name="Graphic 55" descr="Open envelope with solid fill">
            <a:extLst>
              <a:ext uri="{FF2B5EF4-FFF2-40B4-BE49-F238E27FC236}">
                <a16:creationId xmlns:a16="http://schemas.microsoft.com/office/drawing/2014/main" id="{716075C9-C1CD-49AA-AFA8-FE70B5796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628" y="989349"/>
            <a:ext cx="1713419" cy="1713419"/>
          </a:xfrm>
          <a:prstGeom prst="rect">
            <a:avLst/>
          </a:prstGeom>
        </p:spPr>
      </p:pic>
      <p:pic>
        <p:nvPicPr>
          <p:cNvPr id="58" name="Picture 57" descr="A picture containing text, outdoor, white, black&#10;&#10;Description automatically generated">
            <a:extLst>
              <a:ext uri="{FF2B5EF4-FFF2-40B4-BE49-F238E27FC236}">
                <a16:creationId xmlns:a16="http://schemas.microsoft.com/office/drawing/2014/main" id="{A1D74271-2C7A-4C33-83E1-C7F6B370E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41" y="2525159"/>
            <a:ext cx="3287056" cy="2271830"/>
          </a:xfrm>
          <a:prstGeom prst="rect">
            <a:avLst/>
          </a:prstGeom>
          <a:ln>
            <a:solidFill>
              <a:srgbClr val="F85604"/>
            </a:solidFill>
          </a:ln>
        </p:spPr>
      </p:pic>
      <p:pic>
        <p:nvPicPr>
          <p:cNvPr id="60" name="Picture 59" descr="A picture containing tree, outdoor, people, group&#10;&#10;Description automatically generated">
            <a:extLst>
              <a:ext uri="{FF2B5EF4-FFF2-40B4-BE49-F238E27FC236}">
                <a16:creationId xmlns:a16="http://schemas.microsoft.com/office/drawing/2014/main" id="{F9228665-0D53-4209-AE25-9AB49F529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60" y="1710309"/>
            <a:ext cx="3239547" cy="1981523"/>
          </a:xfrm>
          <a:prstGeom prst="rect">
            <a:avLst/>
          </a:prstGeom>
          <a:ln>
            <a:solidFill>
              <a:srgbClr val="F85604"/>
            </a:solidFill>
          </a:ln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0C90B02-1430-4696-84AF-2DB8488B57BE}"/>
              </a:ext>
            </a:extLst>
          </p:cNvPr>
          <p:cNvSpPr/>
          <p:nvPr/>
        </p:nvSpPr>
        <p:spPr>
          <a:xfrm>
            <a:off x="1071958" y="2669636"/>
            <a:ext cx="3393690" cy="1094017"/>
          </a:xfrm>
          <a:custGeom>
            <a:avLst/>
            <a:gdLst>
              <a:gd name="connsiteX0" fmla="*/ 0 w 3393690"/>
              <a:gd name="connsiteY0" fmla="*/ 0 h 1094017"/>
              <a:gd name="connsiteX1" fmla="*/ 3393690 w 3393690"/>
              <a:gd name="connsiteY1" fmla="*/ 0 h 1094017"/>
              <a:gd name="connsiteX2" fmla="*/ 3393690 w 3393690"/>
              <a:gd name="connsiteY2" fmla="*/ 1094017 h 1094017"/>
              <a:gd name="connsiteX3" fmla="*/ 3362867 w 3393690"/>
              <a:gd name="connsiteY3" fmla="*/ 1094017 h 1094017"/>
              <a:gd name="connsiteX4" fmla="*/ 3362867 w 3393690"/>
              <a:gd name="connsiteY4" fmla="*/ 30823 h 1094017"/>
              <a:gd name="connsiteX5" fmla="*/ 0 w 3393690"/>
              <a:gd name="connsiteY5" fmla="*/ 30823 h 10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690" h="1094017">
                <a:moveTo>
                  <a:pt x="0" y="0"/>
                </a:moveTo>
                <a:lnTo>
                  <a:pt x="3393690" y="0"/>
                </a:lnTo>
                <a:lnTo>
                  <a:pt x="3393690" y="1094017"/>
                </a:lnTo>
                <a:lnTo>
                  <a:pt x="3362867" y="1094017"/>
                </a:lnTo>
                <a:lnTo>
                  <a:pt x="3362867" y="30823"/>
                </a:lnTo>
                <a:lnTo>
                  <a:pt x="0" y="30823"/>
                </a:lnTo>
                <a:close/>
              </a:path>
            </a:pathLst>
          </a:cu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BFA8093-C095-4F5C-9953-514EAE5322F6}"/>
              </a:ext>
            </a:extLst>
          </p:cNvPr>
          <p:cNvSpPr/>
          <p:nvPr/>
        </p:nvSpPr>
        <p:spPr>
          <a:xfrm>
            <a:off x="4434466" y="3758535"/>
            <a:ext cx="3393690" cy="1094017"/>
          </a:xfrm>
          <a:custGeom>
            <a:avLst/>
            <a:gdLst>
              <a:gd name="connsiteX0" fmla="*/ 0 w 3393690"/>
              <a:gd name="connsiteY0" fmla="*/ 0 h 1094017"/>
              <a:gd name="connsiteX1" fmla="*/ 3393690 w 3393690"/>
              <a:gd name="connsiteY1" fmla="*/ 0 h 1094017"/>
              <a:gd name="connsiteX2" fmla="*/ 3393690 w 3393690"/>
              <a:gd name="connsiteY2" fmla="*/ 1094017 h 1094017"/>
              <a:gd name="connsiteX3" fmla="*/ 3362867 w 3393690"/>
              <a:gd name="connsiteY3" fmla="*/ 1094017 h 1094017"/>
              <a:gd name="connsiteX4" fmla="*/ 3362867 w 3393690"/>
              <a:gd name="connsiteY4" fmla="*/ 30823 h 1094017"/>
              <a:gd name="connsiteX5" fmla="*/ 0 w 3393690"/>
              <a:gd name="connsiteY5" fmla="*/ 30823 h 10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690" h="1094017">
                <a:moveTo>
                  <a:pt x="0" y="0"/>
                </a:moveTo>
                <a:lnTo>
                  <a:pt x="3393690" y="0"/>
                </a:lnTo>
                <a:lnTo>
                  <a:pt x="3393690" y="1094017"/>
                </a:lnTo>
                <a:lnTo>
                  <a:pt x="3362867" y="1094017"/>
                </a:lnTo>
                <a:lnTo>
                  <a:pt x="3362867" y="30823"/>
                </a:lnTo>
                <a:lnTo>
                  <a:pt x="0" y="30823"/>
                </a:lnTo>
                <a:close/>
              </a:path>
            </a:pathLst>
          </a:cu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56D0D7A-A186-4B29-A3C1-289A652C0104}"/>
              </a:ext>
            </a:extLst>
          </p:cNvPr>
          <p:cNvSpPr/>
          <p:nvPr/>
        </p:nvSpPr>
        <p:spPr>
          <a:xfrm>
            <a:off x="7796707" y="4851656"/>
            <a:ext cx="3393690" cy="1094017"/>
          </a:xfrm>
          <a:custGeom>
            <a:avLst/>
            <a:gdLst>
              <a:gd name="connsiteX0" fmla="*/ 0 w 3393690"/>
              <a:gd name="connsiteY0" fmla="*/ 0 h 1094017"/>
              <a:gd name="connsiteX1" fmla="*/ 3393690 w 3393690"/>
              <a:gd name="connsiteY1" fmla="*/ 0 h 1094017"/>
              <a:gd name="connsiteX2" fmla="*/ 3393690 w 3393690"/>
              <a:gd name="connsiteY2" fmla="*/ 1094017 h 1094017"/>
              <a:gd name="connsiteX3" fmla="*/ 3362867 w 3393690"/>
              <a:gd name="connsiteY3" fmla="*/ 1094017 h 1094017"/>
              <a:gd name="connsiteX4" fmla="*/ 3362867 w 3393690"/>
              <a:gd name="connsiteY4" fmla="*/ 30823 h 1094017"/>
              <a:gd name="connsiteX5" fmla="*/ 0 w 3393690"/>
              <a:gd name="connsiteY5" fmla="*/ 30823 h 10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690" h="1094017">
                <a:moveTo>
                  <a:pt x="0" y="0"/>
                </a:moveTo>
                <a:lnTo>
                  <a:pt x="3393690" y="0"/>
                </a:lnTo>
                <a:lnTo>
                  <a:pt x="3393690" y="1094017"/>
                </a:lnTo>
                <a:lnTo>
                  <a:pt x="3362867" y="1094017"/>
                </a:lnTo>
                <a:lnTo>
                  <a:pt x="3362867" y="30823"/>
                </a:lnTo>
                <a:lnTo>
                  <a:pt x="0" y="30823"/>
                </a:lnTo>
                <a:close/>
              </a:path>
            </a:pathLst>
          </a:cu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81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51" grpId="0"/>
      <p:bldP spid="52" grpId="0"/>
      <p:bldP spid="53" grpId="0"/>
      <p:bldP spid="14" grpId="0"/>
      <p:bldP spid="54" grpId="0" animBg="1"/>
      <p:bldP spid="66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0D766-1F5B-43C6-BF1D-CC3A6DAD69BA}"/>
              </a:ext>
            </a:extLst>
          </p:cNvPr>
          <p:cNvSpPr/>
          <p:nvPr/>
        </p:nvSpPr>
        <p:spPr>
          <a:xfrm>
            <a:off x="2264872" y="751992"/>
            <a:ext cx="7850152" cy="622718"/>
          </a:xfrm>
          <a:prstGeom prst="roundRect">
            <a:avLst>
              <a:gd name="adj" fmla="val 50000"/>
            </a:avLst>
          </a:pr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!!2">
            <a:extLst>
              <a:ext uri="{FF2B5EF4-FFF2-40B4-BE49-F238E27FC236}">
                <a16:creationId xmlns:a16="http://schemas.microsoft.com/office/drawing/2014/main" id="{EAA280DC-4AF5-4CB9-B131-41723AE6F023}"/>
              </a:ext>
            </a:extLst>
          </p:cNvPr>
          <p:cNvSpPr txBox="1"/>
          <p:nvPr/>
        </p:nvSpPr>
        <p:spPr>
          <a:xfrm>
            <a:off x="2763071" y="831852"/>
            <a:ext cx="7330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hong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trào đấu tranh nghị trường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3C27C5-75F3-43F5-BD98-D032CCE0C914}"/>
              </a:ext>
            </a:extLst>
          </p:cNvPr>
          <p:cNvSpPr/>
          <p:nvPr/>
        </p:nvSpPr>
        <p:spPr>
          <a:xfrm>
            <a:off x="2279099" y="768153"/>
            <a:ext cx="548472" cy="548472"/>
          </a:xfrm>
          <a:prstGeom prst="ellipse">
            <a:avLst/>
          </a:prstGeom>
          <a:gradFill>
            <a:gsLst>
              <a:gs pos="0">
                <a:srgbClr val="FC7836"/>
              </a:gs>
              <a:gs pos="100000">
                <a:srgbClr val="BD4103"/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99788C-F0DD-4F81-B6C1-CD11478CF820}"/>
              </a:ext>
            </a:extLst>
          </p:cNvPr>
          <p:cNvSpPr/>
          <p:nvPr/>
        </p:nvSpPr>
        <p:spPr>
          <a:xfrm>
            <a:off x="2356448" y="831852"/>
            <a:ext cx="471123" cy="471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5647C-5EC8-4402-8B39-E18F6BB40F28}"/>
              </a:ext>
            </a:extLst>
          </p:cNvPr>
          <p:cNvSpPr txBox="1"/>
          <p:nvPr/>
        </p:nvSpPr>
        <p:spPr>
          <a:xfrm>
            <a:off x="2264872" y="866642"/>
            <a:ext cx="504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5604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*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85604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id="{429B25CD-6ECB-4A9A-A50D-F6AA6330482B}"/>
              </a:ext>
            </a:extLst>
          </p:cNvPr>
          <p:cNvCxnSpPr>
            <a:cxnSpLocks/>
          </p:cNvCxnSpPr>
          <p:nvPr/>
        </p:nvCxnSpPr>
        <p:spPr>
          <a:xfrm flipV="1">
            <a:off x="6077355" y="1011768"/>
            <a:ext cx="502625" cy="329519"/>
          </a:xfrm>
          <a:prstGeom prst="line">
            <a:avLst/>
          </a:prstGeom>
          <a:ln>
            <a:solidFill>
              <a:srgbClr val="EF9124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3CB5C9-95C5-4AB0-AA61-C0B2E5336368}"/>
              </a:ext>
            </a:extLst>
          </p:cNvPr>
          <p:cNvSpPr txBox="1"/>
          <p:nvPr/>
        </p:nvSpPr>
        <p:spPr>
          <a:xfrm>
            <a:off x="6587491" y="4885299"/>
            <a:ext cx="5377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 được nhiều thắng lợi trong  các  kì  tranh  cử  vào Viện  Dân  biểu  Trung  Kỳ (1937), Viện Dân biểu Bắc Kỳ (1938).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47117-B595-4467-9354-6CC58645A980}"/>
              </a:ext>
            </a:extLst>
          </p:cNvPr>
          <p:cNvSpPr txBox="1"/>
          <p:nvPr/>
        </p:nvSpPr>
        <p:spPr>
          <a:xfrm>
            <a:off x="856978" y="3725360"/>
            <a:ext cx="5377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 vận động đưa người của  Mặt  trân  Dân  chủ ứng  cử  vào  các  cơ  quan của chính quyền.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BFA8093-C095-4F5C-9953-514EAE5322F6}"/>
              </a:ext>
            </a:extLst>
          </p:cNvPr>
          <p:cNvSpPr/>
          <p:nvPr/>
        </p:nvSpPr>
        <p:spPr>
          <a:xfrm>
            <a:off x="1202555" y="3638473"/>
            <a:ext cx="5377426" cy="1214079"/>
          </a:xfrm>
          <a:custGeom>
            <a:avLst/>
            <a:gdLst>
              <a:gd name="connsiteX0" fmla="*/ 0 w 3393690"/>
              <a:gd name="connsiteY0" fmla="*/ 0 h 1094017"/>
              <a:gd name="connsiteX1" fmla="*/ 3393690 w 3393690"/>
              <a:gd name="connsiteY1" fmla="*/ 0 h 1094017"/>
              <a:gd name="connsiteX2" fmla="*/ 3393690 w 3393690"/>
              <a:gd name="connsiteY2" fmla="*/ 1094017 h 1094017"/>
              <a:gd name="connsiteX3" fmla="*/ 3362867 w 3393690"/>
              <a:gd name="connsiteY3" fmla="*/ 1094017 h 1094017"/>
              <a:gd name="connsiteX4" fmla="*/ 3362867 w 3393690"/>
              <a:gd name="connsiteY4" fmla="*/ 30823 h 1094017"/>
              <a:gd name="connsiteX5" fmla="*/ 0 w 3393690"/>
              <a:gd name="connsiteY5" fmla="*/ 30823 h 10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690" h="1094017">
                <a:moveTo>
                  <a:pt x="0" y="0"/>
                </a:moveTo>
                <a:lnTo>
                  <a:pt x="3393690" y="0"/>
                </a:lnTo>
                <a:lnTo>
                  <a:pt x="3393690" y="1094017"/>
                </a:lnTo>
                <a:lnTo>
                  <a:pt x="3362867" y="1094017"/>
                </a:lnTo>
                <a:lnTo>
                  <a:pt x="3362867" y="30823"/>
                </a:lnTo>
                <a:lnTo>
                  <a:pt x="0" y="30823"/>
                </a:lnTo>
                <a:close/>
              </a:path>
            </a:pathLst>
          </a:cu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56D0D7A-A186-4B29-A3C1-289A652C0104}"/>
              </a:ext>
            </a:extLst>
          </p:cNvPr>
          <p:cNvSpPr/>
          <p:nvPr/>
        </p:nvSpPr>
        <p:spPr>
          <a:xfrm>
            <a:off x="6535907" y="4851656"/>
            <a:ext cx="5377426" cy="1094017"/>
          </a:xfrm>
          <a:custGeom>
            <a:avLst/>
            <a:gdLst>
              <a:gd name="connsiteX0" fmla="*/ 0 w 3393690"/>
              <a:gd name="connsiteY0" fmla="*/ 0 h 1094017"/>
              <a:gd name="connsiteX1" fmla="*/ 3393690 w 3393690"/>
              <a:gd name="connsiteY1" fmla="*/ 0 h 1094017"/>
              <a:gd name="connsiteX2" fmla="*/ 3393690 w 3393690"/>
              <a:gd name="connsiteY2" fmla="*/ 1094017 h 1094017"/>
              <a:gd name="connsiteX3" fmla="*/ 3362867 w 3393690"/>
              <a:gd name="connsiteY3" fmla="*/ 1094017 h 1094017"/>
              <a:gd name="connsiteX4" fmla="*/ 3362867 w 3393690"/>
              <a:gd name="connsiteY4" fmla="*/ 30823 h 1094017"/>
              <a:gd name="connsiteX5" fmla="*/ 0 w 3393690"/>
              <a:gd name="connsiteY5" fmla="*/ 30823 h 10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690" h="1094017">
                <a:moveTo>
                  <a:pt x="0" y="0"/>
                </a:moveTo>
                <a:lnTo>
                  <a:pt x="3393690" y="0"/>
                </a:lnTo>
                <a:lnTo>
                  <a:pt x="3393690" y="1094017"/>
                </a:lnTo>
                <a:lnTo>
                  <a:pt x="3362867" y="1094017"/>
                </a:lnTo>
                <a:lnTo>
                  <a:pt x="3362867" y="30823"/>
                </a:lnTo>
                <a:lnTo>
                  <a:pt x="0" y="30823"/>
                </a:lnTo>
                <a:close/>
              </a:path>
            </a:pathLst>
          </a:custGeom>
          <a:solidFill>
            <a:srgbClr val="F8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6D710-904A-4B02-8A29-92A68B04D6E3}"/>
              </a:ext>
            </a:extLst>
          </p:cNvPr>
          <p:cNvSpPr/>
          <p:nvPr/>
        </p:nvSpPr>
        <p:spPr>
          <a:xfrm>
            <a:off x="14040" y="7357532"/>
            <a:ext cx="12192000" cy="892158"/>
          </a:xfrm>
          <a:prstGeom prst="rect">
            <a:avLst/>
          </a:prstGeom>
          <a:solidFill>
            <a:srgbClr val="817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E8EEC1-767D-46C9-9207-0CE696FB6253}"/>
              </a:ext>
            </a:extLst>
          </p:cNvPr>
          <p:cNvSpPr txBox="1"/>
          <p:nvPr/>
        </p:nvSpPr>
        <p:spPr>
          <a:xfrm>
            <a:off x="2470265" y="7532999"/>
            <a:ext cx="733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đòi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36106A-0021-AFB9-7075-6C102F18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556" y="1824226"/>
            <a:ext cx="5086015" cy="2887475"/>
          </a:xfrm>
          <a:prstGeom prst="rect">
            <a:avLst/>
          </a:prstGeom>
        </p:spPr>
      </p:pic>
      <p:pic>
        <p:nvPicPr>
          <p:cNvPr id="9" name="Graphic 8" descr="Employee badge outline">
            <a:extLst>
              <a:ext uri="{FF2B5EF4-FFF2-40B4-BE49-F238E27FC236}">
                <a16:creationId xmlns:a16="http://schemas.microsoft.com/office/drawing/2014/main" id="{DD7E472F-9B81-66DB-D317-496CF0E1D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3274" y="1250375"/>
            <a:ext cx="4109715" cy="25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49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BÀI 4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1228</Words>
  <Application>Microsoft Office PowerPoint</Application>
  <PresentationFormat>Widescreen</PresentationFormat>
  <Paragraphs>125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Microsoft YaHei</vt:lpstr>
      <vt:lpstr>A3.OpenSans-San</vt:lpstr>
      <vt:lpstr>Aptos</vt:lpstr>
      <vt:lpstr>Arial</vt:lpstr>
      <vt:lpstr>Calibri</vt:lpstr>
      <vt:lpstr>Courier New</vt:lpstr>
      <vt:lpstr>Times New Roman</vt:lpstr>
      <vt:lpstr>Wingdings</vt:lpstr>
      <vt:lpstr>BÀI 4</vt:lpstr>
      <vt:lpstr>LỊCH SỬ ĐỊA LÝ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Phan Truong Thao (VHN-IT)</dc:creator>
  <cp:lastModifiedBy>Phan Truong Thao (VHN-IT)</cp:lastModifiedBy>
  <cp:revision>20</cp:revision>
  <dcterms:created xsi:type="dcterms:W3CDTF">2024-06-19T07:58:39Z</dcterms:created>
  <dcterms:modified xsi:type="dcterms:W3CDTF">2024-07-22T14:12:01Z</dcterms:modified>
</cp:coreProperties>
</file>