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1714" r:id="rId2"/>
    <p:sldId id="257" r:id="rId3"/>
    <p:sldId id="258" r:id="rId4"/>
    <p:sldId id="259" r:id="rId5"/>
    <p:sldId id="1718" r:id="rId6"/>
    <p:sldId id="11088914" r:id="rId7"/>
    <p:sldId id="11088915" r:id="rId8"/>
    <p:sldId id="284" r:id="rId9"/>
    <p:sldId id="11088917" r:id="rId10"/>
    <p:sldId id="11088918" r:id="rId11"/>
    <p:sldId id="11088919" r:id="rId12"/>
    <p:sldId id="11088920" r:id="rId13"/>
    <p:sldId id="11088922" r:id="rId14"/>
    <p:sldId id="269" r:id="rId15"/>
    <p:sldId id="271" r:id="rId16"/>
    <p:sldId id="11088923" r:id="rId17"/>
    <p:sldId id="11088907" r:id="rId18"/>
    <p:sldId id="382" r:id="rId19"/>
    <p:sldId id="383" r:id="rId20"/>
    <p:sldId id="385" r:id="rId21"/>
    <p:sldId id="384" r:id="rId22"/>
    <p:sldId id="386" r:id="rId23"/>
    <p:sldId id="1488" r:id="rId24"/>
    <p:sldId id="11088927" r:id="rId25"/>
    <p:sldId id="11088930" r:id="rId26"/>
    <p:sldId id="285" r:id="rId27"/>
    <p:sldId id="11088928" r:id="rId28"/>
  </p:sldIdLst>
  <p:sldSz cx="12192000" cy="6858000"/>
  <p:notesSz cx="6858000" cy="9144000"/>
  <p:embeddedFontLst>
    <p:embeddedFont>
      <p:font typeface="Comic Sans MS" panose="030F0702030302020204" pitchFamily="66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j94V+Ho+kxxJ9T0Oqw0RksbAQ1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683"/>
    <a:srgbClr val="FF0000"/>
    <a:srgbClr val="FFF2CC"/>
    <a:srgbClr val="004026"/>
    <a:srgbClr val="D0D2D3"/>
    <a:srgbClr val="FEFFFF"/>
    <a:srgbClr val="9DD188"/>
    <a:srgbClr val="F59895"/>
    <a:srgbClr val="172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3AC5F2-B3DD-40CE-A1A6-8A6ABB7C036C}">
  <a:tblStyle styleId="{E83AC5F2-B3DD-40CE-A1A6-8A6ABB7C036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662" autoAdjust="0"/>
    <p:restoredTop sz="94660"/>
  </p:normalViewPr>
  <p:slideViewPr>
    <p:cSldViewPr snapToGrid="0">
      <p:cViewPr varScale="1">
        <p:scale>
          <a:sx n="45" d="100"/>
          <a:sy n="45" d="100"/>
        </p:scale>
        <p:origin x="5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vi-VN" sz="1800" dirty="0">
                <a:solidFill>
                  <a:srgbClr val="498DF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+Hình 65 những hàng xe ô tô dài vô tận trên bãi biển vào một ngày nghỉ cuối tuần, phía xa là những tòa nhà sầm uất → đó là sự phát triển của ngành công nghiệp chế tạo ô tô, đồng thời thúc đẩy ngành luyện thép, chế biến cao su, xăng dầu, xây dựng đường xá, cầu cống,.. phát triển; nhiều khách sạn, nhà hàng, bãi đỗ xe cũng mọc lên giải quyết việc làm cho hàng triệu người lao động.    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vi-VN" sz="1800" dirty="0">
                <a:solidFill>
                  <a:srgbClr val="498DF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+Hình 66 phía xa là những tòa nhà cao chọc trời được xây dựng trong những năm 20 của thế kỉ XX.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1800" dirty="0">
                <a:solidFill>
                  <a:srgbClr val="498DF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 cho thấy sự phồn vinh của các ngành kinh tế Mĩ, thành thị sầm uất, nhà cao tầng mọc lên nhiều.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66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vi-VN" sz="1800" dirty="0">
                <a:solidFill>
                  <a:srgbClr val="0E57C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khổng lồ tượng trưng cho nhà nước, 2 tay nắm tất cả các ngành đầu mối, mạch máu kinh tế, nhằm khôi phục và phát triển kinh tế, ổn định chính trị xã hội.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vi-VN" sz="1800" dirty="0">
                <a:solidFill>
                  <a:srgbClr val="0E57C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khổng lồ tượng trưng cho nhà nước, 2 tay nắm tất cả các ngành đầu mối, mạch máu kinh tế, nhằm khôi phục và phát triển kinh tế, ổn định chính trị xã hội.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98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033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A285C-CBA9-4357-AC6B-B3AE52533A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1486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3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1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 descr="100+ hình nền powerpoint giáo dục - hinhanhsieudep.net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-1"/>
            <a:ext cx="12192000" cy="68836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9C5F-21BE-1078-E9EC-524F7C61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361" y="6053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82BA68-E136-8ADB-478B-78EFF4E1E310}"/>
              </a:ext>
            </a:extLst>
          </p:cNvPr>
          <p:cNvGrpSpPr/>
          <p:nvPr/>
        </p:nvGrpSpPr>
        <p:grpSpPr>
          <a:xfrm>
            <a:off x="5806934" y="3514501"/>
            <a:ext cx="587027" cy="1984381"/>
            <a:chOff x="5714547" y="3290776"/>
            <a:chExt cx="743513" cy="3591643"/>
          </a:xfrm>
        </p:grpSpPr>
        <p:sp>
          <p:nvSpPr>
            <p:cNvPr id="5" name="Trapezoid 11">
              <a:extLst>
                <a:ext uri="{FF2B5EF4-FFF2-40B4-BE49-F238E27FC236}">
                  <a16:creationId xmlns:a16="http://schemas.microsoft.com/office/drawing/2014/main" id="{90E1E519-0BB7-CAA3-8CCF-107172F1AF2C}"/>
                </a:ext>
              </a:extLst>
            </p:cNvPr>
            <p:cNvSpPr/>
            <p:nvPr/>
          </p:nvSpPr>
          <p:spPr>
            <a:xfrm>
              <a:off x="5714547" y="3290776"/>
              <a:ext cx="743513" cy="3591643"/>
            </a:xfrm>
            <a:custGeom>
              <a:avLst/>
              <a:gdLst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513" h="3591643">
                  <a:moveTo>
                    <a:pt x="0" y="3591643"/>
                  </a:moveTo>
                  <a:cubicBezTo>
                    <a:pt x="100780" y="2946879"/>
                    <a:pt x="230135" y="1349614"/>
                    <a:pt x="216615" y="0"/>
                  </a:cubicBezTo>
                  <a:lnTo>
                    <a:pt x="526898" y="0"/>
                  </a:lnTo>
                  <a:cubicBezTo>
                    <a:pt x="541953" y="1349614"/>
                    <a:pt x="661783" y="2899254"/>
                    <a:pt x="743513" y="3591643"/>
                  </a:cubicBezTo>
                  <a:lnTo>
                    <a:pt x="0" y="359164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rapezoid 11">
              <a:extLst>
                <a:ext uri="{FF2B5EF4-FFF2-40B4-BE49-F238E27FC236}">
                  <a16:creationId xmlns:a16="http://schemas.microsoft.com/office/drawing/2014/main" id="{896774B5-2FFA-F8F5-0AC0-CCAB11DAA181}"/>
                </a:ext>
              </a:extLst>
            </p:cNvPr>
            <p:cNvSpPr/>
            <p:nvPr/>
          </p:nvSpPr>
          <p:spPr>
            <a:xfrm>
              <a:off x="5845404" y="3290776"/>
              <a:ext cx="479555" cy="3591643"/>
            </a:xfrm>
            <a:custGeom>
              <a:avLst/>
              <a:gdLst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513" h="3591643">
                  <a:moveTo>
                    <a:pt x="0" y="3591643"/>
                  </a:moveTo>
                  <a:cubicBezTo>
                    <a:pt x="100780" y="2946879"/>
                    <a:pt x="230135" y="1349614"/>
                    <a:pt x="216615" y="0"/>
                  </a:cubicBezTo>
                  <a:lnTo>
                    <a:pt x="526898" y="0"/>
                  </a:lnTo>
                  <a:cubicBezTo>
                    <a:pt x="541953" y="1349614"/>
                    <a:pt x="661783" y="2899254"/>
                    <a:pt x="743513" y="3591643"/>
                  </a:cubicBezTo>
                  <a:lnTo>
                    <a:pt x="0" y="3591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C1400A-75FB-E64C-A269-56354E90BBC6}"/>
              </a:ext>
            </a:extLst>
          </p:cNvPr>
          <p:cNvGrpSpPr/>
          <p:nvPr/>
        </p:nvGrpSpPr>
        <p:grpSpPr>
          <a:xfrm>
            <a:off x="5624433" y="1705547"/>
            <a:ext cx="955639" cy="2212523"/>
            <a:chOff x="5331153" y="575008"/>
            <a:chExt cx="1507917" cy="349117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80725C-E64F-990D-D817-31B1AE9AABAE}"/>
                </a:ext>
              </a:extLst>
            </p:cNvPr>
            <p:cNvGrpSpPr/>
            <p:nvPr/>
          </p:nvGrpSpPr>
          <p:grpSpPr>
            <a:xfrm>
              <a:off x="6404987" y="3268551"/>
              <a:ext cx="207521" cy="447013"/>
              <a:chOff x="5282863" y="4265998"/>
              <a:chExt cx="524099" cy="1110552"/>
            </a:xfrm>
          </p:grpSpPr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A426C573-ACAB-7BD0-8853-5BD229DD437B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2">
                <a:extLst>
                  <a:ext uri="{FF2B5EF4-FFF2-40B4-BE49-F238E27FC236}">
                    <a16:creationId xmlns:a16="http://schemas.microsoft.com/office/drawing/2014/main" id="{E57BEBE2-F6A9-66F2-6592-EEA7E79EC427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">
                <a:extLst>
                  <a:ext uri="{FF2B5EF4-FFF2-40B4-BE49-F238E27FC236}">
                    <a16:creationId xmlns:a16="http://schemas.microsoft.com/office/drawing/2014/main" id="{449EC343-C7F3-B10F-105C-544620511488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DAE1370-B72C-6EFB-86FE-AD2C689E82DC}"/>
                </a:ext>
              </a:extLst>
            </p:cNvPr>
            <p:cNvGrpSpPr/>
            <p:nvPr/>
          </p:nvGrpSpPr>
          <p:grpSpPr>
            <a:xfrm>
              <a:off x="5561202" y="3274206"/>
              <a:ext cx="207521" cy="447013"/>
              <a:chOff x="5282863" y="4265998"/>
              <a:chExt cx="524099" cy="1110552"/>
            </a:xfrm>
          </p:grpSpPr>
          <p:sp>
            <p:nvSpPr>
              <p:cNvPr id="37" name="Graphic 2">
                <a:extLst>
                  <a:ext uri="{FF2B5EF4-FFF2-40B4-BE49-F238E27FC236}">
                    <a16:creationId xmlns:a16="http://schemas.microsoft.com/office/drawing/2014/main" id="{8754B782-3C95-FE5C-DEED-9FE38EC338C0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2">
                <a:extLst>
                  <a:ext uri="{FF2B5EF4-FFF2-40B4-BE49-F238E27FC236}">
                    <a16:creationId xmlns:a16="http://schemas.microsoft.com/office/drawing/2014/main" id="{D9F1E63A-D356-CA80-28C2-89E818401466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2">
                <a:extLst>
                  <a:ext uri="{FF2B5EF4-FFF2-40B4-BE49-F238E27FC236}">
                    <a16:creationId xmlns:a16="http://schemas.microsoft.com/office/drawing/2014/main" id="{CF748B86-77AB-388A-8EC1-688EBA86C5D5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E598DB5-1488-FC7E-838C-FB52C2625C82}"/>
                </a:ext>
              </a:extLst>
            </p:cNvPr>
            <p:cNvGrpSpPr/>
            <p:nvPr/>
          </p:nvGrpSpPr>
          <p:grpSpPr>
            <a:xfrm>
              <a:off x="5903929" y="3247764"/>
              <a:ext cx="351612" cy="818414"/>
              <a:chOff x="5282863" y="4265998"/>
              <a:chExt cx="524099" cy="1110552"/>
            </a:xfrm>
          </p:grpSpPr>
          <p:sp>
            <p:nvSpPr>
              <p:cNvPr id="34" name="Graphic 2">
                <a:extLst>
                  <a:ext uri="{FF2B5EF4-FFF2-40B4-BE49-F238E27FC236}">
                    <a16:creationId xmlns:a16="http://schemas.microsoft.com/office/drawing/2014/main" id="{708DA183-91BC-5B93-CE46-1EF9797CDD98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4A359208-6997-7233-9D98-C397D9AE5317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2">
                <a:extLst>
                  <a:ext uri="{FF2B5EF4-FFF2-40B4-BE49-F238E27FC236}">
                    <a16:creationId xmlns:a16="http://schemas.microsoft.com/office/drawing/2014/main" id="{7836415D-C1FE-7DAA-0CC2-70844889F43B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50AF92D-0437-78F0-E451-1B0E9C3AB516}"/>
                </a:ext>
              </a:extLst>
            </p:cNvPr>
            <p:cNvGrpSpPr/>
            <p:nvPr/>
          </p:nvGrpSpPr>
          <p:grpSpPr>
            <a:xfrm>
              <a:off x="5331153" y="575008"/>
              <a:ext cx="1507917" cy="2723755"/>
              <a:chOff x="5350725" y="913710"/>
              <a:chExt cx="1507917" cy="272375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9DF1353-844C-95A2-1854-FB75EF6BE569}"/>
                  </a:ext>
                </a:extLst>
              </p:cNvPr>
              <p:cNvSpPr/>
              <p:nvPr/>
            </p:nvSpPr>
            <p:spPr>
              <a:xfrm>
                <a:off x="5763669" y="1171705"/>
                <a:ext cx="680698" cy="2272550"/>
              </a:xfrm>
              <a:custGeom>
                <a:avLst/>
                <a:gdLst>
                  <a:gd name="connsiteX0" fmla="*/ 542062 w 680698"/>
                  <a:gd name="connsiteY0" fmla="*/ 0 h 2272550"/>
                  <a:gd name="connsiteX1" fmla="*/ 605998 w 680698"/>
                  <a:gd name="connsiteY1" fmla="*/ 121363 h 2272550"/>
                  <a:gd name="connsiteX2" fmla="*/ 666313 w 680698"/>
                  <a:gd name="connsiteY2" fmla="*/ 264359 h 2272550"/>
                  <a:gd name="connsiteX3" fmla="*/ 679843 w 680698"/>
                  <a:gd name="connsiteY3" fmla="*/ 345113 h 2272550"/>
                  <a:gd name="connsiteX4" fmla="*/ 680026 w 680698"/>
                  <a:gd name="connsiteY4" fmla="*/ 508514 h 2272550"/>
                  <a:gd name="connsiteX5" fmla="*/ 680698 w 680698"/>
                  <a:gd name="connsiteY5" fmla="*/ 519510 h 2272550"/>
                  <a:gd name="connsiteX6" fmla="*/ 680698 w 680698"/>
                  <a:gd name="connsiteY6" fmla="*/ 2173318 h 2272550"/>
                  <a:gd name="connsiteX7" fmla="*/ 581466 w 680698"/>
                  <a:gd name="connsiteY7" fmla="*/ 2272550 h 2272550"/>
                  <a:gd name="connsiteX8" fmla="*/ 99232 w 680698"/>
                  <a:gd name="connsiteY8" fmla="*/ 2272550 h 2272550"/>
                  <a:gd name="connsiteX9" fmla="*/ 0 w 680698"/>
                  <a:gd name="connsiteY9" fmla="*/ 2173318 h 2272550"/>
                  <a:gd name="connsiteX10" fmla="*/ 0 w 680698"/>
                  <a:gd name="connsiteY10" fmla="*/ 519540 h 2272550"/>
                  <a:gd name="connsiteX11" fmla="*/ 1619 w 680698"/>
                  <a:gd name="connsiteY11" fmla="*/ 501887 h 2272550"/>
                  <a:gd name="connsiteX12" fmla="*/ 764 w 680698"/>
                  <a:gd name="connsiteY12" fmla="*/ 394011 h 2272550"/>
                  <a:gd name="connsiteX13" fmla="*/ 42851 w 680698"/>
                  <a:gd name="connsiteY13" fmla="*/ 187636 h 2272550"/>
                  <a:gd name="connsiteX14" fmla="*/ 97513 w 680698"/>
                  <a:gd name="connsiteY14" fmla="*/ 70669 h 2272550"/>
                  <a:gd name="connsiteX15" fmla="*/ 136692 w 680698"/>
                  <a:gd name="connsiteY15" fmla="*/ 1421 h 2272550"/>
                  <a:gd name="connsiteX16" fmla="*/ 332331 w 680698"/>
                  <a:gd name="connsiteY16" fmla="*/ 21143 h 227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698" h="2272550">
                    <a:moveTo>
                      <a:pt x="542062" y="0"/>
                    </a:moveTo>
                    <a:lnTo>
                      <a:pt x="605998" y="121363"/>
                    </a:lnTo>
                    <a:cubicBezTo>
                      <a:pt x="628022" y="167906"/>
                      <a:pt x="648132" y="215567"/>
                      <a:pt x="666313" y="264359"/>
                    </a:cubicBezTo>
                    <a:cubicBezTo>
                      <a:pt x="676117" y="290656"/>
                      <a:pt x="679782" y="317502"/>
                      <a:pt x="679843" y="345113"/>
                    </a:cubicBezTo>
                    <a:cubicBezTo>
                      <a:pt x="679996" y="399600"/>
                      <a:pt x="680026" y="454057"/>
                      <a:pt x="680026" y="508514"/>
                    </a:cubicBezTo>
                    <a:cubicBezTo>
                      <a:pt x="680454" y="512118"/>
                      <a:pt x="680668" y="515784"/>
                      <a:pt x="680698" y="519510"/>
                    </a:cubicBezTo>
                    <a:lnTo>
                      <a:pt x="680698" y="2173318"/>
                    </a:lnTo>
                    <a:cubicBezTo>
                      <a:pt x="680698" y="2227897"/>
                      <a:pt x="636046" y="2272550"/>
                      <a:pt x="581466" y="2272550"/>
                    </a:cubicBezTo>
                    <a:lnTo>
                      <a:pt x="99232" y="2272550"/>
                    </a:lnTo>
                    <a:cubicBezTo>
                      <a:pt x="44653" y="2272550"/>
                      <a:pt x="0" y="2227897"/>
                      <a:pt x="0" y="2173318"/>
                    </a:cubicBezTo>
                    <a:lnTo>
                      <a:pt x="0" y="519540"/>
                    </a:lnTo>
                    <a:cubicBezTo>
                      <a:pt x="0" y="513493"/>
                      <a:pt x="581" y="507629"/>
                      <a:pt x="1619" y="501887"/>
                    </a:cubicBezTo>
                    <a:cubicBezTo>
                      <a:pt x="2108" y="465877"/>
                      <a:pt x="3116" y="429837"/>
                      <a:pt x="764" y="394011"/>
                    </a:cubicBezTo>
                    <a:cubicBezTo>
                      <a:pt x="-4062" y="320923"/>
                      <a:pt x="14997" y="254066"/>
                      <a:pt x="42851" y="187636"/>
                    </a:cubicBezTo>
                    <a:cubicBezTo>
                      <a:pt x="59589" y="147717"/>
                      <a:pt x="77841" y="108751"/>
                      <a:pt x="97513" y="70669"/>
                    </a:cubicBezTo>
                    <a:lnTo>
                      <a:pt x="136692" y="1421"/>
                    </a:lnTo>
                    <a:lnTo>
                      <a:pt x="332331" y="211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8000">
                    <a:schemeClr val="bg1">
                      <a:lumMod val="75000"/>
                    </a:schemeClr>
                  </a:gs>
                  <a:gs pos="97345">
                    <a:schemeClr val="bg1">
                      <a:lumMod val="8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188A011-B84F-C27F-6B4B-45F000C95B73}"/>
                  </a:ext>
                </a:extLst>
              </p:cNvPr>
              <p:cNvSpPr/>
              <p:nvPr/>
            </p:nvSpPr>
            <p:spPr>
              <a:xfrm>
                <a:off x="6414314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B427826-9D21-ADF9-22F2-E3D52D5F46E9}"/>
                  </a:ext>
                </a:extLst>
              </p:cNvPr>
              <p:cNvSpPr/>
              <p:nvPr/>
            </p:nvSpPr>
            <p:spPr>
              <a:xfrm>
                <a:off x="5575895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F9136A1-6F3D-AF66-9314-18EC97418BD2}"/>
                  </a:ext>
                </a:extLst>
              </p:cNvPr>
              <p:cNvSpPr/>
              <p:nvPr/>
            </p:nvSpPr>
            <p:spPr>
              <a:xfrm>
                <a:off x="5575493" y="1588828"/>
                <a:ext cx="219748" cy="1855441"/>
              </a:xfrm>
              <a:custGeom>
                <a:avLst/>
                <a:gdLst>
                  <a:gd name="connsiteX0" fmla="*/ 323630 w 324382"/>
                  <a:gd name="connsiteY0" fmla="*/ 524984 h 2738918"/>
                  <a:gd name="connsiteX1" fmla="*/ 321601 w 324382"/>
                  <a:gd name="connsiteY1" fmla="*/ 478682 h 2738918"/>
                  <a:gd name="connsiteX2" fmla="*/ 315334 w 324382"/>
                  <a:gd name="connsiteY2" fmla="*/ 415968 h 2738918"/>
                  <a:gd name="connsiteX3" fmla="*/ 179041 w 324382"/>
                  <a:gd name="connsiteY3" fmla="*/ 25530 h 2738918"/>
                  <a:gd name="connsiteX4" fmla="*/ 161773 w 324382"/>
                  <a:gd name="connsiteY4" fmla="*/ 11 h 2738918"/>
                  <a:gd name="connsiteX5" fmla="*/ 128275 w 324382"/>
                  <a:gd name="connsiteY5" fmla="*/ 51138 h 2738918"/>
                  <a:gd name="connsiteX6" fmla="*/ 93379 w 324382"/>
                  <a:gd name="connsiteY6" fmla="*/ 125213 h 2738918"/>
                  <a:gd name="connsiteX7" fmla="*/ 8438 w 324382"/>
                  <a:gd name="connsiteY7" fmla="*/ 435670 h 2738918"/>
                  <a:gd name="connsiteX8" fmla="*/ 549 w 324382"/>
                  <a:gd name="connsiteY8" fmla="*/ 984403 h 2738918"/>
                  <a:gd name="connsiteX9" fmla="*/ 549 w 324382"/>
                  <a:gd name="connsiteY9" fmla="*/ 1547383 h 2738918"/>
                  <a:gd name="connsiteX10" fmla="*/ 503 w 324382"/>
                  <a:gd name="connsiteY10" fmla="*/ 2110362 h 2738918"/>
                  <a:gd name="connsiteX11" fmla="*/ 368 w 324382"/>
                  <a:gd name="connsiteY11" fmla="*/ 2645164 h 2738918"/>
                  <a:gd name="connsiteX12" fmla="*/ 549 w 324382"/>
                  <a:gd name="connsiteY12" fmla="*/ 2722936 h 2738918"/>
                  <a:gd name="connsiteX13" fmla="*/ 21468 w 324382"/>
                  <a:gd name="connsiteY13" fmla="*/ 2738671 h 2738918"/>
                  <a:gd name="connsiteX14" fmla="*/ 302079 w 324382"/>
                  <a:gd name="connsiteY14" fmla="*/ 2738626 h 2738918"/>
                  <a:gd name="connsiteX15" fmla="*/ 322683 w 324382"/>
                  <a:gd name="connsiteY15" fmla="*/ 2720997 h 2738918"/>
                  <a:gd name="connsiteX16" fmla="*/ 322683 w 324382"/>
                  <a:gd name="connsiteY16" fmla="*/ 2158198 h 2738918"/>
                  <a:gd name="connsiteX17" fmla="*/ 322683 w 324382"/>
                  <a:gd name="connsiteY17" fmla="*/ 1595399 h 2738918"/>
                  <a:gd name="connsiteX18" fmla="*/ 322683 w 324382"/>
                  <a:gd name="connsiteY18" fmla="*/ 1032599 h 2738918"/>
                  <a:gd name="connsiteX19" fmla="*/ 322683 w 324382"/>
                  <a:gd name="connsiteY19" fmla="*/ 751222 h 2738918"/>
                  <a:gd name="connsiteX20" fmla="*/ 323630 w 324382"/>
                  <a:gd name="connsiteY20" fmla="*/ 524984 h 27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4382" h="2738918">
                    <a:moveTo>
                      <a:pt x="323630" y="524984"/>
                    </a:moveTo>
                    <a:cubicBezTo>
                      <a:pt x="323179" y="509520"/>
                      <a:pt x="322548" y="494056"/>
                      <a:pt x="321601" y="478682"/>
                    </a:cubicBezTo>
                    <a:cubicBezTo>
                      <a:pt x="320338" y="457717"/>
                      <a:pt x="318355" y="436752"/>
                      <a:pt x="315334" y="415968"/>
                    </a:cubicBezTo>
                    <a:cubicBezTo>
                      <a:pt x="295722" y="281163"/>
                      <a:pt x="237562" y="147711"/>
                      <a:pt x="179041" y="25530"/>
                    </a:cubicBezTo>
                    <a:cubicBezTo>
                      <a:pt x="175254" y="17640"/>
                      <a:pt x="171286" y="643"/>
                      <a:pt x="161773" y="11"/>
                    </a:cubicBezTo>
                    <a:cubicBezTo>
                      <a:pt x="148879" y="-800"/>
                      <a:pt x="132829" y="42121"/>
                      <a:pt x="128275" y="51138"/>
                    </a:cubicBezTo>
                    <a:cubicBezTo>
                      <a:pt x="115967" y="75484"/>
                      <a:pt x="104335" y="100191"/>
                      <a:pt x="93379" y="125213"/>
                    </a:cubicBezTo>
                    <a:cubicBezTo>
                      <a:pt x="49556" y="225483"/>
                      <a:pt x="16328" y="326429"/>
                      <a:pt x="8438" y="435670"/>
                    </a:cubicBezTo>
                    <a:cubicBezTo>
                      <a:pt x="-3103" y="595137"/>
                      <a:pt x="549" y="802259"/>
                      <a:pt x="549" y="984403"/>
                    </a:cubicBezTo>
                    <a:cubicBezTo>
                      <a:pt x="549" y="1172048"/>
                      <a:pt x="549" y="1359693"/>
                      <a:pt x="549" y="1547383"/>
                    </a:cubicBezTo>
                    <a:cubicBezTo>
                      <a:pt x="549" y="1735073"/>
                      <a:pt x="503" y="1922672"/>
                      <a:pt x="503" y="2110362"/>
                    </a:cubicBezTo>
                    <a:cubicBezTo>
                      <a:pt x="458" y="2288630"/>
                      <a:pt x="413" y="2466897"/>
                      <a:pt x="368" y="2645164"/>
                    </a:cubicBezTo>
                    <a:cubicBezTo>
                      <a:pt x="368" y="2671088"/>
                      <a:pt x="3479" y="2697012"/>
                      <a:pt x="549" y="2722936"/>
                    </a:cubicBezTo>
                    <a:cubicBezTo>
                      <a:pt x="6635" y="2739843"/>
                      <a:pt x="14164" y="2738671"/>
                      <a:pt x="21468" y="2738671"/>
                    </a:cubicBezTo>
                    <a:cubicBezTo>
                      <a:pt x="115020" y="2738986"/>
                      <a:pt x="208527" y="2739031"/>
                      <a:pt x="302079" y="2738626"/>
                    </a:cubicBezTo>
                    <a:cubicBezTo>
                      <a:pt x="309383" y="2738580"/>
                      <a:pt x="317002" y="2740158"/>
                      <a:pt x="322683" y="2720997"/>
                    </a:cubicBezTo>
                    <a:cubicBezTo>
                      <a:pt x="322683" y="2533397"/>
                      <a:pt x="322683" y="2345798"/>
                      <a:pt x="322683" y="2158198"/>
                    </a:cubicBezTo>
                    <a:cubicBezTo>
                      <a:pt x="322683" y="1970598"/>
                      <a:pt x="322683" y="1782998"/>
                      <a:pt x="322683" y="1595399"/>
                    </a:cubicBezTo>
                    <a:cubicBezTo>
                      <a:pt x="322683" y="1407799"/>
                      <a:pt x="322683" y="1220199"/>
                      <a:pt x="322683" y="1032599"/>
                    </a:cubicBezTo>
                    <a:cubicBezTo>
                      <a:pt x="322683" y="938822"/>
                      <a:pt x="322683" y="844999"/>
                      <a:pt x="322683" y="751222"/>
                    </a:cubicBezTo>
                    <a:cubicBezTo>
                      <a:pt x="322728" y="676020"/>
                      <a:pt x="325749" y="600277"/>
                      <a:pt x="323630" y="5249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8141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89D349A-42D1-C883-EAD0-646CD002204A}"/>
                  </a:ext>
                </a:extLst>
              </p:cNvPr>
              <p:cNvSpPr/>
              <p:nvPr/>
            </p:nvSpPr>
            <p:spPr>
              <a:xfrm>
                <a:off x="6412849" y="1592862"/>
                <a:ext cx="220165" cy="1851376"/>
              </a:xfrm>
              <a:custGeom>
                <a:avLst/>
                <a:gdLst>
                  <a:gd name="connsiteX0" fmla="*/ 323845 w 324997"/>
                  <a:gd name="connsiteY0" fmla="*/ 2658640 h 2732918"/>
                  <a:gd name="connsiteX1" fmla="*/ 323665 w 324997"/>
                  <a:gd name="connsiteY1" fmla="*/ 2098231 h 2732918"/>
                  <a:gd name="connsiteX2" fmla="*/ 323575 w 324997"/>
                  <a:gd name="connsiteY2" fmla="*/ 1535025 h 2732918"/>
                  <a:gd name="connsiteX3" fmla="*/ 323394 w 324997"/>
                  <a:gd name="connsiteY3" fmla="*/ 977636 h 2732918"/>
                  <a:gd name="connsiteX4" fmla="*/ 323980 w 324997"/>
                  <a:gd name="connsiteY4" fmla="*/ 697296 h 2732918"/>
                  <a:gd name="connsiteX5" fmla="*/ 317308 w 324997"/>
                  <a:gd name="connsiteY5" fmla="*/ 436974 h 2732918"/>
                  <a:gd name="connsiteX6" fmla="*/ 176416 w 324997"/>
                  <a:gd name="connsiteY6" fmla="*/ 11685 h 2732918"/>
                  <a:gd name="connsiteX7" fmla="*/ 133675 w 324997"/>
                  <a:gd name="connsiteY7" fmla="*/ 36031 h 2732918"/>
                  <a:gd name="connsiteX8" fmla="*/ 93054 w 324997"/>
                  <a:gd name="connsiteY8" fmla="*/ 116147 h 2732918"/>
                  <a:gd name="connsiteX9" fmla="*/ 4822 w 324997"/>
                  <a:gd name="connsiteY9" fmla="*/ 437515 h 2732918"/>
                  <a:gd name="connsiteX10" fmla="*/ 944 w 324997"/>
                  <a:gd name="connsiteY10" fmla="*/ 673626 h 2732918"/>
                  <a:gd name="connsiteX11" fmla="*/ 854 w 324997"/>
                  <a:gd name="connsiteY11" fmla="*/ 688234 h 2732918"/>
                  <a:gd name="connsiteX12" fmla="*/ 854 w 324997"/>
                  <a:gd name="connsiteY12" fmla="*/ 2378977 h 2732918"/>
                  <a:gd name="connsiteX13" fmla="*/ 1305 w 324997"/>
                  <a:gd name="connsiteY13" fmla="*/ 2715087 h 2732918"/>
                  <a:gd name="connsiteX14" fmla="*/ 21954 w 324997"/>
                  <a:gd name="connsiteY14" fmla="*/ 2732625 h 2732918"/>
                  <a:gd name="connsiteX15" fmla="*/ 302745 w 324997"/>
                  <a:gd name="connsiteY15" fmla="*/ 2732671 h 2732918"/>
                  <a:gd name="connsiteX16" fmla="*/ 323665 w 324997"/>
                  <a:gd name="connsiteY16" fmla="*/ 2716620 h 2732918"/>
                  <a:gd name="connsiteX17" fmla="*/ 323845 w 324997"/>
                  <a:gd name="connsiteY17" fmla="*/ 2658640 h 273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4997" h="2732918">
                    <a:moveTo>
                      <a:pt x="323845" y="2658640"/>
                    </a:moveTo>
                    <a:cubicBezTo>
                      <a:pt x="323845" y="2471852"/>
                      <a:pt x="323710" y="2285064"/>
                      <a:pt x="323665" y="2098231"/>
                    </a:cubicBezTo>
                    <a:cubicBezTo>
                      <a:pt x="323620" y="1910495"/>
                      <a:pt x="323575" y="1722761"/>
                      <a:pt x="323575" y="1535025"/>
                    </a:cubicBezTo>
                    <a:cubicBezTo>
                      <a:pt x="323530" y="1349229"/>
                      <a:pt x="322989" y="1163388"/>
                      <a:pt x="323394" y="977636"/>
                    </a:cubicBezTo>
                    <a:cubicBezTo>
                      <a:pt x="323575" y="884175"/>
                      <a:pt x="323800" y="790713"/>
                      <a:pt x="323980" y="697296"/>
                    </a:cubicBezTo>
                    <a:cubicBezTo>
                      <a:pt x="324161" y="610552"/>
                      <a:pt x="328624" y="523132"/>
                      <a:pt x="317308" y="436974"/>
                    </a:cubicBezTo>
                    <a:cubicBezTo>
                      <a:pt x="297651" y="287516"/>
                      <a:pt x="238544" y="147842"/>
                      <a:pt x="176416" y="11685"/>
                    </a:cubicBezTo>
                    <a:cubicBezTo>
                      <a:pt x="161899" y="-20055"/>
                      <a:pt x="142467" y="21333"/>
                      <a:pt x="133675" y="36031"/>
                    </a:cubicBezTo>
                    <a:cubicBezTo>
                      <a:pt x="118301" y="61774"/>
                      <a:pt x="104956" y="88645"/>
                      <a:pt x="93054" y="116147"/>
                    </a:cubicBezTo>
                    <a:cubicBezTo>
                      <a:pt x="49727" y="216191"/>
                      <a:pt x="13974" y="328499"/>
                      <a:pt x="4822" y="437515"/>
                    </a:cubicBezTo>
                    <a:cubicBezTo>
                      <a:pt x="-1761" y="516099"/>
                      <a:pt x="-2" y="594863"/>
                      <a:pt x="944" y="673626"/>
                    </a:cubicBezTo>
                    <a:cubicBezTo>
                      <a:pt x="899" y="678496"/>
                      <a:pt x="854" y="683365"/>
                      <a:pt x="854" y="688234"/>
                    </a:cubicBezTo>
                    <a:cubicBezTo>
                      <a:pt x="854" y="1251800"/>
                      <a:pt x="809" y="1815411"/>
                      <a:pt x="854" y="2378977"/>
                    </a:cubicBezTo>
                    <a:cubicBezTo>
                      <a:pt x="854" y="2491013"/>
                      <a:pt x="1170" y="2603050"/>
                      <a:pt x="1305" y="2715087"/>
                    </a:cubicBezTo>
                    <a:cubicBezTo>
                      <a:pt x="7076" y="2733843"/>
                      <a:pt x="14650" y="2732625"/>
                      <a:pt x="21954" y="2732625"/>
                    </a:cubicBezTo>
                    <a:cubicBezTo>
                      <a:pt x="115551" y="2733031"/>
                      <a:pt x="209148" y="2732986"/>
                      <a:pt x="302745" y="2732671"/>
                    </a:cubicBezTo>
                    <a:cubicBezTo>
                      <a:pt x="310094" y="2732625"/>
                      <a:pt x="317623" y="2733617"/>
                      <a:pt x="323665" y="2716620"/>
                    </a:cubicBezTo>
                    <a:cubicBezTo>
                      <a:pt x="320509" y="2697324"/>
                      <a:pt x="323890" y="2677982"/>
                      <a:pt x="323845" y="265864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30AEA10-AB8A-DBD8-6ACC-6AC994B77C20}"/>
                  </a:ext>
                </a:extLst>
              </p:cNvPr>
              <p:cNvSpPr/>
              <p:nvPr/>
            </p:nvSpPr>
            <p:spPr>
              <a:xfrm>
                <a:off x="5350725" y="2339690"/>
                <a:ext cx="576651" cy="1136810"/>
              </a:xfrm>
              <a:custGeom>
                <a:avLst/>
                <a:gdLst>
                  <a:gd name="connsiteX0" fmla="*/ 850370 w 851226"/>
                  <a:gd name="connsiteY0" fmla="*/ 0 h 1678107"/>
                  <a:gd name="connsiteX1" fmla="*/ 850866 w 851226"/>
                  <a:gd name="connsiteY1" fmla="*/ 1662474 h 1678107"/>
                  <a:gd name="connsiteX2" fmla="*/ 851227 w 851226"/>
                  <a:gd name="connsiteY2" fmla="*/ 1675098 h 1678107"/>
                  <a:gd name="connsiteX3" fmla="*/ 834771 w 851226"/>
                  <a:gd name="connsiteY3" fmla="*/ 1677533 h 1678107"/>
                  <a:gd name="connsiteX4" fmla="*/ 47988 w 851226"/>
                  <a:gd name="connsiteY4" fmla="*/ 1678028 h 1678107"/>
                  <a:gd name="connsiteX5" fmla="*/ 24724 w 851226"/>
                  <a:gd name="connsiteY5" fmla="*/ 1662700 h 1678107"/>
                  <a:gd name="connsiteX6" fmla="*/ 30359 w 851226"/>
                  <a:gd name="connsiteY6" fmla="*/ 1434388 h 1678107"/>
                  <a:gd name="connsiteX7" fmla="*/ 174362 w 851226"/>
                  <a:gd name="connsiteY7" fmla="*/ 1245480 h 1678107"/>
                  <a:gd name="connsiteX8" fmla="*/ 367823 w 851226"/>
                  <a:gd name="connsiteY8" fmla="*/ 1060090 h 1678107"/>
                  <a:gd name="connsiteX9" fmla="*/ 607406 w 851226"/>
                  <a:gd name="connsiteY9" fmla="*/ 766765 h 1678107"/>
                  <a:gd name="connsiteX10" fmla="*/ 711823 w 851226"/>
                  <a:gd name="connsiteY10" fmla="*/ 494676 h 1678107"/>
                  <a:gd name="connsiteX11" fmla="*/ 768270 w 851226"/>
                  <a:gd name="connsiteY11" fmla="*/ 231152 h 1678107"/>
                  <a:gd name="connsiteX12" fmla="*/ 845050 w 851226"/>
                  <a:gd name="connsiteY12" fmla="*/ 7665 h 1678107"/>
                  <a:gd name="connsiteX13" fmla="*/ 850370 w 851226"/>
                  <a:gd name="connsiteY13" fmla="*/ 0 h 16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1226" h="1678107">
                    <a:moveTo>
                      <a:pt x="850370" y="0"/>
                    </a:moveTo>
                    <a:cubicBezTo>
                      <a:pt x="850505" y="6853"/>
                      <a:pt x="850821" y="1115139"/>
                      <a:pt x="850866" y="1662474"/>
                    </a:cubicBezTo>
                    <a:cubicBezTo>
                      <a:pt x="850866" y="1666667"/>
                      <a:pt x="851092" y="1670905"/>
                      <a:pt x="851227" y="1675098"/>
                    </a:cubicBezTo>
                    <a:cubicBezTo>
                      <a:pt x="846358" y="1679922"/>
                      <a:pt x="840271" y="1677487"/>
                      <a:pt x="834771" y="1677533"/>
                    </a:cubicBezTo>
                    <a:cubicBezTo>
                      <a:pt x="774852" y="1677848"/>
                      <a:pt x="141765" y="1677352"/>
                      <a:pt x="47988" y="1678028"/>
                    </a:cubicBezTo>
                    <a:cubicBezTo>
                      <a:pt x="35184" y="1678119"/>
                      <a:pt x="29863" y="1673610"/>
                      <a:pt x="24724" y="1662700"/>
                    </a:cubicBezTo>
                    <a:cubicBezTo>
                      <a:pt x="-11615" y="1585469"/>
                      <a:pt x="-6340" y="1509500"/>
                      <a:pt x="30359" y="1434388"/>
                    </a:cubicBezTo>
                    <a:cubicBezTo>
                      <a:pt x="65796" y="1361891"/>
                      <a:pt x="119177" y="1303009"/>
                      <a:pt x="174362" y="1245480"/>
                    </a:cubicBezTo>
                    <a:cubicBezTo>
                      <a:pt x="224046" y="1193723"/>
                      <a:pt x="358219" y="1068836"/>
                      <a:pt x="367823" y="1060090"/>
                    </a:cubicBezTo>
                    <a:cubicBezTo>
                      <a:pt x="462141" y="974112"/>
                      <a:pt x="543475" y="877494"/>
                      <a:pt x="607406" y="766765"/>
                    </a:cubicBezTo>
                    <a:cubicBezTo>
                      <a:pt x="641400" y="715323"/>
                      <a:pt x="697576" y="556172"/>
                      <a:pt x="711823" y="494676"/>
                    </a:cubicBezTo>
                    <a:cubicBezTo>
                      <a:pt x="732066" y="407165"/>
                      <a:pt x="746088" y="318302"/>
                      <a:pt x="768270" y="231152"/>
                    </a:cubicBezTo>
                    <a:cubicBezTo>
                      <a:pt x="787792" y="154507"/>
                      <a:pt x="813310" y="80026"/>
                      <a:pt x="845050" y="7665"/>
                    </a:cubicBezTo>
                    <a:cubicBezTo>
                      <a:pt x="846313" y="4869"/>
                      <a:pt x="848612" y="2525"/>
                      <a:pt x="85037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7AECB7E-01CF-5E9D-4C2A-08B3A0FCEE09}"/>
                  </a:ext>
                </a:extLst>
              </p:cNvPr>
              <p:cNvSpPr/>
              <p:nvPr/>
            </p:nvSpPr>
            <p:spPr>
              <a:xfrm>
                <a:off x="6277789" y="2339720"/>
                <a:ext cx="580853" cy="1136799"/>
              </a:xfrm>
              <a:custGeom>
                <a:avLst/>
                <a:gdLst>
                  <a:gd name="connsiteX0" fmla="*/ 4825 w 857429"/>
                  <a:gd name="connsiteY0" fmla="*/ 0 h 1678091"/>
                  <a:gd name="connsiteX1" fmla="*/ 45491 w 857429"/>
                  <a:gd name="connsiteY1" fmla="*/ 95310 h 1678091"/>
                  <a:gd name="connsiteX2" fmla="*/ 121280 w 857429"/>
                  <a:gd name="connsiteY2" fmla="*/ 387824 h 1678091"/>
                  <a:gd name="connsiteX3" fmla="*/ 197248 w 857429"/>
                  <a:gd name="connsiteY3" fmla="*/ 670328 h 1678091"/>
                  <a:gd name="connsiteX4" fmla="*/ 354866 w 857429"/>
                  <a:gd name="connsiteY4" fmla="*/ 920461 h 1678091"/>
                  <a:gd name="connsiteX5" fmla="*/ 464965 w 857429"/>
                  <a:gd name="connsiteY5" fmla="*/ 1040207 h 1678091"/>
                  <a:gd name="connsiteX6" fmla="*/ 612213 w 857429"/>
                  <a:gd name="connsiteY6" fmla="*/ 1177717 h 1678091"/>
                  <a:gd name="connsiteX7" fmla="*/ 775151 w 857429"/>
                  <a:gd name="connsiteY7" fmla="*/ 1353640 h 1678091"/>
                  <a:gd name="connsiteX8" fmla="*/ 853284 w 857429"/>
                  <a:gd name="connsiteY8" fmla="*/ 1523882 h 1678091"/>
                  <a:gd name="connsiteX9" fmla="*/ 855178 w 857429"/>
                  <a:gd name="connsiteY9" fmla="*/ 1586370 h 1678091"/>
                  <a:gd name="connsiteX10" fmla="*/ 829524 w 857429"/>
                  <a:gd name="connsiteY10" fmla="*/ 1665314 h 1678091"/>
                  <a:gd name="connsiteX11" fmla="*/ 809191 w 857429"/>
                  <a:gd name="connsiteY11" fmla="*/ 1677848 h 1678091"/>
                  <a:gd name="connsiteX12" fmla="*/ 4058 w 857429"/>
                  <a:gd name="connsiteY12" fmla="*/ 1675008 h 1678091"/>
                  <a:gd name="connsiteX13" fmla="*/ 4825 w 857429"/>
                  <a:gd name="connsiteY13" fmla="*/ 0 h 167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7429" h="1678091">
                    <a:moveTo>
                      <a:pt x="4825" y="0"/>
                    </a:moveTo>
                    <a:cubicBezTo>
                      <a:pt x="22723" y="29892"/>
                      <a:pt x="33499" y="62939"/>
                      <a:pt x="45491" y="95310"/>
                    </a:cubicBezTo>
                    <a:cubicBezTo>
                      <a:pt x="80658" y="190215"/>
                      <a:pt x="102118" y="288771"/>
                      <a:pt x="121280" y="387824"/>
                    </a:cubicBezTo>
                    <a:cubicBezTo>
                      <a:pt x="139855" y="483810"/>
                      <a:pt x="159783" y="579436"/>
                      <a:pt x="197248" y="670328"/>
                    </a:cubicBezTo>
                    <a:cubicBezTo>
                      <a:pt x="220873" y="728758"/>
                      <a:pt x="295264" y="849361"/>
                      <a:pt x="354866" y="920461"/>
                    </a:cubicBezTo>
                    <a:cubicBezTo>
                      <a:pt x="389717" y="962029"/>
                      <a:pt x="426237" y="1002110"/>
                      <a:pt x="464965" y="1040207"/>
                    </a:cubicBezTo>
                    <a:cubicBezTo>
                      <a:pt x="477363" y="1052425"/>
                      <a:pt x="580293" y="1147240"/>
                      <a:pt x="612213" y="1177717"/>
                    </a:cubicBezTo>
                    <a:cubicBezTo>
                      <a:pt x="670148" y="1232947"/>
                      <a:pt x="727226" y="1289123"/>
                      <a:pt x="775151" y="1353640"/>
                    </a:cubicBezTo>
                    <a:cubicBezTo>
                      <a:pt x="813158" y="1404857"/>
                      <a:pt x="843771" y="1459545"/>
                      <a:pt x="853284" y="1523882"/>
                    </a:cubicBezTo>
                    <a:cubicBezTo>
                      <a:pt x="853419" y="1524739"/>
                      <a:pt x="861129" y="1561708"/>
                      <a:pt x="855178" y="1586370"/>
                    </a:cubicBezTo>
                    <a:cubicBezTo>
                      <a:pt x="847513" y="1612970"/>
                      <a:pt x="841878" y="1640157"/>
                      <a:pt x="829524" y="1665314"/>
                    </a:cubicBezTo>
                    <a:cubicBezTo>
                      <a:pt x="824925" y="1674692"/>
                      <a:pt x="819741" y="1677893"/>
                      <a:pt x="809191" y="1677848"/>
                    </a:cubicBezTo>
                    <a:cubicBezTo>
                      <a:pt x="713835" y="1677487"/>
                      <a:pt x="8972" y="1679787"/>
                      <a:pt x="4058" y="1675008"/>
                    </a:cubicBezTo>
                    <a:cubicBezTo>
                      <a:pt x="406" y="1670815"/>
                      <a:pt x="-3201" y="8341"/>
                      <a:pt x="48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6874994-837F-91FD-ABAF-136B60F97689}"/>
                  </a:ext>
                </a:extLst>
              </p:cNvPr>
              <p:cNvSpPr/>
              <p:nvPr/>
            </p:nvSpPr>
            <p:spPr>
              <a:xfrm>
                <a:off x="6412954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3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3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3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4EA654-BA39-920D-F0EC-2DE566D9864A}"/>
                  </a:ext>
                </a:extLst>
              </p:cNvPr>
              <p:cNvSpPr/>
              <p:nvPr/>
            </p:nvSpPr>
            <p:spPr>
              <a:xfrm>
                <a:off x="5928051" y="3474614"/>
                <a:ext cx="351611" cy="146390"/>
              </a:xfrm>
              <a:custGeom>
                <a:avLst/>
                <a:gdLst>
                  <a:gd name="connsiteX0" fmla="*/ 53333 w 519032"/>
                  <a:gd name="connsiteY0" fmla="*/ 0 h 216094"/>
                  <a:gd name="connsiteX1" fmla="*/ 465728 w 519032"/>
                  <a:gd name="connsiteY1" fmla="*/ 180 h 216094"/>
                  <a:gd name="connsiteX2" fmla="*/ 517756 w 519032"/>
                  <a:gd name="connsiteY2" fmla="*/ 201711 h 216094"/>
                  <a:gd name="connsiteX3" fmla="*/ 506079 w 519032"/>
                  <a:gd name="connsiteY3" fmla="*/ 216094 h 216094"/>
                  <a:gd name="connsiteX4" fmla="*/ 13478 w 519032"/>
                  <a:gd name="connsiteY4" fmla="*/ 216094 h 216094"/>
                  <a:gd name="connsiteX5" fmla="*/ 1485 w 519032"/>
                  <a:gd name="connsiteY5" fmla="*/ 200629 h 216094"/>
                  <a:gd name="connsiteX6" fmla="*/ 53333 w 519032"/>
                  <a:gd name="connsiteY6" fmla="*/ 0 h 21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032" h="216094">
                    <a:moveTo>
                      <a:pt x="53333" y="0"/>
                    </a:moveTo>
                    <a:cubicBezTo>
                      <a:pt x="190798" y="45"/>
                      <a:pt x="328263" y="135"/>
                      <a:pt x="465728" y="180"/>
                    </a:cubicBezTo>
                    <a:cubicBezTo>
                      <a:pt x="482950" y="67403"/>
                      <a:pt x="499812" y="134715"/>
                      <a:pt x="517756" y="201711"/>
                    </a:cubicBezTo>
                    <a:cubicBezTo>
                      <a:pt x="521183" y="214606"/>
                      <a:pt x="517846" y="216094"/>
                      <a:pt x="506079" y="216094"/>
                    </a:cubicBezTo>
                    <a:cubicBezTo>
                      <a:pt x="341879" y="215778"/>
                      <a:pt x="177678" y="215733"/>
                      <a:pt x="13478" y="216094"/>
                    </a:cubicBezTo>
                    <a:cubicBezTo>
                      <a:pt x="583" y="216139"/>
                      <a:pt x="-2167" y="213930"/>
                      <a:pt x="1485" y="200629"/>
                    </a:cubicBezTo>
                    <a:cubicBezTo>
                      <a:pt x="17580" y="141342"/>
                      <a:pt x="47517" y="6402"/>
                      <a:pt x="5333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28000">
                    <a:schemeClr val="tx1">
                      <a:lumMod val="75000"/>
                      <a:lumOff val="25000"/>
                    </a:schemeClr>
                  </a:gs>
                  <a:gs pos="97345">
                    <a:schemeClr val="bg1">
                      <a:lumMod val="7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0E38C30-E91B-64AF-33BD-4183E3E77320}"/>
                  </a:ext>
                </a:extLst>
              </p:cNvPr>
              <p:cNvSpPr/>
              <p:nvPr/>
            </p:nvSpPr>
            <p:spPr>
              <a:xfrm>
                <a:off x="5574536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2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4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2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A97ABCF-5800-434E-CBF4-6C3C0436A5F4}"/>
                  </a:ext>
                </a:extLst>
              </p:cNvPr>
              <p:cNvGrpSpPr/>
              <p:nvPr/>
            </p:nvGrpSpPr>
            <p:grpSpPr>
              <a:xfrm>
                <a:off x="5575416" y="2099749"/>
                <a:ext cx="1056756" cy="650063"/>
                <a:chOff x="5575416" y="2099749"/>
                <a:chExt cx="1056756" cy="650063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6A576FF1-166A-120A-8377-000D1AE67BDE}"/>
                    </a:ext>
                  </a:extLst>
                </p:cNvPr>
                <p:cNvSpPr/>
                <p:nvPr/>
              </p:nvSpPr>
              <p:spPr>
                <a:xfrm>
                  <a:off x="5575865" y="2099779"/>
                  <a:ext cx="218256" cy="43003"/>
                </a:xfrm>
                <a:custGeom>
                  <a:avLst/>
                  <a:gdLst>
                    <a:gd name="connsiteX0" fmla="*/ 322179 w 322179"/>
                    <a:gd name="connsiteY0" fmla="*/ 63480 h 63479"/>
                    <a:gd name="connsiteX1" fmla="*/ 225 w 322179"/>
                    <a:gd name="connsiteY1" fmla="*/ 63119 h 63479"/>
                    <a:gd name="connsiteX2" fmla="*/ 0 w 322179"/>
                    <a:gd name="connsiteY2" fmla="*/ 271 h 63479"/>
                    <a:gd name="connsiteX3" fmla="*/ 322179 w 322179"/>
                    <a:gd name="connsiteY3" fmla="*/ 0 h 63479"/>
                    <a:gd name="connsiteX4" fmla="*/ 322179 w 322179"/>
                    <a:gd name="connsiteY4" fmla="*/ 6348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179" h="63479">
                      <a:moveTo>
                        <a:pt x="322179" y="63480"/>
                      </a:moveTo>
                      <a:cubicBezTo>
                        <a:pt x="214876" y="63345"/>
                        <a:pt x="107528" y="63255"/>
                        <a:pt x="225" y="63119"/>
                      </a:cubicBezTo>
                      <a:cubicBezTo>
                        <a:pt x="135" y="42155"/>
                        <a:pt x="45" y="21235"/>
                        <a:pt x="0" y="271"/>
                      </a:cubicBezTo>
                      <a:cubicBezTo>
                        <a:pt x="107393" y="180"/>
                        <a:pt x="214786" y="90"/>
                        <a:pt x="322179" y="0"/>
                      </a:cubicBezTo>
                      <a:cubicBezTo>
                        <a:pt x="322179" y="21145"/>
                        <a:pt x="322179" y="42335"/>
                        <a:pt x="322179" y="634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9F4F3DE3-5A39-2D2E-828F-40CB6E6423E3}"/>
                    </a:ext>
                  </a:extLst>
                </p:cNvPr>
                <p:cNvSpPr/>
                <p:nvPr/>
              </p:nvSpPr>
              <p:spPr>
                <a:xfrm>
                  <a:off x="5575416" y="2213488"/>
                  <a:ext cx="218703" cy="43308"/>
                </a:xfrm>
                <a:custGeom>
                  <a:avLst/>
                  <a:gdLst>
                    <a:gd name="connsiteX0" fmla="*/ 752 w 322840"/>
                    <a:gd name="connsiteY0" fmla="*/ 406 h 63930"/>
                    <a:gd name="connsiteX1" fmla="*/ 322841 w 322840"/>
                    <a:gd name="connsiteY1" fmla="*/ 0 h 63930"/>
                    <a:gd name="connsiteX2" fmla="*/ 322841 w 322840"/>
                    <a:gd name="connsiteY2" fmla="*/ 63435 h 63930"/>
                    <a:gd name="connsiteX3" fmla="*/ 3727 w 322840"/>
                    <a:gd name="connsiteY3" fmla="*/ 63931 h 63930"/>
                    <a:gd name="connsiteX4" fmla="*/ 752 w 322840"/>
                    <a:gd name="connsiteY4" fmla="*/ 406 h 6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840" h="63930">
                      <a:moveTo>
                        <a:pt x="752" y="406"/>
                      </a:moveTo>
                      <a:cubicBezTo>
                        <a:pt x="108100" y="271"/>
                        <a:pt x="215493" y="135"/>
                        <a:pt x="322841" y="0"/>
                      </a:cubicBezTo>
                      <a:cubicBezTo>
                        <a:pt x="322841" y="21145"/>
                        <a:pt x="322841" y="42290"/>
                        <a:pt x="322841" y="63435"/>
                      </a:cubicBezTo>
                      <a:cubicBezTo>
                        <a:pt x="216485" y="63615"/>
                        <a:pt x="110084" y="63796"/>
                        <a:pt x="3727" y="63931"/>
                      </a:cubicBezTo>
                      <a:cubicBezTo>
                        <a:pt x="-3306" y="43056"/>
                        <a:pt x="2014" y="21596"/>
                        <a:pt x="752" y="4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610AFBA-0280-9EAA-4FA4-652589CCBECF}"/>
                    </a:ext>
                  </a:extLst>
                </p:cNvPr>
                <p:cNvSpPr/>
                <p:nvPr/>
              </p:nvSpPr>
              <p:spPr>
                <a:xfrm>
                  <a:off x="5575834" y="2706299"/>
                  <a:ext cx="218286" cy="43513"/>
                </a:xfrm>
                <a:custGeom>
                  <a:avLst/>
                  <a:gdLst>
                    <a:gd name="connsiteX0" fmla="*/ 322224 w 322224"/>
                    <a:gd name="connsiteY0" fmla="*/ 63781 h 64232"/>
                    <a:gd name="connsiteX1" fmla="*/ 3111 w 322224"/>
                    <a:gd name="connsiteY1" fmla="*/ 64232 h 64232"/>
                    <a:gd name="connsiteX2" fmla="*/ 0 w 322224"/>
                    <a:gd name="connsiteY2" fmla="*/ 707 h 64232"/>
                    <a:gd name="connsiteX3" fmla="*/ 219475 w 322224"/>
                    <a:gd name="connsiteY3" fmla="*/ 31 h 64232"/>
                    <a:gd name="connsiteX4" fmla="*/ 322134 w 322224"/>
                    <a:gd name="connsiteY4" fmla="*/ 76 h 64232"/>
                    <a:gd name="connsiteX5" fmla="*/ 322224 w 322224"/>
                    <a:gd name="connsiteY5" fmla="*/ 63781 h 6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224" h="64232">
                      <a:moveTo>
                        <a:pt x="322224" y="63781"/>
                      </a:moveTo>
                      <a:cubicBezTo>
                        <a:pt x="215868" y="63917"/>
                        <a:pt x="109512" y="64097"/>
                        <a:pt x="3111" y="64232"/>
                      </a:cubicBezTo>
                      <a:cubicBezTo>
                        <a:pt x="-631" y="40022"/>
                        <a:pt x="1488" y="21897"/>
                        <a:pt x="0" y="707"/>
                      </a:cubicBezTo>
                      <a:cubicBezTo>
                        <a:pt x="73173" y="482"/>
                        <a:pt x="146302" y="211"/>
                        <a:pt x="219475" y="31"/>
                      </a:cubicBezTo>
                      <a:cubicBezTo>
                        <a:pt x="253695" y="-59"/>
                        <a:pt x="287915" y="76"/>
                        <a:pt x="322134" y="76"/>
                      </a:cubicBezTo>
                      <a:cubicBezTo>
                        <a:pt x="322179" y="21356"/>
                        <a:pt x="322224" y="42591"/>
                        <a:pt x="322224" y="6378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F667B1B3-F95F-CB96-B42E-492F1A0D0AD7}"/>
                    </a:ext>
                  </a:extLst>
                </p:cNvPr>
                <p:cNvSpPr/>
                <p:nvPr/>
              </p:nvSpPr>
              <p:spPr>
                <a:xfrm>
                  <a:off x="6413672" y="2099749"/>
                  <a:ext cx="218438" cy="43004"/>
                </a:xfrm>
                <a:custGeom>
                  <a:avLst/>
                  <a:gdLst>
                    <a:gd name="connsiteX0" fmla="*/ 322270 w 322449"/>
                    <a:gd name="connsiteY0" fmla="*/ 63210 h 63480"/>
                    <a:gd name="connsiteX1" fmla="*/ 0 w 322449"/>
                    <a:gd name="connsiteY1" fmla="*/ 63480 h 63480"/>
                    <a:gd name="connsiteX2" fmla="*/ 135 w 322449"/>
                    <a:gd name="connsiteY2" fmla="*/ 0 h 63480"/>
                    <a:gd name="connsiteX3" fmla="*/ 322450 w 322449"/>
                    <a:gd name="connsiteY3" fmla="*/ 451 h 63480"/>
                    <a:gd name="connsiteX4" fmla="*/ 322270 w 322449"/>
                    <a:gd name="connsiteY4" fmla="*/ 63210 h 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49" h="63480">
                      <a:moveTo>
                        <a:pt x="322270" y="63210"/>
                      </a:moveTo>
                      <a:cubicBezTo>
                        <a:pt x="214831" y="63300"/>
                        <a:pt x="107438" y="63390"/>
                        <a:pt x="0" y="63480"/>
                      </a:cubicBezTo>
                      <a:cubicBezTo>
                        <a:pt x="45" y="42335"/>
                        <a:pt x="90" y="21145"/>
                        <a:pt x="135" y="0"/>
                      </a:cubicBezTo>
                      <a:cubicBezTo>
                        <a:pt x="107574" y="135"/>
                        <a:pt x="215012" y="271"/>
                        <a:pt x="322450" y="451"/>
                      </a:cubicBezTo>
                      <a:cubicBezTo>
                        <a:pt x="322405" y="21371"/>
                        <a:pt x="322315" y="42290"/>
                        <a:pt x="322270" y="632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57AD10B-254E-38A7-AF32-0BEACE5B0B22}"/>
                    </a:ext>
                  </a:extLst>
                </p:cNvPr>
                <p:cNvSpPr/>
                <p:nvPr/>
              </p:nvSpPr>
              <p:spPr>
                <a:xfrm>
                  <a:off x="6413703" y="2213488"/>
                  <a:ext cx="218377" cy="43003"/>
                </a:xfrm>
                <a:custGeom>
                  <a:avLst/>
                  <a:gdLst>
                    <a:gd name="connsiteX0" fmla="*/ 45 w 322359"/>
                    <a:gd name="connsiteY0" fmla="*/ 0 h 63479"/>
                    <a:gd name="connsiteX1" fmla="*/ 322360 w 322359"/>
                    <a:gd name="connsiteY1" fmla="*/ 406 h 63479"/>
                    <a:gd name="connsiteX2" fmla="*/ 322270 w 322359"/>
                    <a:gd name="connsiteY2" fmla="*/ 63164 h 63479"/>
                    <a:gd name="connsiteX3" fmla="*/ 0 w 322359"/>
                    <a:gd name="connsiteY3" fmla="*/ 63480 h 63479"/>
                    <a:gd name="connsiteX4" fmla="*/ 45 w 322359"/>
                    <a:gd name="connsiteY4" fmla="*/ 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359" h="63479">
                      <a:moveTo>
                        <a:pt x="45" y="0"/>
                      </a:moveTo>
                      <a:cubicBezTo>
                        <a:pt x="107483" y="135"/>
                        <a:pt x="214922" y="271"/>
                        <a:pt x="322360" y="406"/>
                      </a:cubicBezTo>
                      <a:cubicBezTo>
                        <a:pt x="322315" y="21325"/>
                        <a:pt x="322270" y="42245"/>
                        <a:pt x="322270" y="63164"/>
                      </a:cubicBezTo>
                      <a:cubicBezTo>
                        <a:pt x="214831" y="63255"/>
                        <a:pt x="107438" y="63390"/>
                        <a:pt x="0" y="63480"/>
                      </a:cubicBezTo>
                      <a:cubicBezTo>
                        <a:pt x="0" y="42290"/>
                        <a:pt x="45" y="21145"/>
                        <a:pt x="4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0EE2F617-0C0B-1AC8-909F-55CC37BB2651}"/>
                    </a:ext>
                  </a:extLst>
                </p:cNvPr>
                <p:cNvSpPr/>
                <p:nvPr/>
              </p:nvSpPr>
              <p:spPr>
                <a:xfrm>
                  <a:off x="6413672" y="2706412"/>
                  <a:ext cx="218500" cy="43065"/>
                </a:xfrm>
                <a:custGeom>
                  <a:avLst/>
                  <a:gdLst>
                    <a:gd name="connsiteX0" fmla="*/ 322224 w 322540"/>
                    <a:gd name="connsiteY0" fmla="*/ 63345 h 63570"/>
                    <a:gd name="connsiteX1" fmla="*/ 0 w 322540"/>
                    <a:gd name="connsiteY1" fmla="*/ 63570 h 63570"/>
                    <a:gd name="connsiteX2" fmla="*/ 135 w 322540"/>
                    <a:gd name="connsiteY2" fmla="*/ 0 h 63570"/>
                    <a:gd name="connsiteX3" fmla="*/ 322540 w 322540"/>
                    <a:gd name="connsiteY3" fmla="*/ 496 h 63570"/>
                    <a:gd name="connsiteX4" fmla="*/ 322224 w 322540"/>
                    <a:gd name="connsiteY4" fmla="*/ 63345 h 6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540" h="63570">
                      <a:moveTo>
                        <a:pt x="322224" y="63345"/>
                      </a:moveTo>
                      <a:cubicBezTo>
                        <a:pt x="214831" y="63435"/>
                        <a:pt x="107393" y="63525"/>
                        <a:pt x="0" y="63570"/>
                      </a:cubicBezTo>
                      <a:cubicBezTo>
                        <a:pt x="45" y="42380"/>
                        <a:pt x="90" y="21190"/>
                        <a:pt x="135" y="0"/>
                      </a:cubicBezTo>
                      <a:cubicBezTo>
                        <a:pt x="107619" y="180"/>
                        <a:pt x="215057" y="316"/>
                        <a:pt x="322540" y="496"/>
                      </a:cubicBezTo>
                      <a:cubicBezTo>
                        <a:pt x="322405" y="21461"/>
                        <a:pt x="322315" y="42380"/>
                        <a:pt x="322224" y="6334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C80304F-4C79-5F2B-41F2-2D5E0ABE2594}"/>
                  </a:ext>
                </a:extLst>
              </p:cNvPr>
              <p:cNvSpPr/>
              <p:nvPr/>
            </p:nvSpPr>
            <p:spPr>
              <a:xfrm>
                <a:off x="6508323" y="3196189"/>
                <a:ext cx="125071" cy="120489"/>
              </a:xfrm>
              <a:custGeom>
                <a:avLst/>
                <a:gdLst>
                  <a:gd name="connsiteX0" fmla="*/ 32552 w 184624"/>
                  <a:gd name="connsiteY0" fmla="*/ 175292 h 177861"/>
                  <a:gd name="connsiteX1" fmla="*/ 42876 w 184624"/>
                  <a:gd name="connsiteY1" fmla="*/ 123489 h 177861"/>
                  <a:gd name="connsiteX2" fmla="*/ 37150 w 184624"/>
                  <a:gd name="connsiteY2" fmla="*/ 103831 h 177861"/>
                  <a:gd name="connsiteX3" fmla="*/ 0 w 184624"/>
                  <a:gd name="connsiteY3" fmla="*/ 70063 h 177861"/>
                  <a:gd name="connsiteX4" fmla="*/ 2705 w 184624"/>
                  <a:gd name="connsiteY4" fmla="*/ 65058 h 177861"/>
                  <a:gd name="connsiteX5" fmla="*/ 51848 w 184624"/>
                  <a:gd name="connsiteY5" fmla="*/ 59377 h 177861"/>
                  <a:gd name="connsiteX6" fmla="*/ 68845 w 184624"/>
                  <a:gd name="connsiteY6" fmla="*/ 48241 h 177861"/>
                  <a:gd name="connsiteX7" fmla="*/ 93687 w 184624"/>
                  <a:gd name="connsiteY7" fmla="*/ 0 h 177861"/>
                  <a:gd name="connsiteX8" fmla="*/ 116410 w 184624"/>
                  <a:gd name="connsiteY8" fmla="*/ 48737 h 177861"/>
                  <a:gd name="connsiteX9" fmla="*/ 131063 w 184624"/>
                  <a:gd name="connsiteY9" fmla="*/ 60369 h 177861"/>
                  <a:gd name="connsiteX10" fmla="*/ 184624 w 184624"/>
                  <a:gd name="connsiteY10" fmla="*/ 69612 h 177861"/>
                  <a:gd name="connsiteX11" fmla="*/ 147789 w 184624"/>
                  <a:gd name="connsiteY11" fmla="*/ 104102 h 177861"/>
                  <a:gd name="connsiteX12" fmla="*/ 139719 w 184624"/>
                  <a:gd name="connsiteY12" fmla="*/ 128944 h 177861"/>
                  <a:gd name="connsiteX13" fmla="*/ 147203 w 184624"/>
                  <a:gd name="connsiteY13" fmla="*/ 177861 h 177861"/>
                  <a:gd name="connsiteX14" fmla="*/ 100585 w 184624"/>
                  <a:gd name="connsiteY14" fmla="*/ 151757 h 177861"/>
                  <a:gd name="connsiteX15" fmla="*/ 80207 w 184624"/>
                  <a:gd name="connsiteY15" fmla="*/ 151396 h 177861"/>
                  <a:gd name="connsiteX16" fmla="*/ 32552 w 184624"/>
                  <a:gd name="connsiteY16" fmla="*/ 175292 h 177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624" h="177861">
                    <a:moveTo>
                      <a:pt x="32552" y="175292"/>
                    </a:moveTo>
                    <a:cubicBezTo>
                      <a:pt x="36339" y="156175"/>
                      <a:pt x="39359" y="139764"/>
                      <a:pt x="42876" y="123489"/>
                    </a:cubicBezTo>
                    <a:cubicBezTo>
                      <a:pt x="44544" y="115689"/>
                      <a:pt x="43733" y="109467"/>
                      <a:pt x="37150" y="103831"/>
                    </a:cubicBezTo>
                    <a:cubicBezTo>
                      <a:pt x="24436" y="92966"/>
                      <a:pt x="12353" y="81379"/>
                      <a:pt x="0" y="70063"/>
                    </a:cubicBezTo>
                    <a:cubicBezTo>
                      <a:pt x="902" y="68395"/>
                      <a:pt x="1803" y="66726"/>
                      <a:pt x="2705" y="65058"/>
                    </a:cubicBezTo>
                    <a:cubicBezTo>
                      <a:pt x="19071" y="63074"/>
                      <a:pt x="35392" y="60595"/>
                      <a:pt x="51848" y="59377"/>
                    </a:cubicBezTo>
                    <a:cubicBezTo>
                      <a:pt x="60189" y="58746"/>
                      <a:pt x="65193" y="55861"/>
                      <a:pt x="68845" y="48241"/>
                    </a:cubicBezTo>
                    <a:cubicBezTo>
                      <a:pt x="76239" y="32777"/>
                      <a:pt x="84535" y="17674"/>
                      <a:pt x="93687" y="0"/>
                    </a:cubicBezTo>
                    <a:cubicBezTo>
                      <a:pt x="101983" y="17674"/>
                      <a:pt x="109512" y="33093"/>
                      <a:pt x="116410" y="48737"/>
                    </a:cubicBezTo>
                    <a:cubicBezTo>
                      <a:pt x="119386" y="55500"/>
                      <a:pt x="122812" y="59422"/>
                      <a:pt x="131063" y="60369"/>
                    </a:cubicBezTo>
                    <a:cubicBezTo>
                      <a:pt x="148150" y="62398"/>
                      <a:pt x="165012" y="66140"/>
                      <a:pt x="184624" y="69612"/>
                    </a:cubicBezTo>
                    <a:cubicBezTo>
                      <a:pt x="171369" y="82145"/>
                      <a:pt x="160143" y="93868"/>
                      <a:pt x="147789" y="104102"/>
                    </a:cubicBezTo>
                    <a:cubicBezTo>
                      <a:pt x="139223" y="111180"/>
                      <a:pt x="137645" y="118619"/>
                      <a:pt x="139719" y="128944"/>
                    </a:cubicBezTo>
                    <a:cubicBezTo>
                      <a:pt x="142830" y="144273"/>
                      <a:pt x="144543" y="159872"/>
                      <a:pt x="147203" y="177861"/>
                    </a:cubicBezTo>
                    <a:cubicBezTo>
                      <a:pt x="130296" y="168484"/>
                      <a:pt x="115193" y="160549"/>
                      <a:pt x="100585" y="151757"/>
                    </a:cubicBezTo>
                    <a:cubicBezTo>
                      <a:pt x="93417" y="147474"/>
                      <a:pt x="87465" y="147474"/>
                      <a:pt x="80207" y="151396"/>
                    </a:cubicBezTo>
                    <a:cubicBezTo>
                      <a:pt x="65419" y="159377"/>
                      <a:pt x="50270" y="166455"/>
                      <a:pt x="32552" y="175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881C3A2-B0F9-886C-6FE5-A48437481D29}"/>
                  </a:ext>
                </a:extLst>
              </p:cNvPr>
              <p:cNvSpPr/>
              <p:nvPr/>
            </p:nvSpPr>
            <p:spPr>
              <a:xfrm>
                <a:off x="6011967" y="2112695"/>
                <a:ext cx="184610" cy="75196"/>
              </a:xfrm>
              <a:custGeom>
                <a:avLst/>
                <a:gdLst>
                  <a:gd name="connsiteX0" fmla="*/ 272514 w 272513"/>
                  <a:gd name="connsiteY0" fmla="*/ 46264 h 111001"/>
                  <a:gd name="connsiteX1" fmla="*/ 270034 w 272513"/>
                  <a:gd name="connsiteY1" fmla="*/ 52982 h 111001"/>
                  <a:gd name="connsiteX2" fmla="*/ 249385 w 272513"/>
                  <a:gd name="connsiteY2" fmla="*/ 102395 h 111001"/>
                  <a:gd name="connsiteX3" fmla="*/ 233605 w 272513"/>
                  <a:gd name="connsiteY3" fmla="*/ 109068 h 111001"/>
                  <a:gd name="connsiteX4" fmla="*/ 144111 w 272513"/>
                  <a:gd name="connsiteY4" fmla="*/ 85623 h 111001"/>
                  <a:gd name="connsiteX5" fmla="*/ 41948 w 272513"/>
                  <a:gd name="connsiteY5" fmla="*/ 108617 h 111001"/>
                  <a:gd name="connsiteX6" fmla="*/ 22922 w 272513"/>
                  <a:gd name="connsiteY6" fmla="*/ 100501 h 111001"/>
                  <a:gd name="connsiteX7" fmla="*/ 2768 w 272513"/>
                  <a:gd name="connsiteY7" fmla="*/ 56002 h 111001"/>
                  <a:gd name="connsiteX8" fmla="*/ 7638 w 272513"/>
                  <a:gd name="connsiteY8" fmla="*/ 37698 h 111001"/>
                  <a:gd name="connsiteX9" fmla="*/ 263001 w 272513"/>
                  <a:gd name="connsiteY9" fmla="*/ 38013 h 111001"/>
                  <a:gd name="connsiteX10" fmla="*/ 272514 w 272513"/>
                  <a:gd name="connsiteY10" fmla="*/ 46264 h 1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513" h="111001">
                    <a:moveTo>
                      <a:pt x="272514" y="46264"/>
                    </a:moveTo>
                    <a:cubicBezTo>
                      <a:pt x="271477" y="49059"/>
                      <a:pt x="270846" y="51043"/>
                      <a:pt x="270034" y="52982"/>
                    </a:cubicBezTo>
                    <a:cubicBezTo>
                      <a:pt x="263091" y="69438"/>
                      <a:pt x="255517" y="85668"/>
                      <a:pt x="249385" y="102395"/>
                    </a:cubicBezTo>
                    <a:cubicBezTo>
                      <a:pt x="246049" y="111457"/>
                      <a:pt x="242622" y="112629"/>
                      <a:pt x="233605" y="109068"/>
                    </a:cubicBezTo>
                    <a:cubicBezTo>
                      <a:pt x="204796" y="97571"/>
                      <a:pt x="175580" y="87201"/>
                      <a:pt x="144111" y="85623"/>
                    </a:cubicBezTo>
                    <a:cubicBezTo>
                      <a:pt x="107907" y="83820"/>
                      <a:pt x="74499" y="94956"/>
                      <a:pt x="41948" y="108617"/>
                    </a:cubicBezTo>
                    <a:cubicBezTo>
                      <a:pt x="30812" y="113306"/>
                      <a:pt x="26934" y="111322"/>
                      <a:pt x="22922" y="100501"/>
                    </a:cubicBezTo>
                    <a:cubicBezTo>
                      <a:pt x="17331" y="85263"/>
                      <a:pt x="10117" y="70520"/>
                      <a:pt x="2768" y="56002"/>
                    </a:cubicBezTo>
                    <a:cubicBezTo>
                      <a:pt x="-1379" y="47752"/>
                      <a:pt x="-1695" y="43243"/>
                      <a:pt x="7638" y="37698"/>
                    </a:cubicBezTo>
                    <a:cubicBezTo>
                      <a:pt x="92984" y="-12888"/>
                      <a:pt x="177970" y="-12347"/>
                      <a:pt x="263001" y="38013"/>
                    </a:cubicBezTo>
                    <a:cubicBezTo>
                      <a:pt x="266698" y="40222"/>
                      <a:pt x="272243" y="41079"/>
                      <a:pt x="272514" y="46264"/>
                    </a:cubicBezTo>
                    <a:close/>
                  </a:path>
                </a:pathLst>
              </a:custGeom>
              <a:solidFill>
                <a:srgbClr val="273248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E633ECC-F85F-02DD-86BC-727EB9F32783}"/>
                  </a:ext>
                </a:extLst>
              </p:cNvPr>
              <p:cNvSpPr/>
              <p:nvPr/>
            </p:nvSpPr>
            <p:spPr>
              <a:xfrm>
                <a:off x="5574521" y="3196250"/>
                <a:ext cx="125498" cy="120337"/>
              </a:xfrm>
              <a:custGeom>
                <a:avLst/>
                <a:gdLst>
                  <a:gd name="connsiteX0" fmla="*/ 0 w 185255"/>
                  <a:gd name="connsiteY0" fmla="*/ 69521 h 177636"/>
                  <a:gd name="connsiteX1" fmla="*/ 54193 w 185255"/>
                  <a:gd name="connsiteY1" fmla="*/ 60189 h 177636"/>
                  <a:gd name="connsiteX2" fmla="*/ 67898 w 185255"/>
                  <a:gd name="connsiteY2" fmla="*/ 49639 h 177636"/>
                  <a:gd name="connsiteX3" fmla="*/ 90892 w 185255"/>
                  <a:gd name="connsiteY3" fmla="*/ 0 h 177636"/>
                  <a:gd name="connsiteX4" fmla="*/ 114787 w 185255"/>
                  <a:gd name="connsiteY4" fmla="*/ 45717 h 177636"/>
                  <a:gd name="connsiteX5" fmla="*/ 134985 w 185255"/>
                  <a:gd name="connsiteY5" fmla="*/ 59467 h 177636"/>
                  <a:gd name="connsiteX6" fmla="*/ 185255 w 185255"/>
                  <a:gd name="connsiteY6" fmla="*/ 65238 h 177636"/>
                  <a:gd name="connsiteX7" fmla="*/ 149458 w 185255"/>
                  <a:gd name="connsiteY7" fmla="*/ 101757 h 177636"/>
                  <a:gd name="connsiteX8" fmla="*/ 142379 w 185255"/>
                  <a:gd name="connsiteY8" fmla="*/ 125337 h 177636"/>
                  <a:gd name="connsiteX9" fmla="*/ 152208 w 185255"/>
                  <a:gd name="connsiteY9" fmla="*/ 175156 h 177636"/>
                  <a:gd name="connsiteX10" fmla="*/ 118394 w 185255"/>
                  <a:gd name="connsiteY10" fmla="*/ 157979 h 177636"/>
                  <a:gd name="connsiteX11" fmla="*/ 70017 w 185255"/>
                  <a:gd name="connsiteY11" fmla="*/ 159557 h 177636"/>
                  <a:gd name="connsiteX12" fmla="*/ 37781 w 185255"/>
                  <a:gd name="connsiteY12" fmla="*/ 177636 h 177636"/>
                  <a:gd name="connsiteX13" fmla="*/ 44860 w 185255"/>
                  <a:gd name="connsiteY13" fmla="*/ 129891 h 177636"/>
                  <a:gd name="connsiteX14" fmla="*/ 35482 w 185255"/>
                  <a:gd name="connsiteY14" fmla="*/ 102524 h 177636"/>
                  <a:gd name="connsiteX15" fmla="*/ 0 w 185255"/>
                  <a:gd name="connsiteY15" fmla="*/ 69521 h 17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255" h="177636">
                    <a:moveTo>
                      <a:pt x="0" y="69521"/>
                    </a:moveTo>
                    <a:cubicBezTo>
                      <a:pt x="20063" y="65960"/>
                      <a:pt x="37060" y="62308"/>
                      <a:pt x="54193" y="60189"/>
                    </a:cubicBezTo>
                    <a:cubicBezTo>
                      <a:pt x="61722" y="59242"/>
                      <a:pt x="65103" y="55906"/>
                      <a:pt x="67898" y="49639"/>
                    </a:cubicBezTo>
                    <a:cubicBezTo>
                      <a:pt x="74887" y="33904"/>
                      <a:pt x="82326" y="18350"/>
                      <a:pt x="90892" y="0"/>
                    </a:cubicBezTo>
                    <a:cubicBezTo>
                      <a:pt x="99729" y="16682"/>
                      <a:pt x="108069" y="30838"/>
                      <a:pt x="114787" y="45717"/>
                    </a:cubicBezTo>
                    <a:cubicBezTo>
                      <a:pt x="119025" y="55139"/>
                      <a:pt x="124616" y="58972"/>
                      <a:pt x="134985" y="59467"/>
                    </a:cubicBezTo>
                    <a:cubicBezTo>
                      <a:pt x="150630" y="60234"/>
                      <a:pt x="166184" y="62939"/>
                      <a:pt x="185255" y="65238"/>
                    </a:cubicBezTo>
                    <a:cubicBezTo>
                      <a:pt x="171955" y="78944"/>
                      <a:pt x="161270" y="90937"/>
                      <a:pt x="149458" y="101757"/>
                    </a:cubicBezTo>
                    <a:cubicBezTo>
                      <a:pt x="141928" y="108655"/>
                      <a:pt x="139900" y="115508"/>
                      <a:pt x="142379" y="125337"/>
                    </a:cubicBezTo>
                    <a:cubicBezTo>
                      <a:pt x="146166" y="140531"/>
                      <a:pt x="148556" y="156085"/>
                      <a:pt x="152208" y="175156"/>
                    </a:cubicBezTo>
                    <a:cubicBezTo>
                      <a:pt x="139043" y="168574"/>
                      <a:pt x="127862" y="164561"/>
                      <a:pt x="118394" y="157979"/>
                    </a:cubicBezTo>
                    <a:cubicBezTo>
                      <a:pt x="101352" y="146121"/>
                      <a:pt x="86248" y="147474"/>
                      <a:pt x="70017" y="159557"/>
                    </a:cubicBezTo>
                    <a:cubicBezTo>
                      <a:pt x="60910" y="166320"/>
                      <a:pt x="50135" y="170828"/>
                      <a:pt x="37781" y="177636"/>
                    </a:cubicBezTo>
                    <a:cubicBezTo>
                      <a:pt x="40261" y="160323"/>
                      <a:pt x="41569" y="144859"/>
                      <a:pt x="44860" y="129891"/>
                    </a:cubicBezTo>
                    <a:cubicBezTo>
                      <a:pt x="47475" y="118123"/>
                      <a:pt x="44860" y="110143"/>
                      <a:pt x="35482" y="102524"/>
                    </a:cubicBezTo>
                    <a:cubicBezTo>
                      <a:pt x="23805" y="93056"/>
                      <a:pt x="13255" y="82010"/>
                      <a:pt x="0" y="695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019739A-8DA4-E100-0ABA-53CA612AD80C}"/>
                  </a:ext>
                </a:extLst>
              </p:cNvPr>
              <p:cNvSpPr/>
              <p:nvPr/>
            </p:nvSpPr>
            <p:spPr>
              <a:xfrm>
                <a:off x="5926763" y="1735188"/>
                <a:ext cx="354304" cy="1739330"/>
              </a:xfrm>
              <a:custGeom>
                <a:avLst/>
                <a:gdLst>
                  <a:gd name="connsiteX0" fmla="*/ 522272 w 523007"/>
                  <a:gd name="connsiteY0" fmla="*/ 2567437 h 2567521"/>
                  <a:gd name="connsiteX1" fmla="*/ 906 w 523007"/>
                  <a:gd name="connsiteY1" fmla="*/ 2567437 h 2567521"/>
                  <a:gd name="connsiteX2" fmla="*/ 4 w 523007"/>
                  <a:gd name="connsiteY2" fmla="*/ 637607 h 2567521"/>
                  <a:gd name="connsiteX3" fmla="*/ 29490 w 523007"/>
                  <a:gd name="connsiteY3" fmla="*/ 498113 h 2567521"/>
                  <a:gd name="connsiteX4" fmla="*/ 212040 w 523007"/>
                  <a:gd name="connsiteY4" fmla="*/ 79993 h 2567521"/>
                  <a:gd name="connsiteX5" fmla="*/ 248108 w 523007"/>
                  <a:gd name="connsiteY5" fmla="*/ 13357 h 2567521"/>
                  <a:gd name="connsiteX6" fmla="*/ 275159 w 523007"/>
                  <a:gd name="connsiteY6" fmla="*/ 13627 h 2567521"/>
                  <a:gd name="connsiteX7" fmla="*/ 330163 w 523007"/>
                  <a:gd name="connsiteY7" fmla="*/ 125484 h 2567521"/>
                  <a:gd name="connsiteX8" fmla="*/ 498061 w 523007"/>
                  <a:gd name="connsiteY8" fmla="*/ 508708 h 2567521"/>
                  <a:gd name="connsiteX9" fmla="*/ 522993 w 523007"/>
                  <a:gd name="connsiteY9" fmla="*/ 628229 h 2567521"/>
                  <a:gd name="connsiteX10" fmla="*/ 522272 w 523007"/>
                  <a:gd name="connsiteY10" fmla="*/ 2567437 h 256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3007" h="2567521">
                    <a:moveTo>
                      <a:pt x="522272" y="2567437"/>
                    </a:moveTo>
                    <a:cubicBezTo>
                      <a:pt x="504057" y="2567572"/>
                      <a:pt x="18985" y="2567527"/>
                      <a:pt x="906" y="2567437"/>
                    </a:cubicBezTo>
                    <a:cubicBezTo>
                      <a:pt x="1852" y="2520638"/>
                      <a:pt x="410" y="722503"/>
                      <a:pt x="4" y="637607"/>
                    </a:cubicBezTo>
                    <a:cubicBezTo>
                      <a:pt x="-222" y="588870"/>
                      <a:pt x="9337" y="542387"/>
                      <a:pt x="29490" y="498113"/>
                    </a:cubicBezTo>
                    <a:cubicBezTo>
                      <a:pt x="92474" y="359656"/>
                      <a:pt x="151040" y="219306"/>
                      <a:pt x="212040" y="79993"/>
                    </a:cubicBezTo>
                    <a:cubicBezTo>
                      <a:pt x="222184" y="56819"/>
                      <a:pt x="234718" y="34817"/>
                      <a:pt x="248108" y="13357"/>
                    </a:cubicBezTo>
                    <a:cubicBezTo>
                      <a:pt x="259199" y="-4407"/>
                      <a:pt x="263933" y="-4587"/>
                      <a:pt x="275159" y="13627"/>
                    </a:cubicBezTo>
                    <a:cubicBezTo>
                      <a:pt x="297026" y="49154"/>
                      <a:pt x="314023" y="87161"/>
                      <a:pt x="330163" y="125484"/>
                    </a:cubicBezTo>
                    <a:cubicBezTo>
                      <a:pt x="384356" y="254022"/>
                      <a:pt x="441298" y="381297"/>
                      <a:pt x="498061" y="508708"/>
                    </a:cubicBezTo>
                    <a:cubicBezTo>
                      <a:pt x="515103" y="546941"/>
                      <a:pt x="523399" y="586255"/>
                      <a:pt x="522993" y="628229"/>
                    </a:cubicBezTo>
                    <a:cubicBezTo>
                      <a:pt x="522181" y="716236"/>
                      <a:pt x="522362" y="2563740"/>
                      <a:pt x="522272" y="256743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348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CFA7DAF-7688-C59F-29BC-9649BCC7544C}"/>
                  </a:ext>
                </a:extLst>
              </p:cNvPr>
              <p:cNvSpPr/>
              <p:nvPr/>
            </p:nvSpPr>
            <p:spPr>
              <a:xfrm>
                <a:off x="5915520" y="913710"/>
                <a:ext cx="376997" cy="279137"/>
              </a:xfrm>
              <a:custGeom>
                <a:avLst/>
                <a:gdLst>
                  <a:gd name="connsiteX0" fmla="*/ 197107 w 405271"/>
                  <a:gd name="connsiteY0" fmla="*/ 0 h 300072"/>
                  <a:gd name="connsiteX1" fmla="*/ 205689 w 405271"/>
                  <a:gd name="connsiteY1" fmla="*/ 0 h 300072"/>
                  <a:gd name="connsiteX2" fmla="*/ 218334 w 405271"/>
                  <a:gd name="connsiteY2" fmla="*/ 11301 h 300072"/>
                  <a:gd name="connsiteX3" fmla="*/ 395984 w 405271"/>
                  <a:gd name="connsiteY3" fmla="*/ 264008 h 300072"/>
                  <a:gd name="connsiteX4" fmla="*/ 405271 w 405271"/>
                  <a:gd name="connsiteY4" fmla="*/ 281638 h 300072"/>
                  <a:gd name="connsiteX5" fmla="*/ 222407 w 405271"/>
                  <a:gd name="connsiteY5" fmla="*/ 300072 h 300072"/>
                  <a:gd name="connsiteX6" fmla="*/ 0 w 405271"/>
                  <a:gd name="connsiteY6" fmla="*/ 277652 h 300072"/>
                  <a:gd name="connsiteX7" fmla="*/ 22470 w 405271"/>
                  <a:gd name="connsiteY7" fmla="*/ 237937 h 300072"/>
                  <a:gd name="connsiteX8" fmla="*/ 172032 w 405271"/>
                  <a:gd name="connsiteY8" fmla="*/ 28893 h 300072"/>
                  <a:gd name="connsiteX9" fmla="*/ 197107 w 405271"/>
                  <a:gd name="connsiteY9" fmla="*/ 0 h 30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5271" h="300072">
                    <a:moveTo>
                      <a:pt x="197107" y="0"/>
                    </a:moveTo>
                    <a:cubicBezTo>
                      <a:pt x="199978" y="0"/>
                      <a:pt x="202818" y="0"/>
                      <a:pt x="205689" y="0"/>
                    </a:cubicBezTo>
                    <a:cubicBezTo>
                      <a:pt x="210332" y="3268"/>
                      <a:pt x="214608" y="6842"/>
                      <a:pt x="218334" y="11301"/>
                    </a:cubicBezTo>
                    <a:cubicBezTo>
                      <a:pt x="285054" y="91169"/>
                      <a:pt x="344314" y="175374"/>
                      <a:pt x="395984" y="264008"/>
                    </a:cubicBezTo>
                    <a:lnTo>
                      <a:pt x="405271" y="281638"/>
                    </a:lnTo>
                    <a:lnTo>
                      <a:pt x="222407" y="300072"/>
                    </a:lnTo>
                    <a:lnTo>
                      <a:pt x="0" y="277652"/>
                    </a:lnTo>
                    <a:lnTo>
                      <a:pt x="22470" y="237937"/>
                    </a:lnTo>
                    <a:cubicBezTo>
                      <a:pt x="67294" y="165173"/>
                      <a:pt x="117407" y="95674"/>
                      <a:pt x="172032" y="28893"/>
                    </a:cubicBezTo>
                    <a:cubicBezTo>
                      <a:pt x="180095" y="19028"/>
                      <a:pt x="188739" y="9621"/>
                      <a:pt x="197107" y="0"/>
                    </a:cubicBezTo>
                    <a:close/>
                  </a:path>
                </a:pathLst>
              </a:custGeom>
              <a:gradFill flip="none" rotWithShape="1">
                <a:gsLst>
                  <a:gs pos="62000">
                    <a:schemeClr val="accent3">
                      <a:lumMod val="40000"/>
                      <a:lumOff val="60000"/>
                    </a:schemeClr>
                  </a:gs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2000000" scaled="0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F2C266-C0D6-2BC2-C1DA-616ADD08D743}"/>
              </a:ext>
            </a:extLst>
          </p:cNvPr>
          <p:cNvGrpSpPr/>
          <p:nvPr/>
        </p:nvGrpSpPr>
        <p:grpSpPr>
          <a:xfrm>
            <a:off x="3935707" y="4767020"/>
            <a:ext cx="4204010" cy="1792245"/>
            <a:chOff x="1418640" y="4102855"/>
            <a:chExt cx="5324685" cy="227000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310121-C433-DC85-A37E-41EA2A83DB85}"/>
                </a:ext>
              </a:extLst>
            </p:cNvPr>
            <p:cNvSpPr/>
            <p:nvPr/>
          </p:nvSpPr>
          <p:spPr>
            <a:xfrm>
              <a:off x="4514680" y="5445235"/>
              <a:ext cx="544632" cy="544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D2961AD-0534-74E7-4AA4-CB5157A3FB15}"/>
                </a:ext>
              </a:extLst>
            </p:cNvPr>
            <p:cNvSpPr/>
            <p:nvPr/>
          </p:nvSpPr>
          <p:spPr>
            <a:xfrm>
              <a:off x="4780440" y="5127138"/>
              <a:ext cx="699580" cy="699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6780476-5A9F-55F0-BB29-B845171CD57E}"/>
                </a:ext>
              </a:extLst>
            </p:cNvPr>
            <p:cNvSpPr/>
            <p:nvPr/>
          </p:nvSpPr>
          <p:spPr>
            <a:xfrm>
              <a:off x="5176251" y="5444370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62DD483-0D10-4562-3AD4-4F9B25236B21}"/>
                </a:ext>
              </a:extLst>
            </p:cNvPr>
            <p:cNvSpPr/>
            <p:nvPr/>
          </p:nvSpPr>
          <p:spPr>
            <a:xfrm>
              <a:off x="5655807" y="5395567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1EBF615-6387-B1BE-3F76-1E08DBE81BA3}"/>
                </a:ext>
              </a:extLst>
            </p:cNvPr>
            <p:cNvSpPr/>
            <p:nvPr/>
          </p:nvSpPr>
          <p:spPr>
            <a:xfrm>
              <a:off x="2683098" y="4905490"/>
              <a:ext cx="751408" cy="75140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724EAA2-33AB-82EB-D35D-EA383A4B14D4}"/>
                </a:ext>
              </a:extLst>
            </p:cNvPr>
            <p:cNvSpPr/>
            <p:nvPr/>
          </p:nvSpPr>
          <p:spPr>
            <a:xfrm>
              <a:off x="3314394" y="4946151"/>
              <a:ext cx="548616" cy="54861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986930-D405-7277-A1C9-BA46E46D2BDC}"/>
                </a:ext>
              </a:extLst>
            </p:cNvPr>
            <p:cNvSpPr/>
            <p:nvPr/>
          </p:nvSpPr>
          <p:spPr>
            <a:xfrm>
              <a:off x="3679829" y="5173735"/>
              <a:ext cx="657571" cy="65757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B6FC8A5-76A8-C046-745B-BCB698BD28DF}"/>
                </a:ext>
              </a:extLst>
            </p:cNvPr>
            <p:cNvSpPr/>
            <p:nvPr/>
          </p:nvSpPr>
          <p:spPr>
            <a:xfrm>
              <a:off x="4127774" y="4960942"/>
              <a:ext cx="769163" cy="7691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06A44E2-F843-2907-7A6A-4C8F41CF4ECE}"/>
                </a:ext>
              </a:extLst>
            </p:cNvPr>
            <p:cNvSpPr/>
            <p:nvPr/>
          </p:nvSpPr>
          <p:spPr>
            <a:xfrm>
              <a:off x="3688783" y="4539662"/>
              <a:ext cx="800222" cy="8002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E003E80-48BA-4420-C948-0DE900C726BD}"/>
                </a:ext>
              </a:extLst>
            </p:cNvPr>
            <p:cNvSpPr/>
            <p:nvPr/>
          </p:nvSpPr>
          <p:spPr>
            <a:xfrm>
              <a:off x="4642116" y="4739286"/>
              <a:ext cx="594928" cy="5949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1871296-B1A3-06FE-150C-AD06998AE3FC}"/>
                </a:ext>
              </a:extLst>
            </p:cNvPr>
            <p:cNvSpPr/>
            <p:nvPr/>
          </p:nvSpPr>
          <p:spPr>
            <a:xfrm>
              <a:off x="1896877" y="5484341"/>
              <a:ext cx="544632" cy="544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F9AC7AD-4BFD-368B-8160-860B443E52CB}"/>
                </a:ext>
              </a:extLst>
            </p:cNvPr>
            <p:cNvSpPr/>
            <p:nvPr/>
          </p:nvSpPr>
          <p:spPr>
            <a:xfrm>
              <a:off x="2238355" y="5267852"/>
              <a:ext cx="699580" cy="699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4A01F77-1905-483C-2048-7BF06B0DC166}"/>
                </a:ext>
              </a:extLst>
            </p:cNvPr>
            <p:cNvSpPr/>
            <p:nvPr/>
          </p:nvSpPr>
          <p:spPr>
            <a:xfrm>
              <a:off x="2624176" y="5484341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3869502-4469-6BB7-2CE9-939573423F87}"/>
                </a:ext>
              </a:extLst>
            </p:cNvPr>
            <p:cNvSpPr/>
            <p:nvPr/>
          </p:nvSpPr>
          <p:spPr>
            <a:xfrm>
              <a:off x="3145883" y="5368468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20CDEC4-3FB1-02E5-D0F8-222322FA444E}"/>
                </a:ext>
              </a:extLst>
            </p:cNvPr>
            <p:cNvSpPr/>
            <p:nvPr/>
          </p:nvSpPr>
          <p:spPr>
            <a:xfrm>
              <a:off x="4033604" y="5535685"/>
              <a:ext cx="657571" cy="65757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455D9D4-5094-462E-0010-57FCAF392663}"/>
                </a:ext>
              </a:extLst>
            </p:cNvPr>
            <p:cNvSpPr/>
            <p:nvPr/>
          </p:nvSpPr>
          <p:spPr>
            <a:xfrm>
              <a:off x="3645147" y="5719382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8EF42E2-83CD-0529-B026-BE354CA23AC3}"/>
                </a:ext>
              </a:extLst>
            </p:cNvPr>
            <p:cNvSpPr/>
            <p:nvPr/>
          </p:nvSpPr>
          <p:spPr>
            <a:xfrm>
              <a:off x="4836414" y="5656523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C184F58-58B8-4CFB-AFBE-1B51C1706A2C}"/>
                </a:ext>
              </a:extLst>
            </p:cNvPr>
            <p:cNvSpPr/>
            <p:nvPr/>
          </p:nvSpPr>
          <p:spPr>
            <a:xfrm>
              <a:off x="5340662" y="4557194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B62D8A8-296F-112C-7A9A-B045B9530400}"/>
                </a:ext>
              </a:extLst>
            </p:cNvPr>
            <p:cNvSpPr/>
            <p:nvPr/>
          </p:nvSpPr>
          <p:spPr>
            <a:xfrm>
              <a:off x="2618674" y="4525723"/>
              <a:ext cx="295274" cy="2952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F0BD59F-F869-211B-D21A-3C56DE2394D8}"/>
                </a:ext>
              </a:extLst>
            </p:cNvPr>
            <p:cNvSpPr/>
            <p:nvPr/>
          </p:nvSpPr>
          <p:spPr>
            <a:xfrm>
              <a:off x="3476351" y="4102855"/>
              <a:ext cx="224828" cy="2248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C8896A8-9E3D-0F03-7BB9-F0494CA81EEE}"/>
                </a:ext>
              </a:extLst>
            </p:cNvPr>
            <p:cNvSpPr/>
            <p:nvPr/>
          </p:nvSpPr>
          <p:spPr>
            <a:xfrm>
              <a:off x="6134469" y="4717321"/>
              <a:ext cx="207353" cy="2073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AAB4852-5501-2404-54DD-FAC9DEBBF516}"/>
                </a:ext>
              </a:extLst>
            </p:cNvPr>
            <p:cNvSpPr/>
            <p:nvPr/>
          </p:nvSpPr>
          <p:spPr>
            <a:xfrm>
              <a:off x="6026370" y="5695203"/>
              <a:ext cx="410335" cy="4103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9B58B0E-5FE8-F482-7834-ABA4977CB8EC}"/>
                </a:ext>
              </a:extLst>
            </p:cNvPr>
            <p:cNvSpPr/>
            <p:nvPr/>
          </p:nvSpPr>
          <p:spPr>
            <a:xfrm>
              <a:off x="6518399" y="5505179"/>
              <a:ext cx="224926" cy="22492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6DBC1D9-5E91-9EFA-78FC-557DE693E47C}"/>
                </a:ext>
              </a:extLst>
            </p:cNvPr>
            <p:cNvSpPr/>
            <p:nvPr/>
          </p:nvSpPr>
          <p:spPr>
            <a:xfrm>
              <a:off x="6559657" y="5208409"/>
              <a:ext cx="137114" cy="13711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5DA7E86-1459-6715-9B1B-1EE5FC96C29F}"/>
                </a:ext>
              </a:extLst>
            </p:cNvPr>
            <p:cNvSpPr/>
            <p:nvPr/>
          </p:nvSpPr>
          <p:spPr>
            <a:xfrm>
              <a:off x="3317145" y="6088337"/>
              <a:ext cx="224926" cy="22492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D13265C-BDC3-3C1B-3D97-D106CF4C6887}"/>
                </a:ext>
              </a:extLst>
            </p:cNvPr>
            <p:cNvSpPr/>
            <p:nvPr/>
          </p:nvSpPr>
          <p:spPr>
            <a:xfrm>
              <a:off x="3020327" y="6235749"/>
              <a:ext cx="137114" cy="13711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B51787E-388C-F61C-319F-43050BBADCF4}"/>
                </a:ext>
              </a:extLst>
            </p:cNvPr>
            <p:cNvSpPr/>
            <p:nvPr/>
          </p:nvSpPr>
          <p:spPr>
            <a:xfrm>
              <a:off x="1896877" y="5290986"/>
              <a:ext cx="4539829" cy="931086"/>
            </a:xfrm>
            <a:custGeom>
              <a:avLst/>
              <a:gdLst>
                <a:gd name="connsiteX0" fmla="*/ 691268 w 4539829"/>
                <a:gd name="connsiteY0" fmla="*/ 0 h 931086"/>
                <a:gd name="connsiteX1" fmla="*/ 1013570 w 4539829"/>
                <a:gd name="connsiteY1" fmla="*/ 213636 h 931086"/>
                <a:gd name="connsiteX2" fmla="*/ 1014847 w 4539829"/>
                <a:gd name="connsiteY2" fmla="*/ 219961 h 931086"/>
                <a:gd name="connsiteX3" fmla="*/ 1049283 w 4539829"/>
                <a:gd name="connsiteY3" fmla="*/ 216489 h 931086"/>
                <a:gd name="connsiteX4" fmla="*/ 1229307 w 4539829"/>
                <a:gd name="connsiteY4" fmla="*/ 271479 h 931086"/>
                <a:gd name="connsiteX5" fmla="*/ 1272347 w 4539829"/>
                <a:gd name="connsiteY5" fmla="*/ 306990 h 931086"/>
                <a:gd name="connsiteX6" fmla="*/ 1274309 w 4539829"/>
                <a:gd name="connsiteY6" fmla="*/ 297269 h 931086"/>
                <a:gd name="connsiteX7" fmla="*/ 1570990 w 4539829"/>
                <a:gd name="connsiteY7" fmla="*/ 100616 h 931086"/>
                <a:gd name="connsiteX8" fmla="*/ 1892974 w 4539829"/>
                <a:gd name="connsiteY8" fmla="*/ 422600 h 931086"/>
                <a:gd name="connsiteX9" fmla="*/ 1881928 w 4539829"/>
                <a:gd name="connsiteY9" fmla="*/ 477314 h 931086"/>
                <a:gd name="connsiteX10" fmla="*/ 1894715 w 4539829"/>
                <a:gd name="connsiteY10" fmla="*/ 470373 h 931086"/>
                <a:gd name="connsiteX11" fmla="*/ 1988048 w 4539829"/>
                <a:gd name="connsiteY11" fmla="*/ 451530 h 931086"/>
                <a:gd name="connsiteX12" fmla="*/ 2122110 w 4539829"/>
                <a:gd name="connsiteY12" fmla="*/ 492481 h 931086"/>
                <a:gd name="connsiteX13" fmla="*/ 2152662 w 4539829"/>
                <a:gd name="connsiteY13" fmla="*/ 517688 h 931086"/>
                <a:gd name="connsiteX14" fmla="*/ 2162564 w 4539829"/>
                <a:gd name="connsiteY14" fmla="*/ 468641 h 931086"/>
                <a:gd name="connsiteX15" fmla="*/ 2465513 w 4539829"/>
                <a:gd name="connsiteY15" fmla="*/ 267833 h 931086"/>
                <a:gd name="connsiteX16" fmla="*/ 2649340 w 4539829"/>
                <a:gd name="connsiteY16" fmla="*/ 323985 h 931086"/>
                <a:gd name="connsiteX17" fmla="*/ 2651368 w 4539829"/>
                <a:gd name="connsiteY17" fmla="*/ 325658 h 931086"/>
                <a:gd name="connsiteX18" fmla="*/ 2697563 w 4539829"/>
                <a:gd name="connsiteY18" fmla="*/ 257143 h 931086"/>
                <a:gd name="connsiteX19" fmla="*/ 2890119 w 4539829"/>
                <a:gd name="connsiteY19" fmla="*/ 177383 h 931086"/>
                <a:gd name="connsiteX20" fmla="*/ 3141035 w 4539829"/>
                <a:gd name="connsiteY20" fmla="*/ 343702 h 931086"/>
                <a:gd name="connsiteX21" fmla="*/ 3150697 w 4539829"/>
                <a:gd name="connsiteY21" fmla="*/ 391556 h 931086"/>
                <a:gd name="connsiteX22" fmla="*/ 3179315 w 4539829"/>
                <a:gd name="connsiteY22" fmla="*/ 388671 h 931086"/>
                <a:gd name="connsiteX23" fmla="*/ 3272648 w 4539829"/>
                <a:gd name="connsiteY23" fmla="*/ 407514 h 931086"/>
                <a:gd name="connsiteX24" fmla="*/ 3295265 w 4539829"/>
                <a:gd name="connsiteY24" fmla="*/ 419791 h 931086"/>
                <a:gd name="connsiteX25" fmla="*/ 3304677 w 4539829"/>
                <a:gd name="connsiteY25" fmla="*/ 373171 h 931086"/>
                <a:gd name="connsiteX26" fmla="*/ 3601358 w 4539829"/>
                <a:gd name="connsiteY26" fmla="*/ 176518 h 931086"/>
                <a:gd name="connsiteX27" fmla="*/ 3781383 w 4539829"/>
                <a:gd name="connsiteY27" fmla="*/ 231508 h 931086"/>
                <a:gd name="connsiteX28" fmla="*/ 3819477 w 4539829"/>
                <a:gd name="connsiteY28" fmla="*/ 262939 h 931086"/>
                <a:gd name="connsiteX29" fmla="*/ 3853237 w 4539829"/>
                <a:gd name="connsiteY29" fmla="*/ 222022 h 931086"/>
                <a:gd name="connsiteX30" fmla="*/ 4080914 w 4539829"/>
                <a:gd name="connsiteY30" fmla="*/ 127715 h 931086"/>
                <a:gd name="connsiteX31" fmla="*/ 4377595 w 4539829"/>
                <a:gd name="connsiteY31" fmla="*/ 324368 h 931086"/>
                <a:gd name="connsiteX32" fmla="*/ 4400780 w 4539829"/>
                <a:gd name="connsiteY32" fmla="*/ 439209 h 931086"/>
                <a:gd name="connsiteX33" fmla="*/ 4414522 w 4539829"/>
                <a:gd name="connsiteY33" fmla="*/ 443474 h 931086"/>
                <a:gd name="connsiteX34" fmla="*/ 4539829 w 4539829"/>
                <a:gd name="connsiteY34" fmla="*/ 632519 h 931086"/>
                <a:gd name="connsiteX35" fmla="*/ 4334661 w 4539829"/>
                <a:gd name="connsiteY35" fmla="*/ 837687 h 931086"/>
                <a:gd name="connsiteX36" fmla="*/ 4189586 w 4539829"/>
                <a:gd name="connsiteY36" fmla="*/ 777595 h 931086"/>
                <a:gd name="connsiteX37" fmla="*/ 4175066 w 4539829"/>
                <a:gd name="connsiteY37" fmla="*/ 756059 h 931086"/>
                <a:gd name="connsiteX38" fmla="*/ 4145805 w 4539829"/>
                <a:gd name="connsiteY38" fmla="*/ 765142 h 931086"/>
                <a:gd name="connsiteX39" fmla="*/ 4080914 w 4539829"/>
                <a:gd name="connsiteY39" fmla="*/ 771683 h 931086"/>
                <a:gd name="connsiteX40" fmla="*/ 3900890 w 4539829"/>
                <a:gd name="connsiteY40" fmla="*/ 716693 h 931086"/>
                <a:gd name="connsiteX41" fmla="*/ 3862795 w 4539829"/>
                <a:gd name="connsiteY41" fmla="*/ 685262 h 931086"/>
                <a:gd name="connsiteX42" fmla="*/ 3829035 w 4539829"/>
                <a:gd name="connsiteY42" fmla="*/ 726179 h 931086"/>
                <a:gd name="connsiteX43" fmla="*/ 3601358 w 4539829"/>
                <a:gd name="connsiteY43" fmla="*/ 820486 h 931086"/>
                <a:gd name="connsiteX44" fmla="*/ 3421334 w 4539829"/>
                <a:gd name="connsiteY44" fmla="*/ 765496 h 931086"/>
                <a:gd name="connsiteX45" fmla="*/ 3388848 w 4539829"/>
                <a:gd name="connsiteY45" fmla="*/ 738693 h 931086"/>
                <a:gd name="connsiteX46" fmla="*/ 3348864 w 4539829"/>
                <a:gd name="connsiteY46" fmla="*/ 797998 h 931086"/>
                <a:gd name="connsiteX47" fmla="*/ 3179315 w 4539829"/>
                <a:gd name="connsiteY47" fmla="*/ 868227 h 931086"/>
                <a:gd name="connsiteX48" fmla="*/ 2958380 w 4539829"/>
                <a:gd name="connsiteY48" fmla="*/ 721782 h 931086"/>
                <a:gd name="connsiteX49" fmla="*/ 2956584 w 4539829"/>
                <a:gd name="connsiteY49" fmla="*/ 712887 h 931086"/>
                <a:gd name="connsiteX50" fmla="*/ 2945000 w 4539829"/>
                <a:gd name="connsiteY50" fmla="*/ 716483 h 931086"/>
                <a:gd name="connsiteX51" fmla="*/ 2890119 w 4539829"/>
                <a:gd name="connsiteY51" fmla="*/ 722015 h 931086"/>
                <a:gd name="connsiteX52" fmla="*/ 2784122 w 4539829"/>
                <a:gd name="connsiteY52" fmla="*/ 700615 h 931086"/>
                <a:gd name="connsiteX53" fmla="*/ 2774372 w 4539829"/>
                <a:gd name="connsiteY53" fmla="*/ 695323 h 931086"/>
                <a:gd name="connsiteX54" fmla="*/ 2768462 w 4539829"/>
                <a:gd name="connsiteY54" fmla="*/ 724597 h 931086"/>
                <a:gd name="connsiteX55" fmla="*/ 2465513 w 4539829"/>
                <a:gd name="connsiteY55" fmla="*/ 925405 h 931086"/>
                <a:gd name="connsiteX56" fmla="*/ 2233026 w 4539829"/>
                <a:gd name="connsiteY56" fmla="*/ 829106 h 931086"/>
                <a:gd name="connsiteX57" fmla="*/ 2203297 w 4539829"/>
                <a:gd name="connsiteY57" fmla="*/ 793074 h 931086"/>
                <a:gd name="connsiteX58" fmla="*/ 2157597 w 4539829"/>
                <a:gd name="connsiteY58" fmla="*/ 860857 h 931086"/>
                <a:gd name="connsiteX59" fmla="*/ 1988048 w 4539829"/>
                <a:gd name="connsiteY59" fmla="*/ 931086 h 931086"/>
                <a:gd name="connsiteX60" fmla="*/ 1748270 w 4539829"/>
                <a:gd name="connsiteY60" fmla="*/ 691308 h 931086"/>
                <a:gd name="connsiteX61" fmla="*/ 1748321 w 4539829"/>
                <a:gd name="connsiteY61" fmla="*/ 691057 h 931086"/>
                <a:gd name="connsiteX62" fmla="*/ 1696321 w 4539829"/>
                <a:gd name="connsiteY62" fmla="*/ 719281 h 931086"/>
                <a:gd name="connsiteX63" fmla="*/ 1570990 w 4539829"/>
                <a:gd name="connsiteY63" fmla="*/ 744584 h 931086"/>
                <a:gd name="connsiteX64" fmla="*/ 1390966 w 4539829"/>
                <a:gd name="connsiteY64" fmla="*/ 689594 h 931086"/>
                <a:gd name="connsiteX65" fmla="*/ 1347926 w 4539829"/>
                <a:gd name="connsiteY65" fmla="*/ 654084 h 931086"/>
                <a:gd name="connsiteX66" fmla="*/ 1345964 w 4539829"/>
                <a:gd name="connsiteY66" fmla="*/ 663804 h 931086"/>
                <a:gd name="connsiteX67" fmla="*/ 1049283 w 4539829"/>
                <a:gd name="connsiteY67" fmla="*/ 860457 h 931086"/>
                <a:gd name="connsiteX68" fmla="*/ 782289 w 4539829"/>
                <a:gd name="connsiteY68" fmla="*/ 718498 h 931086"/>
                <a:gd name="connsiteX69" fmla="*/ 767241 w 4539829"/>
                <a:gd name="connsiteY69" fmla="*/ 690773 h 931086"/>
                <a:gd name="connsiteX70" fmla="*/ 761763 w 4539829"/>
                <a:gd name="connsiteY70" fmla="*/ 692474 h 931086"/>
                <a:gd name="connsiteX71" fmla="*/ 691268 w 4539829"/>
                <a:gd name="connsiteY71" fmla="*/ 699580 h 931086"/>
                <a:gd name="connsiteX72" fmla="*/ 495697 w 4539829"/>
                <a:gd name="connsiteY72" fmla="*/ 639842 h 931086"/>
                <a:gd name="connsiteX73" fmla="*/ 493878 w 4539829"/>
                <a:gd name="connsiteY73" fmla="*/ 638341 h 931086"/>
                <a:gd name="connsiteX74" fmla="*/ 464872 w 4539829"/>
                <a:gd name="connsiteY74" fmla="*/ 681362 h 931086"/>
                <a:gd name="connsiteX75" fmla="*/ 272316 w 4539829"/>
                <a:gd name="connsiteY75" fmla="*/ 761121 h 931086"/>
                <a:gd name="connsiteX76" fmla="*/ 0 w 4539829"/>
                <a:gd name="connsiteY76" fmla="*/ 488805 h 931086"/>
                <a:gd name="connsiteX77" fmla="*/ 272316 w 4539829"/>
                <a:gd name="connsiteY77" fmla="*/ 216489 h 931086"/>
                <a:gd name="connsiteX78" fmla="*/ 327197 w 4539829"/>
                <a:gd name="connsiteY78" fmla="*/ 222022 h 931086"/>
                <a:gd name="connsiteX79" fmla="*/ 364910 w 4539829"/>
                <a:gd name="connsiteY79" fmla="*/ 233728 h 931086"/>
                <a:gd name="connsiteX80" fmla="*/ 368966 w 4539829"/>
                <a:gd name="connsiteY80" fmla="*/ 213636 h 931086"/>
                <a:gd name="connsiteX81" fmla="*/ 691268 w 4539829"/>
                <a:gd name="connsiteY81" fmla="*/ 0 h 93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539829" h="931086">
                  <a:moveTo>
                    <a:pt x="691268" y="0"/>
                  </a:moveTo>
                  <a:cubicBezTo>
                    <a:pt x="836156" y="0"/>
                    <a:pt x="960469" y="88091"/>
                    <a:pt x="1013570" y="213636"/>
                  </a:cubicBezTo>
                  <a:lnTo>
                    <a:pt x="1014847" y="219961"/>
                  </a:lnTo>
                  <a:lnTo>
                    <a:pt x="1049283" y="216489"/>
                  </a:lnTo>
                  <a:cubicBezTo>
                    <a:pt x="1115968" y="216489"/>
                    <a:pt x="1177918" y="236761"/>
                    <a:pt x="1229307" y="271479"/>
                  </a:cubicBezTo>
                  <a:lnTo>
                    <a:pt x="1272347" y="306990"/>
                  </a:lnTo>
                  <a:lnTo>
                    <a:pt x="1274309" y="297269"/>
                  </a:lnTo>
                  <a:cubicBezTo>
                    <a:pt x="1323189" y="181705"/>
                    <a:pt x="1437620" y="100616"/>
                    <a:pt x="1570990" y="100616"/>
                  </a:cubicBezTo>
                  <a:cubicBezTo>
                    <a:pt x="1748817" y="100616"/>
                    <a:pt x="1892974" y="244773"/>
                    <a:pt x="1892974" y="422600"/>
                  </a:cubicBezTo>
                  <a:lnTo>
                    <a:pt x="1881928" y="477314"/>
                  </a:lnTo>
                  <a:lnTo>
                    <a:pt x="1894715" y="470373"/>
                  </a:lnTo>
                  <a:cubicBezTo>
                    <a:pt x="1923402" y="458240"/>
                    <a:pt x="1954941" y="451530"/>
                    <a:pt x="1988048" y="451530"/>
                  </a:cubicBezTo>
                  <a:cubicBezTo>
                    <a:pt x="2037708" y="451530"/>
                    <a:pt x="2083841" y="466627"/>
                    <a:pt x="2122110" y="492481"/>
                  </a:cubicBezTo>
                  <a:lnTo>
                    <a:pt x="2152662" y="517688"/>
                  </a:lnTo>
                  <a:lnTo>
                    <a:pt x="2162564" y="468641"/>
                  </a:lnTo>
                  <a:cubicBezTo>
                    <a:pt x="2212477" y="350635"/>
                    <a:pt x="2329325" y="267833"/>
                    <a:pt x="2465513" y="267833"/>
                  </a:cubicBezTo>
                  <a:cubicBezTo>
                    <a:pt x="2533606" y="267833"/>
                    <a:pt x="2596865" y="288534"/>
                    <a:pt x="2649340" y="323985"/>
                  </a:cubicBezTo>
                  <a:lnTo>
                    <a:pt x="2651368" y="325658"/>
                  </a:lnTo>
                  <a:lnTo>
                    <a:pt x="2697563" y="257143"/>
                  </a:lnTo>
                  <a:cubicBezTo>
                    <a:pt x="2746842" y="207863"/>
                    <a:pt x="2814921" y="177383"/>
                    <a:pt x="2890119" y="177383"/>
                  </a:cubicBezTo>
                  <a:cubicBezTo>
                    <a:pt x="3002916" y="177383"/>
                    <a:pt x="3099695" y="245963"/>
                    <a:pt x="3141035" y="343702"/>
                  </a:cubicBezTo>
                  <a:lnTo>
                    <a:pt x="3150697" y="391556"/>
                  </a:lnTo>
                  <a:lnTo>
                    <a:pt x="3179315" y="388671"/>
                  </a:lnTo>
                  <a:cubicBezTo>
                    <a:pt x="3212422" y="388671"/>
                    <a:pt x="3243961" y="395381"/>
                    <a:pt x="3272648" y="407514"/>
                  </a:cubicBezTo>
                  <a:lnTo>
                    <a:pt x="3295265" y="419791"/>
                  </a:lnTo>
                  <a:lnTo>
                    <a:pt x="3304677" y="373171"/>
                  </a:lnTo>
                  <a:cubicBezTo>
                    <a:pt x="3353557" y="257607"/>
                    <a:pt x="3467988" y="176518"/>
                    <a:pt x="3601358" y="176518"/>
                  </a:cubicBezTo>
                  <a:cubicBezTo>
                    <a:pt x="3668043" y="176518"/>
                    <a:pt x="3729994" y="196790"/>
                    <a:pt x="3781383" y="231508"/>
                  </a:cubicBezTo>
                  <a:lnTo>
                    <a:pt x="3819477" y="262939"/>
                  </a:lnTo>
                  <a:lnTo>
                    <a:pt x="3853237" y="222022"/>
                  </a:lnTo>
                  <a:cubicBezTo>
                    <a:pt x="3911505" y="163754"/>
                    <a:pt x="3992001" y="127715"/>
                    <a:pt x="4080914" y="127715"/>
                  </a:cubicBezTo>
                  <a:cubicBezTo>
                    <a:pt x="4214285" y="127715"/>
                    <a:pt x="4328715" y="208804"/>
                    <a:pt x="4377595" y="324368"/>
                  </a:cubicBezTo>
                  <a:lnTo>
                    <a:pt x="4400780" y="439209"/>
                  </a:lnTo>
                  <a:lnTo>
                    <a:pt x="4414522" y="443474"/>
                  </a:lnTo>
                  <a:cubicBezTo>
                    <a:pt x="4488160" y="474621"/>
                    <a:pt x="4539829" y="547536"/>
                    <a:pt x="4539829" y="632519"/>
                  </a:cubicBezTo>
                  <a:cubicBezTo>
                    <a:pt x="4539829" y="745830"/>
                    <a:pt x="4447972" y="837687"/>
                    <a:pt x="4334661" y="837687"/>
                  </a:cubicBezTo>
                  <a:cubicBezTo>
                    <a:pt x="4278006" y="837687"/>
                    <a:pt x="4226714" y="814723"/>
                    <a:pt x="4189586" y="777595"/>
                  </a:cubicBezTo>
                  <a:lnTo>
                    <a:pt x="4175066" y="756059"/>
                  </a:lnTo>
                  <a:lnTo>
                    <a:pt x="4145805" y="765142"/>
                  </a:lnTo>
                  <a:cubicBezTo>
                    <a:pt x="4124845" y="769431"/>
                    <a:pt x="4103143" y="771683"/>
                    <a:pt x="4080914" y="771683"/>
                  </a:cubicBezTo>
                  <a:cubicBezTo>
                    <a:pt x="4014229" y="771683"/>
                    <a:pt x="3952279" y="751411"/>
                    <a:pt x="3900890" y="716693"/>
                  </a:cubicBezTo>
                  <a:lnTo>
                    <a:pt x="3862795" y="685262"/>
                  </a:lnTo>
                  <a:lnTo>
                    <a:pt x="3829035" y="726179"/>
                  </a:lnTo>
                  <a:cubicBezTo>
                    <a:pt x="3770768" y="784447"/>
                    <a:pt x="3690272" y="820486"/>
                    <a:pt x="3601358" y="820486"/>
                  </a:cubicBezTo>
                  <a:cubicBezTo>
                    <a:pt x="3534673" y="820486"/>
                    <a:pt x="3472723" y="800214"/>
                    <a:pt x="3421334" y="765496"/>
                  </a:cubicBezTo>
                  <a:lnTo>
                    <a:pt x="3388848" y="738693"/>
                  </a:lnTo>
                  <a:lnTo>
                    <a:pt x="3348864" y="797998"/>
                  </a:lnTo>
                  <a:cubicBezTo>
                    <a:pt x="3305473" y="841389"/>
                    <a:pt x="3245528" y="868227"/>
                    <a:pt x="3179315" y="868227"/>
                  </a:cubicBezTo>
                  <a:cubicBezTo>
                    <a:pt x="3079996" y="868227"/>
                    <a:pt x="2994780" y="807842"/>
                    <a:pt x="2958380" y="721782"/>
                  </a:cubicBezTo>
                  <a:lnTo>
                    <a:pt x="2956584" y="712887"/>
                  </a:lnTo>
                  <a:lnTo>
                    <a:pt x="2945000" y="716483"/>
                  </a:lnTo>
                  <a:cubicBezTo>
                    <a:pt x="2927273" y="720110"/>
                    <a:pt x="2908919" y="722015"/>
                    <a:pt x="2890119" y="722015"/>
                  </a:cubicBezTo>
                  <a:cubicBezTo>
                    <a:pt x="2852520" y="722015"/>
                    <a:pt x="2816701" y="714395"/>
                    <a:pt x="2784122" y="700615"/>
                  </a:cubicBezTo>
                  <a:lnTo>
                    <a:pt x="2774372" y="695323"/>
                  </a:lnTo>
                  <a:lnTo>
                    <a:pt x="2768462" y="724597"/>
                  </a:lnTo>
                  <a:cubicBezTo>
                    <a:pt x="2718549" y="842604"/>
                    <a:pt x="2601700" y="925405"/>
                    <a:pt x="2465513" y="925405"/>
                  </a:cubicBezTo>
                  <a:cubicBezTo>
                    <a:pt x="2374721" y="925405"/>
                    <a:pt x="2292525" y="888605"/>
                    <a:pt x="2233026" y="829106"/>
                  </a:cubicBezTo>
                  <a:lnTo>
                    <a:pt x="2203297" y="793074"/>
                  </a:lnTo>
                  <a:lnTo>
                    <a:pt x="2157597" y="860857"/>
                  </a:lnTo>
                  <a:cubicBezTo>
                    <a:pt x="2114205" y="904248"/>
                    <a:pt x="2054261" y="931086"/>
                    <a:pt x="1988048" y="931086"/>
                  </a:cubicBezTo>
                  <a:cubicBezTo>
                    <a:pt x="1855622" y="931086"/>
                    <a:pt x="1748270" y="823734"/>
                    <a:pt x="1748270" y="691308"/>
                  </a:cubicBezTo>
                  <a:lnTo>
                    <a:pt x="1748321" y="691057"/>
                  </a:lnTo>
                  <a:lnTo>
                    <a:pt x="1696321" y="719281"/>
                  </a:lnTo>
                  <a:cubicBezTo>
                    <a:pt x="1657799" y="735574"/>
                    <a:pt x="1615447" y="744584"/>
                    <a:pt x="1570990" y="744584"/>
                  </a:cubicBezTo>
                  <a:cubicBezTo>
                    <a:pt x="1504305" y="744584"/>
                    <a:pt x="1442355" y="724312"/>
                    <a:pt x="1390966" y="689594"/>
                  </a:cubicBezTo>
                  <a:lnTo>
                    <a:pt x="1347926" y="654084"/>
                  </a:lnTo>
                  <a:lnTo>
                    <a:pt x="1345964" y="663804"/>
                  </a:lnTo>
                  <a:cubicBezTo>
                    <a:pt x="1297084" y="779369"/>
                    <a:pt x="1182653" y="860457"/>
                    <a:pt x="1049283" y="860457"/>
                  </a:cubicBezTo>
                  <a:cubicBezTo>
                    <a:pt x="938141" y="860457"/>
                    <a:pt x="840152" y="804146"/>
                    <a:pt x="782289" y="718498"/>
                  </a:cubicBezTo>
                  <a:lnTo>
                    <a:pt x="767241" y="690773"/>
                  </a:lnTo>
                  <a:lnTo>
                    <a:pt x="761763" y="692474"/>
                  </a:lnTo>
                  <a:cubicBezTo>
                    <a:pt x="738992" y="697133"/>
                    <a:pt x="715416" y="699580"/>
                    <a:pt x="691268" y="699580"/>
                  </a:cubicBezTo>
                  <a:cubicBezTo>
                    <a:pt x="618824" y="699580"/>
                    <a:pt x="551524" y="677558"/>
                    <a:pt x="495697" y="639842"/>
                  </a:cubicBezTo>
                  <a:lnTo>
                    <a:pt x="493878" y="638341"/>
                  </a:lnTo>
                  <a:lnTo>
                    <a:pt x="464872" y="681362"/>
                  </a:lnTo>
                  <a:cubicBezTo>
                    <a:pt x="415593" y="730641"/>
                    <a:pt x="347514" y="761121"/>
                    <a:pt x="272316" y="761121"/>
                  </a:cubicBezTo>
                  <a:cubicBezTo>
                    <a:pt x="121920" y="761121"/>
                    <a:pt x="0" y="639201"/>
                    <a:pt x="0" y="488805"/>
                  </a:cubicBezTo>
                  <a:cubicBezTo>
                    <a:pt x="0" y="338409"/>
                    <a:pt x="121920" y="216489"/>
                    <a:pt x="272316" y="216489"/>
                  </a:cubicBezTo>
                  <a:cubicBezTo>
                    <a:pt x="291115" y="216489"/>
                    <a:pt x="309470" y="218394"/>
                    <a:pt x="327197" y="222022"/>
                  </a:cubicBezTo>
                  <a:lnTo>
                    <a:pt x="364910" y="233728"/>
                  </a:lnTo>
                  <a:lnTo>
                    <a:pt x="368966" y="213636"/>
                  </a:lnTo>
                  <a:cubicBezTo>
                    <a:pt x="422067" y="88091"/>
                    <a:pt x="546380" y="0"/>
                    <a:pt x="691268" y="0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50000"/>
                    <a:alpha val="50000"/>
                  </a:schemeClr>
                </a:gs>
              </a:gsLst>
              <a:lin ang="5400000" scaled="1"/>
              <a:tileRect/>
            </a:gradFill>
            <a:ln w="403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2E4C4E3-4F3F-FC5A-DB19-5A10ABF7E77B}"/>
                </a:ext>
              </a:extLst>
            </p:cNvPr>
            <p:cNvSpPr/>
            <p:nvPr/>
          </p:nvSpPr>
          <p:spPr>
            <a:xfrm>
              <a:off x="1722989" y="5290986"/>
              <a:ext cx="192707" cy="1927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904B486-EDEA-4B6E-8A62-2B4A63EFCD5F}"/>
                </a:ext>
              </a:extLst>
            </p:cNvPr>
            <p:cNvSpPr/>
            <p:nvPr/>
          </p:nvSpPr>
          <p:spPr>
            <a:xfrm>
              <a:off x="1418640" y="5431144"/>
              <a:ext cx="298961" cy="2989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175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235C57-7DF7-3E18-1D7D-F7217A03A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vi-VN" dirty="0"/>
          </a:p>
        </p:txBody>
      </p:sp>
      <p:sp>
        <p:nvSpPr>
          <p:cNvPr id="3" name="Google Shape;155;p8">
            <a:extLst>
              <a:ext uri="{FF2B5EF4-FFF2-40B4-BE49-F238E27FC236}">
                <a16:creationId xmlns:a16="http://schemas.microsoft.com/office/drawing/2014/main" id="{F42DB6E7-B57C-F34C-5610-9450F888B7AE}"/>
              </a:ext>
            </a:extLst>
          </p:cNvPr>
          <p:cNvSpPr txBox="1"/>
          <p:nvPr/>
        </p:nvSpPr>
        <p:spPr>
          <a:xfrm>
            <a:off x="735644" y="3730017"/>
            <a:ext cx="10194625" cy="2242488"/>
          </a:xfrm>
          <a:prstGeom prst="rect">
            <a:avLst/>
          </a:prstGeom>
          <a:noFill/>
          <a:ln w="57150" cap="sq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225" tIns="43600" rIns="87225" bIns="436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1923-1929,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tăng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69% ;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1928,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vượt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toàn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Âu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chiếm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48%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ngành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xuất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ô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dầu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lửa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thép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nắm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60 %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trữ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82B33-DA2D-47BE-078D-CBF4EC43BCF3}"/>
              </a:ext>
            </a:extLst>
          </p:cNvPr>
          <p:cNvSpPr txBox="1"/>
          <p:nvPr/>
        </p:nvSpPr>
        <p:spPr>
          <a:xfrm>
            <a:off x="291433" y="322098"/>
            <a:ext cx="11213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VÀ NƯỚC MỸ  TỪ NĂM 1918 ĐẾN NĂM 1945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7B88A-2156-79D3-86A4-3CEBF2DD8740}"/>
              </a:ext>
            </a:extLst>
          </p:cNvPr>
          <p:cNvSpPr txBox="1"/>
          <p:nvPr/>
        </p:nvSpPr>
        <p:spPr>
          <a:xfrm>
            <a:off x="687135" y="845318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Nước Mỹ giữa hai cuộc chiến tranh thế giới (1918 – 1939)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23297-18F9-AE85-0048-241D3417E648}"/>
              </a:ext>
            </a:extLst>
          </p:cNvPr>
          <p:cNvSpPr txBox="1"/>
          <p:nvPr/>
        </p:nvSpPr>
        <p:spPr>
          <a:xfrm>
            <a:off x="687134" y="1324504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51468-847B-5D04-409D-809CD99CC673}"/>
              </a:ext>
            </a:extLst>
          </p:cNvPr>
          <p:cNvSpPr txBox="1"/>
          <p:nvPr/>
        </p:nvSpPr>
        <p:spPr>
          <a:xfrm>
            <a:off x="735644" y="1832631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51C12-45E7-372C-A872-6EF67AB9E101}"/>
              </a:ext>
            </a:extLst>
          </p:cNvPr>
          <p:cNvSpPr txBox="1"/>
          <p:nvPr/>
        </p:nvSpPr>
        <p:spPr>
          <a:xfrm>
            <a:off x="723900" y="2311817"/>
            <a:ext cx="10563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kỉ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XX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triển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phồn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73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34127B-9B8D-EC7D-D058-5D9C2652C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vi-VN"/>
          </a:p>
        </p:txBody>
      </p:sp>
      <p:sp>
        <p:nvSpPr>
          <p:cNvPr id="3" name="Google Shape;172;p10">
            <a:extLst>
              <a:ext uri="{FF2B5EF4-FFF2-40B4-BE49-F238E27FC236}">
                <a16:creationId xmlns:a16="http://schemas.microsoft.com/office/drawing/2014/main" id="{51B7A632-A1FB-4E3F-0BA7-FDEC0B38C7FD}"/>
              </a:ext>
            </a:extLst>
          </p:cNvPr>
          <p:cNvSpPr/>
          <p:nvPr/>
        </p:nvSpPr>
        <p:spPr>
          <a:xfrm>
            <a:off x="2400300" y="210186"/>
            <a:ext cx="7391400" cy="2358843"/>
          </a:xfrm>
          <a:prstGeom prst="wedgeRoundRectCallout">
            <a:avLst>
              <a:gd name="adj1" fmla="val 4110"/>
              <a:gd name="adj2" fmla="val 14148"/>
              <a:gd name="adj3" fmla="val 0"/>
            </a:avLst>
          </a:prstGeom>
          <a:solidFill>
            <a:srgbClr val="FFFFFF"/>
          </a:solidFill>
          <a:ln w="57150" cap="flat" cmpd="thinThick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250" tIns="43625" rIns="87250" bIns="43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triển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chóng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b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</a:t>
            </a: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endParaRPr dirty="0"/>
          </a:p>
        </p:txBody>
      </p:sp>
      <p:sp>
        <p:nvSpPr>
          <p:cNvPr id="4" name="Google Shape;182;p11">
            <a:extLst>
              <a:ext uri="{FF2B5EF4-FFF2-40B4-BE49-F238E27FC236}">
                <a16:creationId xmlns:a16="http://schemas.microsoft.com/office/drawing/2014/main" id="{D80AF3A1-BDED-7335-EC35-3F058F9E6A85}"/>
              </a:ext>
            </a:extLst>
          </p:cNvPr>
          <p:cNvSpPr txBox="1"/>
          <p:nvPr/>
        </p:nvSpPr>
        <p:spPr>
          <a:xfrm>
            <a:off x="2634343" y="3044378"/>
            <a:ext cx="7157357" cy="186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50" tIns="43625" rIns="87250" bIns="43625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*</a:t>
            </a:r>
            <a:r>
              <a:rPr lang="en-US" sz="2800" b="1" i="0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Nguyên</a:t>
            </a:r>
            <a:r>
              <a:rPr lang="en-US" sz="2800" b="1" i="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0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nhân</a:t>
            </a:r>
            <a:r>
              <a:rPr lang="en-US" sz="2800" b="1" i="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0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phát</a:t>
            </a:r>
            <a:r>
              <a:rPr lang="en-US" sz="2800" b="1" i="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0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triển</a:t>
            </a:r>
            <a:r>
              <a:rPr lang="en-US" sz="2800" b="1" i="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:</a:t>
            </a:r>
            <a:r>
              <a:rPr lang="en-US" sz="2800" b="1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2800" b="0" i="0" u="none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Chú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trọng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cải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tiến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kĩ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thuật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thực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hiện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phương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pháp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sản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xuất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dây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chuyền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Tăng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cường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độ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lao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động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và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bóc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lột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công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nhân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4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E8DEC7-1A72-3F46-6676-2C5B271C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5" y="346778"/>
            <a:ext cx="4791744" cy="2676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16DDE-370F-6819-6663-CD620F46E003}"/>
              </a:ext>
            </a:extLst>
          </p:cNvPr>
          <p:cNvSpPr txBox="1"/>
          <p:nvPr/>
        </p:nvSpPr>
        <p:spPr>
          <a:xfrm>
            <a:off x="436525" y="3177949"/>
            <a:ext cx="505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1931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11477F7-55E3-AB7A-FB39-6954D37FE448}"/>
              </a:ext>
            </a:extLst>
          </p:cNvPr>
          <p:cNvSpPr/>
          <p:nvPr/>
        </p:nvSpPr>
        <p:spPr>
          <a:xfrm>
            <a:off x="6311577" y="952780"/>
            <a:ext cx="5465751" cy="5382034"/>
          </a:xfrm>
          <a:prstGeom prst="wedgeRoundRectCallout">
            <a:avLst>
              <a:gd name="adj1" fmla="val -66244"/>
              <a:gd name="adj2" fmla="val 101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None/>
            </a:pPr>
            <a:r>
              <a:rPr lang="vi-VN" sz="2800" b="1" i="0" u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thông tin SGK kết hợp quan sát hình ảnh hãy cho biết:</a:t>
            </a:r>
            <a:endParaRPr lang="vi-VN" sz="2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vi-VN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Tình hình nước Mĩ trong giai đoạn 1929-1933 ?</a:t>
            </a:r>
            <a:endParaRPr lang="vi-VN" sz="2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vi-VN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Theo em, gánh nặng của cuộc khủng hoảng ở Mĩ chủ yếu đè lên vai của tầng lớp nào?</a:t>
            </a:r>
            <a:endParaRPr lang="vi-VN" sz="2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vi-VN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Để đưa đất nước ra khỏi cuộc khủng hoảng, chính phủ Mĩ đã làm gì ?</a:t>
            </a:r>
            <a:endParaRPr lang="vi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F0368B-374C-BED4-8997-A6A0601E3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54" y="3897867"/>
            <a:ext cx="3705742" cy="2625387"/>
          </a:xfrm>
          <a:prstGeom prst="rect">
            <a:avLst/>
          </a:prstGeom>
        </p:spPr>
      </p:pic>
      <p:pic>
        <p:nvPicPr>
          <p:cNvPr id="2" name="Google Shape;381;p11">
            <a:extLst>
              <a:ext uri="{FF2B5EF4-FFF2-40B4-BE49-F238E27FC236}">
                <a16:creationId xmlns:a16="http://schemas.microsoft.com/office/drawing/2014/main" id="{66788180-94C9-43F2-C16A-D4E0B71FF7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674" y="3897867"/>
            <a:ext cx="1250912" cy="122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701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235C57-7DF7-3E18-1D7D-F7217A03A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82B33-DA2D-47BE-078D-CBF4EC43BCF3}"/>
              </a:ext>
            </a:extLst>
          </p:cNvPr>
          <p:cNvSpPr txBox="1"/>
          <p:nvPr/>
        </p:nvSpPr>
        <p:spPr>
          <a:xfrm>
            <a:off x="291433" y="322098"/>
            <a:ext cx="11213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VÀ NƯỚC MỸ  TỪ NĂM 1918 ĐẾN NĂM 1945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7B88A-2156-79D3-86A4-3CEBF2DD8740}"/>
              </a:ext>
            </a:extLst>
          </p:cNvPr>
          <p:cNvSpPr txBox="1"/>
          <p:nvPr/>
        </p:nvSpPr>
        <p:spPr>
          <a:xfrm>
            <a:off x="687135" y="845318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Nước Mỹ giữa hai cuộc chiến tranh thế giới (1918 – 1939)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23297-18F9-AE85-0048-241D3417E648}"/>
              </a:ext>
            </a:extLst>
          </p:cNvPr>
          <p:cNvSpPr txBox="1"/>
          <p:nvPr/>
        </p:nvSpPr>
        <p:spPr>
          <a:xfrm>
            <a:off x="687134" y="1324504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51468-847B-5D04-409D-809CD99CC673}"/>
              </a:ext>
            </a:extLst>
          </p:cNvPr>
          <p:cNvSpPr txBox="1"/>
          <p:nvPr/>
        </p:nvSpPr>
        <p:spPr>
          <a:xfrm>
            <a:off x="735644" y="1832631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51C12-45E7-372C-A872-6EF67AB9E101}"/>
              </a:ext>
            </a:extLst>
          </p:cNvPr>
          <p:cNvSpPr txBox="1"/>
          <p:nvPr/>
        </p:nvSpPr>
        <p:spPr>
          <a:xfrm>
            <a:off x="723900" y="2311817"/>
            <a:ext cx="10563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kỉ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XX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triển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phồn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28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6A842-C396-7DE1-2A22-65B879299D1A}"/>
              </a:ext>
            </a:extLst>
          </p:cNvPr>
          <p:cNvSpPr txBox="1"/>
          <p:nvPr/>
        </p:nvSpPr>
        <p:spPr>
          <a:xfrm>
            <a:off x="814136" y="3378535"/>
            <a:ext cx="10563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2400"/>
            </a:pPr>
            <a:r>
              <a:rPr lang="vi-VN" sz="2800" dirty="0">
                <a:solidFill>
                  <a:srgbClr val="FFF6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Cuối tháng 10/1929, nước Mĩ lâm vào khủng hoảng kinh tế chưa từng thấy. Nền kinh tế- tài chính bị chấn động </a:t>
            </a:r>
            <a:r>
              <a:rPr lang="vi-VN" sz="2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dữ dội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4E419-31BB-9B0F-7032-F6E1F860A226}"/>
              </a:ext>
            </a:extLst>
          </p:cNvPr>
          <p:cNvSpPr txBox="1"/>
          <p:nvPr/>
        </p:nvSpPr>
        <p:spPr>
          <a:xfrm>
            <a:off x="814136" y="4579389"/>
            <a:ext cx="99441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vi-VN" sz="2800" b="0" i="0" u="none" dirty="0">
                <a:solidFill>
                  <a:srgbClr val="FFF68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Cuối năm 1932, Tổng thống</a:t>
            </a:r>
            <a:r>
              <a:rPr lang="vi-VN" sz="2800" b="0" i="0" u="none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b="0" i="0" u="none" dirty="0">
                <a:solidFill>
                  <a:srgbClr val="FFF68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Ru-dơ-ven đã thực hiện Chính sách mới.</a:t>
            </a:r>
            <a:endParaRPr lang="vi-VN" sz="2800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82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7700" y="460375"/>
            <a:ext cx="4419600" cy="2590800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 lim="524288"/>
            <a:headEnd type="none" w="sm" len="sm"/>
            <a:tailEnd type="none" w="sm" len="sm"/>
          </a:ln>
        </p:spPr>
      </p:pic>
      <p:sp>
        <p:nvSpPr>
          <p:cNvPr id="204" name="Google Shape;204;p21"/>
          <p:cNvSpPr txBox="1"/>
          <p:nvPr/>
        </p:nvSpPr>
        <p:spPr>
          <a:xfrm>
            <a:off x="5700965" y="460375"/>
            <a:ext cx="5638800" cy="612052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250" tIns="43625" rIns="87250" bIns="43625" anchor="t" anchorCtr="0">
            <a:spAutoFit/>
          </a:bodyPr>
          <a:lstStyle/>
          <a:p>
            <a:pPr algn="just">
              <a:buClr>
                <a:srgbClr val="FF3300"/>
              </a:buClr>
              <a:buSzPts val="2400"/>
            </a:pPr>
            <a:r>
              <a:rPr lang="en-US" sz="2800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2800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biện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nhằm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quyết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nạn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thất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phục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triển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tế-tài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phủ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Ru-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dơ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phục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ngân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chặt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chẽ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soát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nước.Nhà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tăng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cường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mình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ngân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cứu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thất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thêm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ổn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" y="3215160"/>
            <a:ext cx="441960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1309437" y="2759076"/>
            <a:ext cx="2362200" cy="4000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</a:rPr>
              <a:t>Ru-</a:t>
            </a:r>
            <a:r>
              <a:rPr lang="en-US" sz="2000" b="1" dirty="0" err="1">
                <a:solidFill>
                  <a:schemeClr val="dk1"/>
                </a:solidFill>
              </a:rPr>
              <a:t>dơ</a:t>
            </a:r>
            <a:r>
              <a:rPr lang="en-US" sz="2000" b="1" dirty="0">
                <a:solidFill>
                  <a:schemeClr val="dk1"/>
                </a:solidFill>
              </a:rPr>
              <a:t>-</a:t>
            </a:r>
            <a:r>
              <a:rPr lang="en-US" sz="2000" b="1" dirty="0" err="1">
                <a:solidFill>
                  <a:schemeClr val="dk1"/>
                </a:solidFill>
              </a:rPr>
              <a:t>ven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1614" y="531812"/>
            <a:ext cx="4724400" cy="5791200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3" name="Google Shape;223;p23"/>
          <p:cNvSpPr txBox="1"/>
          <p:nvPr/>
        </p:nvSpPr>
        <p:spPr>
          <a:xfrm>
            <a:off x="385010" y="610901"/>
            <a:ext cx="5255377" cy="5689635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250" tIns="43625" rIns="87250" bIns="43625" anchor="t" anchorCtr="0">
            <a:spAutoFit/>
          </a:bodyPr>
          <a:lstStyle/>
          <a:p>
            <a:pPr algn="just"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Ru-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dơ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(1882 – 1945),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32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Hoa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duy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trúng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cử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Niu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Oóc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Liên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xướng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chặt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chẽ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chống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xít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II.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-ben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hòa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trúng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cử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7050087" y="6249987"/>
            <a:ext cx="2362200" cy="4000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en-US" sz="2000" b="1">
                <a:solidFill>
                  <a:schemeClr val="dk1"/>
                </a:solidFill>
              </a:rPr>
              <a:t>Ru-dơ-ven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ECE13F-B283-649D-8F52-A816C8EA4A71}"/>
              </a:ext>
            </a:extLst>
          </p:cNvPr>
          <p:cNvSpPr txBox="1"/>
          <p:nvPr/>
        </p:nvSpPr>
        <p:spPr>
          <a:xfrm>
            <a:off x="1491916" y="341469"/>
            <a:ext cx="94327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vi-VN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Quan sát hình ảnh và biểu đồ </a:t>
            </a:r>
            <a:r>
              <a:rPr lang="vi-VN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sau,hãy</a:t>
            </a:r>
            <a:r>
              <a:rPr lang="vi-VN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vi-VN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Nêu nhận xét của em về Chính sách mới qua hình 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ảnh</a:t>
            </a:r>
            <a:r>
              <a:rPr lang="en-US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sau</a:t>
            </a:r>
            <a:r>
              <a:rPr lang="vi-VN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vi-VN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 Tác dụng của Chính sách mới đối với nước </a:t>
            </a:r>
            <a:r>
              <a:rPr lang="vi-VN" sz="2800" b="0" i="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nước</a:t>
            </a:r>
            <a:r>
              <a:rPr lang="vi-VN" sz="2800" b="0" i="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Mĩ.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35;p25">
            <a:extLst>
              <a:ext uri="{FF2B5EF4-FFF2-40B4-BE49-F238E27FC236}">
                <a16:creationId xmlns:a16="http://schemas.microsoft.com/office/drawing/2014/main" id="{3532B123-B8FB-1220-FB04-AA2C870007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821" y="2021304"/>
            <a:ext cx="3511174" cy="33888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6;p25">
            <a:extLst>
              <a:ext uri="{FF2B5EF4-FFF2-40B4-BE49-F238E27FC236}">
                <a16:creationId xmlns:a16="http://schemas.microsoft.com/office/drawing/2014/main" id="{CE04786C-AAA6-89B2-FA7D-D22F72BA5557}"/>
              </a:ext>
            </a:extLst>
          </p:cNvPr>
          <p:cNvSpPr txBox="1"/>
          <p:nvPr/>
        </p:nvSpPr>
        <p:spPr>
          <a:xfrm>
            <a:off x="216484" y="5388206"/>
            <a:ext cx="3513305" cy="118310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250" tIns="43625" rIns="87250" bIns="436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đương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khổng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trưng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</a:t>
            </a:r>
            <a:r>
              <a:rPr lang="en-US" sz="20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0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2000" dirty="0">
              <a:solidFill>
                <a:schemeClr val="bg1"/>
              </a:solidFill>
            </a:endParaRPr>
          </a:p>
        </p:txBody>
      </p:sp>
      <p:pic>
        <p:nvPicPr>
          <p:cNvPr id="8" name="Google Shape;241;p26" descr="Untitled-3">
            <a:extLst>
              <a:ext uri="{FF2B5EF4-FFF2-40B4-BE49-F238E27FC236}">
                <a16:creationId xmlns:a16="http://schemas.microsoft.com/office/drawing/2014/main" id="{D395B482-BCFD-747B-E30E-3C0F3A312B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6851" y="1965256"/>
            <a:ext cx="3190332" cy="4014504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" name="Google Shape;266;p26">
            <a:extLst>
              <a:ext uri="{FF2B5EF4-FFF2-40B4-BE49-F238E27FC236}">
                <a16:creationId xmlns:a16="http://schemas.microsoft.com/office/drawing/2014/main" id="{A6A8B63F-A788-8384-F424-D8A1E188B1D1}"/>
              </a:ext>
            </a:extLst>
          </p:cNvPr>
          <p:cNvSpPr txBox="1"/>
          <p:nvPr/>
        </p:nvSpPr>
        <p:spPr>
          <a:xfrm>
            <a:off x="8706852" y="5979760"/>
            <a:ext cx="3190331" cy="711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Sự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phát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triển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kinh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tế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Mĩ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0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2000" b="1" i="0" u="none" dirty="0">
                <a:solidFill>
                  <a:schemeClr val="bg1"/>
                </a:solidFill>
                <a:sym typeface="Arial"/>
              </a:rPr>
              <a:t> 1933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255E2C-C4BC-98DE-8F6A-717B2CC2493F}"/>
              </a:ext>
            </a:extLst>
          </p:cNvPr>
          <p:cNvSpPr txBox="1"/>
          <p:nvPr/>
        </p:nvSpPr>
        <p:spPr>
          <a:xfrm>
            <a:off x="3815035" y="1726464"/>
            <a:ext cx="478651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800" b="1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Nội dung</a:t>
            </a:r>
          </a:p>
          <a:p>
            <a:pPr algn="just">
              <a:spcBef>
                <a:spcPts val="600"/>
              </a:spcBef>
            </a:pPr>
            <a:r>
              <a:rPr lang="vi-VN" sz="28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Ban hành các đạo luật về phục hưng công nghiệp, nông nghiệp, ngân hàng.</a:t>
            </a:r>
          </a:p>
          <a:p>
            <a:pPr algn="just">
              <a:spcBef>
                <a:spcPts val="600"/>
              </a:spcBef>
            </a:pPr>
            <a:r>
              <a:rPr lang="vi-VN" sz="28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Phục hồi sự phát triển của các ngành kinh tế-tài chính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D4E23-CEFC-7D82-B6DA-A10E033FF3C9}"/>
              </a:ext>
            </a:extLst>
          </p:cNvPr>
          <p:cNvSpPr txBox="1"/>
          <p:nvPr/>
        </p:nvSpPr>
        <p:spPr>
          <a:xfrm>
            <a:off x="3815034" y="4558008"/>
            <a:ext cx="47865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Tác dụng</a:t>
            </a:r>
          </a:p>
          <a:p>
            <a:pPr algn="just"/>
            <a:r>
              <a:rPr lang="vi-VN" sz="28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Góp phần giải quyết những khó khăn của nền kinh tế.</a:t>
            </a:r>
          </a:p>
          <a:p>
            <a:r>
              <a:rPr lang="vi-VN" sz="2800" dirty="0">
                <a:solidFill>
                  <a:srgbClr val="FFF68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Đưa nước Mĩ thoát dần khỏi khủng hoảng</a:t>
            </a:r>
            <a:endParaRPr lang="vi-VN" sz="2800" dirty="0">
              <a:solidFill>
                <a:srgbClr val="FFF683"/>
              </a:solidFill>
            </a:endParaRPr>
          </a:p>
        </p:txBody>
      </p:sp>
      <p:pic>
        <p:nvPicPr>
          <p:cNvPr id="2" name="Google Shape;356;p9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id="{D3F24C08-4204-2DEB-40AF-D8B80C32726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0084" y="341469"/>
            <a:ext cx="1197099" cy="1051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432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68E2-7DE3-75CD-9970-5E186442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676" y="77146"/>
            <a:ext cx="4434720" cy="1716255"/>
          </a:xfrm>
        </p:spPr>
        <p:txBody>
          <a:bodyPr anchor="b">
            <a:normAutofit/>
          </a:bodyPr>
          <a:lstStyle/>
          <a:p>
            <a:r>
              <a:rPr lang="en-US" sz="52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7" name="Picture 6" descr="Rice fields on terraced of Mu Cang Chai  YenBai  in Vietnam">
            <a:extLst>
              <a:ext uri="{FF2B5EF4-FFF2-40B4-BE49-F238E27FC236}">
                <a16:creationId xmlns:a16="http://schemas.microsoft.com/office/drawing/2014/main" id="{B25EEB4B-DD1A-3E81-8183-D6FEAAB87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41" b="3188"/>
          <a:stretch/>
        </p:blipFill>
        <p:spPr>
          <a:xfrm>
            <a:off x="231017" y="77146"/>
            <a:ext cx="5221625" cy="301039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FA22FF-A29C-3CA4-A548-291A400160B5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570956"/>
            <a:ext cx="5519738" cy="171608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E49E9-9A3E-008C-B766-9C993EC44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8997" y="212212"/>
            <a:ext cx="1542739" cy="13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3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B2F104-1563-D16B-5189-BA091B34437A}"/>
              </a:ext>
            </a:extLst>
          </p:cNvPr>
          <p:cNvGrpSpPr>
            <a:grpSpLocks/>
          </p:cNvGrpSpPr>
          <p:nvPr/>
        </p:nvGrpSpPr>
        <p:grpSpPr bwMode="auto">
          <a:xfrm>
            <a:off x="0" y="1064955"/>
            <a:ext cx="12192000" cy="1327870"/>
            <a:chOff x="160" y="1353"/>
            <a:chExt cx="4734" cy="1132"/>
          </a:xfrm>
          <a:solidFill>
            <a:srgbClr val="CCECFF"/>
          </a:solidFill>
        </p:grpSpPr>
        <p:sp>
          <p:nvSpPr>
            <p:cNvPr id="46118" name="Rectangle 3" descr="Parchment">
              <a:extLst>
                <a:ext uri="{FF2B5EF4-FFF2-40B4-BE49-F238E27FC236}">
                  <a16:creationId xmlns:a16="http://schemas.microsoft.com/office/drawing/2014/main" id="{A90C570C-8DC1-CFBE-49E3-24CB79195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438"/>
              <a:ext cx="72" cy="324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9" name="AutoShape 4" descr="Parchment">
              <a:extLst>
                <a:ext uri="{FF2B5EF4-FFF2-40B4-BE49-F238E27FC236}">
                  <a16:creationId xmlns:a16="http://schemas.microsoft.com/office/drawing/2014/main" id="{C0CF3942-526E-EE9E-FCE7-393582276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1353"/>
              <a:ext cx="4734" cy="113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1. 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Năm 1928, so với tổng sản lượng công nghiệp thế giới, sản lượng công nghiệp của Mĩ chiếm: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779EDFCD-9ED4-4903-E4FD-30CE01DBCF7A}"/>
              </a:ext>
            </a:extLst>
          </p:cNvPr>
          <p:cNvGrpSpPr>
            <a:grpSpLocks/>
          </p:cNvGrpSpPr>
          <p:nvPr/>
        </p:nvGrpSpPr>
        <p:grpSpPr bwMode="auto">
          <a:xfrm>
            <a:off x="901" y="3370558"/>
            <a:ext cx="12191099" cy="486141"/>
            <a:chOff x="-68" y="2038"/>
            <a:chExt cx="4854" cy="3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6" name="Rectangle 6" descr="Water droplets">
              <a:extLst>
                <a:ext uri="{FF2B5EF4-FFF2-40B4-BE49-F238E27FC236}">
                  <a16:creationId xmlns:a16="http://schemas.microsoft.com/office/drawing/2014/main" id="{F1A30562-5E33-7DC3-1486-4144FDA4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7" name="AutoShape 7" descr="Water droplets">
              <a:extLst>
                <a:ext uri="{FF2B5EF4-FFF2-40B4-BE49-F238E27FC236}">
                  <a16:creationId xmlns:a16="http://schemas.microsoft.com/office/drawing/2014/main" id="{8A07C24C-BB5C-A060-64CD-C01B6DFFF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" y="2080"/>
              <a:ext cx="4854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48%</a:t>
              </a: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6207C534-294D-FACD-CDE0-61A1C3D9B783}"/>
              </a:ext>
            </a:extLst>
          </p:cNvPr>
          <p:cNvGrpSpPr>
            <a:grpSpLocks/>
          </p:cNvGrpSpPr>
          <p:nvPr/>
        </p:nvGrpSpPr>
        <p:grpSpPr bwMode="auto">
          <a:xfrm>
            <a:off x="0" y="4128944"/>
            <a:ext cx="12192000" cy="467910"/>
            <a:chOff x="104" y="2038"/>
            <a:chExt cx="4782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4" name="Rectangle 9" descr="Water droplets">
              <a:extLst>
                <a:ext uri="{FF2B5EF4-FFF2-40B4-BE49-F238E27FC236}">
                  <a16:creationId xmlns:a16="http://schemas.microsoft.com/office/drawing/2014/main" id="{5D31AB97-4EE8-D316-D07D-0B079454D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2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5" name="AutoShape 10" descr="Water droplets">
              <a:extLst>
                <a:ext uri="{FF2B5EF4-FFF2-40B4-BE49-F238E27FC236}">
                  <a16:creationId xmlns:a16="http://schemas.microsoft.com/office/drawing/2014/main" id="{945100E9-0CE5-44E1-466B-984239846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2068"/>
              <a:ext cx="4782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84%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321BC7B8-BC58-4BE8-99F0-B85403D94FE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78462"/>
            <a:ext cx="3860800" cy="683706"/>
            <a:chOff x="153" y="1974"/>
            <a:chExt cx="4733" cy="431"/>
          </a:xfrm>
        </p:grpSpPr>
        <p:sp>
          <p:nvSpPr>
            <p:cNvPr id="27659" name="Rectangle 12">
              <a:extLst>
                <a:ext uri="{FF2B5EF4-FFF2-40B4-BE49-F238E27FC236}">
                  <a16:creationId xmlns:a16="http://schemas.microsoft.com/office/drawing/2014/main" id="{E750EE99-151D-DEF1-C02B-68C9FA806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4"/>
              <a:ext cx="226" cy="36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3200">
                <a:latin typeface="MS Song"/>
              </a:endParaRPr>
            </a:p>
          </p:txBody>
        </p:sp>
        <p:sp>
          <p:nvSpPr>
            <p:cNvPr id="27660" name="AutoShape 13">
              <a:extLst>
                <a:ext uri="{FF2B5EF4-FFF2-40B4-BE49-F238E27FC236}">
                  <a16:creationId xmlns:a16="http://schemas.microsoft.com/office/drawing/2014/main" id="{597BEB91-EC51-0D7C-1919-787A67D16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97"/>
              <a:ext cx="4733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C830C309-DCF6-BF45-D8FC-A837F081CC0C}"/>
              </a:ext>
            </a:extLst>
          </p:cNvPr>
          <p:cNvGrpSpPr>
            <a:grpSpLocks/>
          </p:cNvGrpSpPr>
          <p:nvPr/>
        </p:nvGrpSpPr>
        <p:grpSpPr bwMode="auto">
          <a:xfrm>
            <a:off x="901" y="2633613"/>
            <a:ext cx="12191099" cy="466542"/>
            <a:chOff x="32" y="2039"/>
            <a:chExt cx="485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0" name="Rectangle 15" descr="Water droplets">
              <a:extLst>
                <a:ext uri="{FF2B5EF4-FFF2-40B4-BE49-F238E27FC236}">
                  <a16:creationId xmlns:a16="http://schemas.microsoft.com/office/drawing/2014/main" id="{362BF825-2FD0-56B5-3828-5563EF997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1" name="AutoShape 16" descr="Water droplets">
              <a:extLst>
                <a:ext uri="{FF2B5EF4-FFF2-40B4-BE49-F238E27FC236}">
                  <a16:creationId xmlns:a16="http://schemas.microsoft.com/office/drawing/2014/main" id="{01C13DE9-6EF7-7974-B50D-55603E59C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2068"/>
              <a:ext cx="485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18%</a:t>
              </a:r>
            </a:p>
          </p:txBody>
        </p:sp>
      </p:grpSp>
      <p:sp>
        <p:nvSpPr>
          <p:cNvPr id="24607" name="Rectangle 31">
            <a:extLst>
              <a:ext uri="{FF2B5EF4-FFF2-40B4-BE49-F238E27FC236}">
                <a16:creationId xmlns:a16="http://schemas.microsoft.com/office/drawing/2014/main" id="{B5D39B98-BEFA-937E-BFFD-34009F52A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6283974"/>
            <a:ext cx="2207684" cy="5744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21909" tIns="60953" rIns="121909" bIns="60953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9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44A7C769-E735-19CE-0933-BAD975E06E02}"/>
              </a:ext>
            </a:extLst>
          </p:cNvPr>
          <p:cNvGrpSpPr>
            <a:grpSpLocks/>
          </p:cNvGrpSpPr>
          <p:nvPr/>
        </p:nvGrpSpPr>
        <p:grpSpPr bwMode="auto">
          <a:xfrm>
            <a:off x="1090" y="4868813"/>
            <a:ext cx="12190911" cy="466542"/>
            <a:chOff x="-18" y="2039"/>
            <a:chExt cx="490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08" name="Rectangle 33" descr="Water droplets">
              <a:extLst>
                <a:ext uri="{FF2B5EF4-FFF2-40B4-BE49-F238E27FC236}">
                  <a16:creationId xmlns:a16="http://schemas.microsoft.com/office/drawing/2014/main" id="{645B72BF-341A-0A80-860C-BF31F426B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09" name="AutoShape 34" descr="Water droplets">
              <a:extLst>
                <a:ext uri="{FF2B5EF4-FFF2-40B4-BE49-F238E27FC236}">
                  <a16:creationId xmlns:a16="http://schemas.microsoft.com/office/drawing/2014/main" id="{541898F3-60B5-9021-3882-CB4F2FD0B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" y="2068"/>
              <a:ext cx="490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98%</a:t>
              </a:r>
            </a:p>
          </p:txBody>
        </p:sp>
      </p:grpSp>
      <p:sp>
        <p:nvSpPr>
          <p:cNvPr id="27657" name="Text Box 36">
            <a:extLst>
              <a:ext uri="{FF2B5EF4-FFF2-40B4-BE49-F238E27FC236}">
                <a16:creationId xmlns:a16="http://schemas.microsoft.com/office/drawing/2014/main" id="{103F7894-B2A5-4DA3-3A53-8395EBBB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6477001"/>
            <a:ext cx="1422400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3" rIns="121909" bIns="609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MS Song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42CDCA-0B8B-5DA5-8360-AC254EF88B7F}"/>
              </a:ext>
            </a:extLst>
          </p:cNvPr>
          <p:cNvSpPr txBox="1"/>
          <p:nvPr/>
        </p:nvSpPr>
        <p:spPr>
          <a:xfrm>
            <a:off x="2743200" y="1"/>
            <a:ext cx="5892800" cy="83099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B896D85-AA5E-6666-B2C4-57282E83B403}"/>
              </a:ext>
            </a:extLst>
          </p:cNvPr>
          <p:cNvGrpSpPr>
            <a:grpSpLocks/>
          </p:cNvGrpSpPr>
          <p:nvPr/>
        </p:nvGrpSpPr>
        <p:grpSpPr bwMode="auto">
          <a:xfrm>
            <a:off x="0" y="1164662"/>
            <a:ext cx="12192000" cy="823467"/>
            <a:chOff x="160" y="1438"/>
            <a:chExt cx="4734" cy="702"/>
          </a:xfrm>
          <a:solidFill>
            <a:srgbClr val="CCECFF"/>
          </a:solidFill>
        </p:grpSpPr>
        <p:sp>
          <p:nvSpPr>
            <p:cNvPr id="46118" name="Rectangle 3" descr="Parchment">
              <a:extLst>
                <a:ext uri="{FF2B5EF4-FFF2-40B4-BE49-F238E27FC236}">
                  <a16:creationId xmlns:a16="http://schemas.microsoft.com/office/drawing/2014/main" id="{15EA8B65-D858-FF04-C3D4-A585EAC0D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438"/>
              <a:ext cx="72" cy="324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9" name="AutoShape 4" descr="Parchment">
              <a:extLst>
                <a:ext uri="{FF2B5EF4-FFF2-40B4-BE49-F238E27FC236}">
                  <a16:creationId xmlns:a16="http://schemas.microsoft.com/office/drawing/2014/main" id="{BD8F9517-7E12-56FB-94DC-05548955C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1530"/>
              <a:ext cx="4734" cy="61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2. 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Đâu là biện pháp Mĩ không dùng để phát triển kinh tế?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96AC73AA-8D8B-CCF8-9F4D-BBF6AF932158}"/>
              </a:ext>
            </a:extLst>
          </p:cNvPr>
          <p:cNvGrpSpPr>
            <a:grpSpLocks/>
          </p:cNvGrpSpPr>
          <p:nvPr/>
        </p:nvGrpSpPr>
        <p:grpSpPr bwMode="auto">
          <a:xfrm>
            <a:off x="901" y="3370558"/>
            <a:ext cx="12191099" cy="486141"/>
            <a:chOff x="-68" y="2038"/>
            <a:chExt cx="4854" cy="3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6" name="Rectangle 6" descr="Water droplets">
              <a:extLst>
                <a:ext uri="{FF2B5EF4-FFF2-40B4-BE49-F238E27FC236}">
                  <a16:creationId xmlns:a16="http://schemas.microsoft.com/office/drawing/2014/main" id="{AC996AF7-3CD0-54D5-BF67-86F7FB1B4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7" name="AutoShape 7" descr="Water droplets">
              <a:extLst>
                <a:ext uri="{FF2B5EF4-FFF2-40B4-BE49-F238E27FC236}">
                  <a16:creationId xmlns:a16="http://schemas.microsoft.com/office/drawing/2014/main" id="{97EED61B-E713-08C2-34FB-EDFB9E272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" y="2080"/>
              <a:ext cx="4854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Tăng cường độ lao động và bóc lột công nhân.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449024A7-32F4-A5C2-05C6-BCCE3CC58BD6}"/>
              </a:ext>
            </a:extLst>
          </p:cNvPr>
          <p:cNvGrpSpPr>
            <a:grpSpLocks/>
          </p:cNvGrpSpPr>
          <p:nvPr/>
        </p:nvGrpSpPr>
        <p:grpSpPr bwMode="auto">
          <a:xfrm>
            <a:off x="0" y="4128944"/>
            <a:ext cx="12192000" cy="467910"/>
            <a:chOff x="104" y="2038"/>
            <a:chExt cx="4782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4" name="Rectangle 9" descr="Water droplets">
              <a:extLst>
                <a:ext uri="{FF2B5EF4-FFF2-40B4-BE49-F238E27FC236}">
                  <a16:creationId xmlns:a16="http://schemas.microsoft.com/office/drawing/2014/main" id="{A45ABF89-8D57-8D5D-A64C-314FCCCE2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2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5" name="AutoShape 10" descr="Water droplets">
              <a:extLst>
                <a:ext uri="{FF2B5EF4-FFF2-40B4-BE49-F238E27FC236}">
                  <a16:creationId xmlns:a16="http://schemas.microsoft.com/office/drawing/2014/main" id="{9A94A684-53AE-CB94-AD09-673AD7CED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2068"/>
              <a:ext cx="4782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867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Tăng cường gây chiến tranh xâm lược thuộc địa</a:t>
              </a:r>
              <a:r>
                <a:rPr lang="vi-VN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F3E4A3D4-9D42-4134-E414-14C90C08B66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78462"/>
            <a:ext cx="3860800" cy="683706"/>
            <a:chOff x="153" y="1974"/>
            <a:chExt cx="4733" cy="431"/>
          </a:xfrm>
        </p:grpSpPr>
        <p:sp>
          <p:nvSpPr>
            <p:cNvPr id="28683" name="Rectangle 12">
              <a:extLst>
                <a:ext uri="{FF2B5EF4-FFF2-40B4-BE49-F238E27FC236}">
                  <a16:creationId xmlns:a16="http://schemas.microsoft.com/office/drawing/2014/main" id="{07F857C3-7904-2F28-CE78-ED819EB2A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4"/>
              <a:ext cx="226" cy="36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3200">
                <a:latin typeface="MS Song"/>
              </a:endParaRPr>
            </a:p>
          </p:txBody>
        </p:sp>
        <p:sp>
          <p:nvSpPr>
            <p:cNvPr id="28684" name="AutoShape 13">
              <a:extLst>
                <a:ext uri="{FF2B5EF4-FFF2-40B4-BE49-F238E27FC236}">
                  <a16:creationId xmlns:a16="http://schemas.microsoft.com/office/drawing/2014/main" id="{E8110D39-E2F7-E7A3-9F94-22426218D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97"/>
              <a:ext cx="4733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75B4404C-2269-036B-880A-B82461FEA021}"/>
              </a:ext>
            </a:extLst>
          </p:cNvPr>
          <p:cNvGrpSpPr>
            <a:grpSpLocks/>
          </p:cNvGrpSpPr>
          <p:nvPr/>
        </p:nvGrpSpPr>
        <p:grpSpPr bwMode="auto">
          <a:xfrm>
            <a:off x="901" y="2633613"/>
            <a:ext cx="12191099" cy="466542"/>
            <a:chOff x="32" y="2039"/>
            <a:chExt cx="485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0" name="Rectangle 15" descr="Water droplets">
              <a:extLst>
                <a:ext uri="{FF2B5EF4-FFF2-40B4-BE49-F238E27FC236}">
                  <a16:creationId xmlns:a16="http://schemas.microsoft.com/office/drawing/2014/main" id="{5148D918-A672-44BF-E867-F54DB6E1F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1" name="AutoShape 16" descr="Water droplets">
              <a:extLst>
                <a:ext uri="{FF2B5EF4-FFF2-40B4-BE49-F238E27FC236}">
                  <a16:creationId xmlns:a16="http://schemas.microsoft.com/office/drawing/2014/main" id="{1739A298-7D19-891C-E6D7-0D9CDA3E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2068"/>
              <a:ext cx="485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Cải tiến kĩ thuật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607" name="Rectangle 31">
            <a:extLst>
              <a:ext uri="{FF2B5EF4-FFF2-40B4-BE49-F238E27FC236}">
                <a16:creationId xmlns:a16="http://schemas.microsoft.com/office/drawing/2014/main" id="{8AE3B328-A494-D1F1-ADA6-A857A3F94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6283974"/>
            <a:ext cx="2207684" cy="5744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21909" tIns="60953" rIns="121909" bIns="60953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9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DC30DEF7-C9C5-C262-C848-EC3845FDDF81}"/>
              </a:ext>
            </a:extLst>
          </p:cNvPr>
          <p:cNvGrpSpPr>
            <a:grpSpLocks/>
          </p:cNvGrpSpPr>
          <p:nvPr/>
        </p:nvGrpSpPr>
        <p:grpSpPr bwMode="auto">
          <a:xfrm>
            <a:off x="1090" y="4868813"/>
            <a:ext cx="12190911" cy="466542"/>
            <a:chOff x="-18" y="2039"/>
            <a:chExt cx="490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08" name="Rectangle 33" descr="Water droplets">
              <a:extLst>
                <a:ext uri="{FF2B5EF4-FFF2-40B4-BE49-F238E27FC236}">
                  <a16:creationId xmlns:a16="http://schemas.microsoft.com/office/drawing/2014/main" id="{7A8766D8-E5E7-F290-C472-A19C17554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09" name="AutoShape 34" descr="Water droplets">
              <a:extLst>
                <a:ext uri="{FF2B5EF4-FFF2-40B4-BE49-F238E27FC236}">
                  <a16:creationId xmlns:a16="http://schemas.microsoft.com/office/drawing/2014/main" id="{420C8EC5-FD45-7F2D-9143-F8567BBBE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" y="2068"/>
              <a:ext cx="490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 xuất dây chuyền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681" name="Text Box 36">
            <a:extLst>
              <a:ext uri="{FF2B5EF4-FFF2-40B4-BE49-F238E27FC236}">
                <a16:creationId xmlns:a16="http://schemas.microsoft.com/office/drawing/2014/main" id="{5996552A-4480-0D81-EC2C-0E34FDFB2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6477001"/>
            <a:ext cx="1422400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3" rIns="121909" bIns="609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MS Song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EA160-0123-F606-C0A0-8295E0019C00}"/>
              </a:ext>
            </a:extLst>
          </p:cNvPr>
          <p:cNvSpPr txBox="1"/>
          <p:nvPr/>
        </p:nvSpPr>
        <p:spPr>
          <a:xfrm>
            <a:off x="2743200" y="1"/>
            <a:ext cx="5892800" cy="83099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4800600" y="3733800"/>
            <a:ext cx="5410200" cy="23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139700">
              <a:spcBef>
                <a:spcPts val="0"/>
              </a:spcBef>
              <a:buSzPts val="32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 descr="Kết quả hình ảnh cho hinh nuoc m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5" y="1852862"/>
            <a:ext cx="5450305" cy="47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 descr="Kết quả hình ảnh cho hinh nuoc mi"/>
          <p:cNvSpPr txBox="1"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b="1">
              <a:solidFill>
                <a:schemeClr val="dk1"/>
              </a:solidFill>
            </a:endParaRPr>
          </a:p>
        </p:txBody>
      </p:sp>
      <p:pic>
        <p:nvPicPr>
          <p:cNvPr id="106" name="Google Shape;106;p2" descr="Kết quả hình ảnh cho hinh nuoc m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199" y="1852862"/>
            <a:ext cx="6136105" cy="476450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356937" y="288758"/>
            <a:ext cx="11478126" cy="129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33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2"/>
              </a:buClr>
              <a:buSzPts val="2800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nhớ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48DADD-3754-4065-9D13-13DF1F722CBD}"/>
              </a:ext>
            </a:extLst>
          </p:cNvPr>
          <p:cNvGrpSpPr>
            <a:grpSpLocks/>
          </p:cNvGrpSpPr>
          <p:nvPr/>
        </p:nvGrpSpPr>
        <p:grpSpPr bwMode="auto">
          <a:xfrm>
            <a:off x="0" y="966419"/>
            <a:ext cx="12192000" cy="1327870"/>
            <a:chOff x="160" y="1269"/>
            <a:chExt cx="4734" cy="1132"/>
          </a:xfrm>
          <a:solidFill>
            <a:srgbClr val="CCECFF"/>
          </a:solidFill>
        </p:grpSpPr>
        <p:sp>
          <p:nvSpPr>
            <p:cNvPr id="46118" name="Rectangle 3" descr="Parchment">
              <a:extLst>
                <a:ext uri="{FF2B5EF4-FFF2-40B4-BE49-F238E27FC236}">
                  <a16:creationId xmlns:a16="http://schemas.microsoft.com/office/drawing/2014/main" id="{1DFCB77B-E919-02E0-727A-137756092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438"/>
              <a:ext cx="72" cy="324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9" name="AutoShape 4" descr="Parchment">
              <a:extLst>
                <a:ext uri="{FF2B5EF4-FFF2-40B4-BE49-F238E27FC236}">
                  <a16:creationId xmlns:a16="http://schemas.microsoft.com/office/drawing/2014/main" id="{3E4F1F68-711C-D89D-2F81-ACE64805A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1269"/>
              <a:ext cx="4734" cy="113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3. 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Tổng thống </a:t>
              </a:r>
              <a:r>
                <a:rPr lang="vi-VN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Rudơven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đã làm gì để đưa nước Mĩ thoát khỏi khủng hoảng?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5521EEF7-8CC0-3AB5-C124-6486F41F7FDE}"/>
              </a:ext>
            </a:extLst>
          </p:cNvPr>
          <p:cNvGrpSpPr>
            <a:grpSpLocks/>
          </p:cNvGrpSpPr>
          <p:nvPr/>
        </p:nvGrpSpPr>
        <p:grpSpPr bwMode="auto">
          <a:xfrm>
            <a:off x="901" y="3370558"/>
            <a:ext cx="12191099" cy="486141"/>
            <a:chOff x="-68" y="2038"/>
            <a:chExt cx="4854" cy="3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6" name="Rectangle 6" descr="Water droplets">
              <a:extLst>
                <a:ext uri="{FF2B5EF4-FFF2-40B4-BE49-F238E27FC236}">
                  <a16:creationId xmlns:a16="http://schemas.microsoft.com/office/drawing/2014/main" id="{D482BC0B-9FBD-515B-1C1C-85563A6F5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7" name="AutoShape 7" descr="Water droplets">
              <a:extLst>
                <a:ext uri="{FF2B5EF4-FFF2-40B4-BE49-F238E27FC236}">
                  <a16:creationId xmlns:a16="http://schemas.microsoft.com/office/drawing/2014/main" id="{795C6C9D-6086-76AC-C9F7-9D6EEB1E0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" y="2080"/>
              <a:ext cx="4854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Tiến hành chiến tranh xâm lược với Mĩ </a:t>
              </a:r>
              <a:r>
                <a:rPr lang="vi-VN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Latinh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A035F1C8-B2E5-27CF-DFB8-F6C40E35E2D9}"/>
              </a:ext>
            </a:extLst>
          </p:cNvPr>
          <p:cNvGrpSpPr>
            <a:grpSpLocks/>
          </p:cNvGrpSpPr>
          <p:nvPr/>
        </p:nvGrpSpPr>
        <p:grpSpPr bwMode="auto">
          <a:xfrm>
            <a:off x="0" y="4128944"/>
            <a:ext cx="12192000" cy="467910"/>
            <a:chOff x="104" y="2038"/>
            <a:chExt cx="4782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4" name="Rectangle 9" descr="Water droplets">
              <a:extLst>
                <a:ext uri="{FF2B5EF4-FFF2-40B4-BE49-F238E27FC236}">
                  <a16:creationId xmlns:a16="http://schemas.microsoft.com/office/drawing/2014/main" id="{C15FB8B2-13F5-E01B-BD4A-4E584173B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2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5" name="AutoShape 10" descr="Water droplets">
              <a:extLst>
                <a:ext uri="{FF2B5EF4-FFF2-40B4-BE49-F238E27FC236}">
                  <a16:creationId xmlns:a16="http://schemas.microsoft.com/office/drawing/2014/main" id="{407A7DD5-2B00-E4AF-FBD1-683881781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2068"/>
              <a:ext cx="4782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Xuất khẩu hàng hóa sang các nước Mĩ </a:t>
              </a:r>
              <a:r>
                <a:rPr lang="vi-VN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Latinh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81CFF338-1BF1-CCB6-61B2-42DF5475881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78462"/>
            <a:ext cx="3860800" cy="683706"/>
            <a:chOff x="153" y="1974"/>
            <a:chExt cx="4733" cy="431"/>
          </a:xfrm>
        </p:grpSpPr>
        <p:sp>
          <p:nvSpPr>
            <p:cNvPr id="29707" name="Rectangle 12">
              <a:extLst>
                <a:ext uri="{FF2B5EF4-FFF2-40B4-BE49-F238E27FC236}">
                  <a16:creationId xmlns:a16="http://schemas.microsoft.com/office/drawing/2014/main" id="{E0B6E212-9C0B-AE47-2700-DDCBA4B77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4"/>
              <a:ext cx="226" cy="36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3200">
                <a:latin typeface="MS Song"/>
              </a:endParaRPr>
            </a:p>
          </p:txBody>
        </p:sp>
        <p:sp>
          <p:nvSpPr>
            <p:cNvPr id="29708" name="AutoShape 13">
              <a:extLst>
                <a:ext uri="{FF2B5EF4-FFF2-40B4-BE49-F238E27FC236}">
                  <a16:creationId xmlns:a16="http://schemas.microsoft.com/office/drawing/2014/main" id="{1E36A235-E6D6-6780-0D91-5D20F34E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97"/>
              <a:ext cx="4733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D902D834-ED02-6F12-6BA5-26AD413B72FB}"/>
              </a:ext>
            </a:extLst>
          </p:cNvPr>
          <p:cNvGrpSpPr>
            <a:grpSpLocks/>
          </p:cNvGrpSpPr>
          <p:nvPr/>
        </p:nvGrpSpPr>
        <p:grpSpPr bwMode="auto">
          <a:xfrm>
            <a:off x="901" y="2633613"/>
            <a:ext cx="12191099" cy="466542"/>
            <a:chOff x="32" y="2039"/>
            <a:chExt cx="485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0" name="Rectangle 15" descr="Water droplets">
              <a:extLst>
                <a:ext uri="{FF2B5EF4-FFF2-40B4-BE49-F238E27FC236}">
                  <a16:creationId xmlns:a16="http://schemas.microsoft.com/office/drawing/2014/main" id="{5B4134D4-EFC3-69DE-A9A9-D39018668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1" name="AutoShape 16" descr="Water droplets">
              <a:extLst>
                <a:ext uri="{FF2B5EF4-FFF2-40B4-BE49-F238E27FC236}">
                  <a16:creationId xmlns:a16="http://schemas.microsoft.com/office/drawing/2014/main" id="{5F0F1402-DCC7-A85B-0525-E6277FB20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2068"/>
              <a:ext cx="485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Tuyên chiến với Đức, Ý.</a:t>
              </a:r>
            </a:p>
          </p:txBody>
        </p:sp>
      </p:grpSp>
      <p:sp>
        <p:nvSpPr>
          <p:cNvPr id="24607" name="Rectangle 31">
            <a:extLst>
              <a:ext uri="{FF2B5EF4-FFF2-40B4-BE49-F238E27FC236}">
                <a16:creationId xmlns:a16="http://schemas.microsoft.com/office/drawing/2014/main" id="{941119FA-0CC6-532B-AA6E-719B35DD4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6283974"/>
            <a:ext cx="2207684" cy="5744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21909" tIns="60953" rIns="121909" bIns="60953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9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E49218A0-1CC9-335C-99FE-FC7DFD14A0DE}"/>
              </a:ext>
            </a:extLst>
          </p:cNvPr>
          <p:cNvGrpSpPr>
            <a:grpSpLocks/>
          </p:cNvGrpSpPr>
          <p:nvPr/>
        </p:nvGrpSpPr>
        <p:grpSpPr bwMode="auto">
          <a:xfrm>
            <a:off x="1090" y="4868813"/>
            <a:ext cx="12190911" cy="466542"/>
            <a:chOff x="-18" y="2039"/>
            <a:chExt cx="490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08" name="Rectangle 33" descr="Water droplets">
              <a:extLst>
                <a:ext uri="{FF2B5EF4-FFF2-40B4-BE49-F238E27FC236}">
                  <a16:creationId xmlns:a16="http://schemas.microsoft.com/office/drawing/2014/main" id="{4B1A5010-4727-2D82-24BD-41ED8E260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09" name="AutoShape 34" descr="Water droplets">
              <a:extLst>
                <a:ext uri="{FF2B5EF4-FFF2-40B4-BE49-F238E27FC236}">
                  <a16:creationId xmlns:a16="http://schemas.microsoft.com/office/drawing/2014/main" id="{006A93C8-82BE-22A7-9F6E-7917C2817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" y="2068"/>
              <a:ext cx="490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867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 hiện chính sách mới</a:t>
              </a:r>
              <a:r>
                <a:rPr lang="vi-VN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9705" name="Text Box 36">
            <a:extLst>
              <a:ext uri="{FF2B5EF4-FFF2-40B4-BE49-F238E27FC236}">
                <a16:creationId xmlns:a16="http://schemas.microsoft.com/office/drawing/2014/main" id="{27D7C5B6-F416-7951-24A2-ED053FA0F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6477001"/>
            <a:ext cx="1422400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3" rIns="121909" bIns="609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MS Song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BC0E01-84A8-10CC-9D82-7F390BC3502A}"/>
              </a:ext>
            </a:extLst>
          </p:cNvPr>
          <p:cNvSpPr txBox="1"/>
          <p:nvPr/>
        </p:nvSpPr>
        <p:spPr>
          <a:xfrm>
            <a:off x="2743200" y="1"/>
            <a:ext cx="5892800" cy="83099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8FFF3AA-5FB6-2551-5373-D7CCF999D8E8}"/>
              </a:ext>
            </a:extLst>
          </p:cNvPr>
          <p:cNvGrpSpPr>
            <a:grpSpLocks/>
          </p:cNvGrpSpPr>
          <p:nvPr/>
        </p:nvGrpSpPr>
        <p:grpSpPr bwMode="auto">
          <a:xfrm>
            <a:off x="0" y="941786"/>
            <a:ext cx="12192000" cy="1373618"/>
            <a:chOff x="160" y="1248"/>
            <a:chExt cx="4734" cy="1171"/>
          </a:xfrm>
          <a:solidFill>
            <a:srgbClr val="CCECFF"/>
          </a:solidFill>
        </p:grpSpPr>
        <p:sp>
          <p:nvSpPr>
            <p:cNvPr id="46118" name="Rectangle 3" descr="Parchment">
              <a:extLst>
                <a:ext uri="{FF2B5EF4-FFF2-40B4-BE49-F238E27FC236}">
                  <a16:creationId xmlns:a16="http://schemas.microsoft.com/office/drawing/2014/main" id="{022EE233-6C4C-ECF2-C30B-0D728CC5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438"/>
              <a:ext cx="72" cy="324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9" name="AutoShape 4" descr="Parchment">
              <a:extLst>
                <a:ext uri="{FF2B5EF4-FFF2-40B4-BE49-F238E27FC236}">
                  <a16:creationId xmlns:a16="http://schemas.microsoft.com/office/drawing/2014/main" id="{CD492A09-491E-4305-7060-8C89D49FD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1248"/>
              <a:ext cx="4734" cy="1171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733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4. Biện pháp để Anh, Pháp, Mĩ thoát khỏi cuộc khủng kinh tế 1929-1933 là 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DB93AA07-03C4-1214-BF12-9BCB22F8E0F7}"/>
              </a:ext>
            </a:extLst>
          </p:cNvPr>
          <p:cNvGrpSpPr>
            <a:grpSpLocks/>
          </p:cNvGrpSpPr>
          <p:nvPr/>
        </p:nvGrpSpPr>
        <p:grpSpPr bwMode="auto">
          <a:xfrm>
            <a:off x="901" y="3370558"/>
            <a:ext cx="12191099" cy="486141"/>
            <a:chOff x="-68" y="2038"/>
            <a:chExt cx="4854" cy="3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6" name="Rectangle 6" descr="Water droplets">
              <a:extLst>
                <a:ext uri="{FF2B5EF4-FFF2-40B4-BE49-F238E27FC236}">
                  <a16:creationId xmlns:a16="http://schemas.microsoft.com/office/drawing/2014/main" id="{EE63C330-9377-B567-A013-C5F0E1835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7" name="AutoShape 7" descr="Water droplets">
              <a:extLst>
                <a:ext uri="{FF2B5EF4-FFF2-40B4-BE49-F238E27FC236}">
                  <a16:creationId xmlns:a16="http://schemas.microsoft.com/office/drawing/2014/main" id="{D369F568-2CF8-7918-B7C4-7CE1115A3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" y="2080"/>
              <a:ext cx="4854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Thiết lập chế độ độc tài phát xít. </a:t>
              </a: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3A5FCACD-AB8A-4CEF-6471-E4CFDB7E9A51}"/>
              </a:ext>
            </a:extLst>
          </p:cNvPr>
          <p:cNvGrpSpPr>
            <a:grpSpLocks/>
          </p:cNvGrpSpPr>
          <p:nvPr/>
        </p:nvGrpSpPr>
        <p:grpSpPr bwMode="auto">
          <a:xfrm>
            <a:off x="0" y="4128944"/>
            <a:ext cx="12192000" cy="467910"/>
            <a:chOff x="104" y="2038"/>
            <a:chExt cx="4782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4" name="Rectangle 9" descr="Water droplets">
              <a:extLst>
                <a:ext uri="{FF2B5EF4-FFF2-40B4-BE49-F238E27FC236}">
                  <a16:creationId xmlns:a16="http://schemas.microsoft.com/office/drawing/2014/main" id="{AB69CDC3-2974-3FB2-22CE-9ECC2EBB2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2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5" name="AutoShape 10" descr="Water droplets">
              <a:extLst>
                <a:ext uri="{FF2B5EF4-FFF2-40B4-BE49-F238E27FC236}">
                  <a16:creationId xmlns:a16="http://schemas.microsoft.com/office/drawing/2014/main" id="{70A80469-128B-22FA-E9DB-A5A09A59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2068"/>
              <a:ext cx="4782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Cải cách bộ máy nhà nước. 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29825A43-4109-FFCD-5E28-CE713798A07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78462"/>
            <a:ext cx="3860800" cy="683706"/>
            <a:chOff x="153" y="1974"/>
            <a:chExt cx="4733" cy="431"/>
          </a:xfrm>
        </p:grpSpPr>
        <p:sp>
          <p:nvSpPr>
            <p:cNvPr id="30731" name="Rectangle 12">
              <a:extLst>
                <a:ext uri="{FF2B5EF4-FFF2-40B4-BE49-F238E27FC236}">
                  <a16:creationId xmlns:a16="http://schemas.microsoft.com/office/drawing/2014/main" id="{0378D6F7-C30B-31A7-8702-F388B220E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4"/>
              <a:ext cx="226" cy="36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3200">
                <a:latin typeface="MS Song"/>
              </a:endParaRPr>
            </a:p>
          </p:txBody>
        </p:sp>
        <p:sp>
          <p:nvSpPr>
            <p:cNvPr id="30732" name="AutoShape 13">
              <a:extLst>
                <a:ext uri="{FF2B5EF4-FFF2-40B4-BE49-F238E27FC236}">
                  <a16:creationId xmlns:a16="http://schemas.microsoft.com/office/drawing/2014/main" id="{47FBA683-7205-A905-1799-E1BCF8DF0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97"/>
              <a:ext cx="4733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A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3ADDDB8D-459F-448A-58D0-0B5FBD4E35D5}"/>
              </a:ext>
            </a:extLst>
          </p:cNvPr>
          <p:cNvGrpSpPr>
            <a:grpSpLocks/>
          </p:cNvGrpSpPr>
          <p:nvPr/>
        </p:nvGrpSpPr>
        <p:grpSpPr bwMode="auto">
          <a:xfrm>
            <a:off x="901" y="2633613"/>
            <a:ext cx="12191099" cy="466542"/>
            <a:chOff x="32" y="2039"/>
            <a:chExt cx="485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0" name="Rectangle 15" descr="Water droplets">
              <a:extLst>
                <a:ext uri="{FF2B5EF4-FFF2-40B4-BE49-F238E27FC236}">
                  <a16:creationId xmlns:a16="http://schemas.microsoft.com/office/drawing/2014/main" id="{C3636480-643B-77FC-7F1F-64B3FC784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1" name="AutoShape 16" descr="Water droplets">
              <a:extLst>
                <a:ext uri="{FF2B5EF4-FFF2-40B4-BE49-F238E27FC236}">
                  <a16:creationId xmlns:a16="http://schemas.microsoft.com/office/drawing/2014/main" id="{8745762A-3AD2-6831-5BAF-A0EF9042D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2068"/>
              <a:ext cx="485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Cải cách kinh tế - xã hội. </a:t>
              </a:r>
            </a:p>
          </p:txBody>
        </p:sp>
      </p:grpSp>
      <p:sp>
        <p:nvSpPr>
          <p:cNvPr id="24607" name="Rectangle 31">
            <a:extLst>
              <a:ext uri="{FF2B5EF4-FFF2-40B4-BE49-F238E27FC236}">
                <a16:creationId xmlns:a16="http://schemas.microsoft.com/office/drawing/2014/main" id="{C32B54F6-23CE-3C08-484A-DE14B3215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6283974"/>
            <a:ext cx="2207684" cy="5744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21909" tIns="60953" rIns="121909" bIns="60953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9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B79F466D-13CA-5C29-8D84-11C3C7B56E36}"/>
              </a:ext>
            </a:extLst>
          </p:cNvPr>
          <p:cNvGrpSpPr>
            <a:grpSpLocks/>
          </p:cNvGrpSpPr>
          <p:nvPr/>
        </p:nvGrpSpPr>
        <p:grpSpPr bwMode="auto">
          <a:xfrm>
            <a:off x="1090" y="4868813"/>
            <a:ext cx="12190911" cy="466542"/>
            <a:chOff x="-18" y="2039"/>
            <a:chExt cx="490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08" name="Rectangle 33" descr="Water droplets">
              <a:extLst>
                <a:ext uri="{FF2B5EF4-FFF2-40B4-BE49-F238E27FC236}">
                  <a16:creationId xmlns:a16="http://schemas.microsoft.com/office/drawing/2014/main" id="{C3BC54B4-E876-326F-577B-D87B04DFB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09" name="AutoShape 34" descr="Water droplets">
              <a:extLst>
                <a:ext uri="{FF2B5EF4-FFF2-40B4-BE49-F238E27FC236}">
                  <a16:creationId xmlns:a16="http://schemas.microsoft.com/office/drawing/2014/main" id="{3726B3D9-21E7-AC5C-858D-B050E2413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" y="2068"/>
              <a:ext cx="490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Áp dụng chính sách kinh tế mới. </a:t>
              </a:r>
            </a:p>
          </p:txBody>
        </p:sp>
      </p:grpSp>
      <p:sp>
        <p:nvSpPr>
          <p:cNvPr id="30729" name="Text Box 36">
            <a:extLst>
              <a:ext uri="{FF2B5EF4-FFF2-40B4-BE49-F238E27FC236}">
                <a16:creationId xmlns:a16="http://schemas.microsoft.com/office/drawing/2014/main" id="{4991C354-719D-02BE-336E-79CC10E15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6477001"/>
            <a:ext cx="1422400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3" rIns="121909" bIns="609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MS Song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2950F3-1E14-ECDC-84C5-7FF67980C118}"/>
              </a:ext>
            </a:extLst>
          </p:cNvPr>
          <p:cNvSpPr txBox="1"/>
          <p:nvPr/>
        </p:nvSpPr>
        <p:spPr>
          <a:xfrm>
            <a:off x="2743200" y="1"/>
            <a:ext cx="5892800" cy="83099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3906060-DFAD-B31A-C397-5B8479C91528}"/>
              </a:ext>
            </a:extLst>
          </p:cNvPr>
          <p:cNvGrpSpPr>
            <a:grpSpLocks/>
          </p:cNvGrpSpPr>
          <p:nvPr/>
        </p:nvGrpSpPr>
        <p:grpSpPr bwMode="auto">
          <a:xfrm>
            <a:off x="0" y="962902"/>
            <a:ext cx="12192000" cy="1327870"/>
            <a:chOff x="160" y="1266"/>
            <a:chExt cx="4734" cy="1132"/>
          </a:xfrm>
          <a:solidFill>
            <a:srgbClr val="CCECFF"/>
          </a:solidFill>
        </p:grpSpPr>
        <p:sp>
          <p:nvSpPr>
            <p:cNvPr id="46118" name="Rectangle 3" descr="Parchment">
              <a:extLst>
                <a:ext uri="{FF2B5EF4-FFF2-40B4-BE49-F238E27FC236}">
                  <a16:creationId xmlns:a16="http://schemas.microsoft.com/office/drawing/2014/main" id="{51EA73A6-1001-EB84-D480-428DB0622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1438"/>
              <a:ext cx="72" cy="324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9" name="AutoShape 4" descr="Parchment">
              <a:extLst>
                <a:ext uri="{FF2B5EF4-FFF2-40B4-BE49-F238E27FC236}">
                  <a16:creationId xmlns:a16="http://schemas.microsoft.com/office/drawing/2014/main" id="{759D04A6-8F43-0D8E-D212-895AB8629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1266"/>
              <a:ext cx="4734" cy="113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5. 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Sau khi thực hiện chính sách mới, nền kinh tế Mĩ có những nét mới nào?	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A45AD011-B0E6-762A-74A3-55A5C8C51EF3}"/>
              </a:ext>
            </a:extLst>
          </p:cNvPr>
          <p:cNvGrpSpPr>
            <a:grpSpLocks/>
          </p:cNvGrpSpPr>
          <p:nvPr/>
        </p:nvGrpSpPr>
        <p:grpSpPr bwMode="auto">
          <a:xfrm>
            <a:off x="901" y="3370558"/>
            <a:ext cx="12191099" cy="486141"/>
            <a:chOff x="-68" y="2038"/>
            <a:chExt cx="4854" cy="3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6" name="Rectangle 6" descr="Water droplets">
              <a:extLst>
                <a:ext uri="{FF2B5EF4-FFF2-40B4-BE49-F238E27FC236}">
                  <a16:creationId xmlns:a16="http://schemas.microsoft.com/office/drawing/2014/main" id="{40429B49-2207-7EFD-8633-89E14E3F5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7" name="AutoShape 7" descr="Water droplets">
              <a:extLst>
                <a:ext uri="{FF2B5EF4-FFF2-40B4-BE49-F238E27FC236}">
                  <a16:creationId xmlns:a16="http://schemas.microsoft.com/office/drawing/2014/main" id="{5D6DAC67-0928-E76E-2296-8CCE03536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" y="2080"/>
              <a:ext cx="4854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Nền kinh tế phát triển theo quy luật thị trường.</a:t>
              </a: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05BDB041-2301-09FA-B361-34DA230694B9}"/>
              </a:ext>
            </a:extLst>
          </p:cNvPr>
          <p:cNvGrpSpPr>
            <a:grpSpLocks/>
          </p:cNvGrpSpPr>
          <p:nvPr/>
        </p:nvGrpSpPr>
        <p:grpSpPr bwMode="auto">
          <a:xfrm>
            <a:off x="0" y="4128944"/>
            <a:ext cx="12192000" cy="467910"/>
            <a:chOff x="104" y="2038"/>
            <a:chExt cx="4782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4" name="Rectangle 9" descr="Water droplets">
              <a:extLst>
                <a:ext uri="{FF2B5EF4-FFF2-40B4-BE49-F238E27FC236}">
                  <a16:creationId xmlns:a16="http://schemas.microsoft.com/office/drawing/2014/main" id="{E8E3CE98-E2FC-0F0F-2CCA-B130FD771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8"/>
              <a:ext cx="72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5" name="AutoShape 10" descr="Water droplets">
              <a:extLst>
                <a:ext uri="{FF2B5EF4-FFF2-40B4-BE49-F238E27FC236}">
                  <a16:creationId xmlns:a16="http://schemas.microsoft.com/office/drawing/2014/main" id="{05280B60-E3CD-9070-24F6-78871A815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2068"/>
              <a:ext cx="4782" cy="264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 nước hoạch định nền kinh tế một cách chặt chẽ.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1DB73D50-2FF4-EAE5-34EB-E8C6786B2D3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78462"/>
            <a:ext cx="3860800" cy="683706"/>
            <a:chOff x="153" y="1974"/>
            <a:chExt cx="4733" cy="431"/>
          </a:xfrm>
        </p:grpSpPr>
        <p:sp>
          <p:nvSpPr>
            <p:cNvPr id="31755" name="Rectangle 12">
              <a:extLst>
                <a:ext uri="{FF2B5EF4-FFF2-40B4-BE49-F238E27FC236}">
                  <a16:creationId xmlns:a16="http://schemas.microsoft.com/office/drawing/2014/main" id="{86466F87-246A-6D22-084E-26E631F96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4"/>
              <a:ext cx="226" cy="36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3200">
                <a:latin typeface="MS Song"/>
              </a:endParaRPr>
            </a:p>
          </p:txBody>
        </p:sp>
        <p:sp>
          <p:nvSpPr>
            <p:cNvPr id="31756" name="AutoShape 13">
              <a:extLst>
                <a:ext uri="{FF2B5EF4-FFF2-40B4-BE49-F238E27FC236}">
                  <a16:creationId xmlns:a16="http://schemas.microsoft.com/office/drawing/2014/main" id="{2BED4214-194E-80D7-4C73-7137E1DDB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97"/>
              <a:ext cx="4733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34C80BF2-D9D0-AAFD-9924-C4DC8B3B0B93}"/>
              </a:ext>
            </a:extLst>
          </p:cNvPr>
          <p:cNvGrpSpPr>
            <a:grpSpLocks/>
          </p:cNvGrpSpPr>
          <p:nvPr/>
        </p:nvGrpSpPr>
        <p:grpSpPr bwMode="auto">
          <a:xfrm>
            <a:off x="901" y="2633613"/>
            <a:ext cx="12191099" cy="466542"/>
            <a:chOff x="32" y="2039"/>
            <a:chExt cx="485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10" name="Rectangle 15" descr="Water droplets">
              <a:extLst>
                <a:ext uri="{FF2B5EF4-FFF2-40B4-BE49-F238E27FC236}">
                  <a16:creationId xmlns:a16="http://schemas.microsoft.com/office/drawing/2014/main" id="{6CDB45F0-D69D-A038-E1F4-F6503A70E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11" name="AutoShape 16" descr="Water droplets">
              <a:extLst>
                <a:ext uri="{FF2B5EF4-FFF2-40B4-BE49-F238E27FC236}">
                  <a16:creationId xmlns:a16="http://schemas.microsoft.com/office/drawing/2014/main" id="{97FF622A-F83C-EFA0-1948-9C87AC654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2068"/>
              <a:ext cx="485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Nền kinh tế do tư nhân Mĩ quản lý.</a:t>
              </a:r>
              <a:endParaRPr lang="en-US" sz="1867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607" name="Rectangle 31">
            <a:extLst>
              <a:ext uri="{FF2B5EF4-FFF2-40B4-BE49-F238E27FC236}">
                <a16:creationId xmlns:a16="http://schemas.microsoft.com/office/drawing/2014/main" id="{867BF016-813F-38BE-4BC5-DB8151CBC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6283974"/>
            <a:ext cx="2207684" cy="5744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21909" tIns="60953" rIns="121909" bIns="60953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9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CE06B71C-0EF8-F9A5-D8E9-66116DF1F39A}"/>
              </a:ext>
            </a:extLst>
          </p:cNvPr>
          <p:cNvGrpSpPr>
            <a:grpSpLocks/>
          </p:cNvGrpSpPr>
          <p:nvPr/>
        </p:nvGrpSpPr>
        <p:grpSpPr bwMode="auto">
          <a:xfrm>
            <a:off x="1090" y="4868813"/>
            <a:ext cx="12190911" cy="466542"/>
            <a:chOff x="-18" y="2039"/>
            <a:chExt cx="4904" cy="29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108" name="Rectangle 33" descr="Water droplets">
              <a:extLst>
                <a:ext uri="{FF2B5EF4-FFF2-40B4-BE49-F238E27FC236}">
                  <a16:creationId xmlns:a16="http://schemas.microsoft.com/office/drawing/2014/main" id="{2B1565B0-49E5-9518-C99A-43B4455AB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39"/>
              <a:ext cx="74" cy="23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67" dirty="0">
                <a:latin typeface="MS Song"/>
              </a:endParaRPr>
            </a:p>
          </p:txBody>
        </p:sp>
        <p:sp>
          <p:nvSpPr>
            <p:cNvPr id="46109" name="AutoShape 34" descr="Water droplets">
              <a:extLst>
                <a:ext uri="{FF2B5EF4-FFF2-40B4-BE49-F238E27FC236}">
                  <a16:creationId xmlns:a16="http://schemas.microsoft.com/office/drawing/2014/main" id="{CEEA22DB-52BE-5FB7-4F68-75B5632F4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" y="2068"/>
              <a:ext cx="4904" cy="26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vi-VN" sz="1867" b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867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 nước kiểm soát chặt chẽ nền kinh tế.</a:t>
              </a:r>
            </a:p>
          </p:txBody>
        </p:sp>
      </p:grpSp>
      <p:sp>
        <p:nvSpPr>
          <p:cNvPr id="31753" name="Text Box 36">
            <a:extLst>
              <a:ext uri="{FF2B5EF4-FFF2-40B4-BE49-F238E27FC236}">
                <a16:creationId xmlns:a16="http://schemas.microsoft.com/office/drawing/2014/main" id="{AEBD54C5-0AD0-0782-0FE1-E415B7E7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6477001"/>
            <a:ext cx="1422400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3" rIns="121909" bIns="609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MS Song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CCA66D-B5B4-489A-D516-95A940533EE9}"/>
              </a:ext>
            </a:extLst>
          </p:cNvPr>
          <p:cNvSpPr txBox="1"/>
          <p:nvPr/>
        </p:nvSpPr>
        <p:spPr>
          <a:xfrm>
            <a:off x="2743200" y="1"/>
            <a:ext cx="5892800" cy="83099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BF5E-83DF-88F1-C0A6-74AA87FA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89ED0-47C7-3F88-4B74-E3B7B018FCFC}"/>
              </a:ext>
            </a:extLst>
          </p:cNvPr>
          <p:cNvSpPr txBox="1"/>
          <p:nvPr/>
        </p:nvSpPr>
        <p:spPr>
          <a:xfrm>
            <a:off x="1173078" y="1425993"/>
            <a:ext cx="10515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03200">
              <a:lnSpc>
                <a:spcPct val="100000"/>
              </a:lnSpc>
              <a:spcBef>
                <a:spcPts val="640"/>
              </a:spcBef>
              <a:buSzPts val="3200"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:Từ nội dung của Chính sách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mới,theo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em Việt Nam có thể học tập được gì trong công cuộc xây dựng và phát triển đất nước hiện nay?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E8248-758F-2BF0-0629-E03DCC3002A9}"/>
              </a:ext>
            </a:extLst>
          </p:cNvPr>
          <p:cNvSpPr txBox="1"/>
          <p:nvPr/>
        </p:nvSpPr>
        <p:spPr>
          <a:xfrm>
            <a:off x="1173078" y="2887033"/>
            <a:ext cx="105156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>
              <a:lnSpc>
                <a:spcPct val="100000"/>
              </a:lnSpc>
              <a:spcBef>
                <a:spcPts val="640"/>
              </a:spcBef>
              <a:buClr>
                <a:srgbClr val="FF0000"/>
              </a:buClr>
              <a:buSzPts val="3200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Tăng cường vai trò điều tiết của Nhà nước , chú ý đến giải quyết việc làm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>
              <a:lnSpc>
                <a:spcPct val="100000"/>
              </a:lnSpc>
              <a:spcBef>
                <a:spcPts val="640"/>
              </a:spcBef>
              <a:buClr>
                <a:srgbClr val="FF0000"/>
              </a:buClr>
              <a:buSzPts val="3200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Nhà nước đưa ra các chính sách mũi nhọn để phát triển nền kinh tế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>
              <a:lnSpc>
                <a:spcPct val="100000"/>
              </a:lnSpc>
              <a:spcBef>
                <a:spcPts val="640"/>
              </a:spcBef>
              <a:buClr>
                <a:srgbClr val="FF0000"/>
              </a:buClr>
              <a:buSzPts val="3200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-Tăng cường quan hệ hợp tác.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11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" name="Google Shape;413;p37"/>
          <p:cNvGraphicFramePr/>
          <p:nvPr>
            <p:extLst>
              <p:ext uri="{D42A27DB-BD31-4B8C-83A1-F6EECF244321}">
                <p14:modId xmlns:p14="http://schemas.microsoft.com/office/powerpoint/2010/main" val="2315061713"/>
              </p:ext>
            </p:extLst>
          </p:nvPr>
        </p:nvGraphicFramePr>
        <p:xfrm>
          <a:off x="381000" y="1143299"/>
          <a:ext cx="11430000" cy="54858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29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1" i="0" u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800" b="1" i="0" u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dung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Chính sách Kinh tế mới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Chính sách mới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26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1" i="0" u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Biện</a:t>
                      </a:r>
                      <a:r>
                        <a:rPr lang="en-US" sz="2800" b="1" i="0" u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pháp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0" i="0" u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42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Kết quả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42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Vai trò của Nhà nước</a:t>
                      </a:r>
                      <a:endParaRPr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4" name="Google Shape;414;p37"/>
          <p:cNvSpPr txBox="1"/>
          <p:nvPr/>
        </p:nvSpPr>
        <p:spPr>
          <a:xfrm>
            <a:off x="209550" y="228899"/>
            <a:ext cx="1177289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Ru-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Lê-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CD4F79-7DAF-DF04-573C-3EA059BDCE28}"/>
              </a:ext>
            </a:extLst>
          </p:cNvPr>
          <p:cNvSpPr txBox="1"/>
          <p:nvPr/>
        </p:nvSpPr>
        <p:spPr>
          <a:xfrm>
            <a:off x="3152274" y="1684421"/>
            <a:ext cx="4764505" cy="349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Thu thuế lương thực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-Tập trung công nghiệp </a:t>
            </a:r>
            <a:r>
              <a:rPr lang="vi-VN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nặng,cho</a:t>
            </a:r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phép tư nhân mở các xí nghiệp vừa và nhỏ, kêu gọi đầu tư nước </a:t>
            </a:r>
            <a:r>
              <a:rPr lang="vi-VN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ngoài,tự</a:t>
            </a:r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do buôn bán..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762B1-00C8-26CE-368D-779CA22E99C4}"/>
              </a:ext>
            </a:extLst>
          </p:cNvPr>
          <p:cNvSpPr txBox="1"/>
          <p:nvPr/>
        </p:nvSpPr>
        <p:spPr>
          <a:xfrm>
            <a:off x="8085222" y="1876940"/>
            <a:ext cx="3725778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Phục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hồi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kinh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thông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đạo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luật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quyết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thất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nghiệp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DDA6C-F253-6283-B38E-335A7D8DB177}"/>
              </a:ext>
            </a:extLst>
          </p:cNvPr>
          <p:cNvSpPr txBox="1"/>
          <p:nvPr/>
        </p:nvSpPr>
        <p:spPr>
          <a:xfrm>
            <a:off x="2983831" y="4692316"/>
            <a:ext cx="47645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Kinh tế nước Nga Xô viết  phục hồi và phát triển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75B63-6571-138E-06D9-1D2D393BB262}"/>
              </a:ext>
            </a:extLst>
          </p:cNvPr>
          <p:cNvSpPr txBox="1"/>
          <p:nvPr/>
        </p:nvSpPr>
        <p:spPr>
          <a:xfrm>
            <a:off x="7916779" y="4692316"/>
            <a:ext cx="3725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Nền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kinh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Mĩ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phục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hồi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khủng</a:t>
            </a:r>
            <a:r>
              <a:rPr lang="en-US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hoảng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3AC88-69F1-229F-4D9E-4D21BFF8B55B}"/>
              </a:ext>
            </a:extLst>
          </p:cNvPr>
          <p:cNvSpPr txBox="1"/>
          <p:nvPr/>
        </p:nvSpPr>
        <p:spPr>
          <a:xfrm>
            <a:off x="2983831" y="5675034"/>
            <a:ext cx="47645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Nhà nước can thiệp tích cực vào đời sống kinh tế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56D0A-8B18-086D-A478-72CF078BBCD3}"/>
              </a:ext>
            </a:extLst>
          </p:cNvPr>
          <p:cNvSpPr txBox="1"/>
          <p:nvPr/>
        </p:nvSpPr>
        <p:spPr>
          <a:xfrm>
            <a:off x="7916779" y="5675034"/>
            <a:ext cx="3465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Nhà nước nắm các mạch máu kinh tế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5D0857-10E3-11AB-75C3-DA1587585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10972800" cy="136277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Câu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3. 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Hãy nêu tên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một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chính sách trong “Thoả thuận mới” của Chính phủ Ru-dơ-ven mà theo em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vẫn còn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được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áp dụng phổ biến ở Mỹ cho đến ngày nay.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B2611-CFDF-436E-5ECE-F4F35FE652E9}"/>
              </a:ext>
            </a:extLst>
          </p:cNvPr>
          <p:cNvSpPr txBox="1"/>
          <p:nvPr/>
        </p:nvSpPr>
        <p:spPr>
          <a:xfrm>
            <a:off x="1536404" y="1884770"/>
            <a:ext cx="100459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+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Nhà nước trực tiếp quản lí và can thiệp sâu vào các lĩnh vực quan trọng của đất nước.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+ Phúc lợi xã hội.</a:t>
            </a:r>
          </a:p>
        </p:txBody>
      </p:sp>
    </p:spTree>
    <p:extLst>
      <p:ext uri="{BB962C8B-B14F-4D97-AF65-F5344CB8AC3E}">
        <p14:creationId xmlns:p14="http://schemas.microsoft.com/office/powerpoint/2010/main" val="17331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85888">
            <a:off x="1386989" y="-201446"/>
            <a:ext cx="9828150" cy="753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22626">
            <a:off x="4129265" y="4922670"/>
            <a:ext cx="1064848" cy="106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63" y="-497173"/>
            <a:ext cx="1997964" cy="215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09310" y="-2221"/>
            <a:ext cx="1480487" cy="188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02038" y="4968008"/>
            <a:ext cx="2395394" cy="200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76456" y="4982934"/>
            <a:ext cx="2622788" cy="2041068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0"/>
          <p:cNvSpPr/>
          <p:nvPr/>
        </p:nvSpPr>
        <p:spPr>
          <a:xfrm>
            <a:off x="3831672" y="1286256"/>
            <a:ext cx="38010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dirty="0">
              <a:solidFill>
                <a:srgbClr val="00402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B27797-D748-96DD-6167-B986C26F2369}"/>
              </a:ext>
            </a:extLst>
          </p:cNvPr>
          <p:cNvSpPr txBox="1"/>
          <p:nvPr/>
        </p:nvSpPr>
        <p:spPr>
          <a:xfrm>
            <a:off x="3665075" y="4501012"/>
            <a:ext cx="541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Bài</a:t>
            </a:r>
            <a:r>
              <a:rPr lang="en-US" sz="2800" dirty="0">
                <a:latin typeface="+mn-lt"/>
              </a:rPr>
              <a:t> 3. Châu Á </a:t>
            </a:r>
            <a:r>
              <a:rPr lang="en-US" sz="2800" dirty="0" err="1">
                <a:latin typeface="+mn-lt"/>
              </a:rPr>
              <a:t>từ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năm</a:t>
            </a:r>
            <a:r>
              <a:rPr lang="en-US" sz="2800" dirty="0">
                <a:latin typeface="+mn-lt"/>
              </a:rPr>
              <a:t> 1918-1945</a:t>
            </a:r>
            <a:endParaRPr lang="vi-VN" sz="2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67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C978-BAA5-A996-F19E-D29469CB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CAF59-6F6A-DB46-B360-6356584EB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7F930-4011-DB58-5E9B-C5FE90EA2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365125"/>
            <a:ext cx="11069053" cy="61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10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 descr="0ỹ"/>
          <p:cNvPicPr preferRelativeResize="0">
            <a:picLocks noGrp="1"/>
          </p:cNvPicPr>
          <p:nvPr>
            <p:ph type="title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5326" y="457200"/>
            <a:ext cx="11285621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4419600" y="0"/>
            <a:ext cx="30337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>
                <a:solidFill>
                  <a:schemeClr val="dk1"/>
                </a:solidFill>
              </a:rPr>
              <a:t>LƯỢC ĐỒ CHÂU MĨ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770021" y="4840873"/>
            <a:ext cx="4038600" cy="1570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52400"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phận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thổ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  <a:p>
            <a:pPr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Lục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địa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Bắc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endParaRPr dirty="0"/>
          </a:p>
          <a:p>
            <a:pPr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Tiểu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bang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Alasca</a:t>
            </a:r>
            <a:endParaRPr dirty="0"/>
          </a:p>
          <a:p>
            <a:pPr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Hawai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16" name="Google Shape;116;p3"/>
          <p:cNvSpPr/>
          <p:nvPr/>
        </p:nvSpPr>
        <p:spPr>
          <a:xfrm>
            <a:off x="4211053" y="2130426"/>
            <a:ext cx="4788568" cy="1138237"/>
          </a:xfrm>
          <a:custGeom>
            <a:avLst/>
            <a:gdLst/>
            <a:ahLst/>
            <a:cxnLst/>
            <a:rect l="l" t="t" r="r" b="b"/>
            <a:pathLst>
              <a:path w="3178629" h="1138235" extrusionOk="0">
                <a:moveTo>
                  <a:pt x="406400" y="76108"/>
                </a:moveTo>
                <a:cubicBezTo>
                  <a:pt x="416076" y="51918"/>
                  <a:pt x="413751" y="17989"/>
                  <a:pt x="435429" y="3537"/>
                </a:cubicBezTo>
                <a:cubicBezTo>
                  <a:pt x="452027" y="-7528"/>
                  <a:pt x="475151" y="10193"/>
                  <a:pt x="493486" y="18051"/>
                </a:cubicBezTo>
                <a:cubicBezTo>
                  <a:pt x="509520" y="24923"/>
                  <a:pt x="521427" y="39279"/>
                  <a:pt x="537029" y="47080"/>
                </a:cubicBezTo>
                <a:cubicBezTo>
                  <a:pt x="572759" y="64945"/>
                  <a:pt x="634211" y="70534"/>
                  <a:pt x="667657" y="76108"/>
                </a:cubicBezTo>
                <a:cubicBezTo>
                  <a:pt x="752397" y="104356"/>
                  <a:pt x="670568" y="79594"/>
                  <a:pt x="798286" y="105137"/>
                </a:cubicBezTo>
                <a:cubicBezTo>
                  <a:pt x="817847" y="109049"/>
                  <a:pt x="836421" y="118629"/>
                  <a:pt x="856343" y="119651"/>
                </a:cubicBezTo>
                <a:cubicBezTo>
                  <a:pt x="1025523" y="128327"/>
                  <a:pt x="1195010" y="129328"/>
                  <a:pt x="1364343" y="134166"/>
                </a:cubicBezTo>
                <a:cubicBezTo>
                  <a:pt x="1441752" y="139004"/>
                  <a:pt x="1519360" y="141327"/>
                  <a:pt x="1596571" y="148680"/>
                </a:cubicBezTo>
                <a:cubicBezTo>
                  <a:pt x="1654017" y="154151"/>
                  <a:pt x="1701717" y="174052"/>
                  <a:pt x="1756229" y="192223"/>
                </a:cubicBezTo>
                <a:cubicBezTo>
                  <a:pt x="1770743" y="197061"/>
                  <a:pt x="1784769" y="203737"/>
                  <a:pt x="1799771" y="206737"/>
                </a:cubicBezTo>
                <a:cubicBezTo>
                  <a:pt x="1823962" y="211575"/>
                  <a:pt x="1848261" y="215899"/>
                  <a:pt x="1872343" y="221251"/>
                </a:cubicBezTo>
                <a:cubicBezTo>
                  <a:pt x="1891816" y="225578"/>
                  <a:pt x="1910723" y="232487"/>
                  <a:pt x="1930400" y="235766"/>
                </a:cubicBezTo>
                <a:cubicBezTo>
                  <a:pt x="1968875" y="242179"/>
                  <a:pt x="2007809" y="245442"/>
                  <a:pt x="2046514" y="250280"/>
                </a:cubicBezTo>
                <a:cubicBezTo>
                  <a:pt x="2017486" y="255118"/>
                  <a:pt x="1980238" y="243985"/>
                  <a:pt x="1959429" y="264794"/>
                </a:cubicBezTo>
                <a:cubicBezTo>
                  <a:pt x="1947094" y="277129"/>
                  <a:pt x="1986263" y="288811"/>
                  <a:pt x="2002971" y="293823"/>
                </a:cubicBezTo>
                <a:cubicBezTo>
                  <a:pt x="2035739" y="303653"/>
                  <a:pt x="2070704" y="303499"/>
                  <a:pt x="2104571" y="308337"/>
                </a:cubicBezTo>
                <a:cubicBezTo>
                  <a:pt x="2119085" y="313175"/>
                  <a:pt x="2141272" y="309167"/>
                  <a:pt x="2148114" y="322851"/>
                </a:cubicBezTo>
                <a:cubicBezTo>
                  <a:pt x="2170232" y="367085"/>
                  <a:pt x="2106645" y="375379"/>
                  <a:pt x="2090057" y="380908"/>
                </a:cubicBezTo>
                <a:cubicBezTo>
                  <a:pt x="2075543" y="390584"/>
                  <a:pt x="2055169" y="394791"/>
                  <a:pt x="2046514" y="409937"/>
                </a:cubicBezTo>
                <a:cubicBezTo>
                  <a:pt x="2017016" y="461559"/>
                  <a:pt x="2031631" y="481401"/>
                  <a:pt x="2046514" y="526051"/>
                </a:cubicBezTo>
                <a:cubicBezTo>
                  <a:pt x="2166697" y="485991"/>
                  <a:pt x="2108141" y="513996"/>
                  <a:pt x="2220686" y="438966"/>
                </a:cubicBezTo>
                <a:lnTo>
                  <a:pt x="2264229" y="409937"/>
                </a:lnTo>
                <a:cubicBezTo>
                  <a:pt x="2362249" y="442610"/>
                  <a:pt x="2254167" y="392331"/>
                  <a:pt x="2322286" y="511537"/>
                </a:cubicBezTo>
                <a:cubicBezTo>
                  <a:pt x="2329877" y="524821"/>
                  <a:pt x="2351315" y="521213"/>
                  <a:pt x="2365829" y="526051"/>
                </a:cubicBezTo>
                <a:cubicBezTo>
                  <a:pt x="2403269" y="520702"/>
                  <a:pt x="2470440" y="517289"/>
                  <a:pt x="2510971" y="497023"/>
                </a:cubicBezTo>
                <a:cubicBezTo>
                  <a:pt x="2526573" y="489222"/>
                  <a:pt x="2537457" y="471649"/>
                  <a:pt x="2554514" y="467994"/>
                </a:cubicBezTo>
                <a:cubicBezTo>
                  <a:pt x="2606766" y="456797"/>
                  <a:pt x="2660952" y="458318"/>
                  <a:pt x="2714171" y="453480"/>
                </a:cubicBezTo>
                <a:cubicBezTo>
                  <a:pt x="2743200" y="443804"/>
                  <a:pt x="2770894" y="428246"/>
                  <a:pt x="2801257" y="424451"/>
                </a:cubicBezTo>
                <a:cubicBezTo>
                  <a:pt x="2946573" y="406287"/>
                  <a:pt x="2878896" y="416349"/>
                  <a:pt x="3004457" y="395423"/>
                </a:cubicBezTo>
                <a:cubicBezTo>
                  <a:pt x="3114946" y="358593"/>
                  <a:pt x="3061538" y="372395"/>
                  <a:pt x="3164114" y="351880"/>
                </a:cubicBezTo>
                <a:cubicBezTo>
                  <a:pt x="3168952" y="366394"/>
                  <a:pt x="3178629" y="380123"/>
                  <a:pt x="3178629" y="395423"/>
                </a:cubicBezTo>
                <a:cubicBezTo>
                  <a:pt x="3178629" y="410723"/>
                  <a:pt x="3173672" y="427019"/>
                  <a:pt x="3164114" y="438966"/>
                </a:cubicBezTo>
                <a:cubicBezTo>
                  <a:pt x="3143652" y="464544"/>
                  <a:pt x="3105713" y="472947"/>
                  <a:pt x="3077029" y="482508"/>
                </a:cubicBezTo>
                <a:cubicBezTo>
                  <a:pt x="3062515" y="492184"/>
                  <a:pt x="3046887" y="500370"/>
                  <a:pt x="3033486" y="511537"/>
                </a:cubicBezTo>
                <a:cubicBezTo>
                  <a:pt x="3017717" y="524678"/>
                  <a:pt x="3007022" y="543694"/>
                  <a:pt x="2989943" y="555080"/>
                </a:cubicBezTo>
                <a:cubicBezTo>
                  <a:pt x="2977213" y="563567"/>
                  <a:pt x="2961522" y="567268"/>
                  <a:pt x="2946400" y="569594"/>
                </a:cubicBezTo>
                <a:cubicBezTo>
                  <a:pt x="2898343" y="576987"/>
                  <a:pt x="2849638" y="579270"/>
                  <a:pt x="2801257" y="584108"/>
                </a:cubicBezTo>
                <a:cubicBezTo>
                  <a:pt x="2777067" y="588946"/>
                  <a:pt x="2752486" y="592132"/>
                  <a:pt x="2728686" y="598623"/>
                </a:cubicBezTo>
                <a:cubicBezTo>
                  <a:pt x="2699165" y="606674"/>
                  <a:pt x="2641600" y="627651"/>
                  <a:pt x="2641600" y="627651"/>
                </a:cubicBezTo>
                <a:cubicBezTo>
                  <a:pt x="2629795" y="663067"/>
                  <a:pt x="2626194" y="686600"/>
                  <a:pt x="2598057" y="714737"/>
                </a:cubicBezTo>
                <a:cubicBezTo>
                  <a:pt x="2585722" y="727072"/>
                  <a:pt x="2569028" y="734090"/>
                  <a:pt x="2554514" y="743766"/>
                </a:cubicBezTo>
                <a:cubicBezTo>
                  <a:pt x="2544838" y="758280"/>
                  <a:pt x="2540000" y="777632"/>
                  <a:pt x="2525486" y="787308"/>
                </a:cubicBezTo>
                <a:cubicBezTo>
                  <a:pt x="2508888" y="798373"/>
                  <a:pt x="2486536" y="796091"/>
                  <a:pt x="2467429" y="801823"/>
                </a:cubicBezTo>
                <a:cubicBezTo>
                  <a:pt x="2467344" y="801848"/>
                  <a:pt x="2358613" y="838095"/>
                  <a:pt x="2336800" y="845366"/>
                </a:cubicBezTo>
                <a:cubicBezTo>
                  <a:pt x="2322286" y="850204"/>
                  <a:pt x="2305987" y="851394"/>
                  <a:pt x="2293257" y="859880"/>
                </a:cubicBezTo>
                <a:cubicBezTo>
                  <a:pt x="2278743" y="869556"/>
                  <a:pt x="2263115" y="877741"/>
                  <a:pt x="2249714" y="888908"/>
                </a:cubicBezTo>
                <a:cubicBezTo>
                  <a:pt x="2137946" y="982047"/>
                  <a:pt x="2270747" y="889399"/>
                  <a:pt x="2162629" y="961480"/>
                </a:cubicBezTo>
                <a:cubicBezTo>
                  <a:pt x="2157791" y="985670"/>
                  <a:pt x="2152170" y="1009717"/>
                  <a:pt x="2148114" y="1034051"/>
                </a:cubicBezTo>
                <a:cubicBezTo>
                  <a:pt x="2142490" y="1067796"/>
                  <a:pt x="2154126" y="1108283"/>
                  <a:pt x="2133600" y="1135651"/>
                </a:cubicBezTo>
                <a:cubicBezTo>
                  <a:pt x="2123133" y="1149606"/>
                  <a:pt x="2118193" y="1103005"/>
                  <a:pt x="2104571" y="1092108"/>
                </a:cubicBezTo>
                <a:cubicBezTo>
                  <a:pt x="2092624" y="1082551"/>
                  <a:pt x="2075543" y="1082432"/>
                  <a:pt x="2061029" y="1077594"/>
                </a:cubicBezTo>
                <a:cubicBezTo>
                  <a:pt x="2056191" y="1063080"/>
                  <a:pt x="2057332" y="1044869"/>
                  <a:pt x="2046514" y="1034051"/>
                </a:cubicBezTo>
                <a:cubicBezTo>
                  <a:pt x="2035696" y="1023233"/>
                  <a:pt x="2016655" y="1026379"/>
                  <a:pt x="2002971" y="1019537"/>
                </a:cubicBezTo>
                <a:cubicBezTo>
                  <a:pt x="1987369" y="1011736"/>
                  <a:pt x="1975031" y="998309"/>
                  <a:pt x="1959429" y="990508"/>
                </a:cubicBezTo>
                <a:cubicBezTo>
                  <a:pt x="1903586" y="962586"/>
                  <a:pt x="1797011" y="965187"/>
                  <a:pt x="1756229" y="961480"/>
                </a:cubicBezTo>
                <a:cubicBezTo>
                  <a:pt x="1518434" y="970287"/>
                  <a:pt x="1464602" y="945274"/>
                  <a:pt x="1306286" y="990508"/>
                </a:cubicBezTo>
                <a:cubicBezTo>
                  <a:pt x="1291575" y="994711"/>
                  <a:pt x="1276427" y="998181"/>
                  <a:pt x="1262743" y="1005023"/>
                </a:cubicBezTo>
                <a:cubicBezTo>
                  <a:pt x="1247141" y="1012824"/>
                  <a:pt x="1233714" y="1024375"/>
                  <a:pt x="1219200" y="1034051"/>
                </a:cubicBezTo>
                <a:cubicBezTo>
                  <a:pt x="1203729" y="1095937"/>
                  <a:pt x="1207853" y="1161091"/>
                  <a:pt x="1088571" y="1077594"/>
                </a:cubicBezTo>
                <a:cubicBezTo>
                  <a:pt x="1063503" y="1060047"/>
                  <a:pt x="1088572" y="1000184"/>
                  <a:pt x="1059543" y="990508"/>
                </a:cubicBezTo>
                <a:cubicBezTo>
                  <a:pt x="944538" y="952174"/>
                  <a:pt x="1002640" y="966510"/>
                  <a:pt x="885371" y="946966"/>
                </a:cubicBezTo>
                <a:cubicBezTo>
                  <a:pt x="870857" y="937290"/>
                  <a:pt x="857769" y="925022"/>
                  <a:pt x="841829" y="917937"/>
                </a:cubicBezTo>
                <a:cubicBezTo>
                  <a:pt x="813867" y="905509"/>
                  <a:pt x="783772" y="898584"/>
                  <a:pt x="754743" y="888908"/>
                </a:cubicBezTo>
                <a:cubicBezTo>
                  <a:pt x="651359" y="854447"/>
                  <a:pt x="726442" y="875566"/>
                  <a:pt x="522514" y="859880"/>
                </a:cubicBezTo>
                <a:cubicBezTo>
                  <a:pt x="493486" y="850204"/>
                  <a:pt x="460889" y="847824"/>
                  <a:pt x="435429" y="830851"/>
                </a:cubicBezTo>
                <a:cubicBezTo>
                  <a:pt x="391682" y="801687"/>
                  <a:pt x="390062" y="793556"/>
                  <a:pt x="333829" y="787308"/>
                </a:cubicBezTo>
                <a:cubicBezTo>
                  <a:pt x="266338" y="779809"/>
                  <a:pt x="198362" y="777632"/>
                  <a:pt x="130629" y="772794"/>
                </a:cubicBezTo>
                <a:cubicBezTo>
                  <a:pt x="47988" y="648834"/>
                  <a:pt x="171991" y="848405"/>
                  <a:pt x="87086" y="627651"/>
                </a:cubicBezTo>
                <a:cubicBezTo>
                  <a:pt x="74562" y="595089"/>
                  <a:pt x="40062" y="573663"/>
                  <a:pt x="29029" y="540566"/>
                </a:cubicBezTo>
                <a:cubicBezTo>
                  <a:pt x="8206" y="478099"/>
                  <a:pt x="18225" y="511866"/>
                  <a:pt x="0" y="438966"/>
                </a:cubicBezTo>
                <a:cubicBezTo>
                  <a:pt x="9676" y="424452"/>
                  <a:pt x="15408" y="406320"/>
                  <a:pt x="29029" y="395423"/>
                </a:cubicBezTo>
                <a:cubicBezTo>
                  <a:pt x="40976" y="385866"/>
                  <a:pt x="58887" y="387750"/>
                  <a:pt x="72571" y="380908"/>
                </a:cubicBezTo>
                <a:cubicBezTo>
                  <a:pt x="88173" y="373107"/>
                  <a:pt x="102713" y="363047"/>
                  <a:pt x="116114" y="351880"/>
                </a:cubicBezTo>
                <a:cubicBezTo>
                  <a:pt x="158022" y="316957"/>
                  <a:pt x="160143" y="307607"/>
                  <a:pt x="188686" y="264794"/>
                </a:cubicBezTo>
                <a:cubicBezTo>
                  <a:pt x="225166" y="155351"/>
                  <a:pt x="175957" y="290250"/>
                  <a:pt x="232229" y="177708"/>
                </a:cubicBezTo>
                <a:cubicBezTo>
                  <a:pt x="269913" y="102341"/>
                  <a:pt x="219071" y="161839"/>
                  <a:pt x="275771" y="10513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 b="1">
              <a:solidFill>
                <a:schemeClr val="dk1"/>
              </a:solidFill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165684" y="677069"/>
            <a:ext cx="2770855" cy="928687"/>
          </a:xfrm>
          <a:custGeom>
            <a:avLst/>
            <a:gdLst/>
            <a:ahLst/>
            <a:cxnLst/>
            <a:rect l="l" t="t" r="r" b="b"/>
            <a:pathLst>
              <a:path w="1948071" h="928974" extrusionOk="0">
                <a:moveTo>
                  <a:pt x="1948071" y="304800"/>
                </a:moveTo>
                <a:cubicBezTo>
                  <a:pt x="1948071" y="285448"/>
                  <a:pt x="1899423" y="276209"/>
                  <a:pt x="1875500" y="261257"/>
                </a:cubicBezTo>
                <a:cubicBezTo>
                  <a:pt x="1860708" y="252012"/>
                  <a:pt x="1842854" y="245850"/>
                  <a:pt x="1831957" y="232229"/>
                </a:cubicBezTo>
                <a:cubicBezTo>
                  <a:pt x="1822400" y="220282"/>
                  <a:pt x="1829893" y="197579"/>
                  <a:pt x="1817443" y="188686"/>
                </a:cubicBezTo>
                <a:cubicBezTo>
                  <a:pt x="1792544" y="170901"/>
                  <a:pt x="1755817" y="176630"/>
                  <a:pt x="1730357" y="159657"/>
                </a:cubicBezTo>
                <a:cubicBezTo>
                  <a:pt x="1605570" y="76467"/>
                  <a:pt x="1763454" y="176206"/>
                  <a:pt x="1643271" y="116114"/>
                </a:cubicBezTo>
                <a:cubicBezTo>
                  <a:pt x="1627669" y="108313"/>
                  <a:pt x="1615668" y="94171"/>
                  <a:pt x="1599728" y="87086"/>
                </a:cubicBezTo>
                <a:cubicBezTo>
                  <a:pt x="1571767" y="74659"/>
                  <a:pt x="1541671" y="67733"/>
                  <a:pt x="1512643" y="58057"/>
                </a:cubicBezTo>
                <a:lnTo>
                  <a:pt x="1425557" y="29029"/>
                </a:lnTo>
                <a:lnTo>
                  <a:pt x="1382014" y="14514"/>
                </a:lnTo>
                <a:lnTo>
                  <a:pt x="1338471" y="0"/>
                </a:lnTo>
                <a:cubicBezTo>
                  <a:pt x="1163018" y="43862"/>
                  <a:pt x="1464213" y="-27702"/>
                  <a:pt x="1048186" y="29029"/>
                </a:cubicBezTo>
                <a:cubicBezTo>
                  <a:pt x="1017868" y="33163"/>
                  <a:pt x="990129" y="48381"/>
                  <a:pt x="961100" y="58057"/>
                </a:cubicBezTo>
                <a:lnTo>
                  <a:pt x="917557" y="72571"/>
                </a:lnTo>
                <a:cubicBezTo>
                  <a:pt x="903043" y="77409"/>
                  <a:pt x="889160" y="84922"/>
                  <a:pt x="874014" y="87086"/>
                </a:cubicBezTo>
                <a:lnTo>
                  <a:pt x="772414" y="101600"/>
                </a:lnTo>
                <a:cubicBezTo>
                  <a:pt x="777252" y="120952"/>
                  <a:pt x="775863" y="143059"/>
                  <a:pt x="786928" y="159657"/>
                </a:cubicBezTo>
                <a:cubicBezTo>
                  <a:pt x="796604" y="174171"/>
                  <a:pt x="817070" y="177519"/>
                  <a:pt x="830471" y="188686"/>
                </a:cubicBezTo>
                <a:cubicBezTo>
                  <a:pt x="846240" y="201827"/>
                  <a:pt x="859500" y="217715"/>
                  <a:pt x="874014" y="232229"/>
                </a:cubicBezTo>
                <a:cubicBezTo>
                  <a:pt x="775992" y="264902"/>
                  <a:pt x="896651" y="232229"/>
                  <a:pt x="743386" y="232229"/>
                </a:cubicBezTo>
                <a:cubicBezTo>
                  <a:pt x="660996" y="232229"/>
                  <a:pt x="578891" y="241905"/>
                  <a:pt x="496643" y="246743"/>
                </a:cubicBezTo>
                <a:cubicBezTo>
                  <a:pt x="501481" y="275772"/>
                  <a:pt x="491778" y="311681"/>
                  <a:pt x="511157" y="333829"/>
                </a:cubicBezTo>
                <a:cubicBezTo>
                  <a:pt x="531306" y="356857"/>
                  <a:pt x="569214" y="353181"/>
                  <a:pt x="598243" y="362857"/>
                </a:cubicBezTo>
                <a:cubicBezTo>
                  <a:pt x="669705" y="386677"/>
                  <a:pt x="626695" y="374856"/>
                  <a:pt x="728871" y="391886"/>
                </a:cubicBezTo>
                <a:cubicBezTo>
                  <a:pt x="609331" y="431732"/>
                  <a:pt x="672077" y="416587"/>
                  <a:pt x="540186" y="435429"/>
                </a:cubicBezTo>
                <a:lnTo>
                  <a:pt x="409557" y="478971"/>
                </a:lnTo>
                <a:lnTo>
                  <a:pt x="366014" y="493486"/>
                </a:lnTo>
                <a:cubicBezTo>
                  <a:pt x="361176" y="508000"/>
                  <a:pt x="362318" y="526211"/>
                  <a:pt x="351500" y="537029"/>
                </a:cubicBezTo>
                <a:cubicBezTo>
                  <a:pt x="340682" y="547847"/>
                  <a:pt x="322800" y="547832"/>
                  <a:pt x="307957" y="551543"/>
                </a:cubicBezTo>
                <a:lnTo>
                  <a:pt x="191843" y="580571"/>
                </a:lnTo>
                <a:cubicBezTo>
                  <a:pt x="206357" y="590247"/>
                  <a:pt x="219784" y="601799"/>
                  <a:pt x="235386" y="609600"/>
                </a:cubicBezTo>
                <a:cubicBezTo>
                  <a:pt x="249070" y="616442"/>
                  <a:pt x="266981" y="614557"/>
                  <a:pt x="278928" y="624114"/>
                </a:cubicBezTo>
                <a:cubicBezTo>
                  <a:pt x="363595" y="691848"/>
                  <a:pt x="220871" y="667655"/>
                  <a:pt x="395043" y="725714"/>
                </a:cubicBezTo>
                <a:lnTo>
                  <a:pt x="482128" y="754743"/>
                </a:lnTo>
                <a:cubicBezTo>
                  <a:pt x="433194" y="828145"/>
                  <a:pt x="479664" y="777746"/>
                  <a:pt x="409557" y="812800"/>
                </a:cubicBezTo>
                <a:cubicBezTo>
                  <a:pt x="393955" y="820601"/>
                  <a:pt x="381616" y="834028"/>
                  <a:pt x="366014" y="841829"/>
                </a:cubicBezTo>
                <a:cubicBezTo>
                  <a:pt x="313708" y="867982"/>
                  <a:pt x="218949" y="866695"/>
                  <a:pt x="177328" y="870857"/>
                </a:cubicBezTo>
                <a:lnTo>
                  <a:pt x="46700" y="914400"/>
                </a:lnTo>
                <a:cubicBezTo>
                  <a:pt x="32186" y="919238"/>
                  <a:pt x="-12113" y="929868"/>
                  <a:pt x="3157" y="928914"/>
                </a:cubicBezTo>
                <a:lnTo>
                  <a:pt x="235386" y="914400"/>
                </a:lnTo>
                <a:cubicBezTo>
                  <a:pt x="381706" y="865627"/>
                  <a:pt x="154750" y="940042"/>
                  <a:pt x="336986" y="885371"/>
                </a:cubicBezTo>
                <a:cubicBezTo>
                  <a:pt x="366294" y="876579"/>
                  <a:pt x="395043" y="866019"/>
                  <a:pt x="424071" y="856343"/>
                </a:cubicBezTo>
                <a:lnTo>
                  <a:pt x="467614" y="841829"/>
                </a:lnTo>
                <a:cubicBezTo>
                  <a:pt x="501481" y="846667"/>
                  <a:pt x="535668" y="849634"/>
                  <a:pt x="569214" y="856343"/>
                </a:cubicBezTo>
                <a:cubicBezTo>
                  <a:pt x="584216" y="859343"/>
                  <a:pt x="597458" y="870857"/>
                  <a:pt x="612757" y="870857"/>
                </a:cubicBezTo>
                <a:cubicBezTo>
                  <a:pt x="651763" y="870857"/>
                  <a:pt x="690166" y="861181"/>
                  <a:pt x="728871" y="856343"/>
                </a:cubicBezTo>
                <a:cubicBezTo>
                  <a:pt x="757900" y="846667"/>
                  <a:pt x="806281" y="856343"/>
                  <a:pt x="815957" y="827314"/>
                </a:cubicBezTo>
                <a:cubicBezTo>
                  <a:pt x="849824" y="725715"/>
                  <a:pt x="815958" y="749906"/>
                  <a:pt x="888528" y="725714"/>
                </a:cubicBezTo>
                <a:cubicBezTo>
                  <a:pt x="1059558" y="759921"/>
                  <a:pt x="846662" y="725714"/>
                  <a:pt x="1062700" y="725714"/>
                </a:cubicBezTo>
                <a:cubicBezTo>
                  <a:pt x="1101706" y="725714"/>
                  <a:pt x="1140109" y="735391"/>
                  <a:pt x="1178814" y="740229"/>
                </a:cubicBezTo>
                <a:cubicBezTo>
                  <a:pt x="1193328" y="749905"/>
                  <a:pt x="1206323" y="762386"/>
                  <a:pt x="1222357" y="769257"/>
                </a:cubicBezTo>
                <a:cubicBezTo>
                  <a:pt x="1240692" y="777115"/>
                  <a:pt x="1263816" y="772706"/>
                  <a:pt x="1280414" y="783771"/>
                </a:cubicBezTo>
                <a:cubicBezTo>
                  <a:pt x="1294928" y="793447"/>
                  <a:pt x="1299767" y="812800"/>
                  <a:pt x="1309443" y="827314"/>
                </a:cubicBezTo>
                <a:cubicBezTo>
                  <a:pt x="1348784" y="819446"/>
                  <a:pt x="1397081" y="819366"/>
                  <a:pt x="1425557" y="783771"/>
                </a:cubicBezTo>
                <a:cubicBezTo>
                  <a:pt x="1481855" y="713399"/>
                  <a:pt x="1388610" y="757383"/>
                  <a:pt x="1483614" y="725714"/>
                </a:cubicBezTo>
                <a:cubicBezTo>
                  <a:pt x="1488452" y="711200"/>
                  <a:pt x="1488571" y="694118"/>
                  <a:pt x="1498128" y="682171"/>
                </a:cubicBezTo>
                <a:cubicBezTo>
                  <a:pt x="1518590" y="656593"/>
                  <a:pt x="1556530" y="648190"/>
                  <a:pt x="1585214" y="638629"/>
                </a:cubicBezTo>
                <a:cubicBezTo>
                  <a:pt x="1614243" y="619276"/>
                  <a:pt x="1652947" y="609600"/>
                  <a:pt x="1672300" y="580571"/>
                </a:cubicBezTo>
                <a:cubicBezTo>
                  <a:pt x="1709815" y="524299"/>
                  <a:pt x="1684780" y="542545"/>
                  <a:pt x="1744871" y="522514"/>
                </a:cubicBezTo>
                <a:cubicBezTo>
                  <a:pt x="1773129" y="437744"/>
                  <a:pt x="1737277" y="515594"/>
                  <a:pt x="1802928" y="449943"/>
                </a:cubicBezTo>
                <a:cubicBezTo>
                  <a:pt x="1899691" y="353180"/>
                  <a:pt x="1759385" y="454782"/>
                  <a:pt x="1875500" y="377371"/>
                </a:cubicBezTo>
                <a:cubicBezTo>
                  <a:pt x="1941148" y="278900"/>
                  <a:pt x="1948071" y="324152"/>
                  <a:pt x="1948071" y="304800"/>
                </a:cubicBez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 b="1">
              <a:solidFill>
                <a:schemeClr val="dk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D2E3EE-ACBD-1DDA-E196-6022B88E7765}"/>
              </a:ext>
            </a:extLst>
          </p:cNvPr>
          <p:cNvSpPr/>
          <p:nvPr/>
        </p:nvSpPr>
        <p:spPr>
          <a:xfrm>
            <a:off x="649706" y="3082173"/>
            <a:ext cx="770021" cy="372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 descr="Hoaki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810" y="294689"/>
            <a:ext cx="11574379" cy="626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Hình:Flag of the United States.sv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69" y="422275"/>
            <a:ext cx="1903412" cy="11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7620001" y="3429001"/>
            <a:ext cx="230187" cy="230187"/>
          </a:xfrm>
          <a:custGeom>
            <a:avLst/>
            <a:gdLst/>
            <a:ahLst/>
            <a:cxnLst/>
            <a:rect l="l" t="t" r="r" b="b"/>
            <a:pathLst>
              <a:path w="228600" h="228600" extrusionOk="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lnTo>
                  <a:pt x="0" y="87317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375" tIns="45675" rIns="91375" bIns="45675" anchor="ctr" anchorCtr="0">
            <a:noAutofit/>
          </a:bodyPr>
          <a:lstStyle/>
          <a:p>
            <a:endParaRPr sz="1800" b="1">
              <a:solidFill>
                <a:schemeClr val="dk1"/>
              </a:solidFill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7850187" y="3505201"/>
            <a:ext cx="114141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>
                <a:solidFill>
                  <a:schemeClr val="dk1"/>
                </a:solidFill>
              </a:rPr>
              <a:t>Oasinhtơn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562769" y="5524167"/>
            <a:ext cx="4521200" cy="911558"/>
          </a:xfrm>
          <a:prstGeom prst="wedgeRectCallout">
            <a:avLst>
              <a:gd name="adj1" fmla="val 5771"/>
              <a:gd name="adj2" fmla="val 31648"/>
            </a:avLst>
          </a:prstGeom>
          <a:solidFill>
            <a:srgbClr val="FDD1B3">
              <a:alpha val="79607"/>
            </a:srgbClr>
          </a:solidFill>
          <a:ln w="9525" cap="flat" cmpd="sng">
            <a:solidFill>
              <a:srgbClr val="5F85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9.155.898 km2</a:t>
            </a:r>
            <a:endParaRPr dirty="0"/>
          </a:p>
          <a:p>
            <a:pPr>
              <a:buClr>
                <a:schemeClr val="dk1"/>
              </a:buClr>
              <a:buSzPts val="2400"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327.361.568 (02/10/2018</a:t>
            </a:r>
            <a:r>
              <a:rPr lang="en-US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dirty="0"/>
          </a:p>
        </p:txBody>
      </p:sp>
      <p:sp>
        <p:nvSpPr>
          <p:cNvPr id="127" name="Google Shape;127;p4"/>
          <p:cNvSpPr/>
          <p:nvPr/>
        </p:nvSpPr>
        <p:spPr>
          <a:xfrm>
            <a:off x="8156323" y="883444"/>
            <a:ext cx="3708400" cy="1331912"/>
          </a:xfrm>
          <a:prstGeom prst="wedgeRectCallout">
            <a:avLst>
              <a:gd name="adj1" fmla="val 1248"/>
              <a:gd name="adj2" fmla="val 37176"/>
            </a:avLst>
          </a:prstGeom>
          <a:solidFill>
            <a:srgbClr val="FDD1B3">
              <a:alpha val="79607"/>
            </a:srgbClr>
          </a:solidFill>
          <a:ln w="9525" cap="flat" cmpd="sng">
            <a:solidFill>
              <a:srgbClr val="5F85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indent="-127000">
              <a:buClr>
                <a:srgbClr val="000099"/>
              </a:buClr>
              <a:buSzPts val="2000"/>
              <a:buFont typeface="Times New Roman"/>
              <a:buChar char="-"/>
            </a:pP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1776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Tuyên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ngôn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độc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.1783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chủng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quốc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>
              <a:buClr>
                <a:srgbClr val="000099"/>
              </a:buClr>
              <a:buSzPts val="2000"/>
            </a:pP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cộng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hòa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bang.</a:t>
            </a:r>
            <a:endParaRPr dirty="0"/>
          </a:p>
          <a:p>
            <a:endParaRPr sz="2000" b="1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3B69929C-03F3-1940-8D65-155CF2542501}"/>
              </a:ext>
            </a:extLst>
          </p:cNvPr>
          <p:cNvSpPr txBox="1"/>
          <p:nvPr/>
        </p:nvSpPr>
        <p:spPr>
          <a:xfrm>
            <a:off x="195369" y="92867"/>
            <a:ext cx="11801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</a:p>
          <a:p>
            <a:pPr algn="ctr"/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VÀ NƯỚC MỸ  TỪ NĂM 1918 ĐẾN NĂM 1945</a:t>
            </a:r>
          </a:p>
          <a:p>
            <a:pPr algn="just"/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B50579F-CF63-F163-71DE-F756C46AC1C9}"/>
              </a:ext>
            </a:extLst>
          </p:cNvPr>
          <p:cNvGrpSpPr/>
          <p:nvPr/>
        </p:nvGrpSpPr>
        <p:grpSpPr>
          <a:xfrm rot="14094012">
            <a:off x="1847356" y="1879420"/>
            <a:ext cx="1337002" cy="2536802"/>
            <a:chOff x="10005609" y="1805637"/>
            <a:chExt cx="738966" cy="137855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7001784-DEB4-3146-9A87-1FA6B6D58B9C}"/>
                </a:ext>
              </a:extLst>
            </p:cNvPr>
            <p:cNvGrpSpPr/>
            <p:nvPr/>
          </p:nvGrpSpPr>
          <p:grpSpPr>
            <a:xfrm>
              <a:off x="10250863" y="2665526"/>
              <a:ext cx="222834" cy="518668"/>
              <a:chOff x="1677709" y="4117659"/>
              <a:chExt cx="222834" cy="518668"/>
            </a:xfrm>
            <a:effectLst/>
          </p:grpSpPr>
          <p:sp>
            <p:nvSpPr>
              <p:cNvPr id="85" name="Graphic 2">
                <a:extLst>
                  <a:ext uri="{FF2B5EF4-FFF2-40B4-BE49-F238E27FC236}">
                    <a16:creationId xmlns:a16="http://schemas.microsoft.com/office/drawing/2014/main" id="{7CEDF8DD-C1D7-A365-E3E0-70B2AA642D29}"/>
                  </a:ext>
                </a:extLst>
              </p:cNvPr>
              <p:cNvSpPr/>
              <p:nvPr/>
            </p:nvSpPr>
            <p:spPr>
              <a:xfrm>
                <a:off x="1677709" y="4117659"/>
                <a:ext cx="222834" cy="518668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Graphic 2">
                <a:extLst>
                  <a:ext uri="{FF2B5EF4-FFF2-40B4-BE49-F238E27FC236}">
                    <a16:creationId xmlns:a16="http://schemas.microsoft.com/office/drawing/2014/main" id="{A162CA9B-8D0E-3810-A2E0-08436A38118E}"/>
                  </a:ext>
                </a:extLst>
              </p:cNvPr>
              <p:cNvSpPr/>
              <p:nvPr/>
            </p:nvSpPr>
            <p:spPr>
              <a:xfrm>
                <a:off x="1703370" y="4129356"/>
                <a:ext cx="171512" cy="357883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Graphic 2">
                <a:extLst>
                  <a:ext uri="{FF2B5EF4-FFF2-40B4-BE49-F238E27FC236}">
                    <a16:creationId xmlns:a16="http://schemas.microsoft.com/office/drawing/2014/main" id="{5B74C3FC-CA4B-2050-64B4-F077C3FCEE7F}"/>
                  </a:ext>
                </a:extLst>
              </p:cNvPr>
              <p:cNvSpPr/>
              <p:nvPr/>
            </p:nvSpPr>
            <p:spPr>
              <a:xfrm>
                <a:off x="1739835" y="4130254"/>
                <a:ext cx="98582" cy="256070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D9C372-D492-2D14-07C1-E0C70EDF26B3}"/>
                </a:ext>
              </a:extLst>
            </p:cNvPr>
            <p:cNvGrpSpPr/>
            <p:nvPr/>
          </p:nvGrpSpPr>
          <p:grpSpPr>
            <a:xfrm rot="18236977">
              <a:off x="9935727" y="1875519"/>
              <a:ext cx="878729" cy="738966"/>
              <a:chOff x="8768009" y="-131342"/>
              <a:chExt cx="2605668" cy="2191232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209818E-5F16-A2EC-B269-33831D4D6C48}"/>
                  </a:ext>
                </a:extLst>
              </p:cNvPr>
              <p:cNvSpPr/>
              <p:nvPr/>
            </p:nvSpPr>
            <p:spPr>
              <a:xfrm>
                <a:off x="8774168" y="-131342"/>
                <a:ext cx="2594209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FB4AA3-7E6B-DC25-65F6-7F97BE337DAE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C5D76EF-75DD-F2CC-39F2-A0082BA178C6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D0F0757-79A5-E3E7-E413-2E942B274673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95F747E-4F05-0672-67AD-91BF50CF7A2A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2562FC0-742E-23A7-7F84-AA8F9BF0F12F}"/>
              </a:ext>
            </a:extLst>
          </p:cNvPr>
          <p:cNvSpPr/>
          <p:nvPr/>
        </p:nvSpPr>
        <p:spPr>
          <a:xfrm>
            <a:off x="3960410" y="2264658"/>
            <a:ext cx="7749392" cy="1832131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Nhận biết được tình hình chính trị và sự phát triển kinh tế của nước Mỹ giữa hai cuộc chiến tranh thế giới.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A9B4C-0CCC-597F-230B-294C82036079}"/>
              </a:ext>
            </a:extLst>
          </p:cNvPr>
          <p:cNvSpPr txBox="1"/>
          <p:nvPr/>
        </p:nvSpPr>
        <p:spPr>
          <a:xfrm>
            <a:off x="684841" y="1297513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Nước Mỹ giữa hai cuộc chiến tranh thế giới (1918 – 1939)</a:t>
            </a:r>
          </a:p>
        </p:txBody>
      </p:sp>
      <p:pic>
        <p:nvPicPr>
          <p:cNvPr id="1026" name="Picture 2" descr="TẢI Bản đồ đất nước Mỹ (Hoa Kỳ) Khổ lớn, Phóng to 2024">
            <a:extLst>
              <a:ext uri="{FF2B5EF4-FFF2-40B4-BE49-F238E27FC236}">
                <a16:creationId xmlns:a16="http://schemas.microsoft.com/office/drawing/2014/main" id="{7DBF82D6-7B34-64CD-2CC9-5BD67A4F5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6" y="5037268"/>
            <a:ext cx="2553243" cy="132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8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50EBA9-6DE5-6980-D84F-D780DA2EEB73}"/>
              </a:ext>
            </a:extLst>
          </p:cNvPr>
          <p:cNvSpPr txBox="1"/>
          <p:nvPr/>
        </p:nvSpPr>
        <p:spPr>
          <a:xfrm>
            <a:off x="291433" y="322098"/>
            <a:ext cx="11213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VÀ NƯỚC MỸ  TỪ NĂM 1918 ĐẾN NĂM 1945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FDFFB-AE30-02E8-5EEE-B1C8A63EB90C}"/>
              </a:ext>
            </a:extLst>
          </p:cNvPr>
          <p:cNvSpPr txBox="1"/>
          <p:nvPr/>
        </p:nvSpPr>
        <p:spPr>
          <a:xfrm>
            <a:off x="687135" y="845318"/>
            <a:ext cx="107692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Nước Mỹ giữa hai cuộc chiến tranh thế giới (1918 – 1939)</a:t>
            </a:r>
          </a:p>
          <a:p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4849D3-4A17-1A93-B5A1-3EF6C2187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736" y="2983831"/>
            <a:ext cx="4948620" cy="27316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5DA53F-DA28-ABAF-730A-E1A67A133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5" y="2983832"/>
            <a:ext cx="4750011" cy="27718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377C6D-B56D-7505-8B31-E78B484EFEB7}"/>
              </a:ext>
            </a:extLst>
          </p:cNvPr>
          <p:cNvSpPr txBox="1"/>
          <p:nvPr/>
        </p:nvSpPr>
        <p:spPr>
          <a:xfrm>
            <a:off x="207212" y="5795886"/>
            <a:ext cx="6100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lợi Bon-nơ-viu (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Bonneville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ở O-rê-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gơn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Oregon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Cô-lôm-bi-a (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Columbia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A94511-C0CC-D25F-1254-A391CFAC32C5}"/>
              </a:ext>
            </a:extLst>
          </p:cNvPr>
          <p:cNvSpPr txBox="1"/>
          <p:nvPr/>
        </p:nvSpPr>
        <p:spPr>
          <a:xfrm>
            <a:off x="6307222" y="5715449"/>
            <a:ext cx="5628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di cư tìm việc làm cùng với gia đình ở Ốc-la-hô-ma (ảnh chụp,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6 – 1939)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5E57B49-1B57-1DB3-8C47-E58F3DBD0AFE}"/>
              </a:ext>
            </a:extLst>
          </p:cNvPr>
          <p:cNvSpPr/>
          <p:nvPr/>
        </p:nvSpPr>
        <p:spPr>
          <a:xfrm>
            <a:off x="4057317" y="1350260"/>
            <a:ext cx="3681664" cy="1128629"/>
          </a:xfrm>
          <a:prstGeom prst="wedgeRoundRectCallout">
            <a:avLst>
              <a:gd name="adj1" fmla="val 1958"/>
              <a:gd name="adj2" fmla="val 20413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D57CE0-DE7A-2D3C-E29F-9095DAE8D785}"/>
              </a:ext>
            </a:extLst>
          </p:cNvPr>
          <p:cNvSpPr/>
          <p:nvPr/>
        </p:nvSpPr>
        <p:spPr>
          <a:xfrm>
            <a:off x="571685" y="1627660"/>
            <a:ext cx="4451683" cy="11286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nước can thiệp vào đầu tư công: tạo ra các công trình lớn để tạo việc làm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dân.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90DD1A-32BC-E0B3-4A89-572FF2D19E06}"/>
              </a:ext>
            </a:extLst>
          </p:cNvPr>
          <p:cNvSpPr/>
          <p:nvPr/>
        </p:nvSpPr>
        <p:spPr>
          <a:xfrm>
            <a:off x="6507736" y="1486632"/>
            <a:ext cx="5427590" cy="15404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tình trạng thất nghiệp của lao động trẻ em vẫn chưa được giải quyết vào cuối thập niên 30 của thế kỉ XX,</a:t>
            </a:r>
          </a:p>
        </p:txBody>
      </p:sp>
    </p:spTree>
    <p:extLst>
      <p:ext uri="{BB962C8B-B14F-4D97-AF65-F5344CB8AC3E}">
        <p14:creationId xmlns:p14="http://schemas.microsoft.com/office/powerpoint/2010/main" val="26365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50EBA9-6DE5-6980-D84F-D780DA2EEB73}"/>
              </a:ext>
            </a:extLst>
          </p:cNvPr>
          <p:cNvSpPr txBox="1"/>
          <p:nvPr/>
        </p:nvSpPr>
        <p:spPr>
          <a:xfrm>
            <a:off x="291433" y="322098"/>
            <a:ext cx="11213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VÀ NƯỚC MỸ  TỪ NĂM 1918 ĐẾN NĂM 1945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FDFFB-AE30-02E8-5EEE-B1C8A63EB90C}"/>
              </a:ext>
            </a:extLst>
          </p:cNvPr>
          <p:cNvSpPr txBox="1"/>
          <p:nvPr/>
        </p:nvSpPr>
        <p:spPr>
          <a:xfrm>
            <a:off x="687135" y="845318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Mỹ giữa hai cuộc chiến tranh thế giới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5D421-726E-5749-0491-F09110FCB8B0}"/>
              </a:ext>
            </a:extLst>
          </p:cNvPr>
          <p:cNvSpPr txBox="1"/>
          <p:nvPr/>
        </p:nvSpPr>
        <p:spPr>
          <a:xfrm>
            <a:off x="687135" y="1630148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E218BF6-1776-214C-2C98-5E8CB7EAC168}"/>
              </a:ext>
            </a:extLst>
          </p:cNvPr>
          <p:cNvSpPr/>
          <p:nvPr/>
        </p:nvSpPr>
        <p:spPr>
          <a:xfrm>
            <a:off x="6882063" y="1768357"/>
            <a:ext cx="3657600" cy="1828800"/>
          </a:xfrm>
          <a:prstGeom prst="wedgeRoundRectCallout">
            <a:avLst>
              <a:gd name="adj1" fmla="val -66886"/>
              <a:gd name="adj2" fmla="val 8223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1918-1939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FF98A3-880B-3129-0E38-DDCF46878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08" y="2682757"/>
            <a:ext cx="4944662" cy="366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768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15D482-1E9F-47E0-98A2-24519A838798}"/>
              </a:ext>
            </a:extLst>
          </p:cNvPr>
          <p:cNvSpPr/>
          <p:nvPr/>
        </p:nvSpPr>
        <p:spPr>
          <a:xfrm>
            <a:off x="3841120" y="1803724"/>
            <a:ext cx="1902770" cy="67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D40C9-8335-4A66-96E0-8480CE1EBF12}"/>
              </a:ext>
            </a:extLst>
          </p:cNvPr>
          <p:cNvSpPr/>
          <p:nvPr/>
        </p:nvSpPr>
        <p:spPr>
          <a:xfrm>
            <a:off x="6448113" y="1852075"/>
            <a:ext cx="2628113" cy="672075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ED725-D94B-4357-BAAF-FD80DA25B9F6}"/>
              </a:ext>
            </a:extLst>
          </p:cNvPr>
          <p:cNvSpPr txBox="1"/>
          <p:nvPr/>
        </p:nvSpPr>
        <p:spPr>
          <a:xfrm>
            <a:off x="3988301" y="1900021"/>
            <a:ext cx="175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NỘI</a:t>
            </a:r>
            <a:endParaRPr lang="ko-KR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6E3F2-C05E-46B1-A7F4-2869357C5935}"/>
              </a:ext>
            </a:extLst>
          </p:cNvPr>
          <p:cNvSpPr txBox="1"/>
          <p:nvPr/>
        </p:nvSpPr>
        <p:spPr>
          <a:xfrm>
            <a:off x="6444331" y="1973581"/>
            <a:ext cx="2357711" cy="461665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</a:t>
            </a:r>
            <a:endParaRPr lang="ko-KR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Elbow Connector 38">
            <a:extLst>
              <a:ext uri="{FF2B5EF4-FFF2-40B4-BE49-F238E27FC236}">
                <a16:creationId xmlns:a16="http://schemas.microsoft.com/office/drawing/2014/main" id="{74FB6A1C-B386-4E27-92F2-23400F2EB74A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 rot="5400000">
            <a:off x="3014174" y="1518134"/>
            <a:ext cx="820666" cy="273599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39">
            <a:extLst>
              <a:ext uri="{FF2B5EF4-FFF2-40B4-BE49-F238E27FC236}">
                <a16:creationId xmlns:a16="http://schemas.microsoft.com/office/drawing/2014/main" id="{A5A5528B-90D0-48C2-8028-0037EE0F6D2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74646" y="1728401"/>
            <a:ext cx="857578" cy="23523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40">
            <a:extLst>
              <a:ext uri="{FF2B5EF4-FFF2-40B4-BE49-F238E27FC236}">
                <a16:creationId xmlns:a16="http://schemas.microsoft.com/office/drawing/2014/main" id="{68506989-0E6C-4549-A5D1-4478173B7C2E}"/>
              </a:ext>
            </a:extLst>
          </p:cNvPr>
          <p:cNvCxnSpPr>
            <a:cxnSpLocks/>
            <a:endCxn id="23" idx="0"/>
          </p:cNvCxnSpPr>
          <p:nvPr/>
        </p:nvCxnSpPr>
        <p:spPr>
          <a:xfrm rot="10800000" flipV="1">
            <a:off x="4737266" y="2475797"/>
            <a:ext cx="864500" cy="820667"/>
          </a:xfrm>
          <a:prstGeom prst="bentConnector2">
            <a:avLst/>
          </a:prstGeom>
          <a:ln w="1905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41">
            <a:extLst>
              <a:ext uri="{FF2B5EF4-FFF2-40B4-BE49-F238E27FC236}">
                <a16:creationId xmlns:a16="http://schemas.microsoft.com/office/drawing/2014/main" id="{2434C26C-AB2A-4C53-BCB2-28570001B136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 rot="5400000">
            <a:off x="7224150" y="2758444"/>
            <a:ext cx="772315" cy="303726"/>
          </a:xfrm>
          <a:prstGeom prst="bentConnector3">
            <a:avLst/>
          </a:prstGeom>
          <a:ln w="1905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70">
            <a:extLst>
              <a:ext uri="{FF2B5EF4-FFF2-40B4-BE49-F238E27FC236}">
                <a16:creationId xmlns:a16="http://schemas.microsoft.com/office/drawing/2014/main" id="{77BE1265-47E0-423C-8565-0814BA052B90}"/>
              </a:ext>
            </a:extLst>
          </p:cNvPr>
          <p:cNvGrpSpPr/>
          <p:nvPr/>
        </p:nvGrpSpPr>
        <p:grpSpPr>
          <a:xfrm>
            <a:off x="936087" y="3296465"/>
            <a:ext cx="2210276" cy="3274279"/>
            <a:chOff x="936087" y="3296465"/>
            <a:chExt cx="2210276" cy="2770953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ED35A0F3-5DB4-4A77-9C62-2FDBF6FF7A17}"/>
                </a:ext>
              </a:extLst>
            </p:cNvPr>
            <p:cNvSpPr/>
            <p:nvPr/>
          </p:nvSpPr>
          <p:spPr>
            <a:xfrm>
              <a:off x="966653" y="3296465"/>
              <a:ext cx="2179710" cy="999227"/>
            </a:xfrm>
            <a:prstGeom prst="roundRect">
              <a:avLst>
                <a:gd name="adj" fmla="val 80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자유형: 도형 51">
              <a:extLst>
                <a:ext uri="{FF2B5EF4-FFF2-40B4-BE49-F238E27FC236}">
                  <a16:creationId xmlns:a16="http://schemas.microsoft.com/office/drawing/2014/main" id="{87F53188-80A7-4BCC-AF79-B204A4780B72}"/>
                </a:ext>
              </a:extLst>
            </p:cNvPr>
            <p:cNvSpPr/>
            <p:nvPr/>
          </p:nvSpPr>
          <p:spPr>
            <a:xfrm>
              <a:off x="936087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6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537ADF-6321-4275-A4CC-34578961EE4F}"/>
                </a:ext>
              </a:extLst>
            </p:cNvPr>
            <p:cNvSpPr txBox="1"/>
            <p:nvPr/>
          </p:nvSpPr>
          <p:spPr>
            <a:xfrm>
              <a:off x="966652" y="4295693"/>
              <a:ext cx="2160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Đảng Cộng </a:t>
              </a:r>
              <a:r>
                <a:rPr lang="vi-VN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</a:t>
              </a:r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liên tục nắm chính quyền, đàn áp những người có tư tưởng tiến bộ</a:t>
              </a:r>
              <a:endPara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그룹 69">
            <a:extLst>
              <a:ext uri="{FF2B5EF4-FFF2-40B4-BE49-F238E27FC236}">
                <a16:creationId xmlns:a16="http://schemas.microsoft.com/office/drawing/2014/main" id="{FCE54113-D440-492A-B8DA-3B1255AAAA8A}"/>
              </a:ext>
            </a:extLst>
          </p:cNvPr>
          <p:cNvGrpSpPr/>
          <p:nvPr/>
        </p:nvGrpSpPr>
        <p:grpSpPr>
          <a:xfrm>
            <a:off x="3657265" y="3296465"/>
            <a:ext cx="2160000" cy="3439114"/>
            <a:chOff x="3657265" y="3296466"/>
            <a:chExt cx="2160000" cy="2694298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FB15F189-6FA7-47AD-A19F-2384BE3A04F4}"/>
                </a:ext>
              </a:extLst>
            </p:cNvPr>
            <p:cNvSpPr/>
            <p:nvPr/>
          </p:nvSpPr>
          <p:spPr>
            <a:xfrm>
              <a:off x="3941814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" name="자유형: 도형 54">
              <a:extLst>
                <a:ext uri="{FF2B5EF4-FFF2-40B4-BE49-F238E27FC236}">
                  <a16:creationId xmlns:a16="http://schemas.microsoft.com/office/drawing/2014/main" id="{D9B06BBA-EFE5-4D7B-8D27-9367F60B0CCD}"/>
                </a:ext>
              </a:extLst>
            </p:cNvPr>
            <p:cNvSpPr/>
            <p:nvPr/>
          </p:nvSpPr>
          <p:spPr>
            <a:xfrm>
              <a:off x="3657265" y="3763419"/>
              <a:ext cx="2160000" cy="2088823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72B455-51C0-4C05-B34E-33BAC8D55364}"/>
                </a:ext>
              </a:extLst>
            </p:cNvPr>
            <p:cNvSpPr txBox="1"/>
            <p:nvPr/>
          </p:nvSpPr>
          <p:spPr>
            <a:xfrm>
              <a:off x="3788619" y="4359548"/>
              <a:ext cx="18863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Đảng Dân chủ giành thắng lợi trong cuộc bỏ phiếu bầu Quốc hội Mỹ.</a:t>
              </a:r>
              <a:endParaRPr lang="en-US" altLang="ko-KR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68">
            <a:extLst>
              <a:ext uri="{FF2B5EF4-FFF2-40B4-BE49-F238E27FC236}">
                <a16:creationId xmlns:a16="http://schemas.microsoft.com/office/drawing/2014/main" id="{B2F75F91-4972-43DC-BD46-906581FD3598}"/>
              </a:ext>
            </a:extLst>
          </p:cNvPr>
          <p:cNvGrpSpPr/>
          <p:nvPr/>
        </p:nvGrpSpPr>
        <p:grpSpPr>
          <a:xfrm>
            <a:off x="6378443" y="3296465"/>
            <a:ext cx="2210346" cy="3274279"/>
            <a:chOff x="6378443" y="3296466"/>
            <a:chExt cx="2210346" cy="2770952"/>
          </a:xfrm>
        </p:grpSpPr>
        <p:sp>
          <p:nvSpPr>
            <p:cNvPr id="30" name="Rounded Rectangle 14">
              <a:extLst>
                <a:ext uri="{FF2B5EF4-FFF2-40B4-BE49-F238E27FC236}">
                  <a16:creationId xmlns:a16="http://schemas.microsoft.com/office/drawing/2014/main" id="{2B972F49-AC0A-4B74-B683-41196B504B4D}"/>
                </a:ext>
              </a:extLst>
            </p:cNvPr>
            <p:cNvSpPr/>
            <p:nvPr/>
          </p:nvSpPr>
          <p:spPr>
            <a:xfrm>
              <a:off x="6662992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3A9126-F455-473A-933F-DBE92316F412}"/>
                </a:ext>
              </a:extLst>
            </p:cNvPr>
            <p:cNvSpPr txBox="1"/>
            <p:nvPr/>
          </p:nvSpPr>
          <p:spPr>
            <a:xfrm>
              <a:off x="7142044" y="3333377"/>
              <a:ext cx="632799" cy="769441"/>
            </a:xfrm>
            <a:prstGeom prst="rect">
              <a:avLst/>
            </a:prstGeom>
            <a:solidFill>
              <a:srgbClr val="4472C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자유형: 도형 53">
              <a:extLst>
                <a:ext uri="{FF2B5EF4-FFF2-40B4-BE49-F238E27FC236}">
                  <a16:creationId xmlns:a16="http://schemas.microsoft.com/office/drawing/2014/main" id="{C828C356-F76C-4E0D-A48F-AC9D9B482208}"/>
                </a:ext>
              </a:extLst>
            </p:cNvPr>
            <p:cNvSpPr/>
            <p:nvPr/>
          </p:nvSpPr>
          <p:spPr>
            <a:xfrm>
              <a:off x="6378443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C6F283D-BED3-4711-B9CF-D22290D27616}"/>
                </a:ext>
              </a:extLst>
            </p:cNvPr>
            <p:cNvSpPr txBox="1"/>
            <p:nvPr/>
          </p:nvSpPr>
          <p:spPr>
            <a:xfrm>
              <a:off x="6479860" y="4222164"/>
              <a:ext cx="210892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đuổi lập trường chống Liên Xô, tiếp tục thực hiện học thuyết Mơn-rô</a:t>
              </a:r>
              <a:r>
                <a:rPr lang="en-US" altLang="ko-KR" sz="2000" dirty="0">
                  <a:solidFill>
                    <a:schemeClr val="tx1"/>
                  </a:solidFill>
                  <a:cs typeface="Arial" pitchFamily="34" charset="0"/>
                </a:rPr>
                <a:t>. </a:t>
              </a:r>
            </a:p>
          </p:txBody>
        </p:sp>
      </p:grpSp>
      <p:grpSp>
        <p:nvGrpSpPr>
          <p:cNvPr id="36" name="그룹 67">
            <a:extLst>
              <a:ext uri="{FF2B5EF4-FFF2-40B4-BE49-F238E27FC236}">
                <a16:creationId xmlns:a16="http://schemas.microsoft.com/office/drawing/2014/main" id="{D18A439F-27C9-46A3-9904-FDA6996CDA58}"/>
              </a:ext>
            </a:extLst>
          </p:cNvPr>
          <p:cNvGrpSpPr/>
          <p:nvPr/>
        </p:nvGrpSpPr>
        <p:grpSpPr>
          <a:xfrm>
            <a:off x="9003436" y="3296466"/>
            <a:ext cx="2893290" cy="3189460"/>
            <a:chOff x="9003436" y="3296466"/>
            <a:chExt cx="2474757" cy="3189460"/>
          </a:xfrm>
        </p:grpSpPr>
        <p:sp>
          <p:nvSpPr>
            <p:cNvPr id="37" name="Rounded Rectangle 20">
              <a:extLst>
                <a:ext uri="{FF2B5EF4-FFF2-40B4-BE49-F238E27FC236}">
                  <a16:creationId xmlns:a16="http://schemas.microsoft.com/office/drawing/2014/main" id="{FA94F9C7-B17F-4481-A828-8E98B7390848}"/>
                </a:ext>
              </a:extLst>
            </p:cNvPr>
            <p:cNvSpPr/>
            <p:nvPr/>
          </p:nvSpPr>
          <p:spPr>
            <a:xfrm>
              <a:off x="9384170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9" name="자유형: 도형 52">
              <a:extLst>
                <a:ext uri="{FF2B5EF4-FFF2-40B4-BE49-F238E27FC236}">
                  <a16:creationId xmlns:a16="http://schemas.microsoft.com/office/drawing/2014/main" id="{B7E10FBA-82E7-4AF5-BB44-AEC585414F59}"/>
                </a:ext>
              </a:extLst>
            </p:cNvPr>
            <p:cNvSpPr/>
            <p:nvPr/>
          </p:nvSpPr>
          <p:spPr>
            <a:xfrm>
              <a:off x="9099621" y="3763418"/>
              <a:ext cx="2160000" cy="2722508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04FC0A4-4B26-41C1-B98B-F8D17E550169}"/>
                </a:ext>
              </a:extLst>
            </p:cNvPr>
            <p:cNvSpPr txBox="1"/>
            <p:nvPr/>
          </p:nvSpPr>
          <p:spPr>
            <a:xfrm>
              <a:off x="9003436" y="4004217"/>
              <a:ext cx="247475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thống </a:t>
              </a:r>
              <a:r>
                <a:rPr lang="vi-VN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vi-V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Ru-dơ-ven đã công nhận và đặt quan hệ ngoại giao với Liên Xô, thực hiện chính sách “láng giềng thân thiện” đối với các nước Mỹ La-tinh.</a:t>
              </a:r>
              <a:endParaRPr lang="en-US" altLang="ko-KR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DA67869-CD83-AB64-C4C5-52231D50B842}"/>
              </a:ext>
            </a:extLst>
          </p:cNvPr>
          <p:cNvSpPr txBox="1"/>
          <p:nvPr/>
        </p:nvSpPr>
        <p:spPr>
          <a:xfrm>
            <a:off x="437347" y="1290065"/>
            <a:ext cx="4294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5208A4-31B3-F5E7-9ADF-3C0303B953BD}"/>
              </a:ext>
            </a:extLst>
          </p:cNvPr>
          <p:cNvSpPr txBox="1"/>
          <p:nvPr/>
        </p:nvSpPr>
        <p:spPr>
          <a:xfrm>
            <a:off x="846884" y="3330229"/>
            <a:ext cx="2525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 của thế kỉ XX</a:t>
            </a:r>
            <a:endParaRPr lang="vi-VN" sz="2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17E58C-5DF2-A521-3127-AC9FFEB21854}"/>
              </a:ext>
            </a:extLst>
          </p:cNvPr>
          <p:cNvSpPr txBox="1"/>
          <p:nvPr/>
        </p:nvSpPr>
        <p:spPr>
          <a:xfrm>
            <a:off x="3856455" y="3312028"/>
            <a:ext cx="5146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1930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CB51E0-16EA-6F11-6DE0-26C8EA973EB0}"/>
              </a:ext>
            </a:extLst>
          </p:cNvPr>
          <p:cNvSpPr txBox="1"/>
          <p:nvPr/>
        </p:nvSpPr>
        <p:spPr>
          <a:xfrm>
            <a:off x="6276209" y="3316959"/>
            <a:ext cx="252583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 của thế kỉ XX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5CCC36-D548-41AE-E9B2-BFD91ACC1931}"/>
              </a:ext>
            </a:extLst>
          </p:cNvPr>
          <p:cNvSpPr txBox="1"/>
          <p:nvPr/>
        </p:nvSpPr>
        <p:spPr>
          <a:xfrm>
            <a:off x="9418151" y="3296465"/>
            <a:ext cx="2140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D1A05E-67A6-5F2E-B241-8CA0018222A4}"/>
              </a:ext>
            </a:extLst>
          </p:cNvPr>
          <p:cNvSpPr txBox="1"/>
          <p:nvPr/>
        </p:nvSpPr>
        <p:spPr>
          <a:xfrm>
            <a:off x="437347" y="756506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Mỹ giữa hai cuộc chiến tranh thế giới</a:t>
            </a:r>
          </a:p>
        </p:txBody>
      </p:sp>
    </p:spTree>
    <p:extLst>
      <p:ext uri="{BB962C8B-B14F-4D97-AF65-F5344CB8AC3E}">
        <p14:creationId xmlns:p14="http://schemas.microsoft.com/office/powerpoint/2010/main" val="3435892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55" grpId="0"/>
      <p:bldP spid="64" grpId="0"/>
      <p:bldP spid="65" grpId="0" animBg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2A2BE-55F6-25C3-4A83-FA994471A7B4}"/>
              </a:ext>
            </a:extLst>
          </p:cNvPr>
          <p:cNvSpPr txBox="1"/>
          <p:nvPr/>
        </p:nvSpPr>
        <p:spPr>
          <a:xfrm>
            <a:off x="291433" y="322098"/>
            <a:ext cx="11213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VÀ NƯỚC MỸ  TỪ NĂM 1918 ĐẾN NĂM 1945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F07FA-5CE0-EA8D-EE67-25484248A53D}"/>
              </a:ext>
            </a:extLst>
          </p:cNvPr>
          <p:cNvSpPr txBox="1"/>
          <p:nvPr/>
        </p:nvSpPr>
        <p:spPr>
          <a:xfrm>
            <a:off x="687135" y="845318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Nước Mỹ giữa hai cuộc chiến tranh thế giới (1918 – 1939)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EE5AC-E0CC-0D3F-9347-48913C5BBF94}"/>
              </a:ext>
            </a:extLst>
          </p:cNvPr>
          <p:cNvSpPr txBox="1"/>
          <p:nvPr/>
        </p:nvSpPr>
        <p:spPr>
          <a:xfrm>
            <a:off x="687134" y="1324504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C3489-E72E-0EA7-CB37-F57C86EBA83F}"/>
              </a:ext>
            </a:extLst>
          </p:cNvPr>
          <p:cNvSpPr txBox="1"/>
          <p:nvPr/>
        </p:nvSpPr>
        <p:spPr>
          <a:xfrm>
            <a:off x="735644" y="1832631"/>
            <a:ext cx="1076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800" b="1" dirty="0">
              <a:solidFill>
                <a:srgbClr val="FFF6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3D5FD78-D8A4-2F25-6FD9-8C2D9BD49123}"/>
              </a:ext>
            </a:extLst>
          </p:cNvPr>
          <p:cNvSpPr/>
          <p:nvPr/>
        </p:nvSpPr>
        <p:spPr>
          <a:xfrm>
            <a:off x="8711914" y="2435338"/>
            <a:ext cx="3093383" cy="3395222"/>
          </a:xfrm>
          <a:prstGeom prst="wedgeRoundRectCallout">
            <a:avLst>
              <a:gd name="adj1" fmla="val -65199"/>
              <a:gd name="adj2" fmla="val -618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nhận xét tình hình kinh tế Mĩ trong thập niên 20 của thế kỉ XX?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797F82-90DD-B2F8-5DA2-422E738B1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34" y="2340783"/>
            <a:ext cx="3648584" cy="3489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2C5A05-E7C8-313D-466A-27A280971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718" y="2399394"/>
            <a:ext cx="3820995" cy="3580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23AA3C-9C85-D3D3-5043-B7FDC96CEC0A}"/>
              </a:ext>
            </a:extLst>
          </p:cNvPr>
          <p:cNvSpPr txBox="1"/>
          <p:nvPr/>
        </p:nvSpPr>
        <p:spPr>
          <a:xfrm>
            <a:off x="4024430" y="6135792"/>
            <a:ext cx="438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Bãi đỗ xe ô tô ở Niu </a:t>
            </a:r>
            <a:r>
              <a:rPr lang="vi-VN" sz="2000" dirty="0" err="1">
                <a:solidFill>
                  <a:schemeClr val="bg1"/>
                </a:solidFill>
              </a:rPr>
              <a:t>Oóc</a:t>
            </a:r>
            <a:r>
              <a:rPr lang="vi-VN" sz="2000" dirty="0">
                <a:solidFill>
                  <a:schemeClr val="bg1"/>
                </a:solidFill>
              </a:rPr>
              <a:t> năm </a:t>
            </a:r>
            <a:r>
              <a:rPr lang="en-US" sz="2000" dirty="0">
                <a:solidFill>
                  <a:schemeClr val="bg1"/>
                </a:solidFill>
              </a:rPr>
              <a:t> 1928</a:t>
            </a:r>
            <a:endParaRPr lang="vi-VN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731987-56EC-A70C-4390-FEE475CA1C03}"/>
              </a:ext>
            </a:extLst>
          </p:cNvPr>
          <p:cNvSpPr txBox="1"/>
          <p:nvPr/>
        </p:nvSpPr>
        <p:spPr>
          <a:xfrm>
            <a:off x="323529" y="607423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Công nhân xây dựng cao ốc ở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Mĩ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34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3935</TotalTime>
  <Words>2142</Words>
  <Application>Microsoft Office PowerPoint</Application>
  <PresentationFormat>Widescreen</PresentationFormat>
  <Paragraphs>162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Times New Roman</vt:lpstr>
      <vt:lpstr>MS Song</vt:lpstr>
      <vt:lpstr>Comic Sans MS</vt:lpstr>
      <vt:lpstr>Arial</vt:lpstr>
      <vt:lpstr>Calibri</vt:lpstr>
      <vt:lpstr>Office Theme</vt:lpstr>
      <vt:lpstr>KHỞI ĐỘNG</vt:lpstr>
      <vt:lpstr>Những hình ảnh sau đây gợi cho em nhớ về quốc gia nào? Trình bày những hiểu biết của em về quốc gia này?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Phan Truong Thao (VHN-IT)</cp:lastModifiedBy>
  <cp:revision>34</cp:revision>
  <dcterms:created xsi:type="dcterms:W3CDTF">2022-03-03T02:21:53Z</dcterms:created>
  <dcterms:modified xsi:type="dcterms:W3CDTF">2024-07-04T08:44:40Z</dcterms:modified>
</cp:coreProperties>
</file>