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Lst>
  <p:notesMasterIdLst>
    <p:notesMasterId r:id="rId34"/>
  </p:notesMasterIdLst>
  <p:sldIdLst>
    <p:sldId id="470" r:id="rId12"/>
    <p:sldId id="471" r:id="rId13"/>
    <p:sldId id="496" r:id="rId14"/>
    <p:sldId id="511" r:id="rId15"/>
    <p:sldId id="512" r:id="rId16"/>
    <p:sldId id="510" r:id="rId17"/>
    <p:sldId id="513" r:id="rId18"/>
    <p:sldId id="514" r:id="rId19"/>
    <p:sldId id="515" r:id="rId20"/>
    <p:sldId id="516" r:id="rId21"/>
    <p:sldId id="517" r:id="rId22"/>
    <p:sldId id="518" r:id="rId23"/>
    <p:sldId id="519" r:id="rId24"/>
    <p:sldId id="520" r:id="rId25"/>
    <p:sldId id="521" r:id="rId26"/>
    <p:sldId id="522" r:id="rId27"/>
    <p:sldId id="523" r:id="rId28"/>
    <p:sldId id="525" r:id="rId29"/>
    <p:sldId id="524" r:id="rId30"/>
    <p:sldId id="526" r:id="rId31"/>
    <p:sldId id="527" r:id="rId32"/>
    <p:sldId id="301" r:id="rId33"/>
  </p:sldIdLst>
  <p:sldSz cx="12190413" cy="6859588"/>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896"/>
    <a:srgbClr val="2C567C"/>
    <a:srgbClr val="3882C1"/>
    <a:srgbClr val="3296A8"/>
    <a:srgbClr val="6D8AAB"/>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778" autoAdjust="0"/>
  </p:normalViewPr>
  <p:slideViewPr>
    <p:cSldViewPr snapToGrid="0" showGuides="1">
      <p:cViewPr varScale="1">
        <p:scale>
          <a:sx n="68" d="100"/>
          <a:sy n="68" d="100"/>
        </p:scale>
        <p:origin x="336" y="6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gs" Target="tags/tag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54415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2436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35623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1029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2587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8312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63824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647524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418202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66719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29976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424678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585C-58E6-489B-9E65-6D3DA6CF3B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51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14865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18937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84150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4437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4625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3988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12277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340916"/>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088917"/>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93885"/>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3755"/>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0764967"/>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142237"/>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8201092"/>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5695122"/>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9241465"/>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6455317"/>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95367"/>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2022/1/30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1/30/2022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7358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30/01/2022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5.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CC50504D-34CC-479C-9DED-25D2833BF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 y="-80634"/>
            <a:ext cx="12190413" cy="6857107"/>
          </a:xfrm>
          <a:prstGeom prst="rect">
            <a:avLst/>
          </a:prstGeom>
        </p:spPr>
      </p:pic>
      <p:sp>
        <p:nvSpPr>
          <p:cNvPr id="5" name="文本框 7">
            <a:extLst>
              <a:ext uri="{FF2B5EF4-FFF2-40B4-BE49-F238E27FC236}">
                <a16:creationId xmlns:a16="http://schemas.microsoft.com/office/drawing/2014/main" id="{9BEC8876-20E8-4B75-B15D-EAD714E138AA}"/>
              </a:ext>
            </a:extLst>
          </p:cNvPr>
          <p:cNvSpPr txBox="1">
            <a:spLocks noChangeArrowheads="1"/>
          </p:cNvSpPr>
          <p:nvPr/>
        </p:nvSpPr>
        <p:spPr bwMode="auto">
          <a:xfrm>
            <a:off x="2487427" y="1261890"/>
            <a:ext cx="723460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400" b="1">
                <a:solidFill>
                  <a:srgbClr val="366896"/>
                </a:solidFill>
                <a:latin typeface="Times New Roman" panose="02020603050405020304" pitchFamily="18" charset="0"/>
                <a:ea typeface="华文行楷" panose="02010800040101010101" pitchFamily="2" charset="-122"/>
                <a:cs typeface="Times New Roman" panose="02020603050405020304" pitchFamily="18" charset="0"/>
              </a:rPr>
              <a:t>Làm thế nào để thực hiện một sản phẩm sáng tạo cho góc truyền thông của trường</a:t>
            </a:r>
            <a:endParaRPr lang="en-US" altLang="zh-CN" sz="4400" b="1" dirty="0">
              <a:solidFill>
                <a:srgbClr val="366896"/>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7" name="矩形: 圆角 6">
            <a:extLst>
              <a:ext uri="{FF2B5EF4-FFF2-40B4-BE49-F238E27FC236}">
                <a16:creationId xmlns:a16="http://schemas.microsoft.com/office/drawing/2014/main" id="{8FCDFDEA-1F1A-4D4E-A9C4-209B84094244}"/>
              </a:ext>
            </a:extLst>
          </p:cNvPr>
          <p:cNvSpPr/>
          <p:nvPr/>
        </p:nvSpPr>
        <p:spPr>
          <a:xfrm>
            <a:off x="3325241" y="3714580"/>
            <a:ext cx="5558972" cy="449841"/>
          </a:xfrm>
          <a:prstGeom prst="roundRect">
            <a:avLst>
              <a:gd name="adj" fmla="val 0"/>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Giáo viên: ………………</a:t>
            </a:r>
            <a:endPar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2">
            <a:extLst>
              <a:ext uri="{FF2B5EF4-FFF2-40B4-BE49-F238E27FC236}">
                <a16:creationId xmlns:a16="http://schemas.microsoft.com/office/drawing/2014/main" id="{5A5C3768-26CC-4B99-A1FE-EFF3C4154DC7}"/>
              </a:ext>
            </a:extLst>
          </p:cNvPr>
          <p:cNvGrpSpPr/>
          <p:nvPr/>
        </p:nvGrpSpPr>
        <p:grpSpPr>
          <a:xfrm>
            <a:off x="365761" y="1472422"/>
            <a:ext cx="3895552" cy="1295510"/>
            <a:chOff x="3992634" y="1512687"/>
            <a:chExt cx="3895552" cy="1295510"/>
          </a:xfrm>
        </p:grpSpPr>
        <p:grpSp>
          <p:nvGrpSpPr>
            <p:cNvPr id="6" name="组合 13">
              <a:extLst>
                <a:ext uri="{FF2B5EF4-FFF2-40B4-BE49-F238E27FC236}">
                  <a16:creationId xmlns:a16="http://schemas.microsoft.com/office/drawing/2014/main" id="{FDEBE95A-8851-4F7E-9F3D-DD396A3363A6}"/>
                </a:ext>
              </a:extLst>
            </p:cNvPr>
            <p:cNvGrpSpPr/>
            <p:nvPr/>
          </p:nvGrpSpPr>
          <p:grpSpPr>
            <a:xfrm>
              <a:off x="5337367" y="1512687"/>
              <a:ext cx="1880218" cy="461665"/>
              <a:chOff x="695779" y="699479"/>
              <a:chExt cx="1880218" cy="461665"/>
            </a:xfrm>
          </p:grpSpPr>
          <p:sp>
            <p:nvSpPr>
              <p:cNvPr id="9" name="矩形 15">
                <a:extLst>
                  <a:ext uri="{FF2B5EF4-FFF2-40B4-BE49-F238E27FC236}">
                    <a16:creationId xmlns:a16="http://schemas.microsoft.com/office/drawing/2014/main" id="{4C8722EF-FBAC-4199-84F4-4A9547E0C810}"/>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10" name="矩形 16">
                <a:extLst>
                  <a:ext uri="{FF2B5EF4-FFF2-40B4-BE49-F238E27FC236}">
                    <a16:creationId xmlns:a16="http://schemas.microsoft.com/office/drawing/2014/main" id="{483D52A5-3480-47E0-836D-5B80385C4A9D}"/>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7" name="矩形 14">
              <a:extLst>
                <a:ext uri="{FF2B5EF4-FFF2-40B4-BE49-F238E27FC236}">
                  <a16:creationId xmlns:a16="http://schemas.microsoft.com/office/drawing/2014/main" id="{B367ADF6-D030-4F0A-B50A-8CFEBDFE1A69}"/>
                </a:ext>
              </a:extLst>
            </p:cNvPr>
            <p:cNvSpPr/>
            <p:nvPr/>
          </p:nvSpPr>
          <p:spPr>
            <a:xfrm>
              <a:off x="3992634" y="1977200"/>
              <a:ext cx="3895552" cy="830997"/>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biết gì về Góc truyền thông trong trường học?</a:t>
              </a:r>
              <a:endParaRPr lang="en-US" sz="2400">
                <a:latin typeface="Times New Roman" panose="02020603050405020304" pitchFamily="18" charset="0"/>
                <a:cs typeface="Times New Roman" panose="02020603050405020304" pitchFamily="18" charset="0"/>
              </a:endParaRPr>
            </a:p>
          </p:txBody>
        </p:sp>
      </p:grpSp>
      <p:grpSp>
        <p:nvGrpSpPr>
          <p:cNvPr id="13" name="组合 27">
            <a:extLst>
              <a:ext uri="{FF2B5EF4-FFF2-40B4-BE49-F238E27FC236}">
                <a16:creationId xmlns:a16="http://schemas.microsoft.com/office/drawing/2014/main" id="{2CC5FBE0-0A9C-4D5A-8F78-661A57BFD9A4}"/>
              </a:ext>
            </a:extLst>
          </p:cNvPr>
          <p:cNvGrpSpPr/>
          <p:nvPr/>
        </p:nvGrpSpPr>
        <p:grpSpPr>
          <a:xfrm>
            <a:off x="154745" y="3118157"/>
            <a:ext cx="4091099" cy="1664842"/>
            <a:chOff x="3797086" y="1512687"/>
            <a:chExt cx="4091099" cy="1664842"/>
          </a:xfrm>
        </p:grpSpPr>
        <p:grpSp>
          <p:nvGrpSpPr>
            <p:cNvPr id="14" name="组合 28">
              <a:extLst>
                <a:ext uri="{FF2B5EF4-FFF2-40B4-BE49-F238E27FC236}">
                  <a16:creationId xmlns:a16="http://schemas.microsoft.com/office/drawing/2014/main" id="{E8A62110-6945-46C6-8662-6EA275937D16}"/>
                </a:ext>
              </a:extLst>
            </p:cNvPr>
            <p:cNvGrpSpPr/>
            <p:nvPr/>
          </p:nvGrpSpPr>
          <p:grpSpPr>
            <a:xfrm>
              <a:off x="5337367" y="1512687"/>
              <a:ext cx="1880218" cy="461665"/>
              <a:chOff x="695779" y="699479"/>
              <a:chExt cx="1880218" cy="461665"/>
            </a:xfrm>
          </p:grpSpPr>
          <p:sp>
            <p:nvSpPr>
              <p:cNvPr id="16" name="矩形 30">
                <a:extLst>
                  <a:ext uri="{FF2B5EF4-FFF2-40B4-BE49-F238E27FC236}">
                    <a16:creationId xmlns:a16="http://schemas.microsoft.com/office/drawing/2014/main" id="{BCCC8D23-1AFA-4D03-AFD4-D802EB693B37}"/>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17" name="矩形 31">
                <a:extLst>
                  <a:ext uri="{FF2B5EF4-FFF2-40B4-BE49-F238E27FC236}">
                    <a16:creationId xmlns:a16="http://schemas.microsoft.com/office/drawing/2014/main" id="{22E4281D-C2D3-44F7-B370-D84C6D6A7610}"/>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29">
              <a:extLst>
                <a:ext uri="{FF2B5EF4-FFF2-40B4-BE49-F238E27FC236}">
                  <a16:creationId xmlns:a16="http://schemas.microsoft.com/office/drawing/2014/main" id="{10C59950-D969-459D-907F-18CAE1CB0642}"/>
                </a:ext>
              </a:extLst>
            </p:cNvPr>
            <p:cNvSpPr/>
            <p:nvPr/>
          </p:nvSpPr>
          <p:spPr>
            <a:xfrm>
              <a:off x="3797086" y="1977200"/>
              <a:ext cx="4091099"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hiểu thế nào về các từ “lắng nghe”, “lời thở than” trong tên chủ đề?</a:t>
              </a:r>
              <a:endParaRPr lang="en-US" sz="2400">
                <a:latin typeface="Times New Roman" panose="02020603050405020304" pitchFamily="18" charset="0"/>
                <a:cs typeface="Times New Roman" panose="02020603050405020304" pitchFamily="18" charset="0"/>
              </a:endParaRPr>
            </a:p>
          </p:txBody>
        </p:sp>
      </p:grpSp>
      <p:grpSp>
        <p:nvGrpSpPr>
          <p:cNvPr id="18" name="组合 32">
            <a:extLst>
              <a:ext uri="{FF2B5EF4-FFF2-40B4-BE49-F238E27FC236}">
                <a16:creationId xmlns:a16="http://schemas.microsoft.com/office/drawing/2014/main" id="{06178742-53A8-443A-9962-DCFEECD019AB}"/>
              </a:ext>
            </a:extLst>
          </p:cNvPr>
          <p:cNvGrpSpPr/>
          <p:nvPr/>
        </p:nvGrpSpPr>
        <p:grpSpPr>
          <a:xfrm>
            <a:off x="1466024" y="4786474"/>
            <a:ext cx="3304038" cy="1959300"/>
            <a:chOff x="5108366" y="1512687"/>
            <a:chExt cx="3304038" cy="1959300"/>
          </a:xfrm>
        </p:grpSpPr>
        <p:grpSp>
          <p:nvGrpSpPr>
            <p:cNvPr id="19" name="组合 33">
              <a:extLst>
                <a:ext uri="{FF2B5EF4-FFF2-40B4-BE49-F238E27FC236}">
                  <a16:creationId xmlns:a16="http://schemas.microsoft.com/office/drawing/2014/main" id="{6A11A3B2-0D4C-4067-9E40-0E805F2274A0}"/>
                </a:ext>
              </a:extLst>
            </p:cNvPr>
            <p:cNvGrpSpPr/>
            <p:nvPr/>
          </p:nvGrpSpPr>
          <p:grpSpPr>
            <a:xfrm>
              <a:off x="5337367" y="1512687"/>
              <a:ext cx="1880218" cy="461665"/>
              <a:chOff x="695779" y="699479"/>
              <a:chExt cx="1880218" cy="461665"/>
            </a:xfrm>
          </p:grpSpPr>
          <p:sp>
            <p:nvSpPr>
              <p:cNvPr id="21" name="矩形 35">
                <a:extLst>
                  <a:ext uri="{FF2B5EF4-FFF2-40B4-BE49-F238E27FC236}">
                    <a16:creationId xmlns:a16="http://schemas.microsoft.com/office/drawing/2014/main" id="{A4561801-CEB8-4722-9981-7444EB7090AB}"/>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22" name="矩形 36">
                <a:extLst>
                  <a:ext uri="{FF2B5EF4-FFF2-40B4-BE49-F238E27FC236}">
                    <a16:creationId xmlns:a16="http://schemas.microsoft.com/office/drawing/2014/main" id="{8B657B96-F0AE-438D-90A1-D690C760466D}"/>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0" name="矩形 34">
              <a:extLst>
                <a:ext uri="{FF2B5EF4-FFF2-40B4-BE49-F238E27FC236}">
                  <a16:creationId xmlns:a16="http://schemas.microsoft.com/office/drawing/2014/main" id="{65E4442A-141C-4CCB-A8CA-46E14A725F28}"/>
                </a:ext>
              </a:extLst>
            </p:cNvPr>
            <p:cNvSpPr/>
            <p:nvPr/>
          </p:nvSpPr>
          <p:spPr>
            <a:xfrm>
              <a:off x="5108366" y="2025437"/>
              <a:ext cx="3304038" cy="1446550"/>
            </a:xfrm>
            <a:prstGeom prst="rect">
              <a:avLst/>
            </a:prstGeom>
          </p:spPr>
          <p:txBody>
            <a:bodyPr wrap="square">
              <a:spAutoFit/>
            </a:bodyPr>
            <a:lstStyle/>
            <a:p>
              <a:pPr algn="just"/>
              <a:r>
                <a:rPr lang="vi-VN" sz="2400" i="1">
                  <a:latin typeface="Times New Roman" panose="02020603050405020304" pitchFamily="18" charset="0"/>
                  <a:cs typeface="Times New Roman" panose="02020603050405020304" pitchFamily="18" charset="0"/>
                </a:rPr>
                <a:t>Hình vẽ trong tình huống có thể được miêu tả lại như thế nào?</a:t>
              </a:r>
              <a:endParaRPr lang="en-US" sz="2400">
                <a:latin typeface="Times New Roman" panose="02020603050405020304" pitchFamily="18" charset="0"/>
                <a:cs typeface="Times New Roman" panose="02020603050405020304" pitchFamily="18" charset="0"/>
              </a:endParaRPr>
            </a:p>
            <a:p>
              <a:pPr algn="just"/>
              <a:endParaRPr lang="zh-CN" altLang="en-US" sz="1600" spc="3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grpSp>
        <p:nvGrpSpPr>
          <p:cNvPr id="23" name="组合 37">
            <a:extLst>
              <a:ext uri="{FF2B5EF4-FFF2-40B4-BE49-F238E27FC236}">
                <a16:creationId xmlns:a16="http://schemas.microsoft.com/office/drawing/2014/main" id="{5005204E-41F4-478D-9C54-03461DAF7E6F}"/>
              </a:ext>
            </a:extLst>
          </p:cNvPr>
          <p:cNvGrpSpPr/>
          <p:nvPr/>
        </p:nvGrpSpPr>
        <p:grpSpPr>
          <a:xfrm>
            <a:off x="7795994" y="1437219"/>
            <a:ext cx="4028658" cy="1664842"/>
            <a:chOff x="4959790" y="1512687"/>
            <a:chExt cx="4028658" cy="1664842"/>
          </a:xfrm>
        </p:grpSpPr>
        <p:grpSp>
          <p:nvGrpSpPr>
            <p:cNvPr id="24" name="组合 38">
              <a:extLst>
                <a:ext uri="{FF2B5EF4-FFF2-40B4-BE49-F238E27FC236}">
                  <a16:creationId xmlns:a16="http://schemas.microsoft.com/office/drawing/2014/main" id="{F1EE179F-16BC-4463-AB35-43D336E5CB1D}"/>
                </a:ext>
              </a:extLst>
            </p:cNvPr>
            <p:cNvGrpSpPr/>
            <p:nvPr/>
          </p:nvGrpSpPr>
          <p:grpSpPr>
            <a:xfrm>
              <a:off x="5337367" y="1512687"/>
              <a:ext cx="1880218" cy="461665"/>
              <a:chOff x="695779" y="699479"/>
              <a:chExt cx="1880218" cy="461665"/>
            </a:xfrm>
          </p:grpSpPr>
          <p:sp>
            <p:nvSpPr>
              <p:cNvPr id="26" name="矩形 40">
                <a:extLst>
                  <a:ext uri="{FF2B5EF4-FFF2-40B4-BE49-F238E27FC236}">
                    <a16:creationId xmlns:a16="http://schemas.microsoft.com/office/drawing/2014/main" id="{01C27C81-959A-408D-8D71-79AC50C9D831}"/>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27" name="矩形 41">
                <a:extLst>
                  <a:ext uri="{FF2B5EF4-FFF2-40B4-BE49-F238E27FC236}">
                    <a16:creationId xmlns:a16="http://schemas.microsoft.com/office/drawing/2014/main" id="{ED20D5D6-05DC-4AD7-91D0-CC1BA19088AA}"/>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5" name="矩形 39">
              <a:extLst>
                <a:ext uri="{FF2B5EF4-FFF2-40B4-BE49-F238E27FC236}">
                  <a16:creationId xmlns:a16="http://schemas.microsoft.com/office/drawing/2014/main" id="{21E2550D-88EB-4B4F-9546-29C914BB5F10}"/>
                </a:ext>
              </a:extLst>
            </p:cNvPr>
            <p:cNvSpPr/>
            <p:nvPr/>
          </p:nvSpPr>
          <p:spPr>
            <a:xfrm>
              <a:off x="4959790" y="1977200"/>
              <a:ext cx="4028658"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Em liên tưởng đến bài thơ, câu chuyện, đoạn phim nào khi xem hình vẽ trên?</a:t>
              </a:r>
              <a:endParaRPr lang="en-US" sz="2400">
                <a:latin typeface="Times New Roman" panose="02020603050405020304" pitchFamily="18" charset="0"/>
                <a:cs typeface="Times New Roman" panose="02020603050405020304" pitchFamily="18" charset="0"/>
              </a:endParaRPr>
            </a:p>
          </p:txBody>
        </p:sp>
      </p:grpSp>
      <p:grpSp>
        <p:nvGrpSpPr>
          <p:cNvPr id="28" name="组合 42">
            <a:extLst>
              <a:ext uri="{FF2B5EF4-FFF2-40B4-BE49-F238E27FC236}">
                <a16:creationId xmlns:a16="http://schemas.microsoft.com/office/drawing/2014/main" id="{15AF4E0F-58FD-4255-B632-968989A2EC17}"/>
              </a:ext>
            </a:extLst>
          </p:cNvPr>
          <p:cNvGrpSpPr/>
          <p:nvPr/>
        </p:nvGrpSpPr>
        <p:grpSpPr>
          <a:xfrm>
            <a:off x="7795994" y="3118157"/>
            <a:ext cx="4028658" cy="1295510"/>
            <a:chOff x="4959790" y="1512687"/>
            <a:chExt cx="4028658" cy="1295510"/>
          </a:xfrm>
        </p:grpSpPr>
        <p:grpSp>
          <p:nvGrpSpPr>
            <p:cNvPr id="29" name="组合 43">
              <a:extLst>
                <a:ext uri="{FF2B5EF4-FFF2-40B4-BE49-F238E27FC236}">
                  <a16:creationId xmlns:a16="http://schemas.microsoft.com/office/drawing/2014/main" id="{9F6AE1E2-A0DF-406A-A784-61E84E6F7F69}"/>
                </a:ext>
              </a:extLst>
            </p:cNvPr>
            <p:cNvGrpSpPr/>
            <p:nvPr/>
          </p:nvGrpSpPr>
          <p:grpSpPr>
            <a:xfrm>
              <a:off x="5337367" y="1512687"/>
              <a:ext cx="1880218" cy="461665"/>
              <a:chOff x="695779" y="699479"/>
              <a:chExt cx="1880218" cy="461665"/>
            </a:xfrm>
          </p:grpSpPr>
          <p:sp>
            <p:nvSpPr>
              <p:cNvPr id="31" name="矩形 45">
                <a:extLst>
                  <a:ext uri="{FF2B5EF4-FFF2-40B4-BE49-F238E27FC236}">
                    <a16:creationId xmlns:a16="http://schemas.microsoft.com/office/drawing/2014/main" id="{E7323E05-A33B-461E-8441-2D110DF941D4}"/>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32" name="矩形 46">
                <a:extLst>
                  <a:ext uri="{FF2B5EF4-FFF2-40B4-BE49-F238E27FC236}">
                    <a16:creationId xmlns:a16="http://schemas.microsoft.com/office/drawing/2014/main" id="{0D93A1BD-229B-453C-8333-EDD51029772E}"/>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05</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0" name="矩形 44">
              <a:extLst>
                <a:ext uri="{FF2B5EF4-FFF2-40B4-BE49-F238E27FC236}">
                  <a16:creationId xmlns:a16="http://schemas.microsoft.com/office/drawing/2014/main" id="{E62AEE3C-EEB9-4AE1-8F15-08509438CF0D}"/>
                </a:ext>
              </a:extLst>
            </p:cNvPr>
            <p:cNvSpPr/>
            <p:nvPr/>
          </p:nvSpPr>
          <p:spPr>
            <a:xfrm>
              <a:off x="4959790" y="1977200"/>
              <a:ext cx="4028658" cy="830997"/>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Thông điệp mà em nhận được từ hình vẽ trên là gì?</a:t>
              </a:r>
              <a:endParaRPr lang="en-US" sz="2400">
                <a:latin typeface="Times New Roman" panose="02020603050405020304" pitchFamily="18" charset="0"/>
                <a:cs typeface="Times New Roman" panose="02020603050405020304" pitchFamily="18" charset="0"/>
              </a:endParaRPr>
            </a:p>
          </p:txBody>
        </p:sp>
      </p:grpSp>
      <p:grpSp>
        <p:nvGrpSpPr>
          <p:cNvPr id="33" name="组合 47">
            <a:extLst>
              <a:ext uri="{FF2B5EF4-FFF2-40B4-BE49-F238E27FC236}">
                <a16:creationId xmlns:a16="http://schemas.microsoft.com/office/drawing/2014/main" id="{E3C3EB5E-9614-49A5-B9FE-145AEB4363B2}"/>
              </a:ext>
            </a:extLst>
          </p:cNvPr>
          <p:cNvGrpSpPr/>
          <p:nvPr/>
        </p:nvGrpSpPr>
        <p:grpSpPr>
          <a:xfrm>
            <a:off x="7795994" y="4799096"/>
            <a:ext cx="2928395" cy="1664842"/>
            <a:chOff x="4959790" y="1512687"/>
            <a:chExt cx="2928395" cy="1664842"/>
          </a:xfrm>
        </p:grpSpPr>
        <p:grpSp>
          <p:nvGrpSpPr>
            <p:cNvPr id="34" name="组合 48">
              <a:extLst>
                <a:ext uri="{FF2B5EF4-FFF2-40B4-BE49-F238E27FC236}">
                  <a16:creationId xmlns:a16="http://schemas.microsoft.com/office/drawing/2014/main" id="{DF49FFFC-4554-4FB7-8699-EB0DD1CA5412}"/>
                </a:ext>
              </a:extLst>
            </p:cNvPr>
            <p:cNvGrpSpPr/>
            <p:nvPr/>
          </p:nvGrpSpPr>
          <p:grpSpPr>
            <a:xfrm>
              <a:off x="5337367" y="1512687"/>
              <a:ext cx="1880218" cy="461665"/>
              <a:chOff x="695779" y="699479"/>
              <a:chExt cx="1880218" cy="461665"/>
            </a:xfrm>
          </p:grpSpPr>
          <p:sp>
            <p:nvSpPr>
              <p:cNvPr id="36" name="矩形 50">
                <a:extLst>
                  <a:ext uri="{FF2B5EF4-FFF2-40B4-BE49-F238E27FC236}">
                    <a16:creationId xmlns:a16="http://schemas.microsoft.com/office/drawing/2014/main" id="{7DC2087F-144E-4ABC-88CB-5AFA9FBA506A}"/>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sp>
            <p:nvSpPr>
              <p:cNvPr id="37" name="矩形 51">
                <a:extLst>
                  <a:ext uri="{FF2B5EF4-FFF2-40B4-BE49-F238E27FC236}">
                    <a16:creationId xmlns:a16="http://schemas.microsoft.com/office/drawing/2014/main" id="{5A2C91BD-534C-49F4-ABD8-443793E2D760}"/>
                  </a:ext>
                </a:extLst>
              </p:cNvPr>
              <p:cNvSpPr/>
              <p:nvPr/>
            </p:nvSpPr>
            <p:spPr>
              <a:xfrm>
                <a:off x="775504" y="699479"/>
                <a:ext cx="569387" cy="461665"/>
              </a:xfrm>
              <a:prstGeom prst="rect">
                <a:avLst/>
              </a:prstGeom>
            </p:spPr>
            <p:txBody>
              <a:bodyPr wrap="none">
                <a:spAutoFit/>
              </a:bodyPr>
              <a:lstStyle/>
              <a:p>
                <a:pPr algn="just"/>
                <a:r>
                  <a:rPr lang="en-US" altLang="zh-CN" sz="2400"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06</a:t>
                </a:r>
                <a:endParaRPr lang="zh-CN" altLang="en-US" sz="24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5" name="矩形 49">
              <a:extLst>
                <a:ext uri="{FF2B5EF4-FFF2-40B4-BE49-F238E27FC236}">
                  <a16:creationId xmlns:a16="http://schemas.microsoft.com/office/drawing/2014/main" id="{2FD6AF61-5DAF-4753-8777-85E80BAB9FF3}"/>
                </a:ext>
              </a:extLst>
            </p:cNvPr>
            <p:cNvSpPr/>
            <p:nvPr/>
          </p:nvSpPr>
          <p:spPr>
            <a:xfrm>
              <a:off x="4959790" y="1977200"/>
              <a:ext cx="2928395" cy="1200329"/>
            </a:xfrm>
            <a:prstGeom prst="rect">
              <a:avLst/>
            </a:prstGeom>
          </p:spPr>
          <p:txBody>
            <a:bodyPr wrap="square">
              <a:spAutoFit/>
            </a:bodyPr>
            <a:lstStyle/>
            <a:p>
              <a:pPr lvl="0" algn="just"/>
              <a:r>
                <a:rPr lang="vi-VN" sz="2400" i="1">
                  <a:latin typeface="Times New Roman" panose="02020603050405020304" pitchFamily="18" charset="0"/>
                  <a:cs typeface="Times New Roman" panose="02020603050405020304" pitchFamily="18" charset="0"/>
                </a:rPr>
                <a:t>Người bạn đã nhờ các thành viên câu lạc bộ thực hiện việc gì?</a:t>
              </a:r>
              <a:endParaRPr lang="en-US" sz="2400">
                <a:latin typeface="Times New Roman" panose="02020603050405020304" pitchFamily="18" charset="0"/>
                <a:cs typeface="Times New Roman" panose="02020603050405020304" pitchFamily="18" charset="0"/>
              </a:endParaRPr>
            </a:p>
          </p:txBody>
        </p:sp>
      </p:grpSp>
      <p:grpSp>
        <p:nvGrpSpPr>
          <p:cNvPr id="38" name="组合 52">
            <a:extLst>
              <a:ext uri="{FF2B5EF4-FFF2-40B4-BE49-F238E27FC236}">
                <a16:creationId xmlns:a16="http://schemas.microsoft.com/office/drawing/2014/main" id="{3712107E-4FDF-4A1B-99EB-977350A26FF8}"/>
              </a:ext>
            </a:extLst>
          </p:cNvPr>
          <p:cNvGrpSpPr/>
          <p:nvPr/>
        </p:nvGrpSpPr>
        <p:grpSpPr>
          <a:xfrm>
            <a:off x="3413682" y="1561270"/>
            <a:ext cx="4921452" cy="4340741"/>
            <a:chOff x="112128" y="1630522"/>
            <a:chExt cx="5291239" cy="4666895"/>
          </a:xfrm>
        </p:grpSpPr>
        <p:sp>
          <p:nvSpPr>
            <p:cNvPr id="39" name="椭圆 53">
              <a:extLst>
                <a:ext uri="{FF2B5EF4-FFF2-40B4-BE49-F238E27FC236}">
                  <a16:creationId xmlns:a16="http://schemas.microsoft.com/office/drawing/2014/main" id="{F6EECA2D-556C-462C-B792-C663A009A0DF}"/>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a:latin typeface="Times New Roman" panose="02020603050405020304" pitchFamily="18" charset="0"/>
                <a:cs typeface="Times New Roman" panose="02020603050405020304" pitchFamily="18" charset="0"/>
              </a:endParaRPr>
            </a:p>
          </p:txBody>
        </p:sp>
        <p:pic>
          <p:nvPicPr>
            <p:cNvPr id="40" name="图片 54">
              <a:extLst>
                <a:ext uri="{FF2B5EF4-FFF2-40B4-BE49-F238E27FC236}">
                  <a16:creationId xmlns:a16="http://schemas.microsoft.com/office/drawing/2014/main" id="{8E40F2DA-8F38-4613-922C-7B56DAD97F76}"/>
                </a:ext>
              </a:extLst>
            </p:cNvPr>
            <p:cNvPicPr>
              <a:picLocks noChangeAspect="1"/>
            </p:cNvPicPr>
            <p:nvPr/>
          </p:nvPicPr>
          <p:blipFill rotWithShape="1">
            <a:blip r:embed="rId3">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extLst>
      <p:ext uri="{BB962C8B-B14F-4D97-AF65-F5344CB8AC3E}">
        <p14:creationId xmlns:p14="http://schemas.microsoft.com/office/powerpoint/2010/main" val="19553645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
            <a:extLst>
              <a:ext uri="{FF2B5EF4-FFF2-40B4-BE49-F238E27FC236}">
                <a16:creationId xmlns:a16="http://schemas.microsoft.com/office/drawing/2014/main" id="{76071530-46F0-43FB-96AA-16C9EB8FF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5651"/>
            <a:ext cx="6946635" cy="4905706"/>
          </a:xfrm>
          <a:prstGeom prst="rect">
            <a:avLst/>
          </a:prstGeom>
        </p:spPr>
      </p:pic>
      <p:sp>
        <p:nvSpPr>
          <p:cNvPr id="6" name="文本框 5">
            <a:extLst>
              <a:ext uri="{FF2B5EF4-FFF2-40B4-BE49-F238E27FC236}">
                <a16:creationId xmlns:a16="http://schemas.microsoft.com/office/drawing/2014/main" id="{A1CAC104-3472-4157-B83F-A774B3BA766D}"/>
              </a:ext>
            </a:extLst>
          </p:cNvPr>
          <p:cNvSpPr txBox="1"/>
          <p:nvPr/>
        </p:nvSpPr>
        <p:spPr>
          <a:xfrm>
            <a:off x="1385464" y="2170027"/>
            <a:ext cx="3453822" cy="22467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a:solidFill>
                  <a:schemeClr val="bg1"/>
                </a:solidFill>
                <a:latin typeface="+mj-lt"/>
              </a:rPr>
              <a:t>HS xác định được vấn đề trọng tâm của tình huống? Dựa trên căn cứ nào để xác định vấn đề trọng tâm?</a:t>
            </a:r>
            <a:endParaRPr lang="en-US" sz="2800">
              <a:solidFill>
                <a:schemeClr val="bg1"/>
              </a:solidFill>
              <a:latin typeface="+mj-lt"/>
            </a:endParaRPr>
          </a:p>
        </p:txBody>
      </p:sp>
      <p:pic>
        <p:nvPicPr>
          <p:cNvPr id="7" name="图片 9" descr="图片包含 玩具, 玩偶&#10;&#10;自动生成的说明">
            <a:extLst>
              <a:ext uri="{FF2B5EF4-FFF2-40B4-BE49-F238E27FC236}">
                <a16:creationId xmlns:a16="http://schemas.microsoft.com/office/drawing/2014/main" id="{132F8E3F-B767-4783-8625-5D16F75A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95" y="1998992"/>
            <a:ext cx="5963528" cy="4467141"/>
          </a:xfrm>
          <a:prstGeom prst="rect">
            <a:avLst/>
          </a:prstGeom>
        </p:spPr>
      </p:pic>
    </p:spTree>
    <p:extLst>
      <p:ext uri="{BB962C8B-B14F-4D97-AF65-F5344CB8AC3E}">
        <p14:creationId xmlns:p14="http://schemas.microsoft.com/office/powerpoint/2010/main" val="37397205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5" name="圆角矩形 18">
            <a:extLst>
              <a:ext uri="{FF2B5EF4-FFF2-40B4-BE49-F238E27FC236}">
                <a16:creationId xmlns:a16="http://schemas.microsoft.com/office/drawing/2014/main" id="{A8525B24-473B-4D06-90EB-9DFF2989D6A9}"/>
              </a:ext>
            </a:extLst>
          </p:cNvPr>
          <p:cNvSpPr/>
          <p:nvPr/>
        </p:nvSpPr>
        <p:spPr>
          <a:xfrm>
            <a:off x="6335747" y="3091287"/>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6" name="圆角矩形 8">
            <a:extLst>
              <a:ext uri="{FF2B5EF4-FFF2-40B4-BE49-F238E27FC236}">
                <a16:creationId xmlns:a16="http://schemas.microsoft.com/office/drawing/2014/main" id="{C7B397BF-FC54-4C18-A554-DB2BED7691FA}"/>
              </a:ext>
            </a:extLst>
          </p:cNvPr>
          <p:cNvSpPr/>
          <p:nvPr/>
        </p:nvSpPr>
        <p:spPr>
          <a:xfrm>
            <a:off x="6438942" y="1524378"/>
            <a:ext cx="3759517"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7" name="图片 22">
            <a:extLst>
              <a:ext uri="{FF2B5EF4-FFF2-40B4-BE49-F238E27FC236}">
                <a16:creationId xmlns:a16="http://schemas.microsoft.com/office/drawing/2014/main" id="{ECCFFDC0-356C-4186-93E8-480483C27C22}"/>
              </a:ext>
            </a:extLst>
          </p:cNvPr>
          <p:cNvPicPr>
            <a:picLocks noChangeAspect="1"/>
          </p:cNvPicPr>
          <p:nvPr/>
        </p:nvPicPr>
        <p:blipFill>
          <a:blip r:embed="rId3" cstate="print"/>
          <a:stretch>
            <a:fillRect/>
          </a:stretch>
        </p:blipFill>
        <p:spPr>
          <a:xfrm>
            <a:off x="9504093" y="849299"/>
            <a:ext cx="1502823" cy="3819429"/>
          </a:xfrm>
          <a:prstGeom prst="rect">
            <a:avLst/>
          </a:prstGeom>
        </p:spPr>
      </p:pic>
      <p:sp>
        <p:nvSpPr>
          <p:cNvPr id="9" name="矩形 23">
            <a:extLst>
              <a:ext uri="{FF2B5EF4-FFF2-40B4-BE49-F238E27FC236}">
                <a16:creationId xmlns:a16="http://schemas.microsoft.com/office/drawing/2014/main" id="{7D140B5E-8B59-4F17-8A55-DEEE1DE50488}"/>
              </a:ext>
            </a:extLst>
          </p:cNvPr>
          <p:cNvSpPr/>
          <p:nvPr/>
        </p:nvSpPr>
        <p:spPr>
          <a:xfrm>
            <a:off x="6683256" y="1773490"/>
            <a:ext cx="3062136" cy="3416320"/>
          </a:xfrm>
          <a:prstGeom prst="rect">
            <a:avLst/>
          </a:prstGeom>
        </p:spPr>
        <p:txBody>
          <a:bodyPr wrap="square">
            <a:spAutoFit/>
          </a:bodyPr>
          <a:lstStyle/>
          <a:p>
            <a:pPr algn="just"/>
            <a:r>
              <a:rPr lang="vi-VN" sz="2400">
                <a:solidFill>
                  <a:schemeClr val="bg1"/>
                </a:solidFill>
                <a:latin typeface="+mj-lt"/>
              </a:rPr>
              <a:t>Vấn đề trọng tâm: Các nhóm thực hiện một sản phẩm sáng tạo cho góc truyền thông nhà trường, cảm hứng là bức hình vẽ về một cây xanh bị chặt đã dẫn đến cái chết của nhiều sinh vật.</a:t>
            </a:r>
            <a:endParaRPr lang="en-US" sz="2400">
              <a:solidFill>
                <a:schemeClr val="bg1"/>
              </a:solidFill>
              <a:latin typeface="+mj-lt"/>
            </a:endParaRPr>
          </a:p>
        </p:txBody>
      </p:sp>
      <p:pic>
        <p:nvPicPr>
          <p:cNvPr id="10" name="图片 38">
            <a:extLst>
              <a:ext uri="{FF2B5EF4-FFF2-40B4-BE49-F238E27FC236}">
                <a16:creationId xmlns:a16="http://schemas.microsoft.com/office/drawing/2014/main" id="{2CE21D52-FFE3-40FB-9B04-D02222C69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025" y="2827606"/>
            <a:ext cx="3759517" cy="3813735"/>
          </a:xfrm>
          <a:prstGeom prst="rect">
            <a:avLst/>
          </a:prstGeom>
        </p:spPr>
      </p:pic>
    </p:spTree>
    <p:extLst>
      <p:ext uri="{BB962C8B-B14F-4D97-AF65-F5344CB8AC3E}">
        <p14:creationId xmlns:p14="http://schemas.microsoft.com/office/powerpoint/2010/main" val="368816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7">
            <a:extLst>
              <a:ext uri="{FF2B5EF4-FFF2-40B4-BE49-F238E27FC236}">
                <a16:creationId xmlns:a16="http://schemas.microsoft.com/office/drawing/2014/main" id="{5C575D00-1C58-4B15-84E7-3F38A0052520}"/>
              </a:ext>
            </a:extLst>
          </p:cNvPr>
          <p:cNvGrpSpPr/>
          <p:nvPr/>
        </p:nvGrpSpPr>
        <p:grpSpPr>
          <a:xfrm>
            <a:off x="741948" y="2487534"/>
            <a:ext cx="3752849" cy="2513701"/>
            <a:chOff x="1104901" y="1744692"/>
            <a:chExt cx="3752849" cy="2513701"/>
          </a:xfrm>
        </p:grpSpPr>
        <p:pic>
          <p:nvPicPr>
            <p:cNvPr id="6" name="图片 4">
              <a:extLst>
                <a:ext uri="{FF2B5EF4-FFF2-40B4-BE49-F238E27FC236}">
                  <a16:creationId xmlns:a16="http://schemas.microsoft.com/office/drawing/2014/main" id="{7CA45B1D-8FFB-4113-A6B7-5662E7C67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id="{F2B31253-814C-408F-8358-F1A73E75AB39}"/>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Nhiệm vụ</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9" name="图片 9">
            <a:extLst>
              <a:ext uri="{FF2B5EF4-FFF2-40B4-BE49-F238E27FC236}">
                <a16:creationId xmlns:a16="http://schemas.microsoft.com/office/drawing/2014/main" id="{97F24D1D-A721-478D-83FC-13317F420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4803025" y="1977442"/>
            <a:ext cx="570601" cy="476250"/>
          </a:xfrm>
          <a:prstGeom prst="rect">
            <a:avLst/>
          </a:prstGeom>
        </p:spPr>
      </p:pic>
      <p:pic>
        <p:nvPicPr>
          <p:cNvPr id="10" name="图片 11">
            <a:extLst>
              <a:ext uri="{FF2B5EF4-FFF2-40B4-BE49-F238E27FC236}">
                <a16:creationId xmlns:a16="http://schemas.microsoft.com/office/drawing/2014/main" id="{E2CC4108-08F6-4C97-966F-98CA1F14D1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37" t="12083" r="25093" b="51263"/>
          <a:stretch/>
        </p:blipFill>
        <p:spPr>
          <a:xfrm>
            <a:off x="4877638" y="3007542"/>
            <a:ext cx="464244" cy="456300"/>
          </a:xfrm>
          <a:prstGeom prst="rect">
            <a:avLst/>
          </a:prstGeom>
        </p:spPr>
      </p:pic>
      <p:pic>
        <p:nvPicPr>
          <p:cNvPr id="13" name="图片 13">
            <a:extLst>
              <a:ext uri="{FF2B5EF4-FFF2-40B4-BE49-F238E27FC236}">
                <a16:creationId xmlns:a16="http://schemas.microsoft.com/office/drawing/2014/main" id="{EAFF77B9-ED1F-4923-A5AF-F64D035567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40" t="55416" r="48155" b="13750"/>
          <a:stretch/>
        </p:blipFill>
        <p:spPr>
          <a:xfrm>
            <a:off x="4876196" y="4069893"/>
            <a:ext cx="528638" cy="336957"/>
          </a:xfrm>
          <a:prstGeom prst="rect">
            <a:avLst/>
          </a:prstGeom>
        </p:spPr>
      </p:pic>
      <p:pic>
        <p:nvPicPr>
          <p:cNvPr id="14" name="图片 15">
            <a:extLst>
              <a:ext uri="{FF2B5EF4-FFF2-40B4-BE49-F238E27FC236}">
                <a16:creationId xmlns:a16="http://schemas.microsoft.com/office/drawing/2014/main" id="{0D3990D6-7EEF-4A54-83E2-8E8B168D7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912" t="51015" r="8112" b="21875"/>
          <a:stretch/>
        </p:blipFill>
        <p:spPr>
          <a:xfrm>
            <a:off x="4840477" y="5080043"/>
            <a:ext cx="600075" cy="311096"/>
          </a:xfrm>
          <a:prstGeom prst="rect">
            <a:avLst/>
          </a:prstGeom>
        </p:spPr>
      </p:pic>
      <p:sp>
        <p:nvSpPr>
          <p:cNvPr id="15" name="文本框 16">
            <a:extLst>
              <a:ext uri="{FF2B5EF4-FFF2-40B4-BE49-F238E27FC236}">
                <a16:creationId xmlns:a16="http://schemas.microsoft.com/office/drawing/2014/main" id="{D3609824-4231-49CF-8D25-08EB590600F1}"/>
              </a:ext>
            </a:extLst>
          </p:cNvPr>
          <p:cNvSpPr txBox="1"/>
          <p:nvPr/>
        </p:nvSpPr>
        <p:spPr>
          <a:xfrm>
            <a:off x="5476271" y="1691920"/>
            <a:ext cx="5756330" cy="1015663"/>
          </a:xfrm>
          <a:prstGeom prst="rect">
            <a:avLst/>
          </a:prstGeom>
          <a:noFill/>
        </p:spPr>
        <p:txBody>
          <a:bodyPr wrap="square" rtlCol="0">
            <a:spAutoFit/>
          </a:bodyPr>
          <a:lstStyle/>
          <a:p>
            <a:pPr algn="just"/>
            <a:r>
              <a:rPr lang="vi-VN" sz="2000" i="1">
                <a:latin typeface="Times New Roman" panose="02020603050405020304" pitchFamily="18" charset="0"/>
                <a:cs typeface="Times New Roman" panose="02020603050405020304" pitchFamily="18" charset="0"/>
              </a:rPr>
              <a:t>HS huy động kiến thức, thu thập thông tin, tìm kiếm ý tưởng bằng cách trả lời các câu hỏi hoặc thực hiện các yêu cầu cụ thể trong SGK.</a:t>
            </a:r>
            <a:endParaRPr lang="en-US" sz="2000">
              <a:latin typeface="Times New Roman" panose="02020603050405020304" pitchFamily="18" charset="0"/>
              <a:cs typeface="Times New Roman" panose="02020603050405020304" pitchFamily="18" charset="0"/>
            </a:endParaRPr>
          </a:p>
        </p:txBody>
      </p:sp>
      <p:sp>
        <p:nvSpPr>
          <p:cNvPr id="16" name="文本框 19">
            <a:extLst>
              <a:ext uri="{FF2B5EF4-FFF2-40B4-BE49-F238E27FC236}">
                <a16:creationId xmlns:a16="http://schemas.microsoft.com/office/drawing/2014/main" id="{C7C772DA-249F-4C39-BBB0-CF8D217275F8}"/>
              </a:ext>
            </a:extLst>
          </p:cNvPr>
          <p:cNvSpPr txBox="1"/>
          <p:nvPr/>
        </p:nvSpPr>
        <p:spPr>
          <a:xfrm>
            <a:off x="5616892" y="2948325"/>
            <a:ext cx="532952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lựa chọn giải pháp phù hợp theo các gợi ý trong SGK hoặc đề xuất giải pháp riêng.</a:t>
            </a:r>
            <a:endParaRPr lang="en-US" sz="2000">
              <a:latin typeface="Times New Roman" panose="02020603050405020304" pitchFamily="18" charset="0"/>
              <a:cs typeface="Times New Roman" panose="02020603050405020304" pitchFamily="18" charset="0"/>
            </a:endParaRPr>
          </a:p>
        </p:txBody>
      </p:sp>
      <p:sp>
        <p:nvSpPr>
          <p:cNvPr id="17" name="文本框 22">
            <a:extLst>
              <a:ext uri="{FF2B5EF4-FFF2-40B4-BE49-F238E27FC236}">
                <a16:creationId xmlns:a16="http://schemas.microsoft.com/office/drawing/2014/main" id="{5EA31167-64AA-48EF-BAF6-A2F8AB29A6FF}"/>
              </a:ext>
            </a:extLst>
          </p:cNvPr>
          <p:cNvSpPr txBox="1"/>
          <p:nvPr/>
        </p:nvSpPr>
        <p:spPr>
          <a:xfrm>
            <a:off x="5625930" y="4052607"/>
            <a:ext cx="3592656" cy="40011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cân nhắc lựa chọn giải pháp.</a:t>
            </a:r>
            <a:endParaRPr lang="zh-CN" altLang="en-US" sz="2000" dirty="0">
              <a:latin typeface="Times New Roman" panose="02020603050405020304" pitchFamily="18" charset="0"/>
              <a:cs typeface="Times New Roman" panose="02020603050405020304" pitchFamily="18" charset="0"/>
            </a:endParaRPr>
          </a:p>
        </p:txBody>
      </p:sp>
      <p:sp>
        <p:nvSpPr>
          <p:cNvPr id="18" name="文本框 25">
            <a:extLst>
              <a:ext uri="{FF2B5EF4-FFF2-40B4-BE49-F238E27FC236}">
                <a16:creationId xmlns:a16="http://schemas.microsoft.com/office/drawing/2014/main" id="{672F78B9-016D-442B-8FED-03401504F556}"/>
              </a:ext>
            </a:extLst>
          </p:cNvPr>
          <p:cNvSpPr txBox="1"/>
          <p:nvPr/>
        </p:nvSpPr>
        <p:spPr>
          <a:xfrm>
            <a:off x="5616892" y="5001235"/>
            <a:ext cx="575633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ghi chép hoặc vẽ sơ đồ tư duy để liệt kê một cách có hệ thống các bước, các việc cần thực hiện.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10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6">
            <a:extLst>
              <a:ext uri="{FF2B5EF4-FFF2-40B4-BE49-F238E27FC236}">
                <a16:creationId xmlns:a16="http://schemas.microsoft.com/office/drawing/2014/main" id="{107CD0DE-9B81-4D97-8A02-000B93CBAD8E}"/>
              </a:ext>
            </a:extLst>
          </p:cNvPr>
          <p:cNvGrpSpPr/>
          <p:nvPr/>
        </p:nvGrpSpPr>
        <p:grpSpPr>
          <a:xfrm>
            <a:off x="1687615" y="1349454"/>
            <a:ext cx="1880218" cy="461665"/>
            <a:chOff x="695779" y="653312"/>
            <a:chExt cx="1880218" cy="461665"/>
          </a:xfrm>
        </p:grpSpPr>
        <p:sp>
          <p:nvSpPr>
            <p:cNvPr id="6" name="矩形 18">
              <a:extLst>
                <a:ext uri="{FF2B5EF4-FFF2-40B4-BE49-F238E27FC236}">
                  <a16:creationId xmlns:a16="http://schemas.microsoft.com/office/drawing/2014/main" id="{7A685613-26B6-4621-AD60-269FF8EFE9B9}"/>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a16="http://schemas.microsoft.com/office/drawing/2014/main" id="{99D8FC40-D814-4F81-A338-BA38562B2CE7}"/>
                </a:ext>
              </a:extLst>
            </p:cNvPr>
            <p:cNvSpPr/>
            <p:nvPr/>
          </p:nvSpPr>
          <p:spPr>
            <a:xfrm>
              <a:off x="1358844" y="653312"/>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9" name="矩形 17">
            <a:extLst>
              <a:ext uri="{FF2B5EF4-FFF2-40B4-BE49-F238E27FC236}">
                <a16:creationId xmlns:a16="http://schemas.microsoft.com/office/drawing/2014/main" id="{84D1A2A8-8A40-468F-869B-00C146753F85}"/>
              </a:ext>
            </a:extLst>
          </p:cNvPr>
          <p:cNvSpPr/>
          <p:nvPr/>
        </p:nvSpPr>
        <p:spPr>
          <a:xfrm>
            <a:off x="239152" y="1860134"/>
            <a:ext cx="3999282" cy="2308324"/>
          </a:xfrm>
          <a:prstGeom prst="rect">
            <a:avLst/>
          </a:prstGeom>
        </p:spPr>
        <p:txBody>
          <a:bodyPr wrap="square">
            <a:spAutoFit/>
          </a:bodyPr>
          <a:lstStyle/>
          <a:p>
            <a:pPr algn="just"/>
            <a:r>
              <a:rPr lang="vi-VN" sz="2400">
                <a:latin typeface="+mj-lt"/>
              </a:rPr>
              <a:t>Thu thập thông tin, ý tưởng: thông tin về nạn phá rừng, tác hại của việc chặt phá rừng. Những yêu cầu đối với việc vẽ tranh, kể chuyện, sáng tác bài hát, bài thơ…</a:t>
            </a:r>
            <a:endParaRPr lang="en-US" sz="2400">
              <a:latin typeface="+mj-lt"/>
            </a:endParaRPr>
          </a:p>
        </p:txBody>
      </p:sp>
      <p:grpSp>
        <p:nvGrpSpPr>
          <p:cNvPr id="10" name="组合 21">
            <a:extLst>
              <a:ext uri="{FF2B5EF4-FFF2-40B4-BE49-F238E27FC236}">
                <a16:creationId xmlns:a16="http://schemas.microsoft.com/office/drawing/2014/main" id="{F6444C80-75F0-4463-AD54-4357E9330D32}"/>
              </a:ext>
            </a:extLst>
          </p:cNvPr>
          <p:cNvGrpSpPr/>
          <p:nvPr/>
        </p:nvGrpSpPr>
        <p:grpSpPr>
          <a:xfrm>
            <a:off x="8387414" y="1407549"/>
            <a:ext cx="1880218" cy="461665"/>
            <a:chOff x="695779" y="639721"/>
            <a:chExt cx="1880218" cy="461665"/>
          </a:xfrm>
        </p:grpSpPr>
        <p:sp>
          <p:nvSpPr>
            <p:cNvPr id="13" name="矩形 23">
              <a:extLst>
                <a:ext uri="{FF2B5EF4-FFF2-40B4-BE49-F238E27FC236}">
                  <a16:creationId xmlns:a16="http://schemas.microsoft.com/office/drawing/2014/main" id="{A5FD0090-40BD-4785-8E7C-8833777FCBFD}"/>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14" name="矩形 24">
              <a:extLst>
                <a:ext uri="{FF2B5EF4-FFF2-40B4-BE49-F238E27FC236}">
                  <a16:creationId xmlns:a16="http://schemas.microsoft.com/office/drawing/2014/main" id="{E6F6276D-8B99-485C-BFE7-69E059220092}"/>
                </a:ext>
              </a:extLst>
            </p:cNvPr>
            <p:cNvSpPr/>
            <p:nvPr/>
          </p:nvSpPr>
          <p:spPr>
            <a:xfrm>
              <a:off x="1351194" y="639721"/>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22">
            <a:extLst>
              <a:ext uri="{FF2B5EF4-FFF2-40B4-BE49-F238E27FC236}">
                <a16:creationId xmlns:a16="http://schemas.microsoft.com/office/drawing/2014/main" id="{C62599F6-71CD-4CB4-BCCF-924D71E67C99}"/>
              </a:ext>
            </a:extLst>
          </p:cNvPr>
          <p:cNvSpPr/>
          <p:nvPr/>
        </p:nvSpPr>
        <p:spPr>
          <a:xfrm>
            <a:off x="6858988" y="1808013"/>
            <a:ext cx="5251462" cy="2308324"/>
          </a:xfrm>
          <a:prstGeom prst="rect">
            <a:avLst/>
          </a:prstGeom>
        </p:spPr>
        <p:txBody>
          <a:bodyPr wrap="square">
            <a:spAutoFit/>
          </a:bodyPr>
          <a:lstStyle/>
          <a:p>
            <a:pPr algn="just"/>
            <a:r>
              <a:rPr lang="vi-VN" sz="2400">
                <a:latin typeface="+mj-lt"/>
              </a:rPr>
              <a:t>Lựa chọn những cách thức phù hợp để thu thập thông tin: tưởng tượng, hình dung về một khu rừng bị tàn phá và tình trạng thê thảm của các loài động vật trong khu rừng; xem phim, ảnh về thế giới động vật, về môi trường rừng…</a:t>
            </a:r>
            <a:endParaRPr lang="en-US" sz="2400">
              <a:latin typeface="+mj-lt"/>
            </a:endParaRPr>
          </a:p>
        </p:txBody>
      </p:sp>
      <p:grpSp>
        <p:nvGrpSpPr>
          <p:cNvPr id="19" name="组合 1">
            <a:extLst>
              <a:ext uri="{FF2B5EF4-FFF2-40B4-BE49-F238E27FC236}">
                <a16:creationId xmlns:a16="http://schemas.microsoft.com/office/drawing/2014/main" id="{D095027D-AB90-4D12-B610-BA81492E4683}"/>
              </a:ext>
            </a:extLst>
          </p:cNvPr>
          <p:cNvGrpSpPr/>
          <p:nvPr/>
        </p:nvGrpSpPr>
        <p:grpSpPr>
          <a:xfrm>
            <a:off x="1922239" y="3126534"/>
            <a:ext cx="5934577" cy="4207673"/>
            <a:chOff x="-591423" y="1707337"/>
            <a:chExt cx="7679682" cy="5787085"/>
          </a:xfrm>
        </p:grpSpPr>
        <p:pic>
          <p:nvPicPr>
            <p:cNvPr id="20" name="图片 12">
              <a:extLst>
                <a:ext uri="{FF2B5EF4-FFF2-40B4-BE49-F238E27FC236}">
                  <a16:creationId xmlns:a16="http://schemas.microsoft.com/office/drawing/2014/main" id="{6F8C078A-55AD-41E3-8AC1-9B10A640338B}"/>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1" name="图片 13">
              <a:extLst>
                <a:ext uri="{FF2B5EF4-FFF2-40B4-BE49-F238E27FC236}">
                  <a16:creationId xmlns:a16="http://schemas.microsoft.com/office/drawing/2014/main" id="{CF4B129F-CBFE-468E-916B-A05CFBD68FE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Tree>
    <p:extLst>
      <p:ext uri="{BB962C8B-B14F-4D97-AF65-F5344CB8AC3E}">
        <p14:creationId xmlns:p14="http://schemas.microsoft.com/office/powerpoint/2010/main" val="30955973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Tìm kiếm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1">
            <a:extLst>
              <a:ext uri="{FF2B5EF4-FFF2-40B4-BE49-F238E27FC236}">
                <a16:creationId xmlns:a16="http://schemas.microsoft.com/office/drawing/2014/main" id="{90A597BC-A692-4EDF-820B-E1252967FC63}"/>
              </a:ext>
            </a:extLst>
          </p:cNvPr>
          <p:cNvGrpSpPr/>
          <p:nvPr/>
        </p:nvGrpSpPr>
        <p:grpSpPr>
          <a:xfrm>
            <a:off x="10983279" y="2409574"/>
            <a:ext cx="1091423" cy="1232181"/>
            <a:chOff x="115079" y="968971"/>
            <a:chExt cx="1091423" cy="1232181"/>
          </a:xfrm>
        </p:grpSpPr>
        <p:pic>
          <p:nvPicPr>
            <p:cNvPr id="6" name="图片 9">
              <a:extLst>
                <a:ext uri="{FF2B5EF4-FFF2-40B4-BE49-F238E27FC236}">
                  <a16:creationId xmlns:a16="http://schemas.microsoft.com/office/drawing/2014/main" id="{800EA623-E97E-4C2B-AA6A-EA4B06602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0">
              <a:extLst>
                <a:ext uri="{FF2B5EF4-FFF2-40B4-BE49-F238E27FC236}">
                  <a16:creationId xmlns:a16="http://schemas.microsoft.com/office/drawing/2014/main" id="{B2A175B2-3DB2-44F0-B67D-2FBAEF37F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9" name="组合 49">
            <a:extLst>
              <a:ext uri="{FF2B5EF4-FFF2-40B4-BE49-F238E27FC236}">
                <a16:creationId xmlns:a16="http://schemas.microsoft.com/office/drawing/2014/main" id="{AECF150D-0E56-4B8A-819E-349CF221A588}"/>
              </a:ext>
            </a:extLst>
          </p:cNvPr>
          <p:cNvGrpSpPr/>
          <p:nvPr/>
        </p:nvGrpSpPr>
        <p:grpSpPr>
          <a:xfrm>
            <a:off x="895558" y="2444793"/>
            <a:ext cx="2551151" cy="2958782"/>
            <a:chOff x="1205047" y="2022762"/>
            <a:chExt cx="2551151" cy="2958782"/>
          </a:xfrm>
        </p:grpSpPr>
        <p:grpSp>
          <p:nvGrpSpPr>
            <p:cNvPr id="10" name="组合 17">
              <a:extLst>
                <a:ext uri="{FF2B5EF4-FFF2-40B4-BE49-F238E27FC236}">
                  <a16:creationId xmlns:a16="http://schemas.microsoft.com/office/drawing/2014/main" id="{876FF098-9A12-4C4A-9A7C-354DCA066D70}"/>
                </a:ext>
              </a:extLst>
            </p:cNvPr>
            <p:cNvGrpSpPr/>
            <p:nvPr/>
          </p:nvGrpSpPr>
          <p:grpSpPr>
            <a:xfrm>
              <a:off x="1285618" y="2229917"/>
              <a:ext cx="2470580" cy="2751627"/>
              <a:chOff x="1366641" y="1816236"/>
              <a:chExt cx="2470580" cy="2751627"/>
            </a:xfrm>
          </p:grpSpPr>
          <p:grpSp>
            <p:nvGrpSpPr>
              <p:cNvPr id="14" name="组合 14">
                <a:extLst>
                  <a:ext uri="{FF2B5EF4-FFF2-40B4-BE49-F238E27FC236}">
                    <a16:creationId xmlns:a16="http://schemas.microsoft.com/office/drawing/2014/main" id="{8D0AA93E-1BE6-4A2B-973B-17BF3A716C14}"/>
                  </a:ext>
                </a:extLst>
              </p:cNvPr>
              <p:cNvGrpSpPr/>
              <p:nvPr/>
            </p:nvGrpSpPr>
            <p:grpSpPr>
              <a:xfrm>
                <a:off x="1366641" y="1816236"/>
                <a:ext cx="1542548" cy="1933604"/>
                <a:chOff x="1355066" y="1813699"/>
                <a:chExt cx="1542548" cy="1933604"/>
              </a:xfrm>
            </p:grpSpPr>
            <p:pic>
              <p:nvPicPr>
                <p:cNvPr id="17" name="图片 13">
                  <a:extLst>
                    <a:ext uri="{FF2B5EF4-FFF2-40B4-BE49-F238E27FC236}">
                      <a16:creationId xmlns:a16="http://schemas.microsoft.com/office/drawing/2014/main" id="{7317E33A-F691-4CBE-8C68-AFF9DF10C55E}"/>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18" name="矩形: 圆角 2">
                  <a:extLst>
                    <a:ext uri="{FF2B5EF4-FFF2-40B4-BE49-F238E27FC236}">
                      <a16:creationId xmlns:a16="http://schemas.microsoft.com/office/drawing/2014/main" id="{EF5AEC17-D450-467F-B476-6E8CC48C9C15}"/>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9" name="文本框 3">
                  <a:extLst>
                    <a:ext uri="{FF2B5EF4-FFF2-40B4-BE49-F238E27FC236}">
                      <a16:creationId xmlns:a16="http://schemas.microsoft.com/office/drawing/2014/main" id="{4C18A704-68EE-4DBD-AF3F-74549A8BA3A7}"/>
                    </a:ext>
                  </a:extLst>
                </p:cNvPr>
                <p:cNvSpPr txBox="1"/>
                <p:nvPr/>
              </p:nvSpPr>
              <p:spPr>
                <a:xfrm>
                  <a:off x="1886480" y="3198167"/>
                  <a:ext cx="678145"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5" name="矩形 15">
                <a:extLst>
                  <a:ext uri="{FF2B5EF4-FFF2-40B4-BE49-F238E27FC236}">
                    <a16:creationId xmlns:a16="http://schemas.microsoft.com/office/drawing/2014/main" id="{7C4218D5-06EA-4A2D-AD62-91E29A004935}"/>
                  </a:ext>
                </a:extLst>
              </p:cNvPr>
              <p:cNvSpPr/>
              <p:nvPr/>
            </p:nvSpPr>
            <p:spPr>
              <a:xfrm>
                <a:off x="1375672" y="4044643"/>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Vẽ tranh</a:t>
                </a:r>
                <a:endParaRPr lang="en-US" sz="2800">
                  <a:latin typeface="Times New Roman" panose="02020603050405020304" pitchFamily="18" charset="0"/>
                  <a:cs typeface="Times New Roman" panose="02020603050405020304" pitchFamily="18" charset="0"/>
                </a:endParaRPr>
              </a:p>
            </p:txBody>
          </p:sp>
        </p:grpSp>
        <p:pic>
          <p:nvPicPr>
            <p:cNvPr id="13" name="图片 41">
              <a:extLst>
                <a:ext uri="{FF2B5EF4-FFF2-40B4-BE49-F238E27FC236}">
                  <a16:creationId xmlns:a16="http://schemas.microsoft.com/office/drawing/2014/main" id="{8B467AA3-EBAC-4CD3-BF5D-889925BB83BD}"/>
                </a:ext>
              </a:extLst>
            </p:cNvPr>
            <p:cNvPicPr>
              <a:picLocks noChangeAspect="1"/>
            </p:cNvPicPr>
            <p:nvPr/>
          </p:nvPicPr>
          <p:blipFill rotWithShape="1">
            <a:blip r:embed="rId6">
              <a:extLst>
                <a:ext uri="{28A0092B-C50C-407E-A947-70E740481C1C}">
                  <a14:useLocalDpi xmlns:a14="http://schemas.microsoft.com/office/drawing/2010/main" val="0"/>
                </a:ext>
              </a:extLst>
            </a:blip>
            <a:srcRect l="66901" t="6503" r="18314" b="82724"/>
            <a:stretch/>
          </p:blipFill>
          <p:spPr>
            <a:xfrm>
              <a:off x="1205047" y="202276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20" name="组合 51">
            <a:extLst>
              <a:ext uri="{FF2B5EF4-FFF2-40B4-BE49-F238E27FC236}">
                <a16:creationId xmlns:a16="http://schemas.microsoft.com/office/drawing/2014/main" id="{33983E5D-83CD-47D5-977C-5220573D5E46}"/>
              </a:ext>
            </a:extLst>
          </p:cNvPr>
          <p:cNvGrpSpPr/>
          <p:nvPr/>
        </p:nvGrpSpPr>
        <p:grpSpPr>
          <a:xfrm>
            <a:off x="5892621" y="2467633"/>
            <a:ext cx="2461549" cy="3604714"/>
            <a:chOff x="6202110" y="2045602"/>
            <a:chExt cx="2461549" cy="3604714"/>
          </a:xfrm>
        </p:grpSpPr>
        <p:grpSp>
          <p:nvGrpSpPr>
            <p:cNvPr id="21" name="组合 25">
              <a:extLst>
                <a:ext uri="{FF2B5EF4-FFF2-40B4-BE49-F238E27FC236}">
                  <a16:creationId xmlns:a16="http://schemas.microsoft.com/office/drawing/2014/main" id="{677178C6-AD0E-473E-A4FF-C255BEC95B3C}"/>
                </a:ext>
              </a:extLst>
            </p:cNvPr>
            <p:cNvGrpSpPr/>
            <p:nvPr/>
          </p:nvGrpSpPr>
          <p:grpSpPr>
            <a:xfrm>
              <a:off x="6202110" y="2229917"/>
              <a:ext cx="2461549" cy="3420399"/>
              <a:chOff x="1057155" y="1816236"/>
              <a:chExt cx="2461549" cy="3420399"/>
            </a:xfrm>
          </p:grpSpPr>
          <p:grpSp>
            <p:nvGrpSpPr>
              <p:cNvPr id="23" name="组合 26">
                <a:extLst>
                  <a:ext uri="{FF2B5EF4-FFF2-40B4-BE49-F238E27FC236}">
                    <a16:creationId xmlns:a16="http://schemas.microsoft.com/office/drawing/2014/main" id="{1E47D74C-F201-4E4E-A176-088C0E324253}"/>
                  </a:ext>
                </a:extLst>
              </p:cNvPr>
              <p:cNvGrpSpPr/>
              <p:nvPr/>
            </p:nvGrpSpPr>
            <p:grpSpPr>
              <a:xfrm>
                <a:off x="1366641" y="1816236"/>
                <a:ext cx="1542548" cy="1933604"/>
                <a:chOff x="1355066" y="1813699"/>
                <a:chExt cx="1542548" cy="1933604"/>
              </a:xfrm>
            </p:grpSpPr>
            <p:pic>
              <p:nvPicPr>
                <p:cNvPr id="26" name="图片 29">
                  <a:extLst>
                    <a:ext uri="{FF2B5EF4-FFF2-40B4-BE49-F238E27FC236}">
                      <a16:creationId xmlns:a16="http://schemas.microsoft.com/office/drawing/2014/main" id="{8EA74123-F161-4BE5-A9CF-343BF69F482E}"/>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27" name="矩形: 圆角 30">
                  <a:extLst>
                    <a:ext uri="{FF2B5EF4-FFF2-40B4-BE49-F238E27FC236}">
                      <a16:creationId xmlns:a16="http://schemas.microsoft.com/office/drawing/2014/main" id="{F6C66B7E-14E9-4CE3-B811-400CDFBB3ED1}"/>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28" name="文本框 31">
                  <a:extLst>
                    <a:ext uri="{FF2B5EF4-FFF2-40B4-BE49-F238E27FC236}">
                      <a16:creationId xmlns:a16="http://schemas.microsoft.com/office/drawing/2014/main" id="{7E80BAB3-B611-4BDA-8290-D1E6F32C1954}"/>
                    </a:ext>
                  </a:extLst>
                </p:cNvPr>
                <p:cNvSpPr txBox="1"/>
                <p:nvPr/>
              </p:nvSpPr>
              <p:spPr>
                <a:xfrm>
                  <a:off x="1886480" y="3198167"/>
                  <a:ext cx="690010"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4" name="矩形 27">
                <a:extLst>
                  <a:ext uri="{FF2B5EF4-FFF2-40B4-BE49-F238E27FC236}">
                    <a16:creationId xmlns:a16="http://schemas.microsoft.com/office/drawing/2014/main" id="{F15D2606-3DE5-4AE6-A6B6-2F8F1CD7258A}"/>
                  </a:ext>
                </a:extLst>
              </p:cNvPr>
              <p:cNvSpPr/>
              <p:nvPr/>
            </p:nvSpPr>
            <p:spPr>
              <a:xfrm>
                <a:off x="1057155" y="4282528"/>
                <a:ext cx="2461549" cy="954107"/>
              </a:xfrm>
              <a:prstGeom prst="rect">
                <a:avLst/>
              </a:prstGeom>
            </p:spPr>
            <p:txBody>
              <a:bodyPr wrap="square">
                <a:spAutoFit/>
              </a:bodyPr>
              <a:lstStyle/>
              <a:p>
                <a:pPr algn="ctr"/>
                <a:r>
                  <a:rPr lang="vi-VN" sz="2800">
                    <a:latin typeface="Times New Roman" panose="02020603050405020304" pitchFamily="18" charset="0"/>
                    <a:cs typeface="Times New Roman" panose="02020603050405020304" pitchFamily="18" charset="0"/>
                  </a:rPr>
                  <a:t>Viết bài văn bày tỏ cảm xúc</a:t>
                </a:r>
                <a:endParaRPr lang="en-US" sz="2800">
                  <a:latin typeface="Times New Roman" panose="02020603050405020304" pitchFamily="18" charset="0"/>
                  <a:cs typeface="Times New Roman" panose="02020603050405020304" pitchFamily="18" charset="0"/>
                </a:endParaRPr>
              </a:p>
            </p:txBody>
          </p:sp>
        </p:grpSp>
        <p:pic>
          <p:nvPicPr>
            <p:cNvPr id="22" name="图片 43">
              <a:extLst>
                <a:ext uri="{FF2B5EF4-FFF2-40B4-BE49-F238E27FC236}">
                  <a16:creationId xmlns:a16="http://schemas.microsoft.com/office/drawing/2014/main" id="{58879606-1FC6-4ACB-8D5F-2CA4CF603CA1}"/>
                </a:ext>
              </a:extLst>
            </p:cNvPr>
            <p:cNvPicPr>
              <a:picLocks noChangeAspect="1"/>
            </p:cNvPicPr>
            <p:nvPr/>
          </p:nvPicPr>
          <p:blipFill rotWithShape="1">
            <a:blip r:embed="rId6">
              <a:extLst>
                <a:ext uri="{28A0092B-C50C-407E-A947-70E740481C1C}">
                  <a14:useLocalDpi xmlns:a14="http://schemas.microsoft.com/office/drawing/2010/main" val="0"/>
                </a:ext>
              </a:extLst>
            </a:blip>
            <a:srcRect l="66901" t="6503" r="18314" b="82724"/>
            <a:stretch/>
          </p:blipFill>
          <p:spPr>
            <a:xfrm>
              <a:off x="6328534" y="2045602"/>
              <a:ext cx="1725610" cy="1667189"/>
            </a:xfrm>
            <a:custGeom>
              <a:avLst/>
              <a:gdLst>
                <a:gd name="connsiteX0" fmla="*/ 552597 w 1725610"/>
                <a:gd name="connsiteY0" fmla="*/ 0 h 1667189"/>
                <a:gd name="connsiteX1" fmla="*/ 1173013 w 1725610"/>
                <a:gd name="connsiteY1" fmla="*/ 0 h 1667189"/>
                <a:gd name="connsiteX2" fmla="*/ 1198648 w 1725610"/>
                <a:gd name="connsiteY2" fmla="*/ 9383 h 1667189"/>
                <a:gd name="connsiteX3" fmla="*/ 1725610 w 1725610"/>
                <a:gd name="connsiteY3" fmla="*/ 804384 h 1667189"/>
                <a:gd name="connsiteX4" fmla="*/ 862805 w 1725610"/>
                <a:gd name="connsiteY4" fmla="*/ 1667189 h 1667189"/>
                <a:gd name="connsiteX5" fmla="*/ 0 w 1725610"/>
                <a:gd name="connsiteY5" fmla="*/ 804384 h 1667189"/>
                <a:gd name="connsiteX6" fmla="*/ 526963 w 1725610"/>
                <a:gd name="connsiteY6" fmla="*/ 9383 h 16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610" h="1667189">
                  <a:moveTo>
                    <a:pt x="552597" y="0"/>
                  </a:moveTo>
                  <a:lnTo>
                    <a:pt x="1173013" y="0"/>
                  </a:lnTo>
                  <a:lnTo>
                    <a:pt x="1198648" y="9383"/>
                  </a:lnTo>
                  <a:cubicBezTo>
                    <a:pt x="1508322" y="140364"/>
                    <a:pt x="1725610" y="446999"/>
                    <a:pt x="1725610" y="804384"/>
                  </a:cubicBezTo>
                  <a:cubicBezTo>
                    <a:pt x="1725610" y="1280898"/>
                    <a:pt x="1339319" y="1667189"/>
                    <a:pt x="862805" y="1667189"/>
                  </a:cubicBezTo>
                  <a:cubicBezTo>
                    <a:pt x="386291" y="1667189"/>
                    <a:pt x="0" y="1280898"/>
                    <a:pt x="0" y="804384"/>
                  </a:cubicBezTo>
                  <a:cubicBezTo>
                    <a:pt x="0" y="446999"/>
                    <a:pt x="217289" y="140364"/>
                    <a:pt x="526963" y="9383"/>
                  </a:cubicBezTo>
                  <a:close/>
                </a:path>
              </a:pathLst>
            </a:custGeom>
          </p:spPr>
        </p:pic>
      </p:grpSp>
      <p:grpSp>
        <p:nvGrpSpPr>
          <p:cNvPr id="29" name="组合 50">
            <a:extLst>
              <a:ext uri="{FF2B5EF4-FFF2-40B4-BE49-F238E27FC236}">
                <a16:creationId xmlns:a16="http://schemas.microsoft.com/office/drawing/2014/main" id="{5D76F8E2-A035-4FE5-ADC4-278EACD5C2C3}"/>
              </a:ext>
            </a:extLst>
          </p:cNvPr>
          <p:cNvGrpSpPr/>
          <p:nvPr/>
        </p:nvGrpSpPr>
        <p:grpSpPr>
          <a:xfrm>
            <a:off x="3279632" y="1605306"/>
            <a:ext cx="2461549" cy="3135817"/>
            <a:chOff x="3589121" y="1183275"/>
            <a:chExt cx="2461549" cy="3135817"/>
          </a:xfrm>
        </p:grpSpPr>
        <p:grpSp>
          <p:nvGrpSpPr>
            <p:cNvPr id="30" name="组合 18">
              <a:extLst>
                <a:ext uri="{FF2B5EF4-FFF2-40B4-BE49-F238E27FC236}">
                  <a16:creationId xmlns:a16="http://schemas.microsoft.com/office/drawing/2014/main" id="{D229F387-B54F-4DA6-957F-D754B72A331E}"/>
                </a:ext>
              </a:extLst>
            </p:cNvPr>
            <p:cNvGrpSpPr/>
            <p:nvPr/>
          </p:nvGrpSpPr>
          <p:grpSpPr>
            <a:xfrm>
              <a:off x="3589121" y="1329580"/>
              <a:ext cx="2461549" cy="2989512"/>
              <a:chOff x="1057155" y="1816236"/>
              <a:chExt cx="2461549" cy="2989512"/>
            </a:xfrm>
          </p:grpSpPr>
          <p:grpSp>
            <p:nvGrpSpPr>
              <p:cNvPr id="32" name="组合 19">
                <a:extLst>
                  <a:ext uri="{FF2B5EF4-FFF2-40B4-BE49-F238E27FC236}">
                    <a16:creationId xmlns:a16="http://schemas.microsoft.com/office/drawing/2014/main" id="{5BCB572D-97A5-472D-A5D4-ADCBE10BBF6D}"/>
                  </a:ext>
                </a:extLst>
              </p:cNvPr>
              <p:cNvGrpSpPr/>
              <p:nvPr/>
            </p:nvGrpSpPr>
            <p:grpSpPr>
              <a:xfrm>
                <a:off x="1366641" y="1816236"/>
                <a:ext cx="1542548" cy="1933604"/>
                <a:chOff x="1355066" y="1813699"/>
                <a:chExt cx="1542548" cy="1933604"/>
              </a:xfrm>
            </p:grpSpPr>
            <p:pic>
              <p:nvPicPr>
                <p:cNvPr id="35" name="图片 22">
                  <a:extLst>
                    <a:ext uri="{FF2B5EF4-FFF2-40B4-BE49-F238E27FC236}">
                      <a16:creationId xmlns:a16="http://schemas.microsoft.com/office/drawing/2014/main" id="{F9E2DA3C-01F1-42D7-9F0E-90B7294339FD}"/>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36" name="矩形: 圆角 23">
                  <a:extLst>
                    <a:ext uri="{FF2B5EF4-FFF2-40B4-BE49-F238E27FC236}">
                      <a16:creationId xmlns:a16="http://schemas.microsoft.com/office/drawing/2014/main" id="{74AFBECA-03F6-47ED-9DBD-ADF6EB5BE57F}"/>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37" name="文本框 24">
                  <a:extLst>
                    <a:ext uri="{FF2B5EF4-FFF2-40B4-BE49-F238E27FC236}">
                      <a16:creationId xmlns:a16="http://schemas.microsoft.com/office/drawing/2014/main" id="{05AD73D3-44BB-4154-AFAA-5746712DB060}"/>
                    </a:ext>
                  </a:extLst>
                </p:cNvPr>
                <p:cNvSpPr txBox="1"/>
                <p:nvPr/>
              </p:nvSpPr>
              <p:spPr>
                <a:xfrm>
                  <a:off x="1886480" y="3198167"/>
                  <a:ext cx="767214"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3" name="矩形 20">
                <a:extLst>
                  <a:ext uri="{FF2B5EF4-FFF2-40B4-BE49-F238E27FC236}">
                    <a16:creationId xmlns:a16="http://schemas.microsoft.com/office/drawing/2014/main" id="{3FC50F4C-7294-4605-A4C0-A8EB8D831101}"/>
                  </a:ext>
                </a:extLst>
              </p:cNvPr>
              <p:cNvSpPr/>
              <p:nvPr/>
            </p:nvSpPr>
            <p:spPr>
              <a:xfrm>
                <a:off x="1057155" y="4282528"/>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Sáng tác bài hát</a:t>
                </a:r>
                <a:endParaRPr lang="en-US" sz="2800">
                  <a:latin typeface="Times New Roman" panose="02020603050405020304" pitchFamily="18" charset="0"/>
                  <a:cs typeface="Times New Roman" panose="02020603050405020304" pitchFamily="18" charset="0"/>
                </a:endParaRPr>
              </a:p>
            </p:txBody>
          </p:sp>
        </p:grpSp>
        <p:pic>
          <p:nvPicPr>
            <p:cNvPr id="31" name="图片 47">
              <a:extLst>
                <a:ext uri="{FF2B5EF4-FFF2-40B4-BE49-F238E27FC236}">
                  <a16:creationId xmlns:a16="http://schemas.microsoft.com/office/drawing/2014/main" id="{66C50516-F86D-4592-8653-917EC707C779}"/>
                </a:ext>
              </a:extLst>
            </p:cNvPr>
            <p:cNvPicPr>
              <a:picLocks noChangeAspect="1"/>
            </p:cNvPicPr>
            <p:nvPr/>
          </p:nvPicPr>
          <p:blipFill rotWithShape="1">
            <a:blip r:embed="rId6">
              <a:extLst>
                <a:ext uri="{28A0092B-C50C-407E-A947-70E740481C1C}">
                  <a14:useLocalDpi xmlns:a14="http://schemas.microsoft.com/office/drawing/2010/main" val="0"/>
                </a:ext>
              </a:extLst>
            </a:blip>
            <a:srcRect l="7361" t="74286" r="80383" b="16546"/>
            <a:stretch/>
          </p:blipFill>
          <p:spPr>
            <a:xfrm>
              <a:off x="3874651"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grpSp>
        <p:nvGrpSpPr>
          <p:cNvPr id="38" name="组合 52">
            <a:extLst>
              <a:ext uri="{FF2B5EF4-FFF2-40B4-BE49-F238E27FC236}">
                <a16:creationId xmlns:a16="http://schemas.microsoft.com/office/drawing/2014/main" id="{A88FF505-B108-4E1D-B3C7-DAEAE72E0D04}"/>
              </a:ext>
            </a:extLst>
          </p:cNvPr>
          <p:cNvGrpSpPr/>
          <p:nvPr/>
        </p:nvGrpSpPr>
        <p:grpSpPr>
          <a:xfrm>
            <a:off x="8813526" y="1605306"/>
            <a:ext cx="2530971" cy="3163326"/>
            <a:chOff x="9123015" y="1183275"/>
            <a:chExt cx="2530971" cy="3163326"/>
          </a:xfrm>
        </p:grpSpPr>
        <p:grpSp>
          <p:nvGrpSpPr>
            <p:cNvPr id="39" name="组合 32">
              <a:extLst>
                <a:ext uri="{FF2B5EF4-FFF2-40B4-BE49-F238E27FC236}">
                  <a16:creationId xmlns:a16="http://schemas.microsoft.com/office/drawing/2014/main" id="{CE4096CD-9302-459D-88D2-411BA0622497}"/>
                </a:ext>
              </a:extLst>
            </p:cNvPr>
            <p:cNvGrpSpPr/>
            <p:nvPr/>
          </p:nvGrpSpPr>
          <p:grpSpPr>
            <a:xfrm>
              <a:off x="9124584" y="1329580"/>
              <a:ext cx="2529402" cy="3017021"/>
              <a:chOff x="1366641" y="1816236"/>
              <a:chExt cx="2529402" cy="3017021"/>
            </a:xfrm>
          </p:grpSpPr>
          <p:grpSp>
            <p:nvGrpSpPr>
              <p:cNvPr id="41" name="组合 33">
                <a:extLst>
                  <a:ext uri="{FF2B5EF4-FFF2-40B4-BE49-F238E27FC236}">
                    <a16:creationId xmlns:a16="http://schemas.microsoft.com/office/drawing/2014/main" id="{DA1BC0F9-64FA-4065-9357-B568A7DA004B}"/>
                  </a:ext>
                </a:extLst>
              </p:cNvPr>
              <p:cNvGrpSpPr/>
              <p:nvPr/>
            </p:nvGrpSpPr>
            <p:grpSpPr>
              <a:xfrm>
                <a:off x="1366641" y="1816236"/>
                <a:ext cx="1542548" cy="1933604"/>
                <a:chOff x="1355066" y="1813699"/>
                <a:chExt cx="1542548" cy="1933604"/>
              </a:xfrm>
            </p:grpSpPr>
            <p:pic>
              <p:nvPicPr>
                <p:cNvPr id="44" name="图片 36">
                  <a:extLst>
                    <a:ext uri="{FF2B5EF4-FFF2-40B4-BE49-F238E27FC236}">
                      <a16:creationId xmlns:a16="http://schemas.microsoft.com/office/drawing/2014/main" id="{2EC017C8-B4B1-429C-AE00-36A8C97A4546}"/>
                    </a:ext>
                  </a:extLst>
                </p:cNvPr>
                <p:cNvPicPr>
                  <a:picLocks noChangeAspect="1"/>
                </p:cNvPicPr>
                <p:nvPr/>
              </p:nvPicPr>
              <p:blipFill>
                <a:blip r:embed="rId5" cstate="print">
                  <a:extLst>
                    <a:ext uri="{28A0092B-C50C-407E-A947-70E740481C1C}">
                      <a14:useLocalDpi xmlns:a14="http://schemas.microsoft.com/office/drawing/2010/main" val="0"/>
                    </a:ext>
                  </a:extLst>
                </a:blip>
                <a:srcRect l="12236" t="27671" r="28500" b="39200"/>
                <a:stretch>
                  <a:fillRect/>
                </a:stretch>
              </p:blipFill>
              <p:spPr>
                <a:xfrm rot="16200000">
                  <a:off x="1355066" y="1813699"/>
                  <a:ext cx="1542548" cy="1542548"/>
                </a:xfrm>
                <a:custGeom>
                  <a:avLst/>
                  <a:gdLst>
                    <a:gd name="connsiteX0" fmla="*/ 4064286 w 4064286"/>
                    <a:gd name="connsiteY0" fmla="*/ 2032143 h 4064286"/>
                    <a:gd name="connsiteX1" fmla="*/ 2032143 w 4064286"/>
                    <a:gd name="connsiteY1" fmla="*/ 4064286 h 4064286"/>
                    <a:gd name="connsiteX2" fmla="*/ 0 w 4064286"/>
                    <a:gd name="connsiteY2" fmla="*/ 2032143 h 4064286"/>
                    <a:gd name="connsiteX3" fmla="*/ 2032143 w 4064286"/>
                    <a:gd name="connsiteY3" fmla="*/ 0 h 4064286"/>
                    <a:gd name="connsiteX4" fmla="*/ 4064286 w 4064286"/>
                    <a:gd name="connsiteY4" fmla="*/ 2032143 h 406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286" h="4064286">
                      <a:moveTo>
                        <a:pt x="4064286" y="2032143"/>
                      </a:moveTo>
                      <a:cubicBezTo>
                        <a:pt x="4064286" y="3154465"/>
                        <a:pt x="3154465" y="4064286"/>
                        <a:pt x="2032143" y="4064286"/>
                      </a:cubicBezTo>
                      <a:cubicBezTo>
                        <a:pt x="909821" y="4064286"/>
                        <a:pt x="0" y="3154465"/>
                        <a:pt x="0" y="2032143"/>
                      </a:cubicBezTo>
                      <a:cubicBezTo>
                        <a:pt x="0" y="909821"/>
                        <a:pt x="909821" y="0"/>
                        <a:pt x="2032143" y="0"/>
                      </a:cubicBezTo>
                      <a:cubicBezTo>
                        <a:pt x="3154465" y="0"/>
                        <a:pt x="4064286" y="909821"/>
                        <a:pt x="4064286" y="2032143"/>
                      </a:cubicBezTo>
                      <a:close/>
                    </a:path>
                  </a:pathLst>
                </a:custGeom>
                <a:ln w="44450">
                  <a:solidFill>
                    <a:srgbClr val="49D99B"/>
                  </a:solidFill>
                </a:ln>
              </p:spPr>
            </p:pic>
            <p:sp>
              <p:nvSpPr>
                <p:cNvPr id="45" name="矩形: 圆角 37">
                  <a:extLst>
                    <a:ext uri="{FF2B5EF4-FFF2-40B4-BE49-F238E27FC236}">
                      <a16:creationId xmlns:a16="http://schemas.microsoft.com/office/drawing/2014/main" id="{90FB5A90-0143-4AF2-BAA7-2F62DA426681}"/>
                    </a:ext>
                  </a:extLst>
                </p:cNvPr>
                <p:cNvSpPr/>
                <p:nvPr/>
              </p:nvSpPr>
              <p:spPr>
                <a:xfrm rot="2698284">
                  <a:off x="1808036" y="3110695"/>
                  <a:ext cx="636608" cy="636608"/>
                </a:xfrm>
                <a:prstGeom prst="round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a16="http://schemas.microsoft.com/office/drawing/2014/main" id="{D223CE59-419D-4DAA-A6A9-AA4A454A3040}"/>
                    </a:ext>
                  </a:extLst>
                </p:cNvPr>
                <p:cNvSpPr txBox="1"/>
                <p:nvPr/>
              </p:nvSpPr>
              <p:spPr>
                <a:xfrm>
                  <a:off x="1886480" y="3198167"/>
                  <a:ext cx="767214" cy="523220"/>
                </a:xfrm>
                <a:prstGeom prst="rect">
                  <a:avLst/>
                </a:prstGeom>
                <a:noFill/>
              </p:spPr>
              <p:txBody>
                <a:bodyPr wrap="square" rtlCol="0">
                  <a:spAutoFit/>
                </a:bodyPr>
                <a:lstStyle/>
                <a:p>
                  <a:r>
                    <a:rPr lang="en-US" altLang="zh-CN"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8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42" name="矩形 34">
                <a:extLst>
                  <a:ext uri="{FF2B5EF4-FFF2-40B4-BE49-F238E27FC236}">
                    <a16:creationId xmlns:a16="http://schemas.microsoft.com/office/drawing/2014/main" id="{6FEABACC-B049-457F-B594-4726708F6ADF}"/>
                  </a:ext>
                </a:extLst>
              </p:cNvPr>
              <p:cNvSpPr/>
              <p:nvPr/>
            </p:nvSpPr>
            <p:spPr>
              <a:xfrm>
                <a:off x="1434494" y="4310037"/>
                <a:ext cx="2461549" cy="52322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Sáng tác thơ</a:t>
                </a:r>
                <a:endParaRPr lang="en-US" sz="2800">
                  <a:latin typeface="Times New Roman" panose="02020603050405020304" pitchFamily="18" charset="0"/>
                  <a:cs typeface="Times New Roman" panose="02020603050405020304" pitchFamily="18" charset="0"/>
                </a:endParaRPr>
              </a:p>
            </p:txBody>
          </p:sp>
        </p:grpSp>
        <p:pic>
          <p:nvPicPr>
            <p:cNvPr id="40" name="图片 48">
              <a:extLst>
                <a:ext uri="{FF2B5EF4-FFF2-40B4-BE49-F238E27FC236}">
                  <a16:creationId xmlns:a16="http://schemas.microsoft.com/office/drawing/2014/main" id="{94F956AB-89A1-4BD5-8602-874915558659}"/>
                </a:ext>
              </a:extLst>
            </p:cNvPr>
            <p:cNvPicPr>
              <a:picLocks noChangeAspect="1"/>
            </p:cNvPicPr>
            <p:nvPr/>
          </p:nvPicPr>
          <p:blipFill rotWithShape="1">
            <a:blip r:embed="rId6">
              <a:extLst>
                <a:ext uri="{28A0092B-C50C-407E-A947-70E740481C1C}">
                  <a14:useLocalDpi xmlns:a14="http://schemas.microsoft.com/office/drawing/2010/main" val="0"/>
                </a:ext>
              </a:extLst>
            </a:blip>
            <a:srcRect l="7361" t="74286" r="80383" b="16546"/>
            <a:stretch/>
          </p:blipFill>
          <p:spPr>
            <a:xfrm>
              <a:off x="9123015" y="1183275"/>
              <a:ext cx="1542548" cy="1542548"/>
            </a:xfrm>
            <a:custGeom>
              <a:avLst/>
              <a:gdLst>
                <a:gd name="connsiteX0" fmla="*/ 771274 w 1542548"/>
                <a:gd name="connsiteY0" fmla="*/ 0 h 1542548"/>
                <a:gd name="connsiteX1" fmla="*/ 1542548 w 1542548"/>
                <a:gd name="connsiteY1" fmla="*/ 771274 h 1542548"/>
                <a:gd name="connsiteX2" fmla="*/ 771274 w 1542548"/>
                <a:gd name="connsiteY2" fmla="*/ 1542548 h 1542548"/>
                <a:gd name="connsiteX3" fmla="*/ 0 w 1542548"/>
                <a:gd name="connsiteY3" fmla="*/ 771274 h 1542548"/>
                <a:gd name="connsiteX4" fmla="*/ 771274 w 1542548"/>
                <a:gd name="connsiteY4" fmla="*/ 0 h 154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548" h="1542548">
                  <a:moveTo>
                    <a:pt x="771274" y="0"/>
                  </a:moveTo>
                  <a:cubicBezTo>
                    <a:pt x="1197237" y="0"/>
                    <a:pt x="1542548" y="345311"/>
                    <a:pt x="1542548" y="771274"/>
                  </a:cubicBezTo>
                  <a:cubicBezTo>
                    <a:pt x="1542548" y="1197237"/>
                    <a:pt x="1197237" y="1542548"/>
                    <a:pt x="771274" y="1542548"/>
                  </a:cubicBezTo>
                  <a:cubicBezTo>
                    <a:pt x="345311" y="1542548"/>
                    <a:pt x="0" y="1197237"/>
                    <a:pt x="0" y="771274"/>
                  </a:cubicBezTo>
                  <a:cubicBezTo>
                    <a:pt x="0" y="345311"/>
                    <a:pt x="345311" y="0"/>
                    <a:pt x="771274" y="0"/>
                  </a:cubicBezTo>
                  <a:close/>
                </a:path>
              </a:pathLst>
            </a:custGeom>
          </p:spPr>
        </p:pic>
      </p:grpSp>
    </p:spTree>
    <p:extLst>
      <p:ext uri="{BB962C8B-B14F-4D97-AF65-F5344CB8AC3E}">
        <p14:creationId xmlns:p14="http://schemas.microsoft.com/office/powerpoint/2010/main" val="21256266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 Tìm kiếm và lựa chọn giải pháp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0">
            <a:extLst>
              <a:ext uri="{FF2B5EF4-FFF2-40B4-BE49-F238E27FC236}">
                <a16:creationId xmlns:a16="http://schemas.microsoft.com/office/drawing/2014/main" id="{076DDD80-3A95-4CA4-99AD-E9775C7018EB}"/>
              </a:ext>
            </a:extLst>
          </p:cNvPr>
          <p:cNvGrpSpPr/>
          <p:nvPr/>
        </p:nvGrpSpPr>
        <p:grpSpPr>
          <a:xfrm>
            <a:off x="5988277" y="987984"/>
            <a:ext cx="5701975" cy="3453892"/>
            <a:chOff x="1762543" y="-20073"/>
            <a:chExt cx="8666914" cy="4883621"/>
          </a:xfrm>
        </p:grpSpPr>
        <p:cxnSp>
          <p:nvCxnSpPr>
            <p:cNvPr id="6" name="直接连接符 3">
              <a:extLst>
                <a:ext uri="{FF2B5EF4-FFF2-40B4-BE49-F238E27FC236}">
                  <a16:creationId xmlns:a16="http://schemas.microsoft.com/office/drawing/2014/main" id="{C2451489-4166-426C-A87E-736498CEC981}"/>
                </a:ext>
              </a:extLst>
            </p:cNvPr>
            <p:cNvCxnSpPr/>
            <p:nvPr/>
          </p:nvCxnSpPr>
          <p:spPr>
            <a:xfrm>
              <a:off x="4015408" y="0"/>
              <a:ext cx="0" cy="1762539"/>
            </a:xfrm>
            <a:prstGeom prst="line">
              <a:avLst/>
            </a:prstGeom>
            <a:ln/>
          </p:spPr>
          <p:style>
            <a:lnRef idx="2">
              <a:schemeClr val="accent1"/>
            </a:lnRef>
            <a:fillRef idx="1">
              <a:schemeClr val="lt1"/>
            </a:fillRef>
            <a:effectRef idx="0">
              <a:schemeClr val="accent1"/>
            </a:effectRef>
            <a:fontRef idx="minor">
              <a:schemeClr val="dk1"/>
            </a:fontRef>
          </p:style>
        </p:cxnSp>
        <p:cxnSp>
          <p:nvCxnSpPr>
            <p:cNvPr id="7" name="直接连接符 4">
              <a:extLst>
                <a:ext uri="{FF2B5EF4-FFF2-40B4-BE49-F238E27FC236}">
                  <a16:creationId xmlns:a16="http://schemas.microsoft.com/office/drawing/2014/main" id="{FC0827ED-D25E-4138-8B53-DA59AF76BFAE}"/>
                </a:ext>
              </a:extLst>
            </p:cNvPr>
            <p:cNvCxnSpPr/>
            <p:nvPr/>
          </p:nvCxnSpPr>
          <p:spPr>
            <a:xfrm>
              <a:off x="8408503" y="-20073"/>
              <a:ext cx="0" cy="1762539"/>
            </a:xfrm>
            <a:prstGeom prst="line">
              <a:avLst/>
            </a:prstGeom>
            <a:ln/>
          </p:spPr>
          <p:style>
            <a:lnRef idx="2">
              <a:schemeClr val="accent1"/>
            </a:lnRef>
            <a:fillRef idx="1">
              <a:schemeClr val="lt1"/>
            </a:fillRef>
            <a:effectRef idx="0">
              <a:schemeClr val="accent1"/>
            </a:effectRef>
            <a:fontRef idx="minor">
              <a:schemeClr val="dk1"/>
            </a:fontRef>
          </p:style>
        </p:cxnSp>
        <p:sp>
          <p:nvSpPr>
            <p:cNvPr id="9" name="云形 5">
              <a:extLst>
                <a:ext uri="{FF2B5EF4-FFF2-40B4-BE49-F238E27FC236}">
                  <a16:creationId xmlns:a16="http://schemas.microsoft.com/office/drawing/2014/main" id="{472D155E-DBE0-456E-B257-FD3095BD8121}"/>
                </a:ext>
              </a:extLst>
            </p:cNvPr>
            <p:cNvSpPr/>
            <p:nvPr/>
          </p:nvSpPr>
          <p:spPr>
            <a:xfrm>
              <a:off x="1762543" y="1285461"/>
              <a:ext cx="8666914" cy="3578087"/>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10" name="文本框 6">
            <a:extLst>
              <a:ext uri="{FF2B5EF4-FFF2-40B4-BE49-F238E27FC236}">
                <a16:creationId xmlns:a16="http://schemas.microsoft.com/office/drawing/2014/main" id="{4D564C5E-C725-44D5-9380-5374D45D200D}"/>
              </a:ext>
            </a:extLst>
          </p:cNvPr>
          <p:cNvSpPr txBox="1"/>
          <p:nvPr/>
        </p:nvSpPr>
        <p:spPr>
          <a:xfrm>
            <a:off x="6390930" y="2264929"/>
            <a:ext cx="4896668" cy="1446550"/>
          </a:xfrm>
          <a:prstGeom prst="rect">
            <a:avLst/>
          </a:prstGeom>
          <a:noFill/>
        </p:spPr>
        <p:txBody>
          <a:bodyPr wrap="square" rtlCol="0">
            <a:spAutoFit/>
          </a:bodyPr>
          <a:lstStyle/>
          <a:p>
            <a:pPr algn="ctr"/>
            <a:r>
              <a:rPr lang="en-US" altLang="zh-CN" sz="44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Lựa chọn </a:t>
            </a:r>
          </a:p>
          <a:p>
            <a:pPr algn="ctr"/>
            <a:r>
              <a:rPr lang="en-US" altLang="zh-CN" sz="44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giải pháp</a:t>
            </a:r>
            <a:endParaRPr lang="zh-CN" altLang="en-US" sz="44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id="{30B32558-38C9-4B4F-B6F6-BC67E1E5A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4" y="1735840"/>
            <a:ext cx="4529510" cy="4849240"/>
          </a:xfrm>
          <a:prstGeom prst="rect">
            <a:avLst/>
          </a:prstGeom>
        </p:spPr>
      </p:pic>
    </p:spTree>
    <p:extLst>
      <p:ext uri="{BB962C8B-B14F-4D97-AF65-F5344CB8AC3E}">
        <p14:creationId xmlns:p14="http://schemas.microsoft.com/office/powerpoint/2010/main" val="26665389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65421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3. Trình bày giải pháp và sản phẩm</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9" name="图片 11">
            <a:extLst>
              <a:ext uri="{FF2B5EF4-FFF2-40B4-BE49-F238E27FC236}">
                <a16:creationId xmlns:a16="http://schemas.microsoft.com/office/drawing/2014/main" id="{5964901F-E279-4A42-906C-99F574985614}"/>
              </a:ext>
            </a:extLst>
          </p:cNvPr>
          <p:cNvPicPr>
            <a:picLocks noChangeAspect="1"/>
          </p:cNvPicPr>
          <p:nvPr/>
        </p:nvPicPr>
        <p:blipFill>
          <a:blip r:embed="rId3" cstate="print"/>
          <a:stretch>
            <a:fillRect/>
          </a:stretch>
        </p:blipFill>
        <p:spPr>
          <a:xfrm>
            <a:off x="6327826" y="325523"/>
            <a:ext cx="5429250" cy="5429250"/>
          </a:xfrm>
          <a:prstGeom prst="rect">
            <a:avLst/>
          </a:prstGeom>
        </p:spPr>
      </p:pic>
      <p:sp>
        <p:nvSpPr>
          <p:cNvPr id="10" name="矩形 13">
            <a:extLst>
              <a:ext uri="{FF2B5EF4-FFF2-40B4-BE49-F238E27FC236}">
                <a16:creationId xmlns:a16="http://schemas.microsoft.com/office/drawing/2014/main" id="{09B9E829-E694-4C21-899A-C1913338524D}"/>
              </a:ext>
            </a:extLst>
          </p:cNvPr>
          <p:cNvSpPr/>
          <p:nvPr/>
        </p:nvSpPr>
        <p:spPr>
          <a:xfrm>
            <a:off x="7275905" y="2113121"/>
            <a:ext cx="3247708" cy="2062103"/>
          </a:xfrm>
          <a:prstGeom prst="rect">
            <a:avLst/>
          </a:prstGeom>
        </p:spPr>
        <p:txBody>
          <a:bodyPr wrap="square">
            <a:spAutoFit/>
          </a:bodyPr>
          <a:lstStyle/>
          <a:p>
            <a:r>
              <a:rPr lang="en-US" sz="2800" i="1">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HS đại diện lên trình bày, dựa vào dàn ý hoặc sơ đồ đã thảo luận nhóm. Chú ý sử dụng giọng điệu, cử chỉ, nét mặt để thể hiện cảm xúc, sự tương tác với người nghe.</a:t>
            </a:r>
            <a:endParaRPr lang="en-US" sz="2000">
              <a:latin typeface="Times New Roman" panose="02020603050405020304" pitchFamily="18" charset="0"/>
              <a:cs typeface="Times New Roman" panose="02020603050405020304" pitchFamily="18" charset="0"/>
            </a:endParaRPr>
          </a:p>
        </p:txBody>
      </p:sp>
      <p:pic>
        <p:nvPicPr>
          <p:cNvPr id="13" name="图片 6">
            <a:extLst>
              <a:ext uri="{FF2B5EF4-FFF2-40B4-BE49-F238E27FC236}">
                <a16:creationId xmlns:a16="http://schemas.microsoft.com/office/drawing/2014/main" id="{6CF5A462-1D5C-41FE-9467-4DD91C70C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89" y="2015197"/>
            <a:ext cx="6468716" cy="4564588"/>
          </a:xfrm>
          <a:prstGeom prst="rect">
            <a:avLst/>
          </a:prstGeom>
        </p:spPr>
      </p:pic>
    </p:spTree>
    <p:extLst>
      <p:ext uri="{BB962C8B-B14F-4D97-AF65-F5344CB8AC3E}">
        <p14:creationId xmlns:p14="http://schemas.microsoft.com/office/powerpoint/2010/main" val="38017753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3</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a16="http://schemas.microsoft.com/office/drawing/2014/main"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luyện tập</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59780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luyện tập</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4">
            <a:extLst>
              <a:ext uri="{FF2B5EF4-FFF2-40B4-BE49-F238E27FC236}">
                <a16:creationId xmlns:a16="http://schemas.microsoft.com/office/drawing/2014/main" id="{118852CB-A058-4309-89C1-8B8D6D654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0131">
            <a:off x="8377616" y="580987"/>
            <a:ext cx="4304929" cy="3074454"/>
          </a:xfrm>
          <a:prstGeom prst="rect">
            <a:avLst/>
          </a:prstGeom>
          <a:effectLst>
            <a:outerShdw blurRad="50800" dist="38100" dir="2700000" algn="tl" rotWithShape="0">
              <a:prstClr val="black">
                <a:alpha val="10000"/>
              </a:prstClr>
            </a:outerShdw>
          </a:effectLst>
        </p:spPr>
      </p:pic>
      <p:sp>
        <p:nvSpPr>
          <p:cNvPr id="6" name="圆角矩形 8">
            <a:extLst>
              <a:ext uri="{FF2B5EF4-FFF2-40B4-BE49-F238E27FC236}">
                <a16:creationId xmlns:a16="http://schemas.microsoft.com/office/drawing/2014/main" id="{97D2DE56-9235-427C-BC76-0DE20E5039DD}"/>
              </a:ext>
            </a:extLst>
          </p:cNvPr>
          <p:cNvSpPr/>
          <p:nvPr/>
        </p:nvSpPr>
        <p:spPr>
          <a:xfrm>
            <a:off x="5703883" y="1569585"/>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ea"/>
              <a:sym typeface="+mn-lt"/>
            </a:endParaRPr>
          </a:p>
        </p:txBody>
      </p:sp>
      <p:pic>
        <p:nvPicPr>
          <p:cNvPr id="7" name="图片 22">
            <a:extLst>
              <a:ext uri="{FF2B5EF4-FFF2-40B4-BE49-F238E27FC236}">
                <a16:creationId xmlns:a16="http://schemas.microsoft.com/office/drawing/2014/main" id="{54D12583-77B0-4BC2-9344-8F9091A33086}"/>
              </a:ext>
            </a:extLst>
          </p:cNvPr>
          <p:cNvPicPr>
            <a:picLocks noChangeAspect="1"/>
          </p:cNvPicPr>
          <p:nvPr/>
        </p:nvPicPr>
        <p:blipFill>
          <a:blip r:embed="rId4" cstate="print"/>
          <a:stretch>
            <a:fillRect/>
          </a:stretch>
        </p:blipFill>
        <p:spPr>
          <a:xfrm>
            <a:off x="278373" y="1289517"/>
            <a:ext cx="979145" cy="2488499"/>
          </a:xfrm>
          <a:prstGeom prst="rect">
            <a:avLst/>
          </a:prstGeom>
        </p:spPr>
      </p:pic>
      <p:sp>
        <p:nvSpPr>
          <p:cNvPr id="9" name="矩形 23">
            <a:extLst>
              <a:ext uri="{FF2B5EF4-FFF2-40B4-BE49-F238E27FC236}">
                <a16:creationId xmlns:a16="http://schemas.microsoft.com/office/drawing/2014/main" id="{DEC8D76D-44A4-4157-BED3-C69B36729836}"/>
              </a:ext>
            </a:extLst>
          </p:cNvPr>
          <p:cNvSpPr/>
          <p:nvPr/>
        </p:nvSpPr>
        <p:spPr>
          <a:xfrm>
            <a:off x="6020270" y="2025700"/>
            <a:ext cx="2834849" cy="26776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Sau khi lắng nghe</a:t>
            </a:r>
            <a:r>
              <a:rPr kumimoji="0" lang="vi-VN" sz="28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biện pháp mà các nhóm đưa ra, em thích nhất với biện pháp của nhóm nào, vì sao?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图片 38">
            <a:extLst>
              <a:ext uri="{FF2B5EF4-FFF2-40B4-BE49-F238E27FC236}">
                <a16:creationId xmlns:a16="http://schemas.microsoft.com/office/drawing/2014/main" id="{783F4B66-B87B-45CD-9E79-B20187092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304" y="2921857"/>
            <a:ext cx="3712007" cy="3765540"/>
          </a:xfrm>
          <a:prstGeom prst="rect">
            <a:avLst/>
          </a:prstGeom>
        </p:spPr>
      </p:pic>
    </p:spTree>
    <p:extLst>
      <p:ext uri="{BB962C8B-B14F-4D97-AF65-F5344CB8AC3E}">
        <p14:creationId xmlns:p14="http://schemas.microsoft.com/office/powerpoint/2010/main" val="16470136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1</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id="{81B79954-FDDC-4313-B609-7E0169FA5108}"/>
              </a:ext>
            </a:extLst>
          </p:cNvPr>
          <p:cNvGrpSpPr/>
          <p:nvPr/>
        </p:nvGrpSpPr>
        <p:grpSpPr>
          <a:xfrm>
            <a:off x="5081814" y="1981168"/>
            <a:ext cx="3716890" cy="1846659"/>
            <a:chOff x="4953000" y="1926738"/>
            <a:chExt cx="3716890" cy="1846659"/>
          </a:xfrm>
        </p:grpSpPr>
        <p:sp>
          <p:nvSpPr>
            <p:cNvPr id="15" name="矩形 14">
              <a:extLst>
                <a:ext uri="{FF2B5EF4-FFF2-40B4-BE49-F238E27FC236}">
                  <a16:creationId xmlns:a16="http://schemas.microsoft.com/office/drawing/2014/main" id="{28D5B70A-6960-426C-9156-702F50A3E5F0}"/>
                </a:ext>
              </a:extLst>
            </p:cNvPr>
            <p:cNvSpPr/>
            <p:nvPr/>
          </p:nvSpPr>
          <p:spPr>
            <a:xfrm>
              <a:off x="4953000" y="1926738"/>
              <a:ext cx="3716890"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8040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4</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a16="http://schemas.microsoft.com/office/drawing/2014/main"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vận dụng</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2314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2191"/>
            <a:ext cx="12190413" cy="831105"/>
            <a:chOff x="0" y="545208"/>
            <a:chExt cx="12190413" cy="831105"/>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980958" y="545208"/>
              <a:ext cx="822849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vận dụng</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1">
            <a:extLst>
              <a:ext uri="{FF2B5EF4-FFF2-40B4-BE49-F238E27FC236}">
                <a16:creationId xmlns:a16="http://schemas.microsoft.com/office/drawing/2014/main" id="{8AC882FD-D35C-4868-A25D-0E0D76DB783F}"/>
              </a:ext>
            </a:extLst>
          </p:cNvPr>
          <p:cNvGrpSpPr/>
          <p:nvPr/>
        </p:nvGrpSpPr>
        <p:grpSpPr>
          <a:xfrm>
            <a:off x="618797" y="1920057"/>
            <a:ext cx="6326442" cy="4767340"/>
            <a:chOff x="-591423" y="1707337"/>
            <a:chExt cx="7679682" cy="5787085"/>
          </a:xfrm>
        </p:grpSpPr>
        <p:pic>
          <p:nvPicPr>
            <p:cNvPr id="6" name="图片 12">
              <a:extLst>
                <a:ext uri="{FF2B5EF4-FFF2-40B4-BE49-F238E27FC236}">
                  <a16:creationId xmlns:a16="http://schemas.microsoft.com/office/drawing/2014/main" id="{929CD3DA-0332-44ED-8963-261F158933D6}"/>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7" name="图片 13">
              <a:extLst>
                <a:ext uri="{FF2B5EF4-FFF2-40B4-BE49-F238E27FC236}">
                  <a16:creationId xmlns:a16="http://schemas.microsoft.com/office/drawing/2014/main" id="{AB03F429-FD2A-48D1-92F2-00B7B39F644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pic>
        <p:nvPicPr>
          <p:cNvPr id="9" name="图片 11">
            <a:extLst>
              <a:ext uri="{FF2B5EF4-FFF2-40B4-BE49-F238E27FC236}">
                <a16:creationId xmlns:a16="http://schemas.microsoft.com/office/drawing/2014/main" id="{73E101A3-8FC8-4E58-B4F4-7AA0CA81F6CE}"/>
              </a:ext>
            </a:extLst>
          </p:cNvPr>
          <p:cNvPicPr>
            <a:picLocks noChangeAspect="1"/>
          </p:cNvPicPr>
          <p:nvPr/>
        </p:nvPicPr>
        <p:blipFill>
          <a:blip r:embed="rId4" cstate="print"/>
          <a:stretch>
            <a:fillRect/>
          </a:stretch>
        </p:blipFill>
        <p:spPr>
          <a:xfrm>
            <a:off x="6761163" y="480443"/>
            <a:ext cx="5429250" cy="5429250"/>
          </a:xfrm>
          <a:prstGeom prst="rect">
            <a:avLst/>
          </a:prstGeom>
        </p:spPr>
      </p:pic>
      <p:sp>
        <p:nvSpPr>
          <p:cNvPr id="10" name="矩形 13">
            <a:extLst>
              <a:ext uri="{FF2B5EF4-FFF2-40B4-BE49-F238E27FC236}">
                <a16:creationId xmlns:a16="http://schemas.microsoft.com/office/drawing/2014/main" id="{2AAD6343-53F0-47BE-945D-C7BEF9B5178C}"/>
              </a:ext>
            </a:extLst>
          </p:cNvPr>
          <p:cNvSpPr/>
          <p:nvPr/>
        </p:nvSpPr>
        <p:spPr>
          <a:xfrm>
            <a:off x="7709242" y="2268041"/>
            <a:ext cx="3247708" cy="2554545"/>
          </a:xfrm>
          <a:prstGeom prst="rect">
            <a:avLst/>
          </a:prstGeom>
        </p:spPr>
        <p:txBody>
          <a:bodyPr wrap="square">
            <a:spAutoFit/>
          </a:bodyPr>
          <a:lstStyle/>
          <a:p>
            <a:r>
              <a:rPr lang="en-US" sz="3600" i="1">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Em hãy thực hiện một sản phẩm sáng tạo cho góc truyền thông của lớp hoặc trường với chủ đề: “Tết an vui”</a:t>
            </a:r>
            <a:endParaRPr lang="en-US" sz="24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926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1" y="-25455"/>
            <a:ext cx="12190413" cy="6857107"/>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266" y="-25454"/>
            <a:ext cx="7486496" cy="4882985"/>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Calibri"/>
                <a:ea typeface="微软雅黑" panose="020B0503020204020204" pitchFamily="34" charset="-122"/>
              </a:endParaRPr>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7497" y="1962645"/>
            <a:ext cx="5391949" cy="1938740"/>
          </a:xfrm>
          <a:prstGeom prst="rect">
            <a:avLst/>
          </a:prstGeom>
          <a:noFill/>
        </p:spPr>
        <p:txBody>
          <a:bodyPr wrap="square" rtlCol="0">
            <a:spAutoFit/>
          </a:bodyPr>
          <a:lstStyle/>
          <a:p>
            <a:pPr algn="ctr" defTabSz="914309"/>
            <a:r>
              <a:rPr lang="en-US" altLang="zh-CN" sz="5999">
                <a:solidFill>
                  <a:prstClr val="black">
                    <a:lumMod val="75000"/>
                    <a:lumOff val="25000"/>
                  </a:prst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5999" dirty="0">
              <a:solidFill>
                <a:prstClr val="black">
                  <a:lumMod val="75000"/>
                  <a:lumOff val="25000"/>
                </a:prst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62" y="1314285"/>
            <a:ext cx="4528920" cy="4848609"/>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19" name="组合 11">
            <a:extLst>
              <a:ext uri="{FF2B5EF4-FFF2-40B4-BE49-F238E27FC236}">
                <a16:creationId xmlns:a16="http://schemas.microsoft.com/office/drawing/2014/main" id="{B80DD645-6506-4295-BE01-6C4EF075A604}"/>
              </a:ext>
            </a:extLst>
          </p:cNvPr>
          <p:cNvGrpSpPr/>
          <p:nvPr/>
        </p:nvGrpSpPr>
        <p:grpSpPr>
          <a:xfrm>
            <a:off x="6242466" y="1987543"/>
            <a:ext cx="1091423" cy="1232181"/>
            <a:chOff x="115079" y="968971"/>
            <a:chExt cx="1091423" cy="1232181"/>
          </a:xfrm>
        </p:grpSpPr>
        <p:pic>
          <p:nvPicPr>
            <p:cNvPr id="20" name="图片 9">
              <a:extLst>
                <a:ext uri="{FF2B5EF4-FFF2-40B4-BE49-F238E27FC236}">
                  <a16:creationId xmlns:a16="http://schemas.microsoft.com/office/drawing/2014/main" id="{303B6036-C51D-48C1-A09B-8554594D8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21" name="图片 10">
              <a:extLst>
                <a:ext uri="{FF2B5EF4-FFF2-40B4-BE49-F238E27FC236}">
                  <a16:creationId xmlns:a16="http://schemas.microsoft.com/office/drawing/2014/main" id="{AB6DFA70-4D9C-42F1-8DEC-791370E47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2" name="组合 2">
            <a:extLst>
              <a:ext uri="{FF2B5EF4-FFF2-40B4-BE49-F238E27FC236}">
                <a16:creationId xmlns:a16="http://schemas.microsoft.com/office/drawing/2014/main" id="{A5F7EEA6-32E3-4B33-A27D-D7C1CD425A64}"/>
              </a:ext>
            </a:extLst>
          </p:cNvPr>
          <p:cNvGrpSpPr/>
          <p:nvPr/>
        </p:nvGrpSpPr>
        <p:grpSpPr>
          <a:xfrm>
            <a:off x="1260149" y="1767679"/>
            <a:ext cx="4439186" cy="4752540"/>
            <a:chOff x="3963397" y="1589167"/>
            <a:chExt cx="3565106" cy="3816760"/>
          </a:xfrm>
        </p:grpSpPr>
        <p:sp>
          <p:nvSpPr>
            <p:cNvPr id="23" name="矩形 1">
              <a:extLst>
                <a:ext uri="{FF2B5EF4-FFF2-40B4-BE49-F238E27FC236}">
                  <a16:creationId xmlns:a16="http://schemas.microsoft.com/office/drawing/2014/main" id="{59E5EFD0-EAC2-4920-B7CA-492170D1E290}"/>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12">
              <a:extLst>
                <a:ext uri="{FF2B5EF4-FFF2-40B4-BE49-F238E27FC236}">
                  <a16:creationId xmlns:a16="http://schemas.microsoft.com/office/drawing/2014/main" id="{BD3509A5-A548-4566-81B7-5C1B21381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grpSp>
        <p:nvGrpSpPr>
          <p:cNvPr id="25" name="组合 13">
            <a:extLst>
              <a:ext uri="{FF2B5EF4-FFF2-40B4-BE49-F238E27FC236}">
                <a16:creationId xmlns:a16="http://schemas.microsoft.com/office/drawing/2014/main" id="{19CE7B0C-E022-4055-B30E-E962EB124053}"/>
              </a:ext>
            </a:extLst>
          </p:cNvPr>
          <p:cNvGrpSpPr/>
          <p:nvPr/>
        </p:nvGrpSpPr>
        <p:grpSpPr>
          <a:xfrm>
            <a:off x="8076991" y="1502602"/>
            <a:ext cx="3177163" cy="3192489"/>
            <a:chOff x="1180618" y="1351544"/>
            <a:chExt cx="2257063" cy="2630148"/>
          </a:xfrm>
        </p:grpSpPr>
        <p:sp>
          <p:nvSpPr>
            <p:cNvPr id="26" name="矩形: 圆角 1">
              <a:extLst>
                <a:ext uri="{FF2B5EF4-FFF2-40B4-BE49-F238E27FC236}">
                  <a16:creationId xmlns:a16="http://schemas.microsoft.com/office/drawing/2014/main" id="{5FFC98E1-C30B-40D9-BF06-A6AFAB00BBC0}"/>
                </a:ext>
              </a:extLst>
            </p:cNvPr>
            <p:cNvSpPr/>
            <p:nvPr/>
          </p:nvSpPr>
          <p:spPr>
            <a:xfrm>
              <a:off x="1180618" y="1666756"/>
              <a:ext cx="2257063" cy="2314936"/>
            </a:xfrm>
            <a:prstGeom prst="roundRect">
              <a:avLst/>
            </a:prstGeom>
            <a:solidFill>
              <a:schemeClr val="bg1"/>
            </a:solidFill>
            <a:ln w="25400">
              <a:solidFill>
                <a:srgbClr val="49D9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
              <a:extLst>
                <a:ext uri="{FF2B5EF4-FFF2-40B4-BE49-F238E27FC236}">
                  <a16:creationId xmlns:a16="http://schemas.microsoft.com/office/drawing/2014/main" id="{EEC35A89-E711-4AF6-A0B6-6C5589095D95}"/>
                </a:ext>
              </a:extLst>
            </p:cNvPr>
            <p:cNvSpPr/>
            <p:nvPr/>
          </p:nvSpPr>
          <p:spPr>
            <a:xfrm>
              <a:off x="1993937" y="1351544"/>
              <a:ext cx="630424" cy="630424"/>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12">
              <a:extLst>
                <a:ext uri="{FF2B5EF4-FFF2-40B4-BE49-F238E27FC236}">
                  <a16:creationId xmlns:a16="http://schemas.microsoft.com/office/drawing/2014/main" id="{159F2331-4BB5-4680-9D15-A199CE47B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1829" y="1481758"/>
              <a:ext cx="369996" cy="369996"/>
            </a:xfrm>
            <a:prstGeom prst="rect">
              <a:avLst/>
            </a:prstGeom>
          </p:spPr>
        </p:pic>
        <p:sp>
          <p:nvSpPr>
            <p:cNvPr id="29" name="矩形 3">
              <a:extLst>
                <a:ext uri="{FF2B5EF4-FFF2-40B4-BE49-F238E27FC236}">
                  <a16:creationId xmlns:a16="http://schemas.microsoft.com/office/drawing/2014/main" id="{A9BBAF30-90E9-46D7-AE2F-27E8EB455975}"/>
                </a:ext>
              </a:extLst>
            </p:cNvPr>
            <p:cNvSpPr/>
            <p:nvPr/>
          </p:nvSpPr>
          <p:spPr>
            <a:xfrm>
              <a:off x="1465869" y="2201133"/>
              <a:ext cx="1686560" cy="1496023"/>
            </a:xfrm>
            <a:prstGeom prst="rect">
              <a:avLst/>
            </a:prstGeom>
          </p:spPr>
          <p:txBody>
            <a:bodyPr wrap="square">
              <a:spAutoFit/>
            </a:bodyPr>
            <a:lstStyle/>
            <a:p>
              <a:pPr algn="just"/>
              <a:r>
                <a:rPr lang="en-US" sz="2800" i="1">
                  <a:latin typeface="Times New Roman" panose="02020603050405020304" pitchFamily="18" charset="0"/>
                  <a:cs typeface="Times New Roman" panose="02020603050405020304" pitchFamily="18" charset="0"/>
                </a:rPr>
                <a:t>Trong trường học của, em thích nhất ở vị trí nào?</a:t>
              </a:r>
              <a:endParaRPr lang="en-US" sz="28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50957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5">
            <a:extLst>
              <a:ext uri="{FF2B5EF4-FFF2-40B4-BE49-F238E27FC236}">
                <a16:creationId xmlns:a16="http://schemas.microsoft.com/office/drawing/2014/main" id="{AE28513C-FB90-4767-9D9D-C2B1AC65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27"/>
          <a:stretch/>
        </p:blipFill>
        <p:spPr>
          <a:xfrm>
            <a:off x="3244116" y="3660498"/>
            <a:ext cx="5329794" cy="3199090"/>
          </a:xfrm>
          <a:prstGeom prst="rect">
            <a:avLst/>
          </a:prstGeom>
        </p:spPr>
      </p:pic>
      <p:pic>
        <p:nvPicPr>
          <p:cNvPr id="6" name="图片 4">
            <a:extLst>
              <a:ext uri="{FF2B5EF4-FFF2-40B4-BE49-F238E27FC236}">
                <a16:creationId xmlns:a16="http://schemas.microsoft.com/office/drawing/2014/main" id="{56B6575A-D31E-4A1D-A44D-F602F8715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06" y="1641211"/>
            <a:ext cx="6117464" cy="2019288"/>
          </a:xfrm>
          <a:prstGeom prst="rect">
            <a:avLst/>
          </a:prstGeom>
        </p:spPr>
      </p:pic>
      <p:sp>
        <p:nvSpPr>
          <p:cNvPr id="7" name="TextBox 9">
            <a:extLst>
              <a:ext uri="{FF2B5EF4-FFF2-40B4-BE49-F238E27FC236}">
                <a16:creationId xmlns:a16="http://schemas.microsoft.com/office/drawing/2014/main" id="{B68CB9CF-94EE-4C97-A750-D812E6AD1906}"/>
              </a:ext>
            </a:extLst>
          </p:cNvPr>
          <p:cNvSpPr txBox="1">
            <a:spLocks/>
          </p:cNvSpPr>
          <p:nvPr/>
        </p:nvSpPr>
        <p:spPr>
          <a:xfrm>
            <a:off x="3684560" y="3012641"/>
            <a:ext cx="4623345" cy="181146"/>
          </a:xfrm>
          <a:prstGeom prst="rect">
            <a:avLst/>
          </a:prstGeom>
        </p:spPr>
        <p:txBody>
          <a:bodyPr vert="horz" wrap="square" lIns="480000" tIns="0" rIns="0" bIns="0" anchor="ctr" anchorCtr="0">
            <a:noAutofit/>
          </a:bodyPr>
          <a:lstStyle/>
          <a:p>
            <a:r>
              <a:rPr lang="en-US" sz="2800">
                <a:latin typeface="Times New Roman" panose="02020603050405020304" pitchFamily="18" charset="0"/>
                <a:cs typeface="Times New Roman" panose="02020603050405020304" pitchFamily="18" charset="0"/>
              </a:rPr>
              <a:t>Mỗi ngày đến trường là một niềm vui, với bản thân em, đó là những niềm vui gì?</a:t>
            </a:r>
          </a:p>
          <a:p>
            <a:pPr algn="ctr">
              <a:lnSpc>
                <a:spcPct val="150000"/>
              </a:lnSpc>
              <a:buClr>
                <a:schemeClr val="tx1">
                  <a:lumMod val="50000"/>
                  <a:lumOff val="50000"/>
                </a:schemeClr>
              </a:buClr>
            </a:pPr>
            <a:endParaRPr lang="zh-CN" altLang="en-US" sz="5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a16="http://schemas.microsoft.com/office/drawing/2014/main" id="{E9E4ACB7-327B-496B-9B80-BB848E961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926" y="4137031"/>
            <a:ext cx="572088" cy="422075"/>
          </a:xfrm>
          <a:prstGeom prst="rect">
            <a:avLst/>
          </a:prstGeom>
        </p:spPr>
      </p:pic>
      <p:pic>
        <p:nvPicPr>
          <p:cNvPr id="10" name="图片 6">
            <a:extLst>
              <a:ext uri="{FF2B5EF4-FFF2-40B4-BE49-F238E27FC236}">
                <a16:creationId xmlns:a16="http://schemas.microsoft.com/office/drawing/2014/main" id="{62463E10-89EB-49FC-B5F4-12A269BB906E}"/>
              </a:ext>
            </a:extLst>
          </p:cNvPr>
          <p:cNvPicPr>
            <a:picLocks noChangeAspect="1"/>
          </p:cNvPicPr>
          <p:nvPr/>
        </p:nvPicPr>
        <p:blipFill rotWithShape="1">
          <a:blip r:embed="rId6">
            <a:extLst>
              <a:ext uri="{28A0092B-C50C-407E-A947-70E740481C1C}">
                <a14:useLocalDpi xmlns:a14="http://schemas.microsoft.com/office/drawing/2010/main" val="0"/>
              </a:ext>
            </a:extLst>
          </a:blip>
          <a:srcRect r="80689" b="55653"/>
          <a:stretch/>
        </p:blipFill>
        <p:spPr>
          <a:xfrm>
            <a:off x="2932883" y="1325502"/>
            <a:ext cx="1171920" cy="756878"/>
          </a:xfrm>
          <a:prstGeom prst="rect">
            <a:avLst/>
          </a:prstGeom>
        </p:spPr>
      </p:pic>
      <p:pic>
        <p:nvPicPr>
          <p:cNvPr id="13" name="图片 9">
            <a:extLst>
              <a:ext uri="{FF2B5EF4-FFF2-40B4-BE49-F238E27FC236}">
                <a16:creationId xmlns:a16="http://schemas.microsoft.com/office/drawing/2014/main" id="{D13FAA4E-8A99-4A34-BCFE-CFEB129AD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0918" y="4859676"/>
            <a:ext cx="836146" cy="639016"/>
          </a:xfrm>
          <a:prstGeom prst="rect">
            <a:avLst/>
          </a:prstGeom>
        </p:spPr>
      </p:pic>
      <p:pic>
        <p:nvPicPr>
          <p:cNvPr id="14" name="图片 10">
            <a:extLst>
              <a:ext uri="{FF2B5EF4-FFF2-40B4-BE49-F238E27FC236}">
                <a16:creationId xmlns:a16="http://schemas.microsoft.com/office/drawing/2014/main" id="{1ECC0472-6DAF-4088-B08A-1EF20647F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0918" y="784100"/>
            <a:ext cx="704146" cy="874305"/>
          </a:xfrm>
          <a:prstGeom prst="rect">
            <a:avLst/>
          </a:prstGeom>
        </p:spPr>
      </p:pic>
      <p:pic>
        <p:nvPicPr>
          <p:cNvPr id="15" name="图片 11">
            <a:extLst>
              <a:ext uri="{FF2B5EF4-FFF2-40B4-BE49-F238E27FC236}">
                <a16:creationId xmlns:a16="http://schemas.microsoft.com/office/drawing/2014/main" id="{757B4668-C239-47E6-B3B4-1241565AC5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2883" y="2596189"/>
            <a:ext cx="926219" cy="1014050"/>
          </a:xfrm>
          <a:prstGeom prst="rect">
            <a:avLst/>
          </a:prstGeom>
        </p:spPr>
      </p:pic>
      <p:pic>
        <p:nvPicPr>
          <p:cNvPr id="16" name="图片 7">
            <a:extLst>
              <a:ext uri="{FF2B5EF4-FFF2-40B4-BE49-F238E27FC236}">
                <a16:creationId xmlns:a16="http://schemas.microsoft.com/office/drawing/2014/main" id="{7E05B53C-3080-4442-BDD9-061F1BB00F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221252"/>
            <a:ext cx="2290833" cy="1875769"/>
          </a:xfrm>
          <a:prstGeom prst="rect">
            <a:avLst/>
          </a:prstGeom>
        </p:spPr>
      </p:pic>
    </p:spTree>
    <p:extLst>
      <p:ext uri="{BB962C8B-B14F-4D97-AF65-F5344CB8AC3E}">
        <p14:creationId xmlns:p14="http://schemas.microsoft.com/office/powerpoint/2010/main" val="7343386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2" presetClass="entr" presetSubtype="4"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6"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par>
                                <p:cTn id="36" presetID="14" presetClass="entr" presetSubtype="1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42" presetClass="entr" presetSubtype="0" fill="hold" nodeType="with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 presetClass="entr" presetSubtype="12"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49574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Hoạt động khởi động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23">
            <a:extLst>
              <a:ext uri="{FF2B5EF4-FFF2-40B4-BE49-F238E27FC236}">
                <a16:creationId xmlns:a16="http://schemas.microsoft.com/office/drawing/2014/main" id="{6BB479CA-2689-4B73-9A76-C8A6196057C4}"/>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1589886" y="3128060"/>
            <a:ext cx="5635036" cy="3556696"/>
          </a:xfrm>
          <a:prstGeom prst="rect">
            <a:avLst/>
          </a:prstGeom>
        </p:spPr>
      </p:pic>
      <p:grpSp>
        <p:nvGrpSpPr>
          <p:cNvPr id="6" name="组合 21">
            <a:extLst>
              <a:ext uri="{FF2B5EF4-FFF2-40B4-BE49-F238E27FC236}">
                <a16:creationId xmlns:a16="http://schemas.microsoft.com/office/drawing/2014/main" id="{0B9FCAE3-0DDB-4E3F-BEE0-BC6C4F95EC4B}"/>
              </a:ext>
            </a:extLst>
          </p:cNvPr>
          <p:cNvGrpSpPr/>
          <p:nvPr/>
        </p:nvGrpSpPr>
        <p:grpSpPr>
          <a:xfrm>
            <a:off x="7324689" y="1315607"/>
            <a:ext cx="3816923" cy="3870945"/>
            <a:chOff x="924325" y="2017508"/>
            <a:chExt cx="2758245" cy="3870945"/>
          </a:xfrm>
        </p:grpSpPr>
        <p:sp>
          <p:nvSpPr>
            <p:cNvPr id="7" name="矩形: 圆角 16">
              <a:extLst>
                <a:ext uri="{FF2B5EF4-FFF2-40B4-BE49-F238E27FC236}">
                  <a16:creationId xmlns:a16="http://schemas.microsoft.com/office/drawing/2014/main" id="{B057105E-3520-4A91-B885-B2AA5079460D}"/>
                </a:ext>
              </a:extLst>
            </p:cNvPr>
            <p:cNvSpPr/>
            <p:nvPr/>
          </p:nvSpPr>
          <p:spPr>
            <a:xfrm>
              <a:off x="924325" y="2215064"/>
              <a:ext cx="2758245" cy="3665057"/>
            </a:xfrm>
            <a:prstGeom prst="roundRect">
              <a:avLst/>
            </a:prstGeom>
            <a:solidFill>
              <a:schemeClr val="bg1"/>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7">
              <a:extLst>
                <a:ext uri="{FF2B5EF4-FFF2-40B4-BE49-F238E27FC236}">
                  <a16:creationId xmlns:a16="http://schemas.microsoft.com/office/drawing/2014/main" id="{F6AFD088-9EA1-4040-84FD-AD826132DE3D}"/>
                </a:ext>
              </a:extLst>
            </p:cNvPr>
            <p:cNvSpPr/>
            <p:nvPr/>
          </p:nvSpPr>
          <p:spPr>
            <a:xfrm>
              <a:off x="1566421" y="2017508"/>
              <a:ext cx="1474055" cy="395113"/>
            </a:xfrm>
            <a:prstGeom prst="roundRect">
              <a:avLst>
                <a:gd name="adj" fmla="val 50000"/>
              </a:avLst>
            </a:prstGeom>
            <a:solidFill>
              <a:srgbClr val="FFE272"/>
            </a:solidFill>
            <a:ln w="2540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A53731"/>
                </a:solidFill>
                <a:latin typeface="字魂70号-灵悦黑体" panose="00000500000000000000" pitchFamily="2" charset="-122"/>
                <a:ea typeface="字魂70号-灵悦黑体" panose="00000500000000000000" pitchFamily="2" charset="-122"/>
              </a:endParaRPr>
            </a:p>
          </p:txBody>
        </p:sp>
        <p:sp>
          <p:nvSpPr>
            <p:cNvPr id="14" name="矩形 20">
              <a:extLst>
                <a:ext uri="{FF2B5EF4-FFF2-40B4-BE49-F238E27FC236}">
                  <a16:creationId xmlns:a16="http://schemas.microsoft.com/office/drawing/2014/main" id="{AEF2243A-6172-41B1-94F3-6C245D38410E}"/>
                </a:ext>
              </a:extLst>
            </p:cNvPr>
            <p:cNvSpPr/>
            <p:nvPr/>
          </p:nvSpPr>
          <p:spPr>
            <a:xfrm>
              <a:off x="1025770" y="2472133"/>
              <a:ext cx="2605971" cy="341632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Mỗi ngày đến trường là một niềm vui. Niềm vui ấy đến từ bạn bè, thầy cô, đến từ những bài giảng, những hoạt động bổ ích. Niềm vui ấy cũng có thể đến từ chính chúng ta, bằng cách sáng tạo ra sản phẩm cho góc truyền thông của trường…</a:t>
              </a:r>
              <a:endParaRPr lang="zh-CN" altLang="en-US" sz="1600" spc="300"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6523971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极高可信度的说明">
            <a:extLst>
              <a:ext uri="{FF2B5EF4-FFF2-40B4-BE49-F238E27FC236}">
                <a16:creationId xmlns:a16="http://schemas.microsoft.com/office/drawing/2014/main" id="{428AAB2B-75B3-4688-A751-BDC2232DB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椭圆 11">
            <a:extLst>
              <a:ext uri="{FF2B5EF4-FFF2-40B4-BE49-F238E27FC236}">
                <a16:creationId xmlns:a16="http://schemas.microsoft.com/office/drawing/2014/main" id="{35902F7F-C840-45BB-9893-4CA95E3116B6}"/>
              </a:ext>
            </a:extLst>
          </p:cNvPr>
          <p:cNvSpPr/>
          <p:nvPr/>
        </p:nvSpPr>
        <p:spPr>
          <a:xfrm>
            <a:off x="3665008" y="2192874"/>
            <a:ext cx="1228250" cy="1224056"/>
          </a:xfrm>
          <a:prstGeom prst="ellipse">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800" noProof="1">
                <a:latin typeface="华文新魏" panose="02010800040101010101" pitchFamily="2" charset="-122"/>
                <a:ea typeface="华文新魏" panose="02010800040101010101" pitchFamily="2" charset="-122"/>
              </a:rPr>
              <a:t>2</a:t>
            </a:r>
            <a:endParaRPr lang="zh-CN" altLang="en-US" sz="4800" noProof="1">
              <a:latin typeface="华文新魏" panose="02010800040101010101" pitchFamily="2" charset="-122"/>
              <a:ea typeface="华文新魏" panose="02010800040101010101" pitchFamily="2" charset="-122"/>
            </a:endParaRPr>
          </a:p>
        </p:txBody>
      </p:sp>
      <p:grpSp>
        <p:nvGrpSpPr>
          <p:cNvPr id="14" name="组合 13">
            <a:extLst>
              <a:ext uri="{FF2B5EF4-FFF2-40B4-BE49-F238E27FC236}">
                <a16:creationId xmlns:a16="http://schemas.microsoft.com/office/drawing/2014/main" id="{81B79954-FDDC-4313-B609-7E0169FA5108}"/>
              </a:ext>
            </a:extLst>
          </p:cNvPr>
          <p:cNvGrpSpPr/>
          <p:nvPr/>
        </p:nvGrpSpPr>
        <p:grpSpPr>
          <a:xfrm>
            <a:off x="5081813" y="2054908"/>
            <a:ext cx="4253915" cy="1846659"/>
            <a:chOff x="4952999" y="2000478"/>
            <a:chExt cx="4253915" cy="1846659"/>
          </a:xfrm>
        </p:grpSpPr>
        <p:sp>
          <p:nvSpPr>
            <p:cNvPr id="15" name="矩形 14">
              <a:extLst>
                <a:ext uri="{FF2B5EF4-FFF2-40B4-BE49-F238E27FC236}">
                  <a16:creationId xmlns:a16="http://schemas.microsoft.com/office/drawing/2014/main" id="{28D5B70A-6960-426C-9156-702F50A3E5F0}"/>
                </a:ext>
              </a:extLst>
            </p:cNvPr>
            <p:cNvSpPr/>
            <p:nvPr/>
          </p:nvSpPr>
          <p:spPr>
            <a:xfrm>
              <a:off x="4952999" y="2000478"/>
              <a:ext cx="4253915" cy="1846659"/>
            </a:xfrm>
            <a:prstGeom prst="rect">
              <a:avLst/>
            </a:prstGeom>
          </p:spPr>
          <p:txBody>
            <a:bodyPr wrap="square" lIns="0" tIns="0" rIns="0" bIns="0">
              <a:spAutoFit/>
            </a:bodyPr>
            <a:lstStyle/>
            <a:p>
              <a:pPr algn="ctr" eaLnBrk="1" hangingPunct="1">
                <a:defRPr/>
              </a:pPr>
              <a:r>
                <a:rPr lang="en-US" altLang="zh-CN"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Hình thành kiến thức</a:t>
              </a:r>
              <a:endParaRPr lang="zh-CN" altLang="en-US" sz="6000" b="1" noProof="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cxnSp>
          <p:nvCxnSpPr>
            <p:cNvPr id="16" name="直接连接符 15">
              <a:extLst>
                <a:ext uri="{FF2B5EF4-FFF2-40B4-BE49-F238E27FC236}">
                  <a16:creationId xmlns:a16="http://schemas.microsoft.com/office/drawing/2014/main" id="{6E216360-4BB8-4186-97CB-6A4A363717BB}"/>
                </a:ext>
              </a:extLst>
            </p:cNvPr>
            <p:cNvCxnSpPr>
              <a:cxnSpLocks/>
            </p:cNvCxnSpPr>
            <p:nvPr/>
          </p:nvCxnSpPr>
          <p:spPr>
            <a:xfrm>
              <a:off x="4953000" y="2894312"/>
              <a:ext cx="3314700" cy="0"/>
            </a:xfrm>
            <a:prstGeom prst="line">
              <a:avLst/>
            </a:prstGeom>
            <a:ln w="12700">
              <a:solidFill>
                <a:srgbClr val="3668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1734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62">
                                          <p:stCondLst>
                                            <p:cond delay="0"/>
                                          </p:stCondLst>
                                        </p:cTn>
                                        <p:tgtEl>
                                          <p:spTgt spid="12"/>
                                        </p:tgtEl>
                                      </p:cBhvr>
                                    </p:animEffect>
                                    <p:anim calcmode="lin" valueType="num">
                                      <p:cBhvr>
                                        <p:cTn id="1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5"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1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7" dur="16">
                                          <p:stCondLst>
                                            <p:cond delay="406"/>
                                          </p:stCondLst>
                                        </p:cTn>
                                        <p:tgtEl>
                                          <p:spTgt spid="12"/>
                                        </p:tgtEl>
                                      </p:cBhvr>
                                      <p:to x="100000" y="60000"/>
                                    </p:animScale>
                                    <p:animScale>
                                      <p:cBhvr>
                                        <p:cTn id="18" dur="104" decel="50000">
                                          <p:stCondLst>
                                            <p:cond delay="423"/>
                                          </p:stCondLst>
                                        </p:cTn>
                                        <p:tgtEl>
                                          <p:spTgt spid="12"/>
                                        </p:tgtEl>
                                      </p:cBhvr>
                                      <p:to x="100000" y="100000"/>
                                    </p:animScale>
                                    <p:animScale>
                                      <p:cBhvr>
                                        <p:cTn id="19" dur="16">
                                          <p:stCondLst>
                                            <p:cond delay="820"/>
                                          </p:stCondLst>
                                        </p:cTn>
                                        <p:tgtEl>
                                          <p:spTgt spid="12"/>
                                        </p:tgtEl>
                                      </p:cBhvr>
                                      <p:to x="100000" y="80000"/>
                                    </p:animScale>
                                    <p:animScale>
                                      <p:cBhvr>
                                        <p:cTn id="20" dur="104" decel="50000">
                                          <p:stCondLst>
                                            <p:cond delay="836"/>
                                          </p:stCondLst>
                                        </p:cTn>
                                        <p:tgtEl>
                                          <p:spTgt spid="12"/>
                                        </p:tgtEl>
                                      </p:cBhvr>
                                      <p:to x="100000" y="100000"/>
                                    </p:animScale>
                                    <p:animScale>
                                      <p:cBhvr>
                                        <p:cTn id="21" dur="16">
                                          <p:stCondLst>
                                            <p:cond delay="1026"/>
                                          </p:stCondLst>
                                        </p:cTn>
                                        <p:tgtEl>
                                          <p:spTgt spid="12"/>
                                        </p:tgtEl>
                                      </p:cBhvr>
                                      <p:to x="100000" y="90000"/>
                                    </p:animScale>
                                    <p:animScale>
                                      <p:cBhvr>
                                        <p:cTn id="22" dur="104" decel="50000">
                                          <p:stCondLst>
                                            <p:cond delay="1042"/>
                                          </p:stCondLst>
                                        </p:cTn>
                                        <p:tgtEl>
                                          <p:spTgt spid="12"/>
                                        </p:tgtEl>
                                      </p:cBhvr>
                                      <p:to x="100000" y="100000"/>
                                    </p:animScale>
                                    <p:animScale>
                                      <p:cBhvr>
                                        <p:cTn id="23" dur="16">
                                          <p:stCondLst>
                                            <p:cond delay="1130"/>
                                          </p:stCondLst>
                                        </p:cTn>
                                        <p:tgtEl>
                                          <p:spTgt spid="12"/>
                                        </p:tgtEl>
                                      </p:cBhvr>
                                      <p:to x="100000" y="95000"/>
                                    </p:animScale>
                                    <p:animScale>
                                      <p:cBhvr>
                                        <p:cTn id="24" dur="104" decel="50000">
                                          <p:stCondLst>
                                            <p:cond delay="1146"/>
                                          </p:stCondLst>
                                        </p:cTn>
                                        <p:tgtEl>
                                          <p:spTgt spid="12"/>
                                        </p:tgtEl>
                                      </p:cBhvr>
                                      <p:to x="100000" y="100000"/>
                                    </p:animScale>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44055"/>
            <a:ext cx="12190413" cy="859241"/>
            <a:chOff x="0" y="517072"/>
            <a:chExt cx="12190413" cy="859241"/>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17072"/>
              <a:ext cx="495740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1. Đọc văn bản</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8">
            <a:extLst>
              <a:ext uri="{FF2B5EF4-FFF2-40B4-BE49-F238E27FC236}">
                <a16:creationId xmlns:a16="http://schemas.microsoft.com/office/drawing/2014/main" id="{141DC8B0-998F-4A20-9865-C0382175D8F4}"/>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916304" y="2479671"/>
            <a:ext cx="3670373" cy="4551262"/>
          </a:xfrm>
          <a:prstGeom prst="rect">
            <a:avLst/>
          </a:prstGeom>
        </p:spPr>
      </p:pic>
      <p:pic>
        <p:nvPicPr>
          <p:cNvPr id="6" name="图片 9">
            <a:extLst>
              <a:ext uri="{FF2B5EF4-FFF2-40B4-BE49-F238E27FC236}">
                <a16:creationId xmlns:a16="http://schemas.microsoft.com/office/drawing/2014/main" id="{386C5E71-B145-4230-B3AF-A3FC903EB8FB}"/>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3616502" y="2745430"/>
            <a:ext cx="3700697" cy="4551262"/>
          </a:xfrm>
          <a:prstGeom prst="rect">
            <a:avLst/>
          </a:prstGeom>
        </p:spPr>
      </p:pic>
      <p:pic>
        <p:nvPicPr>
          <p:cNvPr id="7" name="图片 11">
            <a:extLst>
              <a:ext uri="{FF2B5EF4-FFF2-40B4-BE49-F238E27FC236}">
                <a16:creationId xmlns:a16="http://schemas.microsoft.com/office/drawing/2014/main" id="{F34240D3-AE5E-4F96-A118-C55C7402CBC8}"/>
              </a:ext>
            </a:extLst>
          </p:cNvPr>
          <p:cNvPicPr>
            <a:picLocks noChangeAspect="1"/>
          </p:cNvPicPr>
          <p:nvPr/>
        </p:nvPicPr>
        <p:blipFill>
          <a:blip r:embed="rId4" cstate="print"/>
          <a:stretch>
            <a:fillRect/>
          </a:stretch>
        </p:blipFill>
        <p:spPr>
          <a:xfrm>
            <a:off x="6494690" y="144055"/>
            <a:ext cx="5429250" cy="5429250"/>
          </a:xfrm>
          <a:prstGeom prst="rect">
            <a:avLst/>
          </a:prstGeom>
        </p:spPr>
      </p:pic>
      <p:sp>
        <p:nvSpPr>
          <p:cNvPr id="9" name="矩形 13">
            <a:extLst>
              <a:ext uri="{FF2B5EF4-FFF2-40B4-BE49-F238E27FC236}">
                <a16:creationId xmlns:a16="http://schemas.microsoft.com/office/drawing/2014/main" id="{9B7E15FA-475E-4B71-B4EB-C054DDB8324B}"/>
              </a:ext>
            </a:extLst>
          </p:cNvPr>
          <p:cNvSpPr/>
          <p:nvPr/>
        </p:nvSpPr>
        <p:spPr>
          <a:xfrm>
            <a:off x="7403612" y="2083139"/>
            <a:ext cx="3247708" cy="1692771"/>
          </a:xfrm>
          <a:prstGeom prst="rect">
            <a:avLst/>
          </a:prstGeom>
        </p:spPr>
        <p:txBody>
          <a:bodyPr wrap="square">
            <a:spAutoFit/>
          </a:bodyPr>
          <a:lstStyle/>
          <a:p>
            <a:pPr algn="ctr"/>
            <a:r>
              <a:rPr lang="en-US" sz="3200" i="1">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HS đọc, lời văn thể hiện được sự băn khoăn của người viết về vấn đề khó khăn đang gặp phải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940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74832"/>
            <a:ext cx="12190413" cy="828464"/>
            <a:chOff x="0" y="547849"/>
            <a:chExt cx="12190413" cy="8284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616502" y="547849"/>
              <a:ext cx="542902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2. Giải quyết tình huống</a:t>
              </a:r>
              <a:endParaRPr lang="zh-CN" altLang="en-US" sz="40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5" name="图片 6">
            <a:extLst>
              <a:ext uri="{FF2B5EF4-FFF2-40B4-BE49-F238E27FC236}">
                <a16:creationId xmlns:a16="http://schemas.microsoft.com/office/drawing/2014/main" id="{3B2C45F8-C9AD-40EB-94FC-EF81AB572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408" y="411279"/>
            <a:ext cx="6448309" cy="6448309"/>
          </a:xfrm>
          <a:prstGeom prst="rect">
            <a:avLst/>
          </a:prstGeom>
        </p:spPr>
      </p:pic>
      <p:sp>
        <p:nvSpPr>
          <p:cNvPr id="6" name="云形 10">
            <a:extLst>
              <a:ext uri="{FF2B5EF4-FFF2-40B4-BE49-F238E27FC236}">
                <a16:creationId xmlns:a16="http://schemas.microsoft.com/office/drawing/2014/main" id="{70746441-F99A-444C-A6B1-662209FB043B}"/>
              </a:ext>
            </a:extLst>
          </p:cNvPr>
          <p:cNvSpPr/>
          <p:nvPr/>
        </p:nvSpPr>
        <p:spPr>
          <a:xfrm>
            <a:off x="863279" y="1797767"/>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1.</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7" name="云形 11">
            <a:extLst>
              <a:ext uri="{FF2B5EF4-FFF2-40B4-BE49-F238E27FC236}">
                <a16:creationId xmlns:a16="http://schemas.microsoft.com/office/drawing/2014/main" id="{BDBEBDE3-8DFE-491D-B932-F00085435DD9}"/>
              </a:ext>
            </a:extLst>
          </p:cNvPr>
          <p:cNvSpPr/>
          <p:nvPr/>
        </p:nvSpPr>
        <p:spPr>
          <a:xfrm>
            <a:off x="863278" y="3394861"/>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2.</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9" name="文本框 12">
            <a:extLst>
              <a:ext uri="{FF2B5EF4-FFF2-40B4-BE49-F238E27FC236}">
                <a16:creationId xmlns:a16="http://schemas.microsoft.com/office/drawing/2014/main" id="{CC608C0A-92D4-464E-9FB6-E0A9F99CEFEE}"/>
              </a:ext>
            </a:extLst>
          </p:cNvPr>
          <p:cNvSpPr txBox="1"/>
          <p:nvPr/>
        </p:nvSpPr>
        <p:spPr>
          <a:xfrm>
            <a:off x="2268112" y="1797767"/>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1">
                <a:latin typeface="Times New Roman" panose="02020603050405020304" pitchFamily="18" charset="0"/>
                <a:cs typeface="Times New Roman" panose="02020603050405020304" pitchFamily="18" charset="0"/>
              </a:rPr>
              <a:t>Xác định vấn đề cần giải quyết</a:t>
            </a:r>
            <a:endParaRPr lang="en-US" sz="3200">
              <a:latin typeface="Times New Roman" panose="02020603050405020304" pitchFamily="18" charset="0"/>
              <a:cs typeface="Times New Roman" panose="02020603050405020304" pitchFamily="18" charset="0"/>
            </a:endParaRPr>
          </a:p>
        </p:txBody>
      </p:sp>
      <p:sp>
        <p:nvSpPr>
          <p:cNvPr id="10" name="文本框 14">
            <a:extLst>
              <a:ext uri="{FF2B5EF4-FFF2-40B4-BE49-F238E27FC236}">
                <a16:creationId xmlns:a16="http://schemas.microsoft.com/office/drawing/2014/main" id="{10E237E9-7040-4EB5-A8E7-B64DFAC59045}"/>
              </a:ext>
            </a:extLst>
          </p:cNvPr>
          <p:cNvSpPr txBox="1"/>
          <p:nvPr/>
        </p:nvSpPr>
        <p:spPr>
          <a:xfrm>
            <a:off x="2268112" y="3372658"/>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i="1">
                <a:latin typeface="Times New Roman" panose="02020603050405020304" pitchFamily="18" charset="0"/>
                <a:cs typeface="Times New Roman" panose="02020603050405020304" pitchFamily="18" charset="0"/>
              </a:rPr>
              <a:t>Tìm kiếm và lựa chọn giải pháp</a:t>
            </a:r>
            <a:endParaRPr lang="en-US" sz="3200">
              <a:latin typeface="Times New Roman" panose="02020603050405020304" pitchFamily="18" charset="0"/>
              <a:cs typeface="Times New Roman" panose="02020603050405020304" pitchFamily="18" charset="0"/>
            </a:endParaRPr>
          </a:p>
        </p:txBody>
      </p:sp>
      <p:sp>
        <p:nvSpPr>
          <p:cNvPr id="13" name="云形 11">
            <a:extLst>
              <a:ext uri="{FF2B5EF4-FFF2-40B4-BE49-F238E27FC236}">
                <a16:creationId xmlns:a16="http://schemas.microsoft.com/office/drawing/2014/main" id="{49A90C18-33B5-4D0D-9436-D24C06FF2815}"/>
              </a:ext>
            </a:extLst>
          </p:cNvPr>
          <p:cNvSpPr/>
          <p:nvPr/>
        </p:nvSpPr>
        <p:spPr>
          <a:xfrm>
            <a:off x="863278" y="4969752"/>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3.</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4" name="文本框 14">
            <a:extLst>
              <a:ext uri="{FF2B5EF4-FFF2-40B4-BE49-F238E27FC236}">
                <a16:creationId xmlns:a16="http://schemas.microsoft.com/office/drawing/2014/main" id="{1718FE8C-7D22-44AC-A1E7-44524F3960E9}"/>
              </a:ext>
            </a:extLst>
          </p:cNvPr>
          <p:cNvSpPr txBox="1"/>
          <p:nvPr/>
        </p:nvSpPr>
        <p:spPr>
          <a:xfrm>
            <a:off x="2268112" y="4947549"/>
            <a:ext cx="3326296"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i="1">
                <a:latin typeface="Times New Roman" panose="02020603050405020304" pitchFamily="18" charset="0"/>
                <a:cs typeface="Times New Roman" panose="02020603050405020304" pitchFamily="18" charset="0"/>
              </a:rPr>
              <a:t>Trình bày giải pháp và sản phẩm</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52345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61522"/>
            <a:ext cx="12190413" cy="841774"/>
            <a:chOff x="0" y="534539"/>
            <a:chExt cx="12190413" cy="84177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366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541892" y="534539"/>
              <a:ext cx="846764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400" b="1">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a. Xác định vấn đề cần giải quyết</a:t>
              </a:r>
              <a:endParaRPr lang="zh-CN" altLang="en-US" sz="4400" b="1" dirty="0">
                <a:solidFill>
                  <a:srgbClr val="366896"/>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pic>
        <p:nvPicPr>
          <p:cNvPr id="10" name="图片 23">
            <a:extLst>
              <a:ext uri="{FF2B5EF4-FFF2-40B4-BE49-F238E27FC236}">
                <a16:creationId xmlns:a16="http://schemas.microsoft.com/office/drawing/2014/main" id="{50220700-9D39-43AC-A489-1E29562CC696}"/>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633403" y="2345315"/>
            <a:ext cx="5635036" cy="3556696"/>
          </a:xfrm>
          <a:prstGeom prst="rect">
            <a:avLst/>
          </a:prstGeom>
        </p:spPr>
      </p:pic>
      <p:pic>
        <p:nvPicPr>
          <p:cNvPr id="13" name="图片 11">
            <a:extLst>
              <a:ext uri="{FF2B5EF4-FFF2-40B4-BE49-F238E27FC236}">
                <a16:creationId xmlns:a16="http://schemas.microsoft.com/office/drawing/2014/main" id="{82DC73FB-6249-4CC2-96C2-AD5A8DCC0FBB}"/>
              </a:ext>
            </a:extLst>
          </p:cNvPr>
          <p:cNvPicPr>
            <a:picLocks noChangeAspect="1"/>
          </p:cNvPicPr>
          <p:nvPr/>
        </p:nvPicPr>
        <p:blipFill>
          <a:blip r:embed="rId4" cstate="print"/>
          <a:stretch>
            <a:fillRect/>
          </a:stretch>
        </p:blipFill>
        <p:spPr>
          <a:xfrm>
            <a:off x="6268439" y="262514"/>
            <a:ext cx="5429250" cy="5429250"/>
          </a:xfrm>
          <a:prstGeom prst="rect">
            <a:avLst/>
          </a:prstGeom>
        </p:spPr>
      </p:pic>
      <p:sp>
        <p:nvSpPr>
          <p:cNvPr id="14" name="矩形 13">
            <a:extLst>
              <a:ext uri="{FF2B5EF4-FFF2-40B4-BE49-F238E27FC236}">
                <a16:creationId xmlns:a16="http://schemas.microsoft.com/office/drawing/2014/main" id="{0042B732-99B7-4AD1-B372-44555CECC9AB}"/>
              </a:ext>
            </a:extLst>
          </p:cNvPr>
          <p:cNvSpPr/>
          <p:nvPr/>
        </p:nvSpPr>
        <p:spPr>
          <a:xfrm>
            <a:off x="7177361" y="2201598"/>
            <a:ext cx="3247708" cy="2062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i="1">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HS đọc hiểu tình huống, trả lời các câu hỏi trang 104:</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673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5137</TotalTime>
  <Words>811</Words>
  <Application>Microsoft Office PowerPoint</Application>
  <PresentationFormat>Custom</PresentationFormat>
  <Paragraphs>96</Paragraphs>
  <Slides>22</Slides>
  <Notes>22</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22</vt:i4>
      </vt:variant>
    </vt:vector>
  </HeadingPairs>
  <TitlesOfParts>
    <vt:vector size="46" baseType="lpstr">
      <vt:lpstr>等线</vt:lpstr>
      <vt:lpstr>等线 Light</vt:lpstr>
      <vt:lpstr>华文新魏</vt:lpstr>
      <vt:lpstr>#9Slide03 Encode SeEx Extrabold</vt:lpstr>
      <vt:lpstr>Arial</vt:lpstr>
      <vt:lpstr>Calibri</vt:lpstr>
      <vt:lpstr>Impact</vt:lpstr>
      <vt:lpstr>ITC Avant Garde Std Bk</vt:lpstr>
      <vt:lpstr>LiHei Pro</vt:lpstr>
      <vt:lpstr>Signika</vt:lpstr>
      <vt:lpstr>Times New Roman</vt:lpstr>
      <vt:lpstr>字魂70号-灵悦黑体</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Cha</cp:lastModifiedBy>
  <cp:revision>3179</cp:revision>
  <dcterms:created xsi:type="dcterms:W3CDTF">2015-12-01T09:06:39Z</dcterms:created>
  <dcterms:modified xsi:type="dcterms:W3CDTF">2022-01-30T09:12:37Z</dcterms:modified>
</cp:coreProperties>
</file>