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90" r:id="rId3"/>
    <p:sldMasterId id="2147483704" r:id="rId4"/>
    <p:sldMasterId id="2147483717" r:id="rId5"/>
    <p:sldMasterId id="2147483729" r:id="rId6"/>
    <p:sldMasterId id="2147483813" r:id="rId7"/>
    <p:sldMasterId id="2147483825" r:id="rId8"/>
    <p:sldMasterId id="2147483837" r:id="rId9"/>
    <p:sldMasterId id="2147483849" r:id="rId10"/>
    <p:sldMasterId id="2147483861" r:id="rId11"/>
    <p:sldMasterId id="2147483873" r:id="rId12"/>
    <p:sldMasterId id="2147483885" r:id="rId13"/>
  </p:sldMasterIdLst>
  <p:notesMasterIdLst>
    <p:notesMasterId r:id="rId62"/>
  </p:notesMasterIdLst>
  <p:handoutMasterIdLst>
    <p:handoutMasterId r:id="rId63"/>
  </p:handoutMasterIdLst>
  <p:sldIdLst>
    <p:sldId id="1173" r:id="rId14"/>
    <p:sldId id="1247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92" r:id="rId26"/>
    <p:sldId id="361" r:id="rId27"/>
    <p:sldId id="1276" r:id="rId28"/>
    <p:sldId id="1268" r:id="rId29"/>
    <p:sldId id="1264" r:id="rId30"/>
    <p:sldId id="1307" r:id="rId31"/>
    <p:sldId id="1265" r:id="rId32"/>
    <p:sldId id="1279" r:id="rId33"/>
    <p:sldId id="1308" r:id="rId34"/>
    <p:sldId id="1310" r:id="rId35"/>
    <p:sldId id="1280" r:id="rId36"/>
    <p:sldId id="1266" r:id="rId37"/>
    <p:sldId id="1311" r:id="rId38"/>
    <p:sldId id="1320" r:id="rId39"/>
    <p:sldId id="1321" r:id="rId40"/>
    <p:sldId id="1286" r:id="rId41"/>
    <p:sldId id="1313" r:id="rId42"/>
    <p:sldId id="1218" r:id="rId43"/>
    <p:sldId id="1306" r:id="rId44"/>
    <p:sldId id="1314" r:id="rId45"/>
    <p:sldId id="1287" r:id="rId46"/>
    <p:sldId id="1315" r:id="rId47"/>
    <p:sldId id="1316" r:id="rId48"/>
    <p:sldId id="1317" r:id="rId49"/>
    <p:sldId id="1319" r:id="rId50"/>
    <p:sldId id="1292" r:id="rId51"/>
    <p:sldId id="1293" r:id="rId52"/>
    <p:sldId id="1300" r:id="rId53"/>
    <p:sldId id="1301" r:id="rId54"/>
    <p:sldId id="1302" r:id="rId55"/>
    <p:sldId id="1303" r:id="rId56"/>
    <p:sldId id="1304" r:id="rId57"/>
    <p:sldId id="1274" r:id="rId58"/>
    <p:sldId id="1275" r:id="rId59"/>
    <p:sldId id="1237" r:id="rId60"/>
    <p:sldId id="1272" r:id="rId61"/>
  </p:sldIdLst>
  <p:sldSz cx="9144000" cy="5143500" type="screen16x9"/>
  <p:notesSz cx="6858000" cy="9144000"/>
  <p:custDataLst>
    <p:tags r:id="rId64"/>
  </p:custDataLst>
  <p:defaultTextStyle>
    <a:defPPr>
      <a:defRPr lang="en-US"/>
    </a:defPPr>
    <a:lvl1pPr marL="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4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9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396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528" userDrawn="1">
          <p15:clr>
            <a:srgbClr val="A4A3A4"/>
          </p15:clr>
        </p15:guide>
        <p15:guide id="7" pos="7152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  <p15:guide id="10" pos="396">
          <p15:clr>
            <a:srgbClr val="A4A3A4"/>
          </p15:clr>
        </p15:guide>
        <p15:guide id="11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46E"/>
    <a:srgbClr val="CA0001"/>
    <a:srgbClr val="BCBCBC"/>
    <a:srgbClr val="00DAD0"/>
    <a:srgbClr val="980001"/>
    <a:srgbClr val="C4C4C4"/>
    <a:srgbClr val="82D6E1"/>
    <a:srgbClr val="A3EFE8"/>
    <a:srgbClr val="AACD4C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151" d="100"/>
          <a:sy n="151" d="100"/>
        </p:scale>
        <p:origin x="510" y="138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28/1/2022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28/1/2022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9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47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96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47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93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940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88" algn="l" defTabSz="68569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6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8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05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08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54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82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13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89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67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3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6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8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17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5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310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01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170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8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55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2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318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27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479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52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370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434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8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637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084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213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225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851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36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413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022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039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859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535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0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6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72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41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516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28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132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696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014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88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92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017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0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181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555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197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2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091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425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723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109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E4D5CD-55C3-4599-94C5-B4023D68D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D0EEC7F-4706-4DB1-8211-52EA95061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A0F4E1-9546-4297-B38F-2A0BE27197D4}"/>
              </a:ext>
            </a:extLst>
          </p:cNvPr>
          <p:cNvSpPr/>
          <p:nvPr userDrawn="1"/>
        </p:nvSpPr>
        <p:spPr>
          <a:xfrm>
            <a:off x="3578753" y="466718"/>
            <a:ext cx="92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1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FAA3F8-63F9-47C9-9395-93399743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520F-0CD9-4C14-A7E0-D5D0D4A4D3E4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D2D66-47FF-40EB-B354-20A2BBA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18BF1-0AEB-4C6A-8620-AA7F47D7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2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23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8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2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58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2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80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28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48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862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11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03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9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14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4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8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94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7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85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85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25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401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84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7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9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8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40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247" y="273844"/>
            <a:ext cx="7886700" cy="42204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200" cy="11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2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59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03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0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5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7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21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60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0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54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31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3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30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69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7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85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81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083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71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1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5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7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64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54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70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79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31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86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23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75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3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73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56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51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230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6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10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565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54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30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37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33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2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48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290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52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3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65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2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43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507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53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420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724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8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9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13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021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6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78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91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6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042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933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616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58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5" Type="http://schemas.openxmlformats.org/officeDocument/2006/relationships/tags" Target="../tags/tag2.xml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7" b="20988"/>
          <a:stretch/>
        </p:blipFill>
        <p:spPr>
          <a:xfrm>
            <a:off x="0" y="4048168"/>
            <a:ext cx="9144000" cy="10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hf hdr="0" ftr="0" dt="0"/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9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28/01/2022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1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41F103-4193-47BB-B312-5A121036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37AB17-97A0-4813-BEF3-35AD6839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9D1FD-68FA-4DD2-AA66-EB023115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520F-0CD9-4C14-A7E0-D5D0D4A4D3E4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4ECC9E-1D82-42AA-BBEC-8E1345905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FD1CE-AC64-49FA-B572-A70A6E15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45360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2022/1/28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1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7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2022/1/28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68574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7"/>
            <a:ext cx="9144001" cy="51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0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9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3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9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2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9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4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28/1/2022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9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6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Layout" Target="../slideLayouts/slideLayout49.xml"/><Relationship Id="rId7" Type="http://schemas.openxmlformats.org/officeDocument/2006/relationships/slide" Target="slide44.xml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3.xml"/><Relationship Id="rId11" Type="http://schemas.openxmlformats.org/officeDocument/2006/relationships/slide" Target="slide23.xml"/><Relationship Id="rId5" Type="http://schemas.openxmlformats.org/officeDocument/2006/relationships/slide" Target="slide40.xml"/><Relationship Id="rId10" Type="http://schemas.openxmlformats.org/officeDocument/2006/relationships/image" Target="../media/image33.gif"/><Relationship Id="rId4" Type="http://schemas.openxmlformats.org/officeDocument/2006/relationships/slide" Target="slide39.xml"/><Relationship Id="rId9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slide" Target="slide3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5.jpg"/><Relationship Id="rId7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slide" Target="slide3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6.xml"/><Relationship Id="rId6" Type="http://schemas.openxmlformats.org/officeDocument/2006/relationships/slide" Target="slide16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omak - Moon F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57320" y="4401403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5" y="452846"/>
            <a:ext cx="1922297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:…..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28424" y="955499"/>
            <a:ext cx="9192119" cy="202381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VIẾT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VIẾT VĂN BẢN THUYẾT MINH THUẬT LẠI MỘT SỰ KIỆN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8663" y="2908663"/>
            <a:ext cx="3851054" cy="707886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VIÊN:….. </a:t>
            </a:r>
          </a:p>
        </p:txBody>
      </p:sp>
    </p:spTree>
    <p:extLst>
      <p:ext uri="{BB962C8B-B14F-4D97-AF65-F5344CB8AC3E}">
        <p14:creationId xmlns:p14="http://schemas.microsoft.com/office/powerpoint/2010/main" val="23353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7: Đây là tên cuộc khởi nghĩa đã tiêu diệt được giặc Minh do Lê Lợi làm thủ lĩnh?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8: Tên một lễ hội ở Bắc Ninh, gắn liền với những làn điệu dân ca quan họ?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9: Tên một lễ hội hoa ở Tây Bắc?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10: Tên một lễ hội diễn ra vào ngày cuối cùng của tháng 10 hàng năm?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613951" y="1258932"/>
            <a:ext cx="814205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685800"/>
            <a:endParaRPr lang="en-US" sz="27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781" y="380251"/>
            <a:ext cx="1928813" cy="1335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835" y="408826"/>
            <a:ext cx="1964531" cy="1307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653" y="408826"/>
            <a:ext cx="1843088" cy="1393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4834" y="2122510"/>
            <a:ext cx="1964531" cy="13073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654" y="2102843"/>
            <a:ext cx="1843088" cy="13073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782" y="2096383"/>
            <a:ext cx="1964531" cy="13073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834" y="3706386"/>
            <a:ext cx="1964531" cy="1307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1654" y="3706385"/>
            <a:ext cx="1843088" cy="13073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4065" y="3720672"/>
            <a:ext cx="1985963" cy="12930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50810" y="1620002"/>
            <a:ext cx="3795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HỘ  I</a:t>
            </a:r>
          </a:p>
        </p:txBody>
      </p:sp>
    </p:spTree>
    <p:extLst>
      <p:ext uri="{BB962C8B-B14F-4D97-AF65-F5344CB8AC3E}">
        <p14:creationId xmlns:p14="http://schemas.microsoft.com/office/powerpoint/2010/main" val="2641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012950" y="0"/>
            <a:ext cx="6550945" cy="3867150"/>
          </a:xfrm>
          <a:prstGeom prst="cloudCallout">
            <a:avLst>
              <a:gd name="adj1" fmla="val -39841"/>
              <a:gd name="adj2" fmla="val 67247"/>
            </a:avLst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tham gia một sự kiện nào được tổ chức tro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thời gian gần đây không? Đó là sự kiện gì?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về sự kiện đó?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" y="-449451"/>
            <a:ext cx="8184996" cy="60362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1349298" y="2568655"/>
            <a:ext cx="6545765" cy="1446538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HÌNH THÀNH KIẾN THỨC:</a:t>
            </a:r>
            <a:endParaRPr lang="zh-CN" altLang="en-US" sz="4400" b="1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1" y="-449451"/>
            <a:ext cx="7203688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407225" y="1992951"/>
            <a:ext cx="4616605" cy="1384982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I.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Tìm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hiểu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khái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niệm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yêu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cầu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đối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với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thuyết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minh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lại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sự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kiện</a:t>
            </a:r>
            <a:endParaRPr lang="zh-CN" altLang="en-US" sz="2800" b="1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850900" y="311150"/>
            <a:ext cx="7416800" cy="3841750"/>
          </a:xfrm>
          <a:prstGeom prst="cloudCallout">
            <a:avLst>
              <a:gd name="adj1" fmla="val -39841"/>
              <a:gd name="adj2" fmla="val 67247"/>
            </a:avLst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Kiểu bài thuyết minh thuật lại một sự kiện là dạng bài như thế nào?</a:t>
            </a:r>
          </a:p>
          <a:p>
            <a:pPr marL="0" marR="0" lvl="0" indent="0" algn="ct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Từ đó, em hãy rút ra những yêu cầu cần đạt với kiểu bài thuyết minh thuật lại một sự kiện?</a:t>
            </a:r>
          </a:p>
        </p:txBody>
      </p:sp>
    </p:spTree>
    <p:extLst>
      <p:ext uri="{BB962C8B-B14F-4D97-AF65-F5344CB8AC3E}">
        <p14:creationId xmlns:p14="http://schemas.microsoft.com/office/powerpoint/2010/main" val="37980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88" y="-19177"/>
            <a:ext cx="3067050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E498F836-9943-47D1-8783-B98BA8E12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1" y="963124"/>
            <a:ext cx="4036899" cy="2999276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2C828F41-64B0-4451-8D43-8AFBFB256372}"/>
              </a:ext>
            </a:extLst>
          </p:cNvPr>
          <p:cNvSpPr txBox="1"/>
          <p:nvPr/>
        </p:nvSpPr>
        <p:spPr>
          <a:xfrm>
            <a:off x="719095" y="1523917"/>
            <a:ext cx="2925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viết dùng lời văn và một số phương tiện giao tiếp phi ngôn ngữ để thuật lại một sự kiện theo đúng diễn biến trong thực tế 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248BDAE3-85B5-4C3D-A2F3-4E455611F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1" y="709124"/>
            <a:ext cx="4036899" cy="2999276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9991739A-9FDC-4788-B0A9-92FAA68D2585}"/>
              </a:ext>
            </a:extLst>
          </p:cNvPr>
          <p:cNvSpPr txBox="1"/>
          <p:nvPr/>
        </p:nvSpPr>
        <p:spPr>
          <a:xfrm>
            <a:off x="4808495" y="1269917"/>
            <a:ext cx="29258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hằm giúp người đọc, người nghe nắm được diễn biến của sự kiện và những thông tin liên quan đến sự kiện ấy.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EA988-EECA-4957-A6A5-C055821BA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161" y="-19177"/>
            <a:ext cx="1063289" cy="716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5E4BD8-DB54-4403-A68B-7A6EF620F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4797" y="-7526"/>
            <a:ext cx="1063289" cy="716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DAF93-40E2-4A61-A09F-DB9FC1D8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399" y="-19177"/>
            <a:ext cx="1063289" cy="716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5CDB0-52AE-4FFD-BF72-3646569BF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282" y="-19177"/>
            <a:ext cx="1063289" cy="71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49451"/>
            <a:ext cx="5143500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41647" y="2248589"/>
            <a:ext cx="3536644" cy="769429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KHỞI ĐỘNG</a:t>
            </a:r>
            <a:endParaRPr lang="zh-CN" altLang="en-US" sz="4400" b="1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133350"/>
            <a:ext cx="2292350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endParaRPr lang="en-US" sz="320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77E0C-40EF-4F30-8A48-5206B0A14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49" y="0"/>
            <a:ext cx="135668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29A3-EE01-4ACB-9643-10C7BE56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40634"/>
            <a:ext cx="135668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9A4D1-28C5-48E1-87DA-926FA3AD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619" y="-52082"/>
            <a:ext cx="135668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5A4E7-5384-45CE-9235-8AAA29E0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5870" y="40634"/>
            <a:ext cx="135668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860A-3B39-430B-969D-4BA9ECDC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7" y="825154"/>
            <a:ext cx="626633" cy="626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D8BAB-71A6-40B7-A6B2-7AA1122D24B2}"/>
              </a:ext>
            </a:extLst>
          </p:cNvPr>
          <p:cNvCxnSpPr>
            <a:cxnSpLocks/>
          </p:cNvCxnSpPr>
          <p:nvPr/>
        </p:nvCxnSpPr>
        <p:spPr>
          <a:xfrm>
            <a:off x="807413" y="162907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FBCBE-91D7-4A98-A9B2-7E233D2E11B1}"/>
              </a:ext>
            </a:extLst>
          </p:cNvPr>
          <p:cNvSpPr/>
          <p:nvPr/>
        </p:nvSpPr>
        <p:spPr>
          <a:xfrm>
            <a:off x="773594" y="959321"/>
            <a:ext cx="379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được sự kiện, thời gian và địa điểm diễn ra sự kiện.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1EEE2D-A4ED-47F8-B3DB-3C11F6E4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197" y="2544213"/>
            <a:ext cx="626633" cy="6266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2331F-0EA1-46AD-AF2D-43B8BEAD5C87}"/>
              </a:ext>
            </a:extLst>
          </p:cNvPr>
          <p:cNvCxnSpPr>
            <a:cxnSpLocks/>
          </p:cNvCxnSpPr>
          <p:nvPr/>
        </p:nvCxnSpPr>
        <p:spPr>
          <a:xfrm>
            <a:off x="577849" y="3348129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F6D33-E6E7-474F-ACE7-B8A7A58A2BA9}"/>
              </a:ext>
            </a:extLst>
          </p:cNvPr>
          <p:cNvSpPr/>
          <p:nvPr/>
        </p:nvSpPr>
        <p:spPr>
          <a:xfrm>
            <a:off x="577849" y="2659623"/>
            <a:ext cx="3948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 lại đủ các hoạt động chính của sự kiện theo một trình tự hợp lí.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03F907-17E3-4D7D-8AAE-F1307131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0340" y="1089127"/>
            <a:ext cx="626633" cy="6266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9BFE72-8E15-42FD-82AF-331AC6F83495}"/>
              </a:ext>
            </a:extLst>
          </p:cNvPr>
          <p:cNvCxnSpPr>
            <a:cxnSpLocks/>
          </p:cNvCxnSpPr>
          <p:nvPr/>
        </p:nvCxnSpPr>
        <p:spPr>
          <a:xfrm>
            <a:off x="5362386" y="1893043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3C722-7D1B-46CC-9ED1-F7CBF175E466}"/>
              </a:ext>
            </a:extLst>
          </p:cNvPr>
          <p:cNvSpPr/>
          <p:nvPr/>
        </p:nvSpPr>
        <p:spPr>
          <a:xfrm>
            <a:off x="5316973" y="1135963"/>
            <a:ext cx="3948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thông tin chính xác, tin cậy trong khi thuật lại sự kiện.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C0C68-0E78-4244-A7D5-4451DDA22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160429"/>
            <a:ext cx="626633" cy="62663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E08FB7-B815-44A1-82BF-3DED83C1B342}"/>
              </a:ext>
            </a:extLst>
          </p:cNvPr>
          <p:cNvCxnSpPr>
            <a:cxnSpLocks/>
          </p:cNvCxnSpPr>
          <p:nvPr/>
        </p:nvCxnSpPr>
        <p:spPr>
          <a:xfrm>
            <a:off x="5244045" y="3964345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B296FAF-6F97-410F-A5B2-12564AA13856}"/>
              </a:ext>
            </a:extLst>
          </p:cNvPr>
          <p:cNvSpPr/>
          <p:nvPr/>
        </p:nvSpPr>
        <p:spPr>
          <a:xfrm>
            <a:off x="5244046" y="3214683"/>
            <a:ext cx="3899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 ra được nhận xét, đánh giá, hoặc cảm nhận của người viết về sự kiện.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A7F67-209C-40FB-8E5B-B53B0CF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9" b="95450" l="10000" r="90000">
                        <a14:foregroundMark x1="62889" y1="95450" x2="62889" y2="95450"/>
                        <a14:foregroundMark x1="71000" y1="90899" x2="71000" y2="90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061" y="1655054"/>
            <a:ext cx="1577537" cy="15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" grpId="0"/>
      <p:bldP spid="21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356" y="107787"/>
            <a:ext cx="4564551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cục</a:t>
            </a:r>
            <a:endParaRPr lang="en-US" sz="3200" dirty="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77E0C-40EF-4F30-8A48-5206B0A14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49" y="0"/>
            <a:ext cx="135668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29A3-EE01-4ACB-9643-10C7BE56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40634"/>
            <a:ext cx="135668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9A4D1-28C5-48E1-87DA-926FA3AD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4242" y="-34638"/>
            <a:ext cx="135668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5A4E7-5384-45CE-9235-8AAA29E0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654" y="68693"/>
            <a:ext cx="135668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860A-3B39-430B-969D-4BA9ECDC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7" y="825154"/>
            <a:ext cx="626633" cy="626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D8BAB-71A6-40B7-A6B2-7AA1122D24B2}"/>
              </a:ext>
            </a:extLst>
          </p:cNvPr>
          <p:cNvCxnSpPr>
            <a:cxnSpLocks/>
          </p:cNvCxnSpPr>
          <p:nvPr/>
        </p:nvCxnSpPr>
        <p:spPr>
          <a:xfrm>
            <a:off x="807413" y="162907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FBCBE-91D7-4A98-A9B2-7E233D2E11B1}"/>
              </a:ext>
            </a:extLst>
          </p:cNvPr>
          <p:cNvSpPr/>
          <p:nvPr/>
        </p:nvSpPr>
        <p:spPr>
          <a:xfrm>
            <a:off x="773594" y="959321"/>
            <a:ext cx="379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 bài: giới thiệu sự kiện cần thuyết minh thuật lại.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03F907-17E3-4D7D-8AAE-F1307131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0340" y="1089127"/>
            <a:ext cx="626633" cy="6266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9BFE72-8E15-42FD-82AF-331AC6F83495}"/>
              </a:ext>
            </a:extLst>
          </p:cNvPr>
          <p:cNvCxnSpPr>
            <a:cxnSpLocks/>
          </p:cNvCxnSpPr>
          <p:nvPr/>
        </p:nvCxnSpPr>
        <p:spPr>
          <a:xfrm>
            <a:off x="5362386" y="1893043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3C722-7D1B-46CC-9ED1-F7CBF175E466}"/>
              </a:ext>
            </a:extLst>
          </p:cNvPr>
          <p:cNvSpPr/>
          <p:nvPr/>
        </p:nvSpPr>
        <p:spPr>
          <a:xfrm>
            <a:off x="5316973" y="1135963"/>
            <a:ext cx="3948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 bài: thuyết minh, thuật lại sự kiện theo một trình tự hợp lí.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C0C68-0E78-4244-A7D5-4451DDA22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2241" y="3287814"/>
            <a:ext cx="626633" cy="62663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E08FB7-B815-44A1-82BF-3DED83C1B342}"/>
              </a:ext>
            </a:extLst>
          </p:cNvPr>
          <p:cNvCxnSpPr>
            <a:cxnSpLocks/>
          </p:cNvCxnSpPr>
          <p:nvPr/>
        </p:nvCxnSpPr>
        <p:spPr>
          <a:xfrm>
            <a:off x="3504287" y="409173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B296FAF-6F97-410F-A5B2-12564AA13856}"/>
              </a:ext>
            </a:extLst>
          </p:cNvPr>
          <p:cNvSpPr/>
          <p:nvPr/>
        </p:nvSpPr>
        <p:spPr>
          <a:xfrm>
            <a:off x="3504288" y="3342068"/>
            <a:ext cx="3899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bài: bài phát biểu cảm nhận hoặc đánh giá về sự kiện.</a:t>
            </a:r>
            <a:endParaRPr lang="en-US" sz="1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A7F67-209C-40FB-8E5B-B53B0CF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9" b="95450" l="10000" r="90000">
                        <a14:foregroundMark x1="62889" y1="95450" x2="62889" y2="95450"/>
                        <a14:foregroundMark x1="71000" y1="90899" x2="71000" y2="90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615" y="1301711"/>
            <a:ext cx="2065639" cy="206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" grpId="0"/>
      <p:bldP spid="2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31CB4E-AD09-4859-A4E0-C1D820F5C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364242"/>
              </p:ext>
            </p:extLst>
          </p:nvPr>
        </p:nvGraphicFramePr>
        <p:xfrm>
          <a:off x="1130300" y="515779"/>
          <a:ext cx="6591300" cy="3292240"/>
        </p:xfrm>
        <a:graphic>
          <a:graphicData uri="http://schemas.openxmlformats.org/drawingml/2006/table">
            <a:tbl>
              <a:tblPr/>
              <a:tblGrid>
                <a:gridCol w="3660023">
                  <a:extLst>
                    <a:ext uri="{9D8B030D-6E8A-4147-A177-3AD203B41FA5}">
                      <a16:colId xmlns:a16="http://schemas.microsoft.com/office/drawing/2014/main" val="3353816677"/>
                    </a:ext>
                  </a:extLst>
                </a:gridCol>
                <a:gridCol w="2931277">
                  <a:extLst>
                    <a:ext uri="{9D8B030D-6E8A-4147-A177-3AD203B41FA5}">
                      <a16:colId xmlns:a16="http://schemas.microsoft.com/office/drawing/2014/main" val="2763954182"/>
                    </a:ext>
                  </a:extLst>
                </a:gridCol>
              </a:tblGrid>
              <a:tr h="4577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điểm/ yêu cầu của kiểu bài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7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Lễ cúng Thần Lúa của người Chơ-ro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943203"/>
                  </a:ext>
                </a:extLst>
              </a:tr>
              <a:tr h="701140">
                <a:tc>
                  <a:txBody>
                    <a:bodyPr/>
                    <a:lstStyle/>
                    <a:p>
                      <a:pPr marR="800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Giới thiệu được sự kiện, thời gian và địa điểm diễn ra sự kiện.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586341"/>
                  </a:ext>
                </a:extLst>
              </a:tr>
              <a:tr h="701140">
                <a:tc>
                  <a:txBody>
                    <a:bodyPr/>
                    <a:lstStyle/>
                    <a:p>
                      <a:pPr marR="800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Thuật lại đủ các hoạt động chính của sự kiện theo một trình tự hợp lí.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56601"/>
                  </a:ext>
                </a:extLst>
              </a:tr>
              <a:tr h="701140">
                <a:tc>
                  <a:txBody>
                    <a:bodyPr/>
                    <a:lstStyle/>
                    <a:p>
                      <a:pPr marR="800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Sử dụng thông tin chính xác, tin cậy trong khi thuật lại sự kiện.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14819"/>
                  </a:ext>
                </a:extLst>
              </a:tr>
              <a:tr h="701140">
                <a:tc>
                  <a:txBody>
                    <a:bodyPr/>
                    <a:lstStyle/>
                    <a:p>
                      <a:pPr marR="800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Đưa ra được nhận xét, đánh giá, hoặc cảm nhận của người viết về sự kiện.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3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1" y="-449451"/>
            <a:ext cx="7203688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540575" y="2310146"/>
            <a:ext cx="4616605" cy="523208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lvl="0" algn="just"/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II.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Phân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tích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ví</a:t>
            </a:r>
            <a:r>
              <a:rPr lang="en-US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dụ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308" y="-65138"/>
            <a:ext cx="4726294" cy="73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rgbClr val="26262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967" y="717258"/>
            <a:ext cx="8165690" cy="323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Aft>
                <a:spcPts val="5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thông tin về tên sự kiện, thời gian và địa điểm được giới thiệu như thế nào trong bài viết?</a:t>
            </a:r>
          </a:p>
          <a:p>
            <a:pPr lvl="0" algn="just" defTabSz="914400">
              <a:spcAft>
                <a:spcPts val="5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viết đã thuật lại những hoạt động nào của sự kiện? Nhận xét về cách sắp xếp các hoạt động cúa sự kiện.</a:t>
            </a:r>
          </a:p>
          <a:p>
            <a:pPr lvl="0" algn="just" defTabSz="914400">
              <a:spcAft>
                <a:spcPts val="5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thuật lại sự kiện, người viết đã đưa ra những thông tin cụ thể nào?</a:t>
            </a:r>
          </a:p>
          <a:p>
            <a:pPr lvl="0" algn="just" defTabSz="914400">
              <a:spcAft>
                <a:spcPts val="5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viết nêu cảm nhận hoặc nhận xét, đánh giá gì về sự kiện?</a:t>
            </a:r>
          </a:p>
        </p:txBody>
      </p:sp>
    </p:spTree>
    <p:extLst>
      <p:ext uri="{BB962C8B-B14F-4D97-AF65-F5344CB8AC3E}">
        <p14:creationId xmlns:p14="http://schemas.microsoft.com/office/powerpoint/2010/main" val="24087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133350"/>
            <a:ext cx="3690294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II.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77E0C-40EF-4F30-8A48-5206B0A14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49" y="0"/>
            <a:ext cx="135668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29A3-EE01-4ACB-9643-10C7BE56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40634"/>
            <a:ext cx="135668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9A4D1-28C5-48E1-87DA-926FA3AD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6719" y="-37431"/>
            <a:ext cx="135668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5A4E7-5384-45CE-9235-8AAA29E0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944" y="133350"/>
            <a:ext cx="135668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860A-3B39-430B-969D-4BA9ECDC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7" y="825154"/>
            <a:ext cx="626633" cy="626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D8BAB-71A6-40B7-A6B2-7AA1122D24B2}"/>
              </a:ext>
            </a:extLst>
          </p:cNvPr>
          <p:cNvCxnSpPr>
            <a:cxnSpLocks/>
          </p:cNvCxnSpPr>
          <p:nvPr/>
        </p:nvCxnSpPr>
        <p:spPr>
          <a:xfrm>
            <a:off x="807413" y="162907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FBCBE-91D7-4A98-A9B2-7E233D2E11B1}"/>
              </a:ext>
            </a:extLst>
          </p:cNvPr>
          <p:cNvSpPr/>
          <p:nvPr/>
        </p:nvSpPr>
        <p:spPr>
          <a:xfrm>
            <a:off x="773594" y="959321"/>
            <a:ext cx="379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sự kiện: Hội khỏe Phù Đổng của trường em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1EEE2D-A4ED-47F8-B3DB-3C11F6E4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197" y="2544213"/>
            <a:ext cx="626633" cy="6266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2331F-0EA1-46AD-AF2D-43B8BEAD5C87}"/>
              </a:ext>
            </a:extLst>
          </p:cNvPr>
          <p:cNvCxnSpPr>
            <a:cxnSpLocks/>
          </p:cNvCxnSpPr>
          <p:nvPr/>
        </p:nvCxnSpPr>
        <p:spPr>
          <a:xfrm>
            <a:off x="577849" y="3348129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F6D33-E6E7-474F-ACE7-B8A7A58A2BA9}"/>
              </a:ext>
            </a:extLst>
          </p:cNvPr>
          <p:cNvSpPr/>
          <p:nvPr/>
        </p:nvSpPr>
        <p:spPr>
          <a:xfrm>
            <a:off x="577849" y="2659623"/>
            <a:ext cx="349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gian, địa điểm được nêu cụ thể trong bài viết.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03F907-17E3-4D7D-8AAE-F1307131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896" y="1902935"/>
            <a:ext cx="626633" cy="6266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9BFE72-8E15-42FD-82AF-331AC6F83495}"/>
              </a:ext>
            </a:extLst>
          </p:cNvPr>
          <p:cNvCxnSpPr>
            <a:cxnSpLocks/>
          </p:cNvCxnSpPr>
          <p:nvPr/>
        </p:nvCxnSpPr>
        <p:spPr>
          <a:xfrm>
            <a:off x="5306942" y="2706851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3C722-7D1B-46CC-9ED1-F7CBF175E466}"/>
              </a:ext>
            </a:extLst>
          </p:cNvPr>
          <p:cNvSpPr/>
          <p:nvPr/>
        </p:nvSpPr>
        <p:spPr>
          <a:xfrm>
            <a:off x="5195263" y="1783521"/>
            <a:ext cx="3948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hoạt động của sự kiện được trình bày theo thứ tự thời gian: phần nghi thức, lời khai mạc, lễ rước đuốc.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A7F67-209C-40FB-8E5B-B53B0CF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9" b="95450" l="10000" r="90000">
                        <a14:foregroundMark x1="62889" y1="95450" x2="62889" y2="95450"/>
                        <a14:foregroundMark x1="71000" y1="90899" x2="71000" y2="90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830" y="1451787"/>
            <a:ext cx="1577537" cy="15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" grpId="0"/>
      <p:bldP spid="21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49" y="133350"/>
            <a:ext cx="4622969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77E0C-40EF-4F30-8A48-5206B0A14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49" y="0"/>
            <a:ext cx="135668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29A3-EE01-4ACB-9643-10C7BE56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40634"/>
            <a:ext cx="135668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9A4D1-28C5-48E1-87DA-926FA3AD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0619" y="40634"/>
            <a:ext cx="135668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5A4E7-5384-45CE-9235-8AAA29E0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7311" y="133350"/>
            <a:ext cx="135668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860A-3B39-430B-969D-4BA9ECDC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7" y="825154"/>
            <a:ext cx="626633" cy="626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D8BAB-71A6-40B7-A6B2-7AA1122D24B2}"/>
              </a:ext>
            </a:extLst>
          </p:cNvPr>
          <p:cNvCxnSpPr>
            <a:cxnSpLocks/>
          </p:cNvCxnSpPr>
          <p:nvPr/>
        </p:nvCxnSpPr>
        <p:spPr>
          <a:xfrm>
            <a:off x="807413" y="162907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FBCBE-91D7-4A98-A9B2-7E233D2E11B1}"/>
              </a:ext>
            </a:extLst>
          </p:cNvPr>
          <p:cNvSpPr/>
          <p:nvPr/>
        </p:nvSpPr>
        <p:spPr>
          <a:xfrm>
            <a:off x="773594" y="959321"/>
            <a:ext cx="379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 lên các thông tin cụ thể thời gian, địa điểm gắn với diễn biến sự kiện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1EEE2D-A4ED-47F8-B3DB-3C11F6E4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197" y="2544213"/>
            <a:ext cx="626633" cy="6266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2331F-0EA1-46AD-AF2D-43B8BEAD5C87}"/>
              </a:ext>
            </a:extLst>
          </p:cNvPr>
          <p:cNvCxnSpPr>
            <a:cxnSpLocks/>
          </p:cNvCxnSpPr>
          <p:nvPr/>
        </p:nvCxnSpPr>
        <p:spPr>
          <a:xfrm>
            <a:off x="577849" y="3348129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F6D33-E6E7-474F-ACE7-B8A7A58A2BA9}"/>
              </a:ext>
            </a:extLst>
          </p:cNvPr>
          <p:cNvSpPr/>
          <p:nvPr/>
        </p:nvSpPr>
        <p:spPr>
          <a:xfrm>
            <a:off x="577849" y="2659623"/>
            <a:ext cx="349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gian, địa điểm được nêu cụ thể trong bài viết.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03F907-17E3-4D7D-8AAE-F1307131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896" y="1902935"/>
            <a:ext cx="626633" cy="6266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9BFE72-8E15-42FD-82AF-331AC6F83495}"/>
              </a:ext>
            </a:extLst>
          </p:cNvPr>
          <p:cNvCxnSpPr>
            <a:cxnSpLocks/>
          </p:cNvCxnSpPr>
          <p:nvPr/>
        </p:nvCxnSpPr>
        <p:spPr>
          <a:xfrm>
            <a:off x="5306942" y="2706851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3C722-7D1B-46CC-9ED1-F7CBF175E466}"/>
              </a:ext>
            </a:extLst>
          </p:cNvPr>
          <p:cNvSpPr/>
          <p:nvPr/>
        </p:nvSpPr>
        <p:spPr>
          <a:xfrm>
            <a:off x="5436249" y="2202418"/>
            <a:ext cx="3948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số liệu cụ thể chính xác.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A7F67-209C-40FB-8E5B-B53B0CF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9" b="95450" l="10000" r="90000">
                        <a14:foregroundMark x1="62889" y1="95450" x2="62889" y2="95450"/>
                        <a14:foregroundMark x1="71000" y1="90899" x2="71000" y2="90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830" y="1451787"/>
            <a:ext cx="1577537" cy="15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" grpId="0"/>
      <p:bldP spid="2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49" y="133350"/>
            <a:ext cx="4622969" cy="7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77E0C-40EF-4F30-8A48-5206B0A14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49" y="0"/>
            <a:ext cx="135668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829A3-EE01-4ACB-9643-10C7BE56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40634"/>
            <a:ext cx="135668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9A4D1-28C5-48E1-87DA-926FA3AD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0619" y="40634"/>
            <a:ext cx="135668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C5A4E7-5384-45CE-9235-8AAA29E0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7311" y="133350"/>
            <a:ext cx="135668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860A-3B39-430B-969D-4BA9ECDC5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367" y="825154"/>
            <a:ext cx="626633" cy="6266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D8BAB-71A6-40B7-A6B2-7AA1122D24B2}"/>
              </a:ext>
            </a:extLst>
          </p:cNvPr>
          <p:cNvCxnSpPr>
            <a:cxnSpLocks/>
          </p:cNvCxnSpPr>
          <p:nvPr/>
        </p:nvCxnSpPr>
        <p:spPr>
          <a:xfrm>
            <a:off x="807413" y="1629070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FBCBE-91D7-4A98-A9B2-7E233D2E11B1}"/>
              </a:ext>
            </a:extLst>
          </p:cNvPr>
          <p:cNvSpPr/>
          <p:nvPr/>
        </p:nvSpPr>
        <p:spPr>
          <a:xfrm>
            <a:off x="773594" y="959321"/>
            <a:ext cx="3798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 lên các thông tin cụ thể thời gian, địa điểm gắn với diễn biến sự kiện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1EEE2D-A4ED-47F8-B3DB-3C11F6E4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197" y="2544213"/>
            <a:ext cx="626633" cy="6266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52331F-0EA1-46AD-AF2D-43B8BEAD5C87}"/>
              </a:ext>
            </a:extLst>
          </p:cNvPr>
          <p:cNvCxnSpPr>
            <a:cxnSpLocks/>
          </p:cNvCxnSpPr>
          <p:nvPr/>
        </p:nvCxnSpPr>
        <p:spPr>
          <a:xfrm>
            <a:off x="577849" y="3348129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6FF6D33-E6E7-474F-ACE7-B8A7A58A2BA9}"/>
              </a:ext>
            </a:extLst>
          </p:cNvPr>
          <p:cNvSpPr/>
          <p:nvPr/>
        </p:nvSpPr>
        <p:spPr>
          <a:xfrm>
            <a:off x="577849" y="2851376"/>
            <a:ext cx="3492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số liệu cụ thể chính xác.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03F907-17E3-4D7D-8AAE-F1307131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1778" r="97333">
                        <a14:foregroundMark x1="15556" y1="11111" x2="15556" y2="11111"/>
                        <a14:foregroundMark x1="22667" y1="5778" x2="22667" y2="5778"/>
                        <a14:foregroundMark x1="19111" y1="4000" x2="19111" y2="4000"/>
                        <a14:foregroundMark x1="2222" y1="17778" x2="2222" y2="17778"/>
                        <a14:foregroundMark x1="92000" y1="88444" x2="92000" y2="88444"/>
                        <a14:foregroundMark x1="93778" y1="94222" x2="93778" y2="94222"/>
                        <a14:foregroundMark x1="97333" y1="97778" x2="97333" y2="9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4896" y="1902935"/>
            <a:ext cx="626633" cy="62663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9BFE72-8E15-42FD-82AF-331AC6F83495}"/>
              </a:ext>
            </a:extLst>
          </p:cNvPr>
          <p:cNvCxnSpPr>
            <a:cxnSpLocks/>
          </p:cNvCxnSpPr>
          <p:nvPr/>
        </p:nvCxnSpPr>
        <p:spPr>
          <a:xfrm>
            <a:off x="5306942" y="2706851"/>
            <a:ext cx="372538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3C722-7D1B-46CC-9ED1-F7CBF175E466}"/>
              </a:ext>
            </a:extLst>
          </p:cNvPr>
          <p:cNvSpPr/>
          <p:nvPr/>
        </p:nvSpPr>
        <p:spPr>
          <a:xfrm>
            <a:off x="5360049" y="2013393"/>
            <a:ext cx="3783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67640" algn="l"/>
              </a:tabLst>
            </a:pP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nêu cảm nhận, đánh giá về sự kiện.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4A7F67-209C-40FB-8E5B-B53B0CF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9" b="95450" l="10000" r="90000">
                        <a14:foregroundMark x1="62889" y1="95450" x2="62889" y2="95450"/>
                        <a14:foregroundMark x1="71000" y1="90899" x2="71000" y2="90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830" y="1451787"/>
            <a:ext cx="1577537" cy="157929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1A176C3-F30C-47F4-8118-0D24C6482DF8}"/>
              </a:ext>
            </a:extLst>
          </p:cNvPr>
          <p:cNvSpPr/>
          <p:nvPr/>
        </p:nvSpPr>
        <p:spPr>
          <a:xfrm>
            <a:off x="6204148" y="3305954"/>
            <a:ext cx="2654300" cy="1334662"/>
          </a:xfrm>
          <a:prstGeom prst="wedgeRoundRectCallout">
            <a:avLst>
              <a:gd name="adj1" fmla="val -64134"/>
              <a:gd name="adj2" fmla="val -95934"/>
              <a:gd name="adj3" fmla="val 16667"/>
            </a:avLst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hội… thật vui vẻ, tưng bừng, mãi in sâu trong tâm trí em.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7" grpId="0"/>
      <p:bldP spid="21" grpId="0"/>
      <p:bldP spid="24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1" y="-449451"/>
            <a:ext cx="7203688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387560" y="2122299"/>
            <a:ext cx="4616605" cy="523208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lvl="0" algn="just"/>
            <a:r>
              <a:rPr lang="vi-VN" altLang="zh-CN" sz="28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III. Thực 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070100" y="311150"/>
            <a:ext cx="6197600" cy="2959100"/>
          </a:xfrm>
          <a:prstGeom prst="cloudCallout">
            <a:avLst>
              <a:gd name="adj1" fmla="val -39841"/>
              <a:gd name="adj2" fmla="val 67247"/>
            </a:avLst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bài: Viết đoạn văn khoảng 400 chữ, thuật lại một sự kiện mà em từng tham dự hoặc chứng kiến.</a:t>
            </a:r>
          </a:p>
        </p:txBody>
      </p:sp>
    </p:spTree>
    <p:extLst>
      <p:ext uri="{BB962C8B-B14F-4D97-AF65-F5344CB8AC3E}">
        <p14:creationId xmlns:p14="http://schemas.microsoft.com/office/powerpoint/2010/main" val="31695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3610" y="5230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47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76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5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Ọ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34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26391" y="5936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92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21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5091" y="5936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918541" y="5970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68190" y="59679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11090" y="59679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53990" y="60016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96890" y="59412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35808" y="60016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69291" y="59204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02774" y="59204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55091" y="60016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23610" y="8659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834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26391" y="9365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692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Ù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121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0550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3979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408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837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26691" y="9365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918541" y="9399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6834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026391" y="935190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3692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121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550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3979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7408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0837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426691" y="9351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823610" y="12088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3405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6834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026391" y="12794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3692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7121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550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3979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740891" y="12794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ectangle 119">
            <a:hlinkClick r:id="rId5" action="ppaction://hlinksldjump"/>
          </p:cNvPr>
          <p:cNvSpPr/>
          <p:nvPr/>
        </p:nvSpPr>
        <p:spPr>
          <a:xfrm>
            <a:off x="918541" y="12828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3405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6834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026391" y="1279379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3692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37121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40550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3979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740891" y="12793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823610" y="15517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026391" y="16223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3369291" y="16223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712191" y="16223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055091" y="16223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397991" y="16223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Ử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>
            <a:hlinkClick r:id="rId6" action="ppaction://hlinksldjump"/>
          </p:cNvPr>
          <p:cNvSpPr/>
          <p:nvPr/>
        </p:nvSpPr>
        <p:spPr>
          <a:xfrm>
            <a:off x="918541" y="16257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026391" y="1622279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369291" y="16222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712191" y="16222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055091" y="16222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4397991" y="1622279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6823610" y="18946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683491" y="19652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026391" y="19652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3369291" y="19652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Rectangle 211">
            <a:hlinkClick r:id="rId7" action="ppaction://hlinksldjump"/>
          </p:cNvPr>
          <p:cNvSpPr/>
          <p:nvPr/>
        </p:nvSpPr>
        <p:spPr>
          <a:xfrm>
            <a:off x="918541" y="19686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2679509" y="196508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3022409" y="1965080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365309" y="196508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6823610" y="22375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018428" y="2308277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33613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37042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Ổ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40471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43900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47329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5075828" y="2308277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Rectangle 257">
            <a:hlinkClick r:id="rId8" action="ppaction://hlinksldjump"/>
          </p:cNvPr>
          <p:cNvSpPr/>
          <p:nvPr/>
        </p:nvSpPr>
        <p:spPr>
          <a:xfrm>
            <a:off x="918541" y="23115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3034355" y="2303421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33772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37201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40630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44059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47488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5091755" y="2303421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6823610" y="25804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2683491" y="26510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3026391" y="26510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3369291" y="26510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712191" y="26510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4055091" y="26510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4397991" y="26510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4" name="Rectangle 303">
            <a:hlinkClick r:id="rId9" action="ppaction://hlinksldjump"/>
          </p:cNvPr>
          <p:cNvSpPr/>
          <p:nvPr/>
        </p:nvSpPr>
        <p:spPr>
          <a:xfrm>
            <a:off x="918541" y="26544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2686702" y="265593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3029602" y="2655933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3372502" y="265593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3715402" y="265593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4058302" y="265593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4401202" y="2655933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6823610" y="29233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1654791" y="29939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1997691" y="29939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2340591" y="29939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2" name="Rectangle 331"/>
          <p:cNvSpPr/>
          <p:nvPr/>
        </p:nvSpPr>
        <p:spPr>
          <a:xfrm>
            <a:off x="2683491" y="29939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3" name="Rectangle 332"/>
          <p:cNvSpPr/>
          <p:nvPr/>
        </p:nvSpPr>
        <p:spPr>
          <a:xfrm>
            <a:off x="3026391" y="29939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Rectangle 333"/>
          <p:cNvSpPr/>
          <p:nvPr/>
        </p:nvSpPr>
        <p:spPr>
          <a:xfrm>
            <a:off x="3369291" y="29939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0" name="Rectangle 349">
            <a:hlinkClick r:id="rId10" action="ppaction://hlinksldjump"/>
          </p:cNvPr>
          <p:cNvSpPr/>
          <p:nvPr/>
        </p:nvSpPr>
        <p:spPr>
          <a:xfrm>
            <a:off x="918541" y="29973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2" name="Rectangle 351"/>
          <p:cNvSpPr/>
          <p:nvPr/>
        </p:nvSpPr>
        <p:spPr>
          <a:xfrm>
            <a:off x="1649204" y="30035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1992104" y="30035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2335004" y="30035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2677904" y="30035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3020804" y="3003590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3363704" y="3003590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3" name="Rectangle 372"/>
          <p:cNvSpPr/>
          <p:nvPr/>
        </p:nvSpPr>
        <p:spPr>
          <a:xfrm>
            <a:off x="6823610" y="32662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1311891" y="33368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1654791" y="33368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Rectangle 375"/>
          <p:cNvSpPr/>
          <p:nvPr/>
        </p:nvSpPr>
        <p:spPr>
          <a:xfrm>
            <a:off x="1997691" y="33368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Rectangle 376"/>
          <p:cNvSpPr/>
          <p:nvPr/>
        </p:nvSpPr>
        <p:spPr>
          <a:xfrm>
            <a:off x="2340591" y="33368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2683491" y="33368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3026391" y="33368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6" name="Rectangle 395">
            <a:hlinkClick r:id="rId11" action="ppaction://hlinksldjump"/>
          </p:cNvPr>
          <p:cNvSpPr/>
          <p:nvPr/>
        </p:nvSpPr>
        <p:spPr>
          <a:xfrm>
            <a:off x="918541" y="33402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1306304" y="3356102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1649204" y="3356102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9" name="Rectangle 398"/>
          <p:cNvSpPr/>
          <p:nvPr/>
        </p:nvSpPr>
        <p:spPr>
          <a:xfrm>
            <a:off x="1992104" y="3356102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0" name="Rectangle 399"/>
          <p:cNvSpPr/>
          <p:nvPr/>
        </p:nvSpPr>
        <p:spPr>
          <a:xfrm>
            <a:off x="2335004" y="3356102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2677904" y="3356102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3020804" y="3356102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6823610" y="3609172"/>
            <a:ext cx="342900" cy="3429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5" name="Rectangle 424"/>
          <p:cNvSpPr/>
          <p:nvPr/>
        </p:nvSpPr>
        <p:spPr>
          <a:xfrm>
            <a:off x="3026391" y="3679778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33692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37121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40550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43979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47408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50837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54266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Rectangle 432"/>
          <p:cNvSpPr/>
          <p:nvPr/>
        </p:nvSpPr>
        <p:spPr>
          <a:xfrm>
            <a:off x="5769591" y="3679778"/>
            <a:ext cx="342900" cy="3429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2" name="Rectangle 441">
            <a:hlinkClick r:id="rId12" action="ppaction://hlinksldjump"/>
          </p:cNvPr>
          <p:cNvSpPr/>
          <p:nvPr/>
        </p:nvSpPr>
        <p:spPr>
          <a:xfrm>
            <a:off x="918541" y="3683147"/>
            <a:ext cx="342900" cy="342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8" name="Rectangle 447"/>
          <p:cNvSpPr/>
          <p:nvPr/>
        </p:nvSpPr>
        <p:spPr>
          <a:xfrm>
            <a:off x="3034355" y="3660554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33772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" name="Rectangle 449"/>
          <p:cNvSpPr/>
          <p:nvPr/>
        </p:nvSpPr>
        <p:spPr>
          <a:xfrm>
            <a:off x="37201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1" name="Rectangle 450"/>
          <p:cNvSpPr/>
          <p:nvPr/>
        </p:nvSpPr>
        <p:spPr>
          <a:xfrm>
            <a:off x="40630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44059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47488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Rectangle 453"/>
          <p:cNvSpPr/>
          <p:nvPr/>
        </p:nvSpPr>
        <p:spPr>
          <a:xfrm>
            <a:off x="50917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Rectangle 454"/>
          <p:cNvSpPr/>
          <p:nvPr/>
        </p:nvSpPr>
        <p:spPr>
          <a:xfrm>
            <a:off x="54346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Rectangle 455"/>
          <p:cNvSpPr/>
          <p:nvPr/>
        </p:nvSpPr>
        <p:spPr>
          <a:xfrm>
            <a:off x="5777555" y="3660554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1216367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7" name="Rectangle 466"/>
          <p:cNvSpPr/>
          <p:nvPr/>
        </p:nvSpPr>
        <p:spPr>
          <a:xfrm>
            <a:off x="1568187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8" name="Rectangle 467"/>
          <p:cNvSpPr/>
          <p:nvPr/>
        </p:nvSpPr>
        <p:spPr>
          <a:xfrm>
            <a:off x="1911087" y="4516914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2236148" y="4516914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2579048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2913838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3256433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3605292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3951153" y="4513545"/>
            <a:ext cx="34290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5" name="Rectangle 474"/>
          <p:cNvSpPr/>
          <p:nvPr/>
        </p:nvSpPr>
        <p:spPr>
          <a:xfrm>
            <a:off x="4303805" y="4516467"/>
            <a:ext cx="323570" cy="3429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1177757" y="4522927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1522559" y="451955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1" name="Rectangle 490"/>
          <p:cNvSpPr/>
          <p:nvPr/>
        </p:nvSpPr>
        <p:spPr>
          <a:xfrm>
            <a:off x="1863557" y="451955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2" name="Rectangle 491"/>
          <p:cNvSpPr/>
          <p:nvPr/>
        </p:nvSpPr>
        <p:spPr>
          <a:xfrm>
            <a:off x="2215377" y="4534005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3" name="Rectangle 492"/>
          <p:cNvSpPr/>
          <p:nvPr/>
        </p:nvSpPr>
        <p:spPr>
          <a:xfrm>
            <a:off x="2591736" y="4534005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4" name="Rectangle 493"/>
          <p:cNvSpPr/>
          <p:nvPr/>
        </p:nvSpPr>
        <p:spPr>
          <a:xfrm>
            <a:off x="2948705" y="4534005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5" name="Rectangle 494"/>
          <p:cNvSpPr/>
          <p:nvPr/>
        </p:nvSpPr>
        <p:spPr>
          <a:xfrm>
            <a:off x="3289127" y="4534005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3647218" y="4517165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7" name="Rectangle 496"/>
          <p:cNvSpPr/>
          <p:nvPr/>
        </p:nvSpPr>
        <p:spPr>
          <a:xfrm>
            <a:off x="3975512" y="451902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8" name="Rectangle 497"/>
          <p:cNvSpPr/>
          <p:nvPr/>
        </p:nvSpPr>
        <p:spPr>
          <a:xfrm>
            <a:off x="4303805" y="4519028"/>
            <a:ext cx="342900" cy="3429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1415128" y="-67257"/>
            <a:ext cx="45752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GIẢI Ô CHỮ</a:t>
            </a:r>
            <a:endParaRPr lang="vi-VN" sz="30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9" name="Pentagon 558">
            <a:hlinkClick r:id="rId13" action="ppaction://hlinksldjump"/>
          </p:cNvPr>
          <p:cNvSpPr/>
          <p:nvPr/>
        </p:nvSpPr>
        <p:spPr>
          <a:xfrm>
            <a:off x="7726101" y="4534005"/>
            <a:ext cx="1351366" cy="517373"/>
          </a:xfrm>
          <a:prstGeom prst="homePlat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lang="vi-VN" sz="135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6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3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4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1" grpId="0" animBg="1"/>
      <p:bldP spid="74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7" grpId="0" animBg="1"/>
      <p:bldP spid="120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43" grpId="0" animBg="1"/>
      <p:bldP spid="166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89" grpId="0" animBg="1"/>
      <p:bldP spid="212" grpId="0" animBg="1"/>
      <p:bldP spid="217" grpId="0" animBg="1"/>
      <p:bldP spid="218" grpId="0" animBg="1"/>
      <p:bldP spid="219" grpId="0" animBg="1"/>
      <p:bldP spid="235" grpId="0" animBg="1"/>
      <p:bldP spid="258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81" grpId="0" animBg="1"/>
      <p:bldP spid="304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27" grpId="0" animBg="1"/>
      <p:bldP spid="350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73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19" grpId="0" animBg="1"/>
      <p:bldP spid="442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238" y1="53333" x2="75238" y2="53333"/>
                        <a14:foregroundMark x1="75238" y1="53333" x2="76667" y2="51667"/>
                        <a14:foregroundMark x1="80952" y1="50833" x2="83810" y2="50833"/>
                        <a14:foregroundMark x1="88571" y1="50833" x2="88571" y2="50833"/>
                        <a14:foregroundMark x1="67143" y1="30833" x2="67143" y2="30833"/>
                        <a14:foregroundMark x1="66190" y1="30417" x2="66190" y2="30417"/>
                        <a14:foregroundMark x1="65238" y1="29583" x2="65238" y2="29583"/>
                        <a14:foregroundMark x1="34762" y1="57083" x2="34762" y2="57083"/>
                        <a14:foregroundMark x1="34762" y1="57083" x2="34762" y2="57083"/>
                        <a14:foregroundMark x1="34762" y1="57917" x2="34762" y2="57917"/>
                        <a14:foregroundMark x1="35714" y1="62917" x2="35714" y2="62917"/>
                        <a14:foregroundMark x1="41905" y1="72917" x2="41905" y2="72917"/>
                        <a14:foregroundMark x1="42857" y1="74167" x2="42857" y2="74167"/>
                        <a14:foregroundMark x1="42857" y1="74167" x2="42857" y2="74167"/>
                        <a14:foregroundMark x1="36190" y1="72083" x2="36190" y2="72083"/>
                        <a14:foregroundMark x1="35714" y1="70417" x2="39048" y2="68333"/>
                        <a14:foregroundMark x1="41429" y1="67917" x2="43810" y2="67917"/>
                        <a14:foregroundMark x1="48571" y1="67917" x2="48571" y2="67917"/>
                        <a14:foregroundMark x1="50000" y1="67917" x2="52381" y2="70833"/>
                        <a14:foregroundMark x1="54762" y1="83333" x2="54762" y2="83333"/>
                        <a14:foregroundMark x1="83810" y1="75000" x2="83810" y2="75000"/>
                        <a14:foregroundMark x1="83810" y1="73750" x2="84762" y2="72500"/>
                        <a14:foregroundMark x1="83810" y1="71667" x2="83810" y2="71667"/>
                        <a14:foregroundMark x1="77143" y1="72917" x2="77143" y2="72917"/>
                        <a14:foregroundMark x1="77143" y1="72917" x2="77143" y2="72917"/>
                        <a14:foregroundMark x1="70476" y1="72500" x2="70476" y2="72500"/>
                        <a14:foregroundMark x1="70000" y1="72500" x2="70000" y2="72500"/>
                        <a14:foregroundMark x1="66667" y1="73333" x2="63333" y2="73750"/>
                        <a14:foregroundMark x1="63333" y1="73750" x2="63333" y2="73750"/>
                        <a14:foregroundMark x1="63333" y1="73750" x2="63333" y2="73750"/>
                        <a14:foregroundMark x1="91905" y1="66250" x2="91905" y2="66250"/>
                        <a14:foregroundMark x1="80476" y1="77500" x2="71905" y2="80833"/>
                        <a14:foregroundMark x1="64762" y1="81250" x2="64762" y2="81250"/>
                        <a14:foregroundMark x1="58095" y1="81667" x2="58095" y2="81667"/>
                        <a14:foregroundMark x1="58095" y1="81667" x2="54762" y2="83750"/>
                        <a14:foregroundMark x1="49048" y1="85833" x2="49048" y2="85833"/>
                        <a14:foregroundMark x1="31905" y1="90000" x2="31905" y2="9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8997" y="2805266"/>
            <a:ext cx="200025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238" y1="53333" x2="75238" y2="53333"/>
                        <a14:foregroundMark x1="75238" y1="53333" x2="76667" y2="51667"/>
                        <a14:foregroundMark x1="80952" y1="50833" x2="83810" y2="50833"/>
                        <a14:foregroundMark x1="88571" y1="50833" x2="88571" y2="50833"/>
                        <a14:foregroundMark x1="67143" y1="30833" x2="67143" y2="30833"/>
                        <a14:foregroundMark x1="66190" y1="30417" x2="66190" y2="30417"/>
                        <a14:foregroundMark x1="65238" y1="29583" x2="65238" y2="29583"/>
                        <a14:foregroundMark x1="34762" y1="57083" x2="34762" y2="57083"/>
                        <a14:foregroundMark x1="34762" y1="57083" x2="34762" y2="57083"/>
                        <a14:foregroundMark x1="34762" y1="57917" x2="34762" y2="57917"/>
                        <a14:foregroundMark x1="35714" y1="62917" x2="35714" y2="62917"/>
                        <a14:foregroundMark x1="41905" y1="72917" x2="41905" y2="72917"/>
                        <a14:foregroundMark x1="42857" y1="74167" x2="42857" y2="74167"/>
                        <a14:foregroundMark x1="42857" y1="74167" x2="42857" y2="74167"/>
                        <a14:foregroundMark x1="36190" y1="72083" x2="36190" y2="72083"/>
                        <a14:foregroundMark x1="35714" y1="70417" x2="39048" y2="68333"/>
                        <a14:foregroundMark x1="41429" y1="67917" x2="43810" y2="67917"/>
                        <a14:foregroundMark x1="48571" y1="67917" x2="48571" y2="67917"/>
                        <a14:foregroundMark x1="50000" y1="67917" x2="52381" y2="70833"/>
                        <a14:foregroundMark x1="54762" y1="83333" x2="54762" y2="83333"/>
                        <a14:foregroundMark x1="83810" y1="75000" x2="83810" y2="75000"/>
                        <a14:foregroundMark x1="83810" y1="73750" x2="84762" y2="72500"/>
                        <a14:foregroundMark x1="83810" y1="71667" x2="83810" y2="71667"/>
                        <a14:foregroundMark x1="77143" y1="72917" x2="77143" y2="72917"/>
                        <a14:foregroundMark x1="77143" y1="72917" x2="77143" y2="72917"/>
                        <a14:foregroundMark x1="70476" y1="72500" x2="70476" y2="72500"/>
                        <a14:foregroundMark x1="70000" y1="72500" x2="70000" y2="72500"/>
                        <a14:foregroundMark x1="66667" y1="73333" x2="63333" y2="73750"/>
                        <a14:foregroundMark x1="63333" y1="73750" x2="63333" y2="73750"/>
                        <a14:foregroundMark x1="63333" y1="73750" x2="63333" y2="73750"/>
                        <a14:foregroundMark x1="91905" y1="66250" x2="91905" y2="66250"/>
                        <a14:foregroundMark x1="80476" y1="77500" x2="71905" y2="80833"/>
                        <a14:foregroundMark x1="64762" y1="81250" x2="64762" y2="81250"/>
                        <a14:foregroundMark x1="58095" y1="81667" x2="58095" y2="81667"/>
                        <a14:foregroundMark x1="58095" y1="81667" x2="54762" y2="83750"/>
                        <a14:foregroundMark x1="49048" y1="85833" x2="49048" y2="85833"/>
                        <a14:foregroundMark x1="31905" y1="90000" x2="31905" y2="9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003" y="307872"/>
            <a:ext cx="2000250" cy="2286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4BAF94-06F5-48C0-A817-696DC4463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312437"/>
              </p:ext>
            </p:extLst>
          </p:nvPr>
        </p:nvGraphicFramePr>
        <p:xfrm>
          <a:off x="292100" y="661954"/>
          <a:ext cx="5962650" cy="3357595"/>
        </p:xfrm>
        <a:graphic>
          <a:graphicData uri="http://schemas.openxmlformats.org/drawingml/2006/table">
            <a:tbl>
              <a:tblPr firstRow="1" firstCol="1" bandRow="1"/>
              <a:tblGrid>
                <a:gridCol w="1056747">
                  <a:extLst>
                    <a:ext uri="{9D8B030D-6E8A-4147-A177-3AD203B41FA5}">
                      <a16:colId xmlns:a16="http://schemas.microsoft.com/office/drawing/2014/main" val="103334871"/>
                    </a:ext>
                  </a:extLst>
                </a:gridCol>
                <a:gridCol w="1635301">
                  <a:extLst>
                    <a:ext uri="{9D8B030D-6E8A-4147-A177-3AD203B41FA5}">
                      <a16:colId xmlns:a16="http://schemas.microsoft.com/office/drawing/2014/main" val="1425230247"/>
                    </a:ext>
                  </a:extLst>
                </a:gridCol>
                <a:gridCol w="1635301">
                  <a:extLst>
                    <a:ext uri="{9D8B030D-6E8A-4147-A177-3AD203B41FA5}">
                      <a16:colId xmlns:a16="http://schemas.microsoft.com/office/drawing/2014/main" val="1245721114"/>
                    </a:ext>
                  </a:extLst>
                </a:gridCol>
                <a:gridCol w="1635301">
                  <a:extLst>
                    <a:ext uri="{9D8B030D-6E8A-4147-A177-3AD203B41FA5}">
                      <a16:colId xmlns:a16="http://schemas.microsoft.com/office/drawing/2014/main" val="2345244126"/>
                    </a:ext>
                  </a:extLst>
                </a:gridCol>
              </a:tblGrid>
              <a:tr h="17514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nguồn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Phương tiện giao tiếp phi ngôn ngữ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164935"/>
                  </a:ext>
                </a:extLst>
              </a:tr>
              <a:tr h="5353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21907"/>
                  </a:ext>
                </a:extLst>
              </a:tr>
              <a:tr h="5353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59829"/>
                  </a:ext>
                </a:extLst>
              </a:tr>
              <a:tr h="5353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5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1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>
            <a:extLst>
              <a:ext uri="{FF2B5EF4-FFF2-40B4-BE49-F238E27FC236}">
                <a16:creationId xmlns:a16="http://schemas.microsoft.com/office/drawing/2014/main" id="{03A60AAF-C687-4D90-A8ED-F154223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03" y="83792"/>
            <a:ext cx="4162898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Chuẩn bị trước khi 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CF33D-8085-488D-AB5B-7B34F4DC4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185" y="-44490"/>
            <a:ext cx="1353429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0DBF7-9760-4368-8459-F8BA55B9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7070" l="9730" r="94595">
                        <a14:foregroundMark x1="71892" y1="5495" x2="71892" y2="5495"/>
                        <a14:foregroundMark x1="71892" y1="6593" x2="71892" y2="6593"/>
                        <a14:foregroundMark x1="52432" y1="4762" x2="52432" y2="4762"/>
                        <a14:foregroundMark x1="92432" y1="20879" x2="92432" y2="20879"/>
                        <a14:foregroundMark x1="94595" y1="22344" x2="94595" y2="22344"/>
                        <a14:foregroundMark x1="82162" y1="59341" x2="82162" y2="59341"/>
                        <a14:foregroundMark x1="80000" y1="64835" x2="80000" y2="64835"/>
                        <a14:foregroundMark x1="79459" y1="65201" x2="79459" y2="65201"/>
                        <a14:foregroundMark x1="61081" y1="56410" x2="61081" y2="55678"/>
                        <a14:foregroundMark x1="62703" y1="52747" x2="64865" y2="52381"/>
                        <a14:foregroundMark x1="67027" y1="51648" x2="67568" y2="50916"/>
                        <a14:foregroundMark x1="69730" y1="49451" x2="70811" y2="48718"/>
                        <a14:foregroundMark x1="70811" y1="48718" x2="75135" y2="50183"/>
                        <a14:foregroundMark x1="76216" y1="53480" x2="76216" y2="53480"/>
                        <a14:foregroundMark x1="76216" y1="56410" x2="76216" y2="57143"/>
                        <a14:foregroundMark x1="77297" y1="58608" x2="77297" y2="58608"/>
                        <a14:foregroundMark x1="73514" y1="62271" x2="69730" y2="68498"/>
                        <a14:foregroundMark x1="67568" y1="70696" x2="67568" y2="70696"/>
                        <a14:foregroundMark x1="64324" y1="72161" x2="64324" y2="72161"/>
                        <a14:foregroundMark x1="29730" y1="73993" x2="29730" y2="73993"/>
                        <a14:foregroundMark x1="27568" y1="73993" x2="27568" y2="73993"/>
                        <a14:foregroundMark x1="60000" y1="45055" x2="60000" y2="45055"/>
                        <a14:foregroundMark x1="60000" y1="45055" x2="60000" y2="45055"/>
                        <a14:foregroundMark x1="59459" y1="44322" x2="59459" y2="44322"/>
                        <a14:foregroundMark x1="58919" y1="44322" x2="58919" y2="44322"/>
                        <a14:foregroundMark x1="56757" y1="42125" x2="61081" y2="43590"/>
                        <a14:foregroundMark x1="63243" y1="44322" x2="63243" y2="44322"/>
                        <a14:foregroundMark x1="65946" y1="45421" x2="67568" y2="45055"/>
                        <a14:foregroundMark x1="69189" y1="44322" x2="69189" y2="44322"/>
                        <a14:foregroundMark x1="70811" y1="44322" x2="72432" y2="43956"/>
                        <a14:foregroundMark x1="75135" y1="43223" x2="77297" y2="43223"/>
                        <a14:foregroundMark x1="78378" y1="43223" x2="81081" y2="42125"/>
                        <a14:foregroundMark x1="87568" y1="40293" x2="87568" y2="40293"/>
                        <a14:foregroundMark x1="80541" y1="39927" x2="80541" y2="39927"/>
                        <a14:foregroundMark x1="79459" y1="38462" x2="79459" y2="38462"/>
                        <a14:foregroundMark x1="63243" y1="86081" x2="63243" y2="86081"/>
                        <a14:foregroundMark x1="63784" y1="91575" x2="63784" y2="92674"/>
                        <a14:foregroundMark x1="64324" y1="94139" x2="64324" y2="94139"/>
                        <a14:foregroundMark x1="66486" y1="97070" x2="66486" y2="97070"/>
                        <a14:foregroundMark x1="88649" y1="93407" x2="88649" y2="93407"/>
                        <a14:foregroundMark x1="80000" y1="89377" x2="80000" y2="89377"/>
                        <a14:foregroundMark x1="82162" y1="83150" x2="82162" y2="83150"/>
                        <a14:foregroundMark x1="82703" y1="85348" x2="82162" y2="91941"/>
                        <a14:foregroundMark x1="59459" y1="68498" x2="59459" y2="68498"/>
                        <a14:foregroundMark x1="54054" y1="46520" x2="54054" y2="46520"/>
                        <a14:foregroundMark x1="65946" y1="37729" x2="65946" y2="37729"/>
                        <a14:foregroundMark x1="29730" y1="77289" x2="29730" y2="77289"/>
                        <a14:foregroundMark x1="12973" y1="66300" x2="12973" y2="66300"/>
                        <a14:foregroundMark x1="12973" y1="66300" x2="12973" y2="66300"/>
                        <a14:foregroundMark x1="15676" y1="73993" x2="16216" y2="74725"/>
                        <a14:foregroundMark x1="17838" y1="76557" x2="18919" y2="7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350" y="1264097"/>
            <a:ext cx="2628900" cy="387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78243-3AE7-4CE3-B039-6FA3C739C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02" y="184086"/>
            <a:ext cx="1181100" cy="11811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9C2FF-FEC0-4390-8DA7-4ADB5A03F75E}"/>
              </a:ext>
            </a:extLst>
          </p:cNvPr>
          <p:cNvCxnSpPr>
            <a:cxnSpLocks/>
          </p:cNvCxnSpPr>
          <p:nvPr/>
        </p:nvCxnSpPr>
        <p:spPr>
          <a:xfrm flipH="1">
            <a:off x="1621952" y="1624959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FD42B2-75A6-4861-AC7D-28A7E7D1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" y="1802759"/>
            <a:ext cx="1181100" cy="11811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6526E1-3989-4386-A7A3-492D10E22A09}"/>
              </a:ext>
            </a:extLst>
          </p:cNvPr>
          <p:cNvCxnSpPr>
            <a:cxnSpLocks/>
          </p:cNvCxnSpPr>
          <p:nvPr/>
        </p:nvCxnSpPr>
        <p:spPr>
          <a:xfrm flipH="1">
            <a:off x="701202" y="2983859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78497-74A9-4EB5-B6D2-0067165316E6}"/>
              </a:ext>
            </a:extLst>
          </p:cNvPr>
          <p:cNvSpPr/>
          <p:nvPr/>
        </p:nvSpPr>
        <p:spPr>
          <a:xfrm>
            <a:off x="1621952" y="900391"/>
            <a:ext cx="4061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 định đề tài, mục đích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50BDC-9CED-4250-8A1E-608F67DC9E21}"/>
              </a:ext>
            </a:extLst>
          </p:cNvPr>
          <p:cNvSpPr/>
          <p:nvPr/>
        </p:nvSpPr>
        <p:spPr>
          <a:xfrm>
            <a:off x="866301" y="2480518"/>
            <a:ext cx="406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thập tư liệu.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74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>
            <a:extLst>
              <a:ext uri="{FF2B5EF4-FFF2-40B4-BE49-F238E27FC236}">
                <a16:creationId xmlns:a16="http://schemas.microsoft.com/office/drawing/2014/main" id="{03A60AAF-C687-4D90-A8ED-F154223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02" y="83792"/>
            <a:ext cx="6359997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Tìm ý, lập dàn ý theo phiếu học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CF33D-8085-488D-AB5B-7B34F4DC4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185" y="-44490"/>
            <a:ext cx="1353429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0DBF7-9760-4368-8459-F8BA55B9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7070" l="9730" r="94595">
                        <a14:foregroundMark x1="71892" y1="5495" x2="71892" y2="5495"/>
                        <a14:foregroundMark x1="71892" y1="6593" x2="71892" y2="6593"/>
                        <a14:foregroundMark x1="52432" y1="4762" x2="52432" y2="4762"/>
                        <a14:foregroundMark x1="92432" y1="20879" x2="92432" y2="20879"/>
                        <a14:foregroundMark x1="94595" y1="22344" x2="94595" y2="22344"/>
                        <a14:foregroundMark x1="82162" y1="59341" x2="82162" y2="59341"/>
                        <a14:foregroundMark x1="80000" y1="64835" x2="80000" y2="64835"/>
                        <a14:foregroundMark x1="79459" y1="65201" x2="79459" y2="65201"/>
                        <a14:foregroundMark x1="61081" y1="56410" x2="61081" y2="55678"/>
                        <a14:foregroundMark x1="62703" y1="52747" x2="64865" y2="52381"/>
                        <a14:foregroundMark x1="67027" y1="51648" x2="67568" y2="50916"/>
                        <a14:foregroundMark x1="69730" y1="49451" x2="70811" y2="48718"/>
                        <a14:foregroundMark x1="70811" y1="48718" x2="75135" y2="50183"/>
                        <a14:foregroundMark x1="76216" y1="53480" x2="76216" y2="53480"/>
                        <a14:foregroundMark x1="76216" y1="56410" x2="76216" y2="57143"/>
                        <a14:foregroundMark x1="77297" y1="58608" x2="77297" y2="58608"/>
                        <a14:foregroundMark x1="73514" y1="62271" x2="69730" y2="68498"/>
                        <a14:foregroundMark x1="67568" y1="70696" x2="67568" y2="70696"/>
                        <a14:foregroundMark x1="64324" y1="72161" x2="64324" y2="72161"/>
                        <a14:foregroundMark x1="29730" y1="73993" x2="29730" y2="73993"/>
                        <a14:foregroundMark x1="27568" y1="73993" x2="27568" y2="73993"/>
                        <a14:foregroundMark x1="60000" y1="45055" x2="60000" y2="45055"/>
                        <a14:foregroundMark x1="60000" y1="45055" x2="60000" y2="45055"/>
                        <a14:foregroundMark x1="59459" y1="44322" x2="59459" y2="44322"/>
                        <a14:foregroundMark x1="58919" y1="44322" x2="58919" y2="44322"/>
                        <a14:foregroundMark x1="56757" y1="42125" x2="61081" y2="43590"/>
                        <a14:foregroundMark x1="63243" y1="44322" x2="63243" y2="44322"/>
                        <a14:foregroundMark x1="65946" y1="45421" x2="67568" y2="45055"/>
                        <a14:foregroundMark x1="69189" y1="44322" x2="69189" y2="44322"/>
                        <a14:foregroundMark x1="70811" y1="44322" x2="72432" y2="43956"/>
                        <a14:foregroundMark x1="75135" y1="43223" x2="77297" y2="43223"/>
                        <a14:foregroundMark x1="78378" y1="43223" x2="81081" y2="42125"/>
                        <a14:foregroundMark x1="87568" y1="40293" x2="87568" y2="40293"/>
                        <a14:foregroundMark x1="80541" y1="39927" x2="80541" y2="39927"/>
                        <a14:foregroundMark x1="79459" y1="38462" x2="79459" y2="38462"/>
                        <a14:foregroundMark x1="63243" y1="86081" x2="63243" y2="86081"/>
                        <a14:foregroundMark x1="63784" y1="91575" x2="63784" y2="92674"/>
                        <a14:foregroundMark x1="64324" y1="94139" x2="64324" y2="94139"/>
                        <a14:foregroundMark x1="66486" y1="97070" x2="66486" y2="97070"/>
                        <a14:foregroundMark x1="88649" y1="93407" x2="88649" y2="93407"/>
                        <a14:foregroundMark x1="80000" y1="89377" x2="80000" y2="89377"/>
                        <a14:foregroundMark x1="82162" y1="83150" x2="82162" y2="83150"/>
                        <a14:foregroundMark x1="82703" y1="85348" x2="82162" y2="91941"/>
                        <a14:foregroundMark x1="59459" y1="68498" x2="59459" y2="68498"/>
                        <a14:foregroundMark x1="54054" y1="46520" x2="54054" y2="46520"/>
                        <a14:foregroundMark x1="65946" y1="37729" x2="65946" y2="37729"/>
                        <a14:foregroundMark x1="29730" y1="77289" x2="29730" y2="77289"/>
                        <a14:foregroundMark x1="12973" y1="66300" x2="12973" y2="66300"/>
                        <a14:foregroundMark x1="12973" y1="66300" x2="12973" y2="66300"/>
                        <a14:foregroundMark x1="15676" y1="73993" x2="16216" y2="74725"/>
                        <a14:foregroundMark x1="17838" y1="76557" x2="18919" y2="7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350" y="1264097"/>
            <a:ext cx="2628900" cy="387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78243-3AE7-4CE3-B039-6FA3C739C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02" y="184086"/>
            <a:ext cx="1181100" cy="11811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9C2FF-FEC0-4390-8DA7-4ADB5A03F75E}"/>
              </a:ext>
            </a:extLst>
          </p:cNvPr>
          <p:cNvCxnSpPr>
            <a:cxnSpLocks/>
          </p:cNvCxnSpPr>
          <p:nvPr/>
        </p:nvCxnSpPr>
        <p:spPr>
          <a:xfrm flipH="1">
            <a:off x="1621952" y="1624959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FD42B2-75A6-4861-AC7D-28A7E7D1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" y="1802759"/>
            <a:ext cx="1181100" cy="11811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6526E1-3989-4386-A7A3-492D10E22A09}"/>
              </a:ext>
            </a:extLst>
          </p:cNvPr>
          <p:cNvCxnSpPr>
            <a:cxnSpLocks/>
          </p:cNvCxnSpPr>
          <p:nvPr/>
        </p:nvCxnSpPr>
        <p:spPr>
          <a:xfrm flipH="1">
            <a:off x="701202" y="2983859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78497-74A9-4EB5-B6D2-0067165316E6}"/>
              </a:ext>
            </a:extLst>
          </p:cNvPr>
          <p:cNvSpPr/>
          <p:nvPr/>
        </p:nvSpPr>
        <p:spPr>
          <a:xfrm>
            <a:off x="1621952" y="900391"/>
            <a:ext cx="406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50BDC-9CED-4250-8A1E-608F67DC9E21}"/>
              </a:ext>
            </a:extLst>
          </p:cNvPr>
          <p:cNvSpPr/>
          <p:nvPr/>
        </p:nvSpPr>
        <p:spPr>
          <a:xfrm>
            <a:off x="866301" y="2480518"/>
            <a:ext cx="406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AAB2-658B-4042-88C0-25D75BB00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485" y="-50226"/>
            <a:ext cx="135342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27CA1-2A0A-414E-8BA9-BBCE1195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561435"/>
            <a:ext cx="7708899" cy="4474115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B3292D3B-B9D4-4E34-AA76-DF09F0F8F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153" y="-85010"/>
            <a:ext cx="1749898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Tìm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53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>
            <a:extLst>
              <a:ext uri="{FF2B5EF4-FFF2-40B4-BE49-F238E27FC236}">
                <a16:creationId xmlns:a16="http://schemas.microsoft.com/office/drawing/2014/main" id="{03A60AAF-C687-4D90-A8ED-F154223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253" y="72093"/>
            <a:ext cx="3318347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just" defTabSz="68569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b. Lập dàn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CF33D-8085-488D-AB5B-7B34F4DC4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185" y="-44490"/>
            <a:ext cx="1353429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0DBF7-9760-4368-8459-F8BA55B9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7070" l="9730" r="94595">
                        <a14:foregroundMark x1="71892" y1="5495" x2="71892" y2="5495"/>
                        <a14:foregroundMark x1="71892" y1="6593" x2="71892" y2="6593"/>
                        <a14:foregroundMark x1="52432" y1="4762" x2="52432" y2="4762"/>
                        <a14:foregroundMark x1="92432" y1="20879" x2="92432" y2="20879"/>
                        <a14:foregroundMark x1="94595" y1="22344" x2="94595" y2="22344"/>
                        <a14:foregroundMark x1="82162" y1="59341" x2="82162" y2="59341"/>
                        <a14:foregroundMark x1="80000" y1="64835" x2="80000" y2="64835"/>
                        <a14:foregroundMark x1="79459" y1="65201" x2="79459" y2="65201"/>
                        <a14:foregroundMark x1="61081" y1="56410" x2="61081" y2="55678"/>
                        <a14:foregroundMark x1="62703" y1="52747" x2="64865" y2="52381"/>
                        <a14:foregroundMark x1="67027" y1="51648" x2="67568" y2="50916"/>
                        <a14:foregroundMark x1="69730" y1="49451" x2="70811" y2="48718"/>
                        <a14:foregroundMark x1="70811" y1="48718" x2="75135" y2="50183"/>
                        <a14:foregroundMark x1="76216" y1="53480" x2="76216" y2="53480"/>
                        <a14:foregroundMark x1="76216" y1="56410" x2="76216" y2="57143"/>
                        <a14:foregroundMark x1="77297" y1="58608" x2="77297" y2="58608"/>
                        <a14:foregroundMark x1="73514" y1="62271" x2="69730" y2="68498"/>
                        <a14:foregroundMark x1="67568" y1="70696" x2="67568" y2="70696"/>
                        <a14:foregroundMark x1="64324" y1="72161" x2="64324" y2="72161"/>
                        <a14:foregroundMark x1="29730" y1="73993" x2="29730" y2="73993"/>
                        <a14:foregroundMark x1="27568" y1="73993" x2="27568" y2="73993"/>
                        <a14:foregroundMark x1="60000" y1="45055" x2="60000" y2="45055"/>
                        <a14:foregroundMark x1="60000" y1="45055" x2="60000" y2="45055"/>
                        <a14:foregroundMark x1="59459" y1="44322" x2="59459" y2="44322"/>
                        <a14:foregroundMark x1="58919" y1="44322" x2="58919" y2="44322"/>
                        <a14:foregroundMark x1="56757" y1="42125" x2="61081" y2="43590"/>
                        <a14:foregroundMark x1="63243" y1="44322" x2="63243" y2="44322"/>
                        <a14:foregroundMark x1="65946" y1="45421" x2="67568" y2="45055"/>
                        <a14:foregroundMark x1="69189" y1="44322" x2="69189" y2="44322"/>
                        <a14:foregroundMark x1="70811" y1="44322" x2="72432" y2="43956"/>
                        <a14:foregroundMark x1="75135" y1="43223" x2="77297" y2="43223"/>
                        <a14:foregroundMark x1="78378" y1="43223" x2="81081" y2="42125"/>
                        <a14:foregroundMark x1="87568" y1="40293" x2="87568" y2="40293"/>
                        <a14:foregroundMark x1="80541" y1="39927" x2="80541" y2="39927"/>
                        <a14:foregroundMark x1="79459" y1="38462" x2="79459" y2="38462"/>
                        <a14:foregroundMark x1="63243" y1="86081" x2="63243" y2="86081"/>
                        <a14:foregroundMark x1="63784" y1="91575" x2="63784" y2="92674"/>
                        <a14:foregroundMark x1="64324" y1="94139" x2="64324" y2="94139"/>
                        <a14:foregroundMark x1="66486" y1="97070" x2="66486" y2="97070"/>
                        <a14:foregroundMark x1="88649" y1="93407" x2="88649" y2="93407"/>
                        <a14:foregroundMark x1="80000" y1="89377" x2="80000" y2="89377"/>
                        <a14:foregroundMark x1="82162" y1="83150" x2="82162" y2="83150"/>
                        <a14:foregroundMark x1="82703" y1="85348" x2="82162" y2="91941"/>
                        <a14:foregroundMark x1="59459" y1="68498" x2="59459" y2="68498"/>
                        <a14:foregroundMark x1="54054" y1="46520" x2="54054" y2="46520"/>
                        <a14:foregroundMark x1="65946" y1="37729" x2="65946" y2="37729"/>
                        <a14:foregroundMark x1="29730" y1="77289" x2="29730" y2="77289"/>
                        <a14:foregroundMark x1="12973" y1="66300" x2="12973" y2="66300"/>
                        <a14:foregroundMark x1="12973" y1="66300" x2="12973" y2="66300"/>
                        <a14:foregroundMark x1="15676" y1="73993" x2="16216" y2="74725"/>
                        <a14:foregroundMark x1="17838" y1="76557" x2="18919" y2="7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350" y="1264097"/>
            <a:ext cx="2628900" cy="387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78243-3AE7-4CE3-B039-6FA3C739C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02" y="184086"/>
            <a:ext cx="1181100" cy="11811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9C2FF-FEC0-4390-8DA7-4ADB5A03F75E}"/>
              </a:ext>
            </a:extLst>
          </p:cNvPr>
          <p:cNvCxnSpPr>
            <a:cxnSpLocks/>
          </p:cNvCxnSpPr>
          <p:nvPr/>
        </p:nvCxnSpPr>
        <p:spPr>
          <a:xfrm flipH="1">
            <a:off x="1621952" y="1624959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FD42B2-75A6-4861-AC7D-28A7E7D1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723" y="1264097"/>
            <a:ext cx="1181100" cy="11811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6526E1-3989-4386-A7A3-492D10E22A09}"/>
              </a:ext>
            </a:extLst>
          </p:cNvPr>
          <p:cNvCxnSpPr>
            <a:cxnSpLocks/>
          </p:cNvCxnSpPr>
          <p:nvPr/>
        </p:nvCxnSpPr>
        <p:spPr>
          <a:xfrm flipH="1">
            <a:off x="724779" y="2445197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78497-74A9-4EB5-B6D2-0067165316E6}"/>
              </a:ext>
            </a:extLst>
          </p:cNvPr>
          <p:cNvSpPr/>
          <p:nvPr/>
        </p:nvSpPr>
        <p:spPr>
          <a:xfrm>
            <a:off x="1621952" y="900391"/>
            <a:ext cx="4061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50BDC-9CED-4250-8A1E-608F67DC9E21}"/>
              </a:ext>
            </a:extLst>
          </p:cNvPr>
          <p:cNvSpPr/>
          <p:nvPr/>
        </p:nvSpPr>
        <p:spPr>
          <a:xfrm>
            <a:off x="820028" y="1771282"/>
            <a:ext cx="4061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 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AAB2-658B-4042-88C0-25D75BB00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-61925"/>
            <a:ext cx="1353429" cy="91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7972A-D589-4307-9733-EA59B0D13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723" y="2445197"/>
            <a:ext cx="1181100" cy="118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B1D5FE-CE00-493E-B96C-E0171B7D26EB}"/>
              </a:ext>
            </a:extLst>
          </p:cNvPr>
          <p:cNvCxnSpPr>
            <a:cxnSpLocks/>
          </p:cNvCxnSpPr>
          <p:nvPr/>
        </p:nvCxnSpPr>
        <p:spPr>
          <a:xfrm flipH="1">
            <a:off x="724779" y="3626297"/>
            <a:ext cx="359774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756F8-F4BA-4875-9D86-6C3CE924F9ED}"/>
              </a:ext>
            </a:extLst>
          </p:cNvPr>
          <p:cNvSpPr/>
          <p:nvPr/>
        </p:nvSpPr>
        <p:spPr>
          <a:xfrm>
            <a:off x="889878" y="2625582"/>
            <a:ext cx="4061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bài: Nhận xét đánh giá về sự kiện, nêu cảm xúc và suy nghĩ mà sự kiện mang lại.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>
            <a:extLst>
              <a:ext uri="{FF2B5EF4-FFF2-40B4-BE49-F238E27FC236}">
                <a16:creationId xmlns:a16="http://schemas.microsoft.com/office/drawing/2014/main" id="{03A60AAF-C687-4D90-A8ED-F154223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826" y="-163537"/>
            <a:ext cx="3318347" cy="6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Thân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CF33D-8085-488D-AB5B-7B34F4DC4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0" y="-99387"/>
            <a:ext cx="839078" cy="566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0DBF7-9760-4368-8459-F8BA55B9A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7070" l="9730" r="94595">
                        <a14:foregroundMark x1="71892" y1="5495" x2="71892" y2="5495"/>
                        <a14:foregroundMark x1="71892" y1="6593" x2="71892" y2="6593"/>
                        <a14:foregroundMark x1="52432" y1="4762" x2="52432" y2="4762"/>
                        <a14:foregroundMark x1="92432" y1="20879" x2="92432" y2="20879"/>
                        <a14:foregroundMark x1="94595" y1="22344" x2="94595" y2="22344"/>
                        <a14:foregroundMark x1="82162" y1="59341" x2="82162" y2="59341"/>
                        <a14:foregroundMark x1="80000" y1="64835" x2="80000" y2="64835"/>
                        <a14:foregroundMark x1="79459" y1="65201" x2="79459" y2="65201"/>
                        <a14:foregroundMark x1="61081" y1="56410" x2="61081" y2="55678"/>
                        <a14:foregroundMark x1="62703" y1="52747" x2="64865" y2="52381"/>
                        <a14:foregroundMark x1="67027" y1="51648" x2="67568" y2="50916"/>
                        <a14:foregroundMark x1="69730" y1="49451" x2="70811" y2="48718"/>
                        <a14:foregroundMark x1="70811" y1="48718" x2="75135" y2="50183"/>
                        <a14:foregroundMark x1="76216" y1="53480" x2="76216" y2="53480"/>
                        <a14:foregroundMark x1="76216" y1="56410" x2="76216" y2="57143"/>
                        <a14:foregroundMark x1="77297" y1="58608" x2="77297" y2="58608"/>
                        <a14:foregroundMark x1="73514" y1="62271" x2="69730" y2="68498"/>
                        <a14:foregroundMark x1="67568" y1="70696" x2="67568" y2="70696"/>
                        <a14:foregroundMark x1="64324" y1="72161" x2="64324" y2="72161"/>
                        <a14:foregroundMark x1="29730" y1="73993" x2="29730" y2="73993"/>
                        <a14:foregroundMark x1="27568" y1="73993" x2="27568" y2="73993"/>
                        <a14:foregroundMark x1="60000" y1="45055" x2="60000" y2="45055"/>
                        <a14:foregroundMark x1="60000" y1="45055" x2="60000" y2="45055"/>
                        <a14:foregroundMark x1="59459" y1="44322" x2="59459" y2="44322"/>
                        <a14:foregroundMark x1="58919" y1="44322" x2="58919" y2="44322"/>
                        <a14:foregroundMark x1="56757" y1="42125" x2="61081" y2="43590"/>
                        <a14:foregroundMark x1="63243" y1="44322" x2="63243" y2="44322"/>
                        <a14:foregroundMark x1="65946" y1="45421" x2="67568" y2="45055"/>
                        <a14:foregroundMark x1="69189" y1="44322" x2="69189" y2="44322"/>
                        <a14:foregroundMark x1="70811" y1="44322" x2="72432" y2="43956"/>
                        <a14:foregroundMark x1="75135" y1="43223" x2="77297" y2="43223"/>
                        <a14:foregroundMark x1="78378" y1="43223" x2="81081" y2="42125"/>
                        <a14:foregroundMark x1="87568" y1="40293" x2="87568" y2="40293"/>
                        <a14:foregroundMark x1="80541" y1="39927" x2="80541" y2="39927"/>
                        <a14:foregroundMark x1="79459" y1="38462" x2="79459" y2="38462"/>
                        <a14:foregroundMark x1="63243" y1="86081" x2="63243" y2="86081"/>
                        <a14:foregroundMark x1="63784" y1="91575" x2="63784" y2="92674"/>
                        <a14:foregroundMark x1="64324" y1="94139" x2="64324" y2="94139"/>
                        <a14:foregroundMark x1="66486" y1="97070" x2="66486" y2="97070"/>
                        <a14:foregroundMark x1="88649" y1="93407" x2="88649" y2="93407"/>
                        <a14:foregroundMark x1="80000" y1="89377" x2="80000" y2="89377"/>
                        <a14:foregroundMark x1="82162" y1="83150" x2="82162" y2="83150"/>
                        <a14:foregroundMark x1="82703" y1="85348" x2="82162" y2="91941"/>
                        <a14:foregroundMark x1="59459" y1="68498" x2="59459" y2="68498"/>
                        <a14:foregroundMark x1="54054" y1="46520" x2="54054" y2="46520"/>
                        <a14:foregroundMark x1="65946" y1="37729" x2="65946" y2="37729"/>
                        <a14:foregroundMark x1="29730" y1="77289" x2="29730" y2="77289"/>
                        <a14:foregroundMark x1="12973" y1="66300" x2="12973" y2="66300"/>
                        <a14:foregroundMark x1="12973" y1="66300" x2="12973" y2="66300"/>
                        <a14:foregroundMark x1="15676" y1="73993" x2="16216" y2="74725"/>
                        <a14:foregroundMark x1="17838" y1="76557" x2="18919" y2="7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350" y="565294"/>
            <a:ext cx="3102448" cy="457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78243-3AE7-4CE3-B039-6FA3C739C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452" y="-165424"/>
            <a:ext cx="1181100" cy="11811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9C2FF-FEC0-4390-8DA7-4ADB5A03F75E}"/>
              </a:ext>
            </a:extLst>
          </p:cNvPr>
          <p:cNvCxnSpPr>
            <a:cxnSpLocks/>
          </p:cNvCxnSpPr>
          <p:nvPr/>
        </p:nvCxnSpPr>
        <p:spPr>
          <a:xfrm flipH="1">
            <a:off x="1336202" y="1275449"/>
            <a:ext cx="406129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FFD42B2-75A6-4861-AC7D-28A7E7D1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0602" y="628637"/>
            <a:ext cx="1181100" cy="11811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6526E1-3989-4386-A7A3-492D10E22A09}"/>
              </a:ext>
            </a:extLst>
          </p:cNvPr>
          <p:cNvCxnSpPr>
            <a:cxnSpLocks/>
          </p:cNvCxnSpPr>
          <p:nvPr/>
        </p:nvCxnSpPr>
        <p:spPr>
          <a:xfrm flipH="1">
            <a:off x="631319" y="1924267"/>
            <a:ext cx="3940680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78497-74A9-4EB5-B6D2-0067165316E6}"/>
              </a:ext>
            </a:extLst>
          </p:cNvPr>
          <p:cNvSpPr/>
          <p:nvPr/>
        </p:nvSpPr>
        <p:spPr>
          <a:xfrm>
            <a:off x="1336202" y="550881"/>
            <a:ext cx="4061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 cảnh, không khí chung, nơi sự kiện diễn ra……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50BDC-9CED-4250-8A1E-608F67DC9E21}"/>
              </a:ext>
            </a:extLst>
          </p:cNvPr>
          <p:cNvSpPr/>
          <p:nvPr/>
        </p:nvSpPr>
        <p:spPr>
          <a:xfrm>
            <a:off x="631319" y="1451881"/>
            <a:ext cx="406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việc, hoạt động mở đầu………….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AAB2-658B-4042-88C0-25D75BB00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394" y="-57149"/>
            <a:ext cx="839080" cy="566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7972A-D589-4307-9733-EA59B0D13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657" y="1632402"/>
            <a:ext cx="1181100" cy="118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B1D5FE-CE00-493E-B96C-E0171B7D26EB}"/>
              </a:ext>
            </a:extLst>
          </p:cNvPr>
          <p:cNvCxnSpPr>
            <a:cxnSpLocks/>
          </p:cNvCxnSpPr>
          <p:nvPr/>
        </p:nvCxnSpPr>
        <p:spPr>
          <a:xfrm flipH="1">
            <a:off x="553361" y="2807599"/>
            <a:ext cx="3942439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756F8-F4BA-4875-9D86-6C3CE924F9ED}"/>
              </a:ext>
            </a:extLst>
          </p:cNvPr>
          <p:cNvSpPr/>
          <p:nvPr/>
        </p:nvSpPr>
        <p:spPr>
          <a:xfrm>
            <a:off x="483478" y="2288196"/>
            <a:ext cx="445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việc tiếp theo ……………………..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A703AB-0B13-4709-8F6C-CA16DD73F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5" l="10000" r="90000">
                        <a14:foregroundMark x1="60814" y1="93605" x2="608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2816" y="2677970"/>
            <a:ext cx="1181100" cy="1181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6D1A17-B35A-40C7-A128-57071AEAC2C8}"/>
              </a:ext>
            </a:extLst>
          </p:cNvPr>
          <p:cNvCxnSpPr>
            <a:cxnSpLocks/>
          </p:cNvCxnSpPr>
          <p:nvPr/>
        </p:nvCxnSpPr>
        <p:spPr>
          <a:xfrm flipH="1">
            <a:off x="701202" y="3637267"/>
            <a:ext cx="4048598" cy="0"/>
          </a:xfrm>
          <a:prstGeom prst="line">
            <a:avLst/>
          </a:prstGeom>
          <a:ln w="38100">
            <a:solidFill>
              <a:srgbClr val="58B4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0B6881E-93D7-4B0C-883F-C053AC9B9199}"/>
              </a:ext>
            </a:extLst>
          </p:cNvPr>
          <p:cNvSpPr/>
          <p:nvPr/>
        </p:nvSpPr>
        <p:spPr>
          <a:xfrm>
            <a:off x="701202" y="3148341"/>
            <a:ext cx="445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việc, hoạt động cuối cùng…………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3" grpId="0"/>
      <p:bldP spid="14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88" y="-19177"/>
            <a:ext cx="2313585" cy="71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E498F836-9943-47D1-8783-B98BA8E12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6" y="886924"/>
            <a:ext cx="3067050" cy="2278712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2C828F41-64B0-4451-8D43-8AFBFB256372}"/>
              </a:ext>
            </a:extLst>
          </p:cNvPr>
          <p:cNvSpPr txBox="1"/>
          <p:nvPr/>
        </p:nvSpPr>
        <p:spPr>
          <a:xfrm>
            <a:off x="802583" y="1396917"/>
            <a:ext cx="215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248BDAE3-85B5-4C3D-A2F3-4E455611F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1447"/>
            <a:ext cx="3067050" cy="2278712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9991739A-9FDC-4788-B0A9-92FAA68D2585}"/>
              </a:ext>
            </a:extLst>
          </p:cNvPr>
          <p:cNvSpPr txBox="1"/>
          <p:nvPr/>
        </p:nvSpPr>
        <p:spPr>
          <a:xfrm>
            <a:off x="4718924" y="1210672"/>
            <a:ext cx="2215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EA988-EECA-4957-A6A5-C055821BA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161" y="-19177"/>
            <a:ext cx="1063289" cy="716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5E4BD8-DB54-4403-A68B-7A6EF620F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763" y="24500"/>
            <a:ext cx="1063289" cy="716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DAF93-40E2-4A61-A09F-DB9FC1D8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399" y="-19177"/>
            <a:ext cx="1063289" cy="716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5CDB0-52AE-4FFD-BF72-3646569BF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3263" y="24500"/>
            <a:ext cx="1063289" cy="71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158" y="-3905"/>
            <a:ext cx="7389760" cy="71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EA988-EECA-4957-A6A5-C055821BA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00" y="53514"/>
            <a:ext cx="1063289" cy="716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5E4BD8-DB54-4403-A68B-7A6EF620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2051" y="131828"/>
            <a:ext cx="1063289" cy="716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DAF93-40E2-4A61-A09F-DB9FC1D84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8" y="-37547"/>
            <a:ext cx="1063289" cy="716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5CDB0-52AE-4FFD-BF72-3646569BF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2" b="95109" l="9524" r="89744">
                        <a14:foregroundMark x1="21978" y1="13587" x2="21978" y2="13587"/>
                        <a14:foregroundMark x1="32234" y1="6522" x2="32234" y2="6522"/>
                        <a14:foregroundMark x1="43590" y1="95109" x2="43590" y2="95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183" y="53514"/>
            <a:ext cx="1063289" cy="7166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E2AD25-30CE-419C-8021-91A302061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86112"/>
              </p:ext>
            </p:extLst>
          </p:nvPr>
        </p:nvGraphicFramePr>
        <p:xfrm>
          <a:off x="177800" y="770164"/>
          <a:ext cx="8623301" cy="4233401"/>
        </p:xfrm>
        <a:graphic>
          <a:graphicData uri="http://schemas.openxmlformats.org/drawingml/2006/table">
            <a:tbl>
              <a:tblPr firstRow="1" firstCol="1" bandRow="1"/>
              <a:tblGrid>
                <a:gridCol w="2300998">
                  <a:extLst>
                    <a:ext uri="{9D8B030D-6E8A-4147-A177-3AD203B41FA5}">
                      <a16:colId xmlns:a16="http://schemas.microsoft.com/office/drawing/2014/main" val="3885021645"/>
                    </a:ext>
                  </a:extLst>
                </a:gridCol>
                <a:gridCol w="5411767">
                  <a:extLst>
                    <a:ext uri="{9D8B030D-6E8A-4147-A177-3AD203B41FA5}">
                      <a16:colId xmlns:a16="http://schemas.microsoft.com/office/drawing/2014/main" val="2410362684"/>
                    </a:ext>
                  </a:extLst>
                </a:gridCol>
                <a:gridCol w="910536">
                  <a:extLst>
                    <a:ext uri="{9D8B030D-6E8A-4147-A177-3AD203B41FA5}">
                      <a16:colId xmlns:a16="http://schemas.microsoft.com/office/drawing/2014/main" val="4067787103"/>
                    </a:ext>
                  </a:extLst>
                </a:gridCol>
              </a:tblGrid>
              <a:tr h="5813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phần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96234"/>
                  </a:ext>
                </a:extLst>
              </a:tr>
              <a:tr h="3795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rõ ràng về đề tài, không gian, thời gian diễn ra lễ hội.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97960"/>
                  </a:ext>
                </a:extLst>
              </a:tr>
              <a:tr h="581364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Tái hiện được khung cảnh, không khí chung từ cái nhìn bao quát về nơi diễn ra lễ hội.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03320"/>
                  </a:ext>
                </a:extLst>
              </a:tr>
              <a:tr h="379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 lại các hoạt động theo diễn tiến thời gian của lễ hội.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849061"/>
                  </a:ext>
                </a:extLst>
              </a:tr>
              <a:tr h="379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thông tin chính xác, tin cậy.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002518"/>
                  </a:ext>
                </a:extLst>
              </a:tr>
              <a:tr h="379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Sừ dụng các từ ngữ chỉ thời gian địa điểm phù hợp.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89655"/>
                  </a:ext>
                </a:extLst>
              </a:tr>
              <a:tr h="5813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ra được nhận xét, đánh giá, hoặc căm nhận của người viết về sự kiện.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45" marR="43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9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8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7" y="3451363"/>
            <a:ext cx="2925489" cy="104086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5356" y="9394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7" y="3072798"/>
            <a:ext cx="4012911" cy="1427765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-Point Star 50">
            <a:hlinkClick r:id="rId4" action="ppaction://hlinksldjump"/>
          </p:cNvPr>
          <p:cNvSpPr/>
          <p:nvPr/>
        </p:nvSpPr>
        <p:spPr>
          <a:xfrm>
            <a:off x="1282918" y="1183745"/>
            <a:ext cx="459668" cy="34475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49997" y="14227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5" action="ppaction://hlinksldjump"/>
          </p:cNvPr>
          <p:cNvSpPr/>
          <p:nvPr/>
        </p:nvSpPr>
        <p:spPr>
          <a:xfrm>
            <a:off x="2475216" y="1667012"/>
            <a:ext cx="644356" cy="48326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9564" y="936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6" action="ppaction://hlinksldjump"/>
          </p:cNvPr>
          <p:cNvSpPr/>
          <p:nvPr/>
        </p:nvSpPr>
        <p:spPr>
          <a:xfrm>
            <a:off x="4584783" y="1181097"/>
            <a:ext cx="644356" cy="483267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69131" y="1664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57" name="5-Point Star 56">
            <a:hlinkClick r:id="rId7" action="ppaction://hlinksldjump"/>
          </p:cNvPr>
          <p:cNvSpPr/>
          <p:nvPr/>
        </p:nvSpPr>
        <p:spPr>
          <a:xfrm>
            <a:off x="6694350" y="1908645"/>
            <a:ext cx="644356" cy="483267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16529" y="22163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8" action="ppaction://hlinksldjump"/>
          </p:cNvPr>
          <p:cNvSpPr/>
          <p:nvPr/>
        </p:nvSpPr>
        <p:spPr>
          <a:xfrm>
            <a:off x="5229139" y="2460627"/>
            <a:ext cx="469574" cy="35218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5" y="16643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549523" y="1908645"/>
            <a:ext cx="322178" cy="24163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38729" y="206301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Đặc</a:t>
            </a:r>
            <a:r>
              <a:rPr lang="en-US" sz="1800" b="1" dirty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Calibri"/>
                <a:cs typeface="Arial"/>
                <a:sym typeface="Arial"/>
              </a:rPr>
              <a:t>biệt</a:t>
            </a:r>
            <a:endParaRPr lang="en-US" sz="1800" b="1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9" name="5-Point Star 68">
            <a:hlinkClick r:id="rId7" action="ppaction://hlinksldjump"/>
          </p:cNvPr>
          <p:cNvSpPr/>
          <p:nvPr/>
        </p:nvSpPr>
        <p:spPr>
          <a:xfrm>
            <a:off x="2899755" y="2345256"/>
            <a:ext cx="1934785" cy="1081423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70" name="Pentagon 69"/>
          <p:cNvSpPr/>
          <p:nvPr/>
        </p:nvSpPr>
        <p:spPr>
          <a:xfrm flipH="1">
            <a:off x="7619350" y="4077108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00363" y="3358531"/>
            <a:ext cx="4943276" cy="81368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Ngôi</a:t>
            </a: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sao</a:t>
            </a: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 may </a:t>
            </a: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cs typeface="Arial"/>
                <a:sym typeface="Arial"/>
              </a:rPr>
              <a:t>mắn</a:t>
            </a:r>
            <a:endParaRPr lang="en-US" sz="49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  <a:cs typeface="Arial"/>
              <a:sym typeface="Arial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29" y="2376515"/>
            <a:ext cx="112481" cy="7462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394451"/>
            <a:ext cx="185738" cy="12323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7" y="1692665"/>
            <a:ext cx="154856" cy="1027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85" y="1705601"/>
            <a:ext cx="130709" cy="86721"/>
          </a:xfrm>
          <a:prstGeom prst="rect">
            <a:avLst/>
          </a:prstGeom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0480B393-4988-4D76-866F-5168E707A428}"/>
              </a:ext>
            </a:extLst>
          </p:cNvPr>
          <p:cNvSpPr/>
          <p:nvPr/>
        </p:nvSpPr>
        <p:spPr>
          <a:xfrm>
            <a:off x="75663" y="4116075"/>
            <a:ext cx="1269943" cy="328348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800" b="1" kern="0">
                <a:solidFill>
                  <a:prstClr val="black"/>
                </a:solidFill>
                <a:latin typeface="Calibri"/>
                <a:sym typeface="Arial"/>
              </a:rPr>
              <a:t>Bài học</a:t>
            </a:r>
          </a:p>
        </p:txBody>
      </p:sp>
      <p:pic>
        <p:nvPicPr>
          <p:cNvPr id="4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7801" y="26573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68" grpId="0"/>
      <p:bldP spid="69" grpId="0" animBg="1"/>
      <p:bldP spid="69" grpId="1" animBg="1"/>
      <p:bldP spid="7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5" y="3567832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217886" y="794939"/>
            <a:ext cx="7031864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1: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14500" y="3301828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phần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53748" y="2735016"/>
            <a:ext cx="3560142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You are given 3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7546942" y="4310351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5404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Đây là tên một lễ hội diễn ra ngày mùng 9 tháng 8 âm lịch hàng năm tại Đồ Sơn, Hải Phòng?</a:t>
            </a: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3" y="3567829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1277995"/>
            <a:ext cx="7031864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00008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91950" y="2338033"/>
            <a:ext cx="3560142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You are given 1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7518745" y="4435533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</a:t>
            </a:r>
            <a:r>
              <a:rPr lang="en-US" sz="1575">
                <a:solidFill>
                  <a:prstClr val="black"/>
                </a:solidFill>
                <a:latin typeface="Calibri"/>
                <a:sym typeface="Arial"/>
                <a:hlinkClick r:id="rId8" action="ppaction://hlinksldjump"/>
              </a:rPr>
              <a:t>HOME</a:t>
            </a:r>
            <a:endParaRPr lang="en-US" sz="1575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56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3567825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1277991"/>
            <a:ext cx="7031864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rơ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00003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4655" y="2338033"/>
            <a:ext cx="3434723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>
                <a:solidFill>
                  <a:srgbClr val="FF0000"/>
                </a:solidFill>
                <a:latin typeface="Calibri"/>
                <a:cs typeface="Arial"/>
                <a:sym typeface="Arial"/>
              </a:rPr>
              <a:t>You are given 5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7619328" y="4444392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204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6" y="3567819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1277985"/>
            <a:ext cx="7031864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799997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cậy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91943" y="2338033"/>
            <a:ext cx="3560142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You are given 8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7619329" y="4490397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233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1" y="3567811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1277977"/>
            <a:ext cx="7031864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nảo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799990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5371" y="2338033"/>
            <a:ext cx="3733266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You are given 10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7738381" y="4378829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805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5" y="3567802"/>
            <a:ext cx="990025" cy="742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64406"/>
            <a:ext cx="5715000" cy="3214688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9" y="4077077"/>
            <a:ext cx="1405619" cy="367315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575">
                <a:solidFill>
                  <a:prstClr val="black"/>
                </a:solidFill>
                <a:latin typeface="Calibri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90602" y="1193807"/>
            <a:ext cx="7566635" cy="10547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799981"/>
            <a:ext cx="5966460" cy="80985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tòi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4640" y="2338033"/>
            <a:ext cx="3434723" cy="46743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2700" b="1">
                <a:solidFill>
                  <a:srgbClr val="FF0000"/>
                </a:solidFill>
                <a:latin typeface="Calibri"/>
                <a:cs typeface="Arial"/>
                <a:sym typeface="Arial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42021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" y="-449451"/>
            <a:ext cx="8184996" cy="60362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1349298" y="2568655"/>
            <a:ext cx="6545765" cy="769429"/>
          </a:xfrm>
          <a:prstGeom prst="rect">
            <a:avLst/>
          </a:prstGeom>
          <a:noFill/>
        </p:spPr>
        <p:txBody>
          <a:bodyPr vert="horz" wrap="square" lIns="91428" tIns="45714" rIns="91428" bIns="45714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苏新诗爨宝子简" panose="03000909000000000000" pitchFamily="65" charset="-122"/>
                <a:cs typeface="Times New Roman" pitchFamily="18" charset="0"/>
              </a:rPr>
              <a:t>VẬN DỤNG:</a:t>
            </a:r>
            <a:endParaRPr lang="zh-CN" altLang="en-US" sz="4400" b="1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苏新诗爨宝子简" panose="030009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32" y="0"/>
            <a:ext cx="6063488" cy="435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9625" y="1319332"/>
            <a:ext cx="4984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Sửa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phù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36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249DAEF1-016B-49CE-8F0D-929EB70D7077}"/>
              </a:ext>
            </a:extLst>
          </p:cNvPr>
          <p:cNvSpPr/>
          <p:nvPr/>
        </p:nvSpPr>
        <p:spPr>
          <a:xfrm>
            <a:off x="851089" y="2340676"/>
            <a:ext cx="7613190" cy="162018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81406BE-99D1-4C7A-8BE8-D63F699BB330}"/>
              </a:ext>
            </a:extLst>
          </p:cNvPr>
          <p:cNvGrpSpPr/>
          <p:nvPr/>
        </p:nvGrpSpPr>
        <p:grpSpPr>
          <a:xfrm>
            <a:off x="851091" y="1098538"/>
            <a:ext cx="971794" cy="1026114"/>
            <a:chOff x="1054647" y="2060848"/>
            <a:chExt cx="1295557" cy="1368152"/>
          </a:xfrm>
        </p:grpSpPr>
        <p:sp>
          <p:nvSpPr>
            <p:cNvPr id="39" name="矩形标注 3">
              <a:extLst>
                <a:ext uri="{FF2B5EF4-FFF2-40B4-BE49-F238E27FC236}">
                  <a16:creationId xmlns:a16="http://schemas.microsoft.com/office/drawing/2014/main" id="{306AFD2C-5633-48BF-A8CE-018FB7DBEEAF}"/>
                </a:ext>
              </a:extLst>
            </p:cNvPr>
            <p:cNvSpPr/>
            <p:nvPr/>
          </p:nvSpPr>
          <p:spPr>
            <a:xfrm>
              <a:off x="1054647" y="2060848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785712A5-526D-4BFF-B3C4-C167F0AD6FEB}"/>
                </a:ext>
              </a:extLst>
            </p:cNvPr>
            <p:cNvSpPr txBox="1"/>
            <p:nvPr/>
          </p:nvSpPr>
          <p:spPr>
            <a:xfrm>
              <a:off x="1251019" y="2267871"/>
              <a:ext cx="57102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endPara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344D78-12BF-4F40-B852-B4494CD8E667}"/>
              </a:ext>
            </a:extLst>
          </p:cNvPr>
          <p:cNvGrpSpPr/>
          <p:nvPr/>
        </p:nvGrpSpPr>
        <p:grpSpPr>
          <a:xfrm>
            <a:off x="4361937" y="1098538"/>
            <a:ext cx="971794" cy="1026114"/>
            <a:chOff x="5735167" y="2060848"/>
            <a:chExt cx="1295557" cy="1368152"/>
          </a:xfrm>
        </p:grpSpPr>
        <p:sp>
          <p:nvSpPr>
            <p:cNvPr id="42" name="矩形标注 6">
              <a:extLst>
                <a:ext uri="{FF2B5EF4-FFF2-40B4-BE49-F238E27FC236}">
                  <a16:creationId xmlns:a16="http://schemas.microsoft.com/office/drawing/2014/main" id="{5A986698-87B9-4B61-8DC8-3C6CFF6AA288}"/>
                </a:ext>
              </a:extLst>
            </p:cNvPr>
            <p:cNvSpPr/>
            <p:nvPr/>
          </p:nvSpPr>
          <p:spPr>
            <a:xfrm>
              <a:off x="5735167" y="2060848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14A88916-BA6B-49C7-BF96-B7472E48B918}"/>
                </a:ext>
              </a:extLst>
            </p:cNvPr>
            <p:cNvSpPr txBox="1"/>
            <p:nvPr/>
          </p:nvSpPr>
          <p:spPr>
            <a:xfrm>
              <a:off x="5931539" y="2267871"/>
              <a:ext cx="57102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endPara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ACAB548-DD39-4BB9-BA7F-C6E030FFC141}"/>
              </a:ext>
            </a:extLst>
          </p:cNvPr>
          <p:cNvGrpSpPr/>
          <p:nvPr/>
        </p:nvGrpSpPr>
        <p:grpSpPr>
          <a:xfrm>
            <a:off x="5355705" y="2826730"/>
            <a:ext cx="971794" cy="1026114"/>
            <a:chOff x="7060018" y="4365104"/>
            <a:chExt cx="1295557" cy="1368152"/>
          </a:xfrm>
        </p:grpSpPr>
        <p:sp>
          <p:nvSpPr>
            <p:cNvPr id="45" name="矩形标注 9">
              <a:extLst>
                <a:ext uri="{FF2B5EF4-FFF2-40B4-BE49-F238E27FC236}">
                  <a16:creationId xmlns:a16="http://schemas.microsoft.com/office/drawing/2014/main" id="{3172047F-E32B-44FA-B129-F726FAA9F7BC}"/>
                </a:ext>
              </a:extLst>
            </p:cNvPr>
            <p:cNvSpPr/>
            <p:nvPr/>
          </p:nvSpPr>
          <p:spPr>
            <a:xfrm flipV="1">
              <a:off x="7060018" y="4365104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741C5D68-B205-47CD-A47D-CAB9A22F61D0}"/>
                </a:ext>
              </a:extLst>
            </p:cNvPr>
            <p:cNvSpPr txBox="1"/>
            <p:nvPr/>
          </p:nvSpPr>
          <p:spPr>
            <a:xfrm>
              <a:off x="7256390" y="4572127"/>
              <a:ext cx="57102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endPara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AAC84BA-0E16-4AD9-ADEB-E00B3DB343E0}"/>
              </a:ext>
            </a:extLst>
          </p:cNvPr>
          <p:cNvGrpSpPr/>
          <p:nvPr/>
        </p:nvGrpSpPr>
        <p:grpSpPr>
          <a:xfrm>
            <a:off x="1844859" y="2826730"/>
            <a:ext cx="971794" cy="1026114"/>
            <a:chOff x="2379498" y="4365104"/>
            <a:chExt cx="1295557" cy="1368152"/>
          </a:xfrm>
          <a:solidFill>
            <a:srgbClr val="00DAD0"/>
          </a:solidFill>
        </p:grpSpPr>
        <p:sp>
          <p:nvSpPr>
            <p:cNvPr id="48" name="矩形标注 12">
              <a:extLst>
                <a:ext uri="{FF2B5EF4-FFF2-40B4-BE49-F238E27FC236}">
                  <a16:creationId xmlns:a16="http://schemas.microsoft.com/office/drawing/2014/main" id="{6F425E3B-1FCC-4725-95BD-029C4672C825}"/>
                </a:ext>
              </a:extLst>
            </p:cNvPr>
            <p:cNvSpPr/>
            <p:nvPr/>
          </p:nvSpPr>
          <p:spPr>
            <a:xfrm flipV="1">
              <a:off x="2379498" y="4365104"/>
              <a:ext cx="1295557" cy="1368152"/>
            </a:xfrm>
            <a:prstGeom prst="wedgeRectCallou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8A520BE0-FBA2-47E6-B9A5-F6C549A069F1}"/>
                </a:ext>
              </a:extLst>
            </p:cNvPr>
            <p:cNvSpPr txBox="1"/>
            <p:nvPr/>
          </p:nvSpPr>
          <p:spPr>
            <a:xfrm>
              <a:off x="2575870" y="4572127"/>
              <a:ext cx="571022" cy="553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endPara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E597B1B-945F-4D65-B54C-3ABC8BFB15E3}"/>
              </a:ext>
            </a:extLst>
          </p:cNvPr>
          <p:cNvGrpSpPr/>
          <p:nvPr/>
        </p:nvGrpSpPr>
        <p:grpSpPr>
          <a:xfrm>
            <a:off x="1694985" y="1098538"/>
            <a:ext cx="2666951" cy="1026114"/>
            <a:chOff x="2494807" y="2060848"/>
            <a:chExt cx="2707597" cy="1368152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307889A-C078-48CF-9886-1BA31F9A716F}"/>
                </a:ext>
              </a:extLst>
            </p:cNvPr>
            <p:cNvSpPr/>
            <p:nvPr/>
          </p:nvSpPr>
          <p:spPr>
            <a:xfrm>
              <a:off x="2494807" y="2060848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A16314F-37EC-4D39-AFD5-73CED85F682D}"/>
                </a:ext>
              </a:extLst>
            </p:cNvPr>
            <p:cNvSpPr/>
            <p:nvPr/>
          </p:nvSpPr>
          <p:spPr>
            <a:xfrm>
              <a:off x="2610276" y="2111931"/>
              <a:ext cx="2547614" cy="60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Xem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lại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bài.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EA8B35-0EEC-4B3A-8000-A58F41FB9A1F}"/>
              </a:ext>
            </a:extLst>
          </p:cNvPr>
          <p:cNvGrpSpPr/>
          <p:nvPr/>
        </p:nvGrpSpPr>
        <p:grpSpPr>
          <a:xfrm>
            <a:off x="5410158" y="1098538"/>
            <a:ext cx="2030962" cy="1026114"/>
            <a:chOff x="7132612" y="2060848"/>
            <a:chExt cx="2707597" cy="136815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A2A6C36-FAD3-4816-8CFA-6ABF09384041}"/>
                </a:ext>
              </a:extLst>
            </p:cNvPr>
            <p:cNvSpPr/>
            <p:nvPr/>
          </p:nvSpPr>
          <p:spPr>
            <a:xfrm>
              <a:off x="7132612" y="2060848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CE89E3E-97F0-4E03-AAC7-87AB1813C8E3}"/>
                </a:ext>
              </a:extLst>
            </p:cNvPr>
            <p:cNvSpPr/>
            <p:nvPr/>
          </p:nvSpPr>
          <p:spPr>
            <a:xfrm>
              <a:off x="7212603" y="2132235"/>
              <a:ext cx="2547614" cy="60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en-US" altLang="zh-CN" sz="20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Luyện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viết.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87ACA27-8C3E-4006-816B-FE9F382F53E3}"/>
              </a:ext>
            </a:extLst>
          </p:cNvPr>
          <p:cNvGrpSpPr/>
          <p:nvPr/>
        </p:nvGrpSpPr>
        <p:grpSpPr>
          <a:xfrm>
            <a:off x="2905035" y="2826736"/>
            <a:ext cx="2597968" cy="1026114"/>
            <a:chOff x="3792883" y="4365104"/>
            <a:chExt cx="2707597" cy="1368152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7484A97-C8D9-455C-A11E-855329282B89}"/>
                </a:ext>
              </a:extLst>
            </p:cNvPr>
            <p:cNvSpPr/>
            <p:nvPr/>
          </p:nvSpPr>
          <p:spPr>
            <a:xfrm>
              <a:off x="3792883" y="4365104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9146595-573C-4E77-A982-C69C6C610085}"/>
                </a:ext>
              </a:extLst>
            </p:cNvPr>
            <p:cNvSpPr/>
            <p:nvPr/>
          </p:nvSpPr>
          <p:spPr>
            <a:xfrm>
              <a:off x="3835332" y="4440985"/>
              <a:ext cx="2547614" cy="603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Sưu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tầm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các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văn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hay.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2AE7815A-C9F7-499D-87E8-A5446C0ABDB8}"/>
              </a:ext>
            </a:extLst>
          </p:cNvPr>
          <p:cNvGrpSpPr/>
          <p:nvPr/>
        </p:nvGrpSpPr>
        <p:grpSpPr>
          <a:xfrm>
            <a:off x="6433320" y="2803949"/>
            <a:ext cx="2564376" cy="1026114"/>
            <a:chOff x="8496649" y="4334726"/>
            <a:chExt cx="2707597" cy="1368152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3B2A91ED-D498-4CB8-ADE3-230722F72859}"/>
                </a:ext>
              </a:extLst>
            </p:cNvPr>
            <p:cNvSpPr/>
            <p:nvPr/>
          </p:nvSpPr>
          <p:spPr>
            <a:xfrm>
              <a:off x="8496649" y="4334726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21DF342-5983-4DF0-8CD8-0476F77C7ABB}"/>
                </a:ext>
              </a:extLst>
            </p:cNvPr>
            <p:cNvSpPr/>
            <p:nvPr/>
          </p:nvSpPr>
          <p:spPr>
            <a:xfrm>
              <a:off x="8576640" y="4440987"/>
              <a:ext cx="2547614" cy="1190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Chuẩn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bị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bài</a:t>
              </a:r>
              <a:r>
                <a: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: Nói và nghe.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62" name="椭圆 61">
            <a:extLst>
              <a:ext uri="{FF2B5EF4-FFF2-40B4-BE49-F238E27FC236}">
                <a16:creationId xmlns:a16="http://schemas.microsoft.com/office/drawing/2014/main" id="{3724E018-92BC-4B38-9600-0FC4D4907FFC}"/>
              </a:ext>
            </a:extLst>
          </p:cNvPr>
          <p:cNvSpPr/>
          <p:nvPr/>
        </p:nvSpPr>
        <p:spPr>
          <a:xfrm>
            <a:off x="1046974" y="2340459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976C85A1-D5D0-4E0F-AB8D-53AABB689226}"/>
              </a:ext>
            </a:extLst>
          </p:cNvPr>
          <p:cNvSpPr/>
          <p:nvPr/>
        </p:nvSpPr>
        <p:spPr>
          <a:xfrm>
            <a:off x="2071411" y="2340459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E758EB16-3D38-475C-8B1B-20375EDADE66}"/>
              </a:ext>
            </a:extLst>
          </p:cNvPr>
          <p:cNvSpPr/>
          <p:nvPr/>
        </p:nvSpPr>
        <p:spPr>
          <a:xfrm>
            <a:off x="4550282" y="2340459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78251C04-0AD5-4F90-ADC0-6A76FA6B19CB}"/>
              </a:ext>
            </a:extLst>
          </p:cNvPr>
          <p:cNvSpPr/>
          <p:nvPr/>
        </p:nvSpPr>
        <p:spPr>
          <a:xfrm>
            <a:off x="5563895" y="2340459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10">
            <a:extLst>
              <a:ext uri="{FF2B5EF4-FFF2-40B4-BE49-F238E27FC236}">
                <a16:creationId xmlns:a16="http://schemas.microsoft.com/office/drawing/2014/main" id="{162071BC-1F25-44D2-9A04-90AEA7F9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440" y="315868"/>
            <a:ext cx="3510057" cy="38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3" rIns="68562" bIns="3428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0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HƯỚNG DẪN TỰ HỌC</a:t>
            </a:r>
            <a:endParaRPr lang="zh-CN" altLang="en-US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8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25520" y="1271458"/>
            <a:ext cx="5839010" cy="1377096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HẸN GẶP LẠI CÁC EM </a:t>
            </a:r>
          </a:p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Ở CÁC TIẾT HỌC SAU!</a:t>
            </a:r>
            <a:endParaRPr lang="en-US" sz="32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8663" y="2908663"/>
            <a:ext cx="3851054" cy="707886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VIÊN:….. </a:t>
            </a:r>
          </a:p>
        </p:txBody>
      </p:sp>
    </p:spTree>
    <p:extLst>
      <p:ext uri="{BB962C8B-B14F-4D97-AF65-F5344CB8AC3E}">
        <p14:creationId xmlns:p14="http://schemas.microsoft.com/office/powerpoint/2010/main" val="12620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Sắp xếp các kí tự sau để thành tên một ngôi chùa nổi tiếng của Việt Nam</a:t>
            </a:r>
          </a:p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ư/h/ù/n/c/g/H/ơ/a</a:t>
            </a: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40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Tên gọi ngày tết dành riêng cho thiếu nhi, diễn ra vào tháng tám âm lịch hàng năm?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Đây là tên một ngôi chùa ở Quảng Ninh, được vua Trần Nhân Tông chọn làm nơi tu hành sau khi truyền ngôi?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5: Đây là dịp mà ai cũng mong muốn nhất trong một năm, đặc biệt là các em thiếu nhi?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263" y="419669"/>
            <a:ext cx="8178421" cy="187315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6: Đây là tên một hội thi nổi tiếng ở Đồng Vân?</a:t>
            </a:r>
          </a:p>
          <a:p>
            <a:pPr algn="ctr" defTabSz="685800"/>
            <a:r>
              <a:rPr lang="vi-VN" sz="24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m/t/ơ/h/ổ/c/i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3581059" y="3846668"/>
            <a:ext cx="2333932" cy="6858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卡通幼儿园教师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lide PowerPoint Hoat Hinh _ Toan Hoa  (69)">
  <a:themeElements>
    <a:clrScheme name="自定义 891">
      <a:dk1>
        <a:srgbClr val="262626"/>
      </a:dk1>
      <a:lt1>
        <a:srgbClr val="FFFFFF"/>
      </a:lt1>
      <a:dk2>
        <a:srgbClr val="000000"/>
      </a:dk2>
      <a:lt2>
        <a:srgbClr val="FFFFFF"/>
      </a:lt2>
      <a:accent1>
        <a:srgbClr val="CB0101"/>
      </a:accent1>
      <a:accent2>
        <a:srgbClr val="CB0101"/>
      </a:accent2>
      <a:accent3>
        <a:srgbClr val="CB0101"/>
      </a:accent3>
      <a:accent4>
        <a:srgbClr val="CB0101"/>
      </a:accent4>
      <a:accent5>
        <a:srgbClr val="CB0101"/>
      </a:accent5>
      <a:accent6>
        <a:srgbClr val="CB0101"/>
      </a:accent6>
      <a:hlink>
        <a:srgbClr val="C00000"/>
      </a:hlink>
      <a:folHlink>
        <a:srgbClr val="0070C0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https://www.facebook.com/ud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7.TIẾT 10. VIẾT</Template>
  <TotalTime>94</TotalTime>
  <Words>1778</Words>
  <Application>Microsoft Office PowerPoint</Application>
  <PresentationFormat>On-screen Show (16:9)</PresentationFormat>
  <Paragraphs>385</Paragraphs>
  <Slides>48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48</vt:i4>
      </vt:variant>
    </vt:vector>
  </HeadingPairs>
  <TitlesOfParts>
    <vt:vector size="75" baseType="lpstr">
      <vt:lpstr>等线</vt:lpstr>
      <vt:lpstr>等线 Light</vt:lpstr>
      <vt:lpstr>微软雅黑</vt:lpstr>
      <vt:lpstr>SimSun</vt:lpstr>
      <vt:lpstr>SimSun</vt:lpstr>
      <vt:lpstr>.VnTime</vt:lpstr>
      <vt:lpstr>Arial</vt:lpstr>
      <vt:lpstr>Calibri</vt:lpstr>
      <vt:lpstr>Calibri Light</vt:lpstr>
      <vt:lpstr>Lato Light</vt:lpstr>
      <vt:lpstr>Tahoma</vt:lpstr>
      <vt:lpstr>Times New Roman</vt:lpstr>
      <vt:lpstr>印品黑体</vt:lpstr>
      <vt:lpstr>苏新诗爨宝子简</vt:lpstr>
      <vt:lpstr>Slide PowerPoint Hoat Hinh _ Toan Hoa  (69)</vt:lpstr>
      <vt:lpstr>43. Phong cách ngôn ngữ báo chí tt</vt:lpstr>
      <vt:lpstr>1_43. Phong cách ngôn ngữ báo chí tt</vt:lpstr>
      <vt:lpstr>2_43. Phong cách ngôn ngữ báo chí tt</vt:lpstr>
      <vt:lpstr>7_Office Theme</vt:lpstr>
      <vt:lpstr>8_Office Theme</vt:lpstr>
      <vt:lpstr>14_Office Theme</vt:lpstr>
      <vt:lpstr>15_Office Theme</vt:lpstr>
      <vt:lpstr>16_Office Theme</vt:lpstr>
      <vt:lpstr>17_Office Theme</vt:lpstr>
      <vt:lpstr>18_Office Theme</vt:lpstr>
      <vt:lpstr>Office Theme</vt:lpstr>
      <vt:lpstr>https://www.facebook.com/udppt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2022-01-27T15:07:47Z</dcterms:created>
  <dcterms:modified xsi:type="dcterms:W3CDTF">2022-01-28T00:47:46Z</dcterms:modified>
</cp:coreProperties>
</file>