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8" r:id="rId4"/>
    <p:sldId id="260" r:id="rId5"/>
    <p:sldId id="264" r:id="rId6"/>
    <p:sldId id="268" r:id="rId7"/>
    <p:sldId id="269" r:id="rId8"/>
    <p:sldId id="267" r:id="rId9"/>
    <p:sldId id="266" r:id="rId10"/>
    <p:sldId id="270" r:id="rId11"/>
    <p:sldId id="272" r:id="rId12"/>
    <p:sldId id="265" r:id="rId13"/>
    <p:sldId id="273" r:id="rId14"/>
    <p:sldId id="261" r:id="rId15"/>
    <p:sldId id="274" r:id="rId16"/>
    <p:sldId id="275" r:id="rId17"/>
    <p:sldId id="276" r:id="rId18"/>
    <p:sldId id="259" r:id="rId19"/>
    <p:sldId id="279" r:id="rId20"/>
    <p:sldId id="282" r:id="rId21"/>
    <p:sldId id="281" r:id="rId22"/>
    <p:sldId id="271" r:id="rId23"/>
    <p:sldId id="280" r:id="rId24"/>
    <p:sldId id="284" r:id="rId25"/>
    <p:sldId id="283" r:id="rId26"/>
    <p:sldId id="286" r:id="rId27"/>
    <p:sldId id="285" r:id="rId28"/>
    <p:sldId id="287" r:id="rId29"/>
    <p:sldId id="323" r:id="rId30"/>
    <p:sldId id="324" r:id="rId31"/>
    <p:sldId id="333" r:id="rId32"/>
    <p:sldId id="325" r:id="rId33"/>
    <p:sldId id="329" r:id="rId34"/>
    <p:sldId id="334" r:id="rId35"/>
    <p:sldId id="328" r:id="rId36"/>
    <p:sldId id="327" r:id="rId37"/>
    <p:sldId id="330" r:id="rId38"/>
    <p:sldId id="335" r:id="rId39"/>
    <p:sldId id="336" r:id="rId40"/>
    <p:sldId id="338" r:id="rId41"/>
    <p:sldId id="337" r:id="rId42"/>
    <p:sldId id="262" r:id="rId43"/>
    <p:sldId id="339"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B4F1-1625-4AE7-85B2-9EF9BF627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C40E3-8CF0-43B2-B31C-8AC3131A4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D000A-2438-4175-B724-BFCE26DF57A5}"/>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297D8FCA-1BCC-43C8-AEF2-FE5B575EA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46634-B33D-483E-B6A9-531F19D84306}"/>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20094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BEF7B-BE8B-48C1-9FD4-E5C4E019C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32820-4991-44D1-8830-732616C9E2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86086-C502-4164-8A3F-7BC180F6B8DD}"/>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1291C591-154A-40D9-8C31-2E332CDF5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E6925-BB3D-409B-8243-CCE14E8A09FE}"/>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97254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6E63A-74F4-45FB-A96F-BF5DDD82B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5E482D-6902-47AE-8247-86CE5A26A1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FB662-6EAE-4FEE-AB69-3C78360AFC61}"/>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D73CDB62-D239-408F-9D4A-C14D56399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47E3F-8B49-4A20-9C4C-9C413673186F}"/>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18217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07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68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43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2877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887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9729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073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470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76C2-24E3-42BC-8B28-B429442C8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56A55-1589-483C-8117-E095A1BBF0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BD724-14E8-47E4-A7D8-B77B2516481B}"/>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213405AB-A0E6-491A-8D9E-0297CAA97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30251-9913-4418-8368-9ED15FBF8C83}"/>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870523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16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890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2310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764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455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6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9364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613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237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29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3654-BE81-43A7-AD12-7EB72284F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75E6E-E35D-4331-880D-FE7046CE6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D01F1C-0A5B-4AEC-A370-BEF2AC5306C1}"/>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F592645D-C7B6-419B-9F38-4C31D0AAC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811DF-47B4-454E-ADCD-D47863FF5E5D}"/>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75872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3624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6224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8822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65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63-68AB-4912-89A4-4AF626880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327DF-4025-402F-B603-B557E5A63C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B4389-D020-409D-A469-318E51084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C8728-6EEB-4188-AC7E-97F5E407D489}"/>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6" name="Footer Placeholder 5">
            <a:extLst>
              <a:ext uri="{FF2B5EF4-FFF2-40B4-BE49-F238E27FC236}">
                <a16:creationId xmlns:a16="http://schemas.microsoft.com/office/drawing/2014/main" id="{A58D0965-A768-46ED-96BD-3D307922B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06899-A4C9-4838-9361-708A9F64A738}"/>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97946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43A5-4483-4E0B-B23C-B6CEA4F3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A8DE43-BD77-4B8D-A0CD-B2C75CE6C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2B281F-6B34-474C-8FD4-A110DB7195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889F89-E774-4776-861A-69935B278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1D814D-1440-43FE-848B-BA44AB44F6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363EA-5A7A-4F52-A0F7-A2A18BA1368E}"/>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8" name="Footer Placeholder 7">
            <a:extLst>
              <a:ext uri="{FF2B5EF4-FFF2-40B4-BE49-F238E27FC236}">
                <a16:creationId xmlns:a16="http://schemas.microsoft.com/office/drawing/2014/main" id="{E8C8F438-DF20-4C79-AF59-359BF27AC6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A96AB-0B32-43B6-B84D-28FF86B6AA07}"/>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84989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415D-4949-4CF4-BCD1-55E424B9D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D4190-8534-4229-B8FF-F86248BFC0AE}"/>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4" name="Footer Placeholder 3">
            <a:extLst>
              <a:ext uri="{FF2B5EF4-FFF2-40B4-BE49-F238E27FC236}">
                <a16:creationId xmlns:a16="http://schemas.microsoft.com/office/drawing/2014/main" id="{8C4713F8-C0C0-45C8-9E8E-F31FBC1907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FD3465-82AC-4535-92CC-1FEEC43C1F3A}"/>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19507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406D0-66B2-4C09-8B8C-EBC4F2976D7E}"/>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3" name="Footer Placeholder 2">
            <a:extLst>
              <a:ext uri="{FF2B5EF4-FFF2-40B4-BE49-F238E27FC236}">
                <a16:creationId xmlns:a16="http://schemas.microsoft.com/office/drawing/2014/main" id="{40706590-FA29-4098-96AC-4F57D8FC57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BB66A3-0768-4BAA-A80D-85FDA5B58183}"/>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146023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9B7E7-A969-46AE-9D98-1C4F3FEC3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6B51C-2E8B-46F0-8BBA-36141753CC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C31006-1192-4AE6-8AB8-23187BE73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2D2225-1EDB-4E61-9970-E619B61A146A}"/>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6" name="Footer Placeholder 5">
            <a:extLst>
              <a:ext uri="{FF2B5EF4-FFF2-40B4-BE49-F238E27FC236}">
                <a16:creationId xmlns:a16="http://schemas.microsoft.com/office/drawing/2014/main" id="{DF90EA0E-7F0B-4ED0-ACAF-7AD8BD73E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D0A49-4E9A-4490-B1AE-64F77530927E}"/>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83190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2346-B06D-4788-ADE4-5F6DE04E5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62A1CA-2A39-468F-BB3D-4B4F11395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647F7-6E03-4070-844B-36925C9C2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24F86B-C57E-48A5-B2E8-C5157A4813A1}"/>
              </a:ext>
            </a:extLst>
          </p:cNvPr>
          <p:cNvSpPr>
            <a:spLocks noGrp="1"/>
          </p:cNvSpPr>
          <p:nvPr>
            <p:ph type="dt" sz="half" idx="10"/>
          </p:nvPr>
        </p:nvSpPr>
        <p:spPr/>
        <p:txBody>
          <a:bodyPr/>
          <a:lstStyle/>
          <a:p>
            <a:fld id="{0146768C-F790-4314-8A25-2552E992D5B4}" type="datetimeFigureOut">
              <a:rPr lang="en-US" smtClean="0"/>
              <a:t>28/1/2022</a:t>
            </a:fld>
            <a:endParaRPr lang="en-US"/>
          </a:p>
        </p:txBody>
      </p:sp>
      <p:sp>
        <p:nvSpPr>
          <p:cNvPr id="6" name="Footer Placeholder 5">
            <a:extLst>
              <a:ext uri="{FF2B5EF4-FFF2-40B4-BE49-F238E27FC236}">
                <a16:creationId xmlns:a16="http://schemas.microsoft.com/office/drawing/2014/main" id="{53775729-A954-4927-90E2-589DE09CDB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52C67-0B57-4E6E-AEDC-2D3E35A795A4}"/>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423611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E8D0D-D39D-4F42-BE98-73B6749EF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9C2B00-BB20-44F3-8CD8-50FA2CF36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3ACC1-4E74-437E-A1EA-79A98CB65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6768C-F790-4314-8A25-2552E992D5B4}" type="datetimeFigureOut">
              <a:rPr lang="en-US" smtClean="0"/>
              <a:t>28/1/2022</a:t>
            </a:fld>
            <a:endParaRPr lang="en-US"/>
          </a:p>
        </p:txBody>
      </p:sp>
      <p:sp>
        <p:nvSpPr>
          <p:cNvPr id="5" name="Footer Placeholder 4">
            <a:extLst>
              <a:ext uri="{FF2B5EF4-FFF2-40B4-BE49-F238E27FC236}">
                <a16:creationId xmlns:a16="http://schemas.microsoft.com/office/drawing/2014/main" id="{175D31CA-F471-4D82-B1D6-808EAA282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EF2FC-9139-4348-A06C-72D5DFBCB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AFD26-9A94-400F-AD65-2493F70F0CF8}" type="slidenum">
              <a:rPr lang="en-US" smtClean="0"/>
              <a:t>‹#›</a:t>
            </a:fld>
            <a:endParaRPr lang="en-US"/>
          </a:p>
        </p:txBody>
      </p:sp>
    </p:spTree>
    <p:extLst>
      <p:ext uri="{BB962C8B-B14F-4D97-AF65-F5344CB8AC3E}">
        <p14:creationId xmlns:p14="http://schemas.microsoft.com/office/powerpoint/2010/main" val="237387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291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6821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18" Type="http://schemas.openxmlformats.org/officeDocument/2006/relationships/image" Target="../media/image34.png"/><Relationship Id="rId3" Type="http://schemas.openxmlformats.org/officeDocument/2006/relationships/slideLayout" Target="../slideLayouts/slideLayout13.xml"/><Relationship Id="rId7" Type="http://schemas.openxmlformats.org/officeDocument/2006/relationships/slide" Target="slide29.xml"/><Relationship Id="rId12" Type="http://schemas.openxmlformats.org/officeDocument/2006/relationships/slide" Target="slide34.xml"/><Relationship Id="rId17" Type="http://schemas.openxmlformats.org/officeDocument/2006/relationships/image" Target="../media/image33.gif"/><Relationship Id="rId2" Type="http://schemas.openxmlformats.org/officeDocument/2006/relationships/audio" Target="../media/media1.wav"/><Relationship Id="rId16" Type="http://schemas.openxmlformats.org/officeDocument/2006/relationships/image" Target="../media/image32.gif"/><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30.png"/><Relationship Id="rId15" Type="http://schemas.openxmlformats.org/officeDocument/2006/relationships/image" Target="../media/image31.gif"/><Relationship Id="rId10" Type="http://schemas.openxmlformats.org/officeDocument/2006/relationships/slide" Target="slide32.xml"/><Relationship Id="rId4" Type="http://schemas.openxmlformats.org/officeDocument/2006/relationships/image" Target="../media/image29.png"/><Relationship Id="rId9" Type="http://schemas.openxmlformats.org/officeDocument/2006/relationships/slide" Target="slide31.xml"/><Relationship Id="rId14"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18" Type="http://schemas.openxmlformats.org/officeDocument/2006/relationships/slide" Target="slide27.xml"/><Relationship Id="rId3" Type="http://schemas.openxmlformats.org/officeDocument/2006/relationships/audio" Target="../media/audio2.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37.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37.pn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1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2.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png"/><Relationship Id="rId3" Type="http://schemas.openxmlformats.org/officeDocument/2006/relationships/image" Target="../media/image47.png"/><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8.png"/><Relationship Id="rId5" Type="http://schemas.openxmlformats.org/officeDocument/2006/relationships/image" Target="../media/image48.png"/><Relationship Id="rId10" Type="http://schemas.openxmlformats.org/officeDocument/2006/relationships/image" Target="../media/image50.png"/><Relationship Id="rId4" Type="http://schemas.microsoft.com/office/2007/relationships/hdphoto" Target="../media/hdphoto12.wdp"/><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D1E2D-75AB-4A92-9739-B62D7F2AD56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C038EC6-8772-45AF-97BB-040F94D1969A}"/>
              </a:ext>
            </a:extLst>
          </p:cNvPr>
          <p:cNvSpPr txBox="1"/>
          <p:nvPr/>
        </p:nvSpPr>
        <p:spPr>
          <a:xfrm>
            <a:off x="5939405" y="765922"/>
            <a:ext cx="1999586" cy="707886"/>
          </a:xfrm>
          <a:prstGeom prst="rect">
            <a:avLst/>
          </a:prstGeom>
          <a:noFill/>
        </p:spPr>
        <p:txBody>
          <a:bodyPr wrap="none" rtlCol="0">
            <a:spAutoFit/>
          </a:bodyPr>
          <a:lstStyle/>
          <a:p>
            <a:r>
              <a:rPr lang="en-US" sz="4000" b="1" dirty="0" err="1">
                <a:solidFill>
                  <a:schemeClr val="accent6">
                    <a:lumMod val="75000"/>
                  </a:schemeClr>
                </a:solidFill>
                <a:latin typeface="Times New Roman" panose="02020603050405020304" pitchFamily="18" charset="0"/>
                <a:cs typeface="Times New Roman" panose="02020603050405020304" pitchFamily="18" charset="0"/>
              </a:rPr>
              <a:t>Tiết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ECB55B0A-FF9F-44DC-B773-F084F0664428}"/>
              </a:ext>
            </a:extLst>
          </p:cNvPr>
          <p:cNvSpPr txBox="1"/>
          <p:nvPr/>
        </p:nvSpPr>
        <p:spPr>
          <a:xfrm>
            <a:off x="4861276" y="1722916"/>
            <a:ext cx="6483185" cy="1015663"/>
          </a:xfrm>
          <a:prstGeom prst="rect">
            <a:avLst/>
          </a:prstGeom>
          <a:noFill/>
        </p:spPr>
        <p:txBody>
          <a:bodyPr wrap="none" rtlCol="0">
            <a:spAutoFit/>
          </a:bodyPr>
          <a:lstStyle/>
          <a:p>
            <a:r>
              <a:rPr lang="en-US" sz="6000" b="1" dirty="0">
                <a:solidFill>
                  <a:schemeClr val="accent6">
                    <a:lumMod val="75000"/>
                  </a:schemeClr>
                </a:solidFill>
                <a:latin typeface="Times New Roman" panose="02020603050405020304" pitchFamily="18" charset="0"/>
                <a:cs typeface="Times New Roman" panose="02020603050405020304" pitchFamily="18" charset="0"/>
              </a:rPr>
              <a:t>HAI CÂY PHONG</a:t>
            </a:r>
          </a:p>
        </p:txBody>
      </p:sp>
      <p:sp>
        <p:nvSpPr>
          <p:cNvPr id="6" name="TextBox 5">
            <a:extLst>
              <a:ext uri="{FF2B5EF4-FFF2-40B4-BE49-F238E27FC236}">
                <a16:creationId xmlns:a16="http://schemas.microsoft.com/office/drawing/2014/main" id="{BBE22DE1-FA63-47A4-A829-71B0B820FE11}"/>
              </a:ext>
            </a:extLst>
          </p:cNvPr>
          <p:cNvSpPr txBox="1"/>
          <p:nvPr/>
        </p:nvSpPr>
        <p:spPr>
          <a:xfrm>
            <a:off x="7197754" y="2796615"/>
            <a:ext cx="3065263" cy="707886"/>
          </a:xfrm>
          <a:prstGeom prst="rect">
            <a:avLst/>
          </a:prstGeom>
          <a:noFill/>
        </p:spPr>
        <p:txBody>
          <a:bodyPr wrap="none" rtlCol="0">
            <a:spAutoFit/>
          </a:bodyPr>
          <a:lstStyle/>
          <a:p>
            <a:r>
              <a:rPr lang="en-US" sz="4000" b="1" dirty="0">
                <a:solidFill>
                  <a:schemeClr val="accent6">
                    <a:lumMod val="75000"/>
                  </a:schemeClr>
                </a:solidFill>
                <a:latin typeface="Times New Roman" panose="02020603050405020304" pitchFamily="18" charset="0"/>
                <a:cs typeface="Times New Roman" panose="02020603050405020304" pitchFamily="18" charset="0"/>
              </a:rPr>
              <a:t>Ai-t</a:t>
            </a:r>
            <a:r>
              <a:rPr lang="vi-VN" sz="4000" b="1" dirty="0">
                <a:solidFill>
                  <a:schemeClr val="accent6">
                    <a:lumMod val="75000"/>
                  </a:schemeClr>
                </a:solidFill>
                <a:latin typeface="Times New Roman" panose="02020603050405020304" pitchFamily="18" charset="0"/>
                <a:cs typeface="Times New Roman" panose="02020603050405020304" pitchFamily="18" charset="0"/>
              </a:rPr>
              <a:t>ơ</a:t>
            </a:r>
            <a:r>
              <a:rPr lang="en-US" sz="4000" b="1" dirty="0">
                <a:solidFill>
                  <a:schemeClr val="accent6">
                    <a:lumMod val="75000"/>
                  </a:schemeClr>
                </a:solidFill>
                <a:latin typeface="Times New Roman" panose="02020603050405020304" pitchFamily="18" charset="0"/>
                <a:cs typeface="Times New Roman" panose="02020603050405020304" pitchFamily="18" charset="0"/>
              </a:rPr>
              <a:t>-ma-</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tốp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ECA732-826F-4823-BADD-7DD31B5222D6}"/>
              </a:ext>
            </a:extLst>
          </p:cNvPr>
          <p:cNvSpPr txBox="1"/>
          <p:nvPr/>
        </p:nvSpPr>
        <p:spPr>
          <a:xfrm>
            <a:off x="6300132" y="4119421"/>
            <a:ext cx="3605474" cy="707886"/>
          </a:xfrm>
          <a:prstGeom prst="rect">
            <a:avLst/>
          </a:prstGeom>
          <a:noFill/>
        </p:spPr>
        <p:txBody>
          <a:bodyPr wrap="none" rtlCol="0">
            <a:spAutoFit/>
          </a:bodyPr>
          <a:lstStyle/>
          <a:p>
            <a:r>
              <a:rPr lang="en-US" sz="4000" b="1" dirty="0" err="1">
                <a:solidFill>
                  <a:schemeClr val="accent6">
                    <a:lumMod val="75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B42EB14-E728-4452-AB25-87CED7AE60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99043">
                        <a14:foregroundMark x1="20813" y1="55833" x2="20813" y2="55833"/>
                        <a14:foregroundMark x1="20813" y1="56667" x2="20813" y2="56667"/>
                        <a14:foregroundMark x1="18182" y1="59167" x2="18182" y2="59167"/>
                        <a14:foregroundMark x1="16268" y1="59167" x2="16268" y2="59167"/>
                        <a14:foregroundMark x1="13397" y1="58333" x2="13397" y2="58333"/>
                        <a14:foregroundMark x1="12440" y1="55833" x2="12440" y2="55833"/>
                        <a14:foregroundMark x1="11244" y1="55833" x2="11244" y2="55833"/>
                        <a14:foregroundMark x1="16029" y1="69167" x2="23923" y2="69167"/>
                        <a14:foregroundMark x1="27512" y1="69167" x2="29187" y2="69167"/>
                        <a14:foregroundMark x1="40909" y1="56667" x2="42105" y2="56667"/>
                        <a14:foregroundMark x1="49522" y1="55000" x2="53828" y2="56667"/>
                        <a14:foregroundMark x1="57416" y1="55833" x2="57416" y2="55833"/>
                        <a14:foregroundMark x1="60048" y1="55833" x2="64833" y2="58333"/>
                        <a14:foregroundMark x1="75837" y1="58333" x2="83971" y2="54167"/>
                        <a14:foregroundMark x1="70335" y1="71667" x2="39474" y2="75000"/>
                        <a14:foregroundMark x1="33254" y1="74167" x2="33254" y2="74167"/>
                        <a14:foregroundMark x1="29187" y1="74167" x2="29187" y2="74167"/>
                        <a14:foregroundMark x1="23445" y1="75833" x2="23445" y2="75833"/>
                        <a14:foregroundMark x1="17943" y1="75833" x2="17943" y2="75833"/>
                        <a14:foregroundMark x1="11722" y1="75833" x2="11722" y2="75833"/>
                        <a14:foregroundMark x1="9809" y1="70833" x2="9809" y2="70833"/>
                        <a14:foregroundMark x1="6220" y1="56667" x2="6220" y2="56667"/>
                        <a14:foregroundMark x1="5263" y1="50833" x2="5263" y2="49167"/>
                        <a14:foregroundMark x1="5263" y1="35000" x2="5263" y2="35000"/>
                        <a14:foregroundMark x1="5263" y1="35000" x2="5263" y2="35000"/>
                        <a14:foregroundMark x1="2392" y1="46667" x2="1196" y2="57500"/>
                        <a14:foregroundMark x1="478" y1="70000" x2="478" y2="70000"/>
                        <a14:foregroundMark x1="478" y1="61667" x2="478" y2="61667"/>
                        <a14:foregroundMark x1="2392" y1="39167" x2="2392" y2="39167"/>
                        <a14:foregroundMark x1="3589" y1="35000" x2="9809" y2="32500"/>
                        <a14:foregroundMark x1="13876" y1="32500" x2="13876" y2="32500"/>
                        <a14:foregroundMark x1="17943" y1="32500" x2="17943" y2="32500"/>
                        <a14:foregroundMark x1="33732" y1="29167" x2="36124" y2="30000"/>
                        <a14:foregroundMark x1="42823" y1="30000" x2="47368" y2="31667"/>
                        <a14:foregroundMark x1="65789" y1="28333" x2="67943" y2="28333"/>
                        <a14:foregroundMark x1="73206" y1="25833" x2="82297" y2="32500"/>
                        <a14:foregroundMark x1="85646" y1="34167" x2="85646" y2="34167"/>
                        <a14:foregroundMark x1="87560" y1="36667" x2="88995" y2="39167"/>
                        <a14:foregroundMark x1="90670" y1="45000" x2="92105" y2="56667"/>
                        <a14:foregroundMark x1="93062" y1="63333" x2="93062" y2="65000"/>
                        <a14:foregroundMark x1="96172" y1="46667" x2="96172" y2="46667"/>
                        <a14:foregroundMark x1="96172" y1="38333" x2="96172" y2="38333"/>
                        <a14:foregroundMark x1="96172" y1="38333" x2="96172" y2="38333"/>
                        <a14:foregroundMark x1="96172" y1="38333" x2="96172" y2="38333"/>
                        <a14:foregroundMark x1="96890" y1="32500" x2="98804" y2="34167"/>
                        <a14:foregroundMark x1="99043" y1="35000" x2="99043" y2="35000"/>
                      </a14:backgroundRemoval>
                    </a14:imgEffect>
                  </a14:imgLayer>
                </a14:imgProps>
              </a:ext>
            </a:extLst>
          </a:blip>
          <a:stretch>
            <a:fillRect/>
          </a:stretch>
        </p:blipFill>
        <p:spPr>
          <a:xfrm>
            <a:off x="0" y="5715000"/>
            <a:ext cx="3981450" cy="1143000"/>
          </a:xfrm>
          <a:prstGeom prst="rect">
            <a:avLst/>
          </a:prstGeom>
        </p:spPr>
      </p:pic>
      <p:pic>
        <p:nvPicPr>
          <p:cNvPr id="8" name="Picture 7">
            <a:extLst>
              <a:ext uri="{FF2B5EF4-FFF2-40B4-BE49-F238E27FC236}">
                <a16:creationId xmlns:a16="http://schemas.microsoft.com/office/drawing/2014/main" id="{457D55CE-5E56-44A0-A5BF-5D181DA817D9}"/>
              </a:ext>
            </a:extLst>
          </p:cNvPr>
          <p:cNvPicPr>
            <a:picLocks noChangeAspect="1"/>
          </p:cNvPicPr>
          <p:nvPr/>
        </p:nvPicPr>
        <p:blipFill>
          <a:blip r:embed="rId5"/>
          <a:stretch>
            <a:fillRect/>
          </a:stretch>
        </p:blipFill>
        <p:spPr>
          <a:xfrm>
            <a:off x="4623960" y="2848525"/>
            <a:ext cx="5712447" cy="3810330"/>
          </a:xfrm>
          <a:prstGeom prst="rect">
            <a:avLst/>
          </a:prstGeom>
        </p:spPr>
      </p:pic>
    </p:spTree>
    <p:extLst>
      <p:ext uri="{BB962C8B-B14F-4D97-AF65-F5344CB8AC3E}">
        <p14:creationId xmlns:p14="http://schemas.microsoft.com/office/powerpoint/2010/main" val="37042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100667"/>
            <a:ext cx="12192000" cy="6892080"/>
          </a:xfrm>
          <a:prstGeom prst="rect">
            <a:avLst/>
          </a:prstGeom>
        </p:spPr>
      </p:pic>
      <p:sp>
        <p:nvSpPr>
          <p:cNvPr id="3" name="TextBox 2">
            <a:extLst>
              <a:ext uri="{FF2B5EF4-FFF2-40B4-BE49-F238E27FC236}">
                <a16:creationId xmlns:a16="http://schemas.microsoft.com/office/drawing/2014/main" id="{3DBBF7F1-BC24-4411-9651-503E334A76B4}"/>
              </a:ext>
            </a:extLst>
          </p:cNvPr>
          <p:cNvSpPr txBox="1"/>
          <p:nvPr/>
        </p:nvSpPr>
        <p:spPr>
          <a:xfrm>
            <a:off x="4384612" y="400565"/>
            <a:ext cx="1512849" cy="751872"/>
          </a:xfrm>
          <a:prstGeom prst="rect">
            <a:avLst/>
          </a:prstGeom>
          <a:noFill/>
        </p:spPr>
        <p:txBody>
          <a:bodyPr wrap="squar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57C8242-61D1-4331-ABB8-9D1A8BF3D0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2939331" y="-63837"/>
            <a:ext cx="1016439" cy="1011922"/>
          </a:xfrm>
          <a:prstGeom prst="rect">
            <a:avLst/>
          </a:prstGeom>
        </p:spPr>
      </p:pic>
      <p:pic>
        <p:nvPicPr>
          <p:cNvPr id="5" name="Picture 4">
            <a:extLst>
              <a:ext uri="{FF2B5EF4-FFF2-40B4-BE49-F238E27FC236}">
                <a16:creationId xmlns:a16="http://schemas.microsoft.com/office/drawing/2014/main" id="{7107E94B-040F-4147-A80C-CE19847E01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6086600" y="442124"/>
            <a:ext cx="1016439" cy="1011922"/>
          </a:xfrm>
          <a:prstGeom prst="rect">
            <a:avLst/>
          </a:prstGeom>
        </p:spPr>
      </p:pic>
      <p:cxnSp>
        <p:nvCxnSpPr>
          <p:cNvPr id="11" name="Straight Connector 10">
            <a:extLst>
              <a:ext uri="{FF2B5EF4-FFF2-40B4-BE49-F238E27FC236}">
                <a16:creationId xmlns:a16="http://schemas.microsoft.com/office/drawing/2014/main" id="{88047D79-253A-4334-8D10-B3B1280A2164}"/>
              </a:ext>
            </a:extLst>
          </p:cNvPr>
          <p:cNvCxnSpPr>
            <a:cxnSpLocks/>
          </p:cNvCxnSpPr>
          <p:nvPr/>
        </p:nvCxnSpPr>
        <p:spPr>
          <a:xfrm>
            <a:off x="978433" y="2508308"/>
            <a:ext cx="4381827" cy="0"/>
          </a:xfrm>
          <a:prstGeom prst="line">
            <a:avLst/>
          </a:prstGeom>
          <a:ln w="57150">
            <a:prstDash val="sysDot"/>
          </a:ln>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883935E9-58A1-46B3-B331-A2A2787EBC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524174" y="1494177"/>
            <a:ext cx="3731461" cy="3731461"/>
          </a:xfrm>
          <a:prstGeom prst="rect">
            <a:avLst/>
          </a:prstGeom>
        </p:spPr>
      </p:pic>
      <p:cxnSp>
        <p:nvCxnSpPr>
          <p:cNvPr id="19" name="Straight Connector 18">
            <a:extLst>
              <a:ext uri="{FF2B5EF4-FFF2-40B4-BE49-F238E27FC236}">
                <a16:creationId xmlns:a16="http://schemas.microsoft.com/office/drawing/2014/main" id="{D187C3CC-8257-49BC-96C2-32E1A371A49A}"/>
              </a:ext>
            </a:extLst>
          </p:cNvPr>
          <p:cNvCxnSpPr>
            <a:cxnSpLocks/>
          </p:cNvCxnSpPr>
          <p:nvPr/>
        </p:nvCxnSpPr>
        <p:spPr>
          <a:xfrm>
            <a:off x="7710775" y="3103927"/>
            <a:ext cx="3488528" cy="0"/>
          </a:xfrm>
          <a:prstGeom prst="line">
            <a:avLst/>
          </a:prstGeom>
          <a:ln w="5715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id="{8C51A258-D12E-4E57-97D9-2D972A8A08EC}"/>
              </a:ext>
            </a:extLst>
          </p:cNvPr>
          <p:cNvSpPr/>
          <p:nvPr/>
        </p:nvSpPr>
        <p:spPr>
          <a:xfrm>
            <a:off x="948766" y="2730157"/>
            <a:ext cx="4000740" cy="523220"/>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Hình ảnh hai cây phong</a:t>
            </a:r>
            <a:endParaRPr lang="en-US" sz="2800" dirty="0"/>
          </a:p>
        </p:txBody>
      </p:sp>
      <p:sp>
        <p:nvSpPr>
          <p:cNvPr id="22" name="Rectangle 21">
            <a:extLst>
              <a:ext uri="{FF2B5EF4-FFF2-40B4-BE49-F238E27FC236}">
                <a16:creationId xmlns:a16="http://schemas.microsoft.com/office/drawing/2014/main" id="{12656732-1FB8-4861-9F55-95A13E662DE1}"/>
              </a:ext>
            </a:extLst>
          </p:cNvPr>
          <p:cNvSpPr/>
          <p:nvPr/>
        </p:nvSpPr>
        <p:spPr>
          <a:xfrm>
            <a:off x="881654" y="1567365"/>
            <a:ext cx="4381828"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1:</a:t>
            </a:r>
            <a:r>
              <a:rPr lang="vi-VN" sz="2800" i="1" dirty="0">
                <a:solidFill>
                  <a:srgbClr val="000000"/>
                </a:solidFill>
                <a:latin typeface="Times New Roman" panose="02020603050405020304" pitchFamily="18" charset="0"/>
                <a:ea typeface="Times New Roman" panose="02020603050405020304" pitchFamily="18" charset="0"/>
              </a:rPr>
              <a:t> từ đầu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i="1" dirty="0">
                <a:solidFill>
                  <a:srgbClr val="000000"/>
                </a:solidFill>
                <a:latin typeface="Times New Roman" panose="02020603050405020304" pitchFamily="18" charset="0"/>
                <a:ea typeface="Times New Roman" panose="02020603050405020304" pitchFamily="18" charset="0"/>
              </a:rPr>
              <a:t> chiếc gương thần xanh</a:t>
            </a:r>
            <a:endParaRPr lang="en-US" dirty="0"/>
          </a:p>
        </p:txBody>
      </p:sp>
      <p:sp>
        <p:nvSpPr>
          <p:cNvPr id="26" name="Rectangle 25">
            <a:extLst>
              <a:ext uri="{FF2B5EF4-FFF2-40B4-BE49-F238E27FC236}">
                <a16:creationId xmlns:a16="http://schemas.microsoft.com/office/drawing/2014/main" id="{C1C1A3D9-94B8-42B4-A9DF-DB51EB2A8D77}"/>
              </a:ext>
            </a:extLst>
          </p:cNvPr>
          <p:cNvSpPr/>
          <p:nvPr/>
        </p:nvSpPr>
        <p:spPr>
          <a:xfrm>
            <a:off x="9044252" y="2580707"/>
            <a:ext cx="2526910" cy="523220"/>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Phần 2: còn lại</a:t>
            </a:r>
            <a:endParaRPr lang="en-US" dirty="0"/>
          </a:p>
        </p:txBody>
      </p:sp>
      <p:sp>
        <p:nvSpPr>
          <p:cNvPr id="27" name="Rectangle 26">
            <a:extLst>
              <a:ext uri="{FF2B5EF4-FFF2-40B4-BE49-F238E27FC236}">
                <a16:creationId xmlns:a16="http://schemas.microsoft.com/office/drawing/2014/main" id="{B7EBFF6A-B412-4AE3-A09B-1417847C9CDD}"/>
              </a:ext>
            </a:extLst>
          </p:cNvPr>
          <p:cNvSpPr/>
          <p:nvPr/>
        </p:nvSpPr>
        <p:spPr>
          <a:xfrm>
            <a:off x="7343164" y="3359908"/>
            <a:ext cx="4060219" cy="954107"/>
          </a:xfrm>
          <a:prstGeom prst="rect">
            <a:avLst/>
          </a:prstGeom>
        </p:spPr>
        <p:txBody>
          <a:bodyPr wrap="square">
            <a:spAutoFit/>
          </a:bodyPr>
          <a:lstStyle/>
          <a:p>
            <a:r>
              <a:rPr lang="vi-VN" sz="2800" dirty="0">
                <a:solidFill>
                  <a:srgbClr val="000000"/>
                </a:solidFill>
                <a:latin typeface="Times New Roman" panose="02020603050405020304" pitchFamily="18" charset="0"/>
                <a:ea typeface="Times New Roman" panose="02020603050405020304" pitchFamily="18" charset="0"/>
              </a:rPr>
              <a:t>Hai cây phong gắn liền với những kỉ niệm thời thơ ấu </a:t>
            </a:r>
            <a:endParaRPr lang="en-US" dirty="0"/>
          </a:p>
        </p:txBody>
      </p:sp>
    </p:spTree>
    <p:extLst>
      <p:ext uri="{BB962C8B-B14F-4D97-AF65-F5344CB8AC3E}">
        <p14:creationId xmlns:p14="http://schemas.microsoft.com/office/powerpoint/2010/main" val="23234691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088485" y="2258169"/>
            <a:ext cx="60597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II.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Suy</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ngẫm</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phản</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hồi</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118791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93B5D-A139-42C3-BC4C-FD25767B6B13}"/>
              </a:ext>
            </a:extLst>
          </p:cNvPr>
          <p:cNvPicPr>
            <a:picLocks noChangeAspect="1"/>
          </p:cNvPicPr>
          <p:nvPr/>
        </p:nvPicPr>
        <p:blipFill>
          <a:blip r:embed="rId2"/>
          <a:stretch>
            <a:fillRect/>
          </a:stretch>
        </p:blipFill>
        <p:spPr>
          <a:xfrm>
            <a:off x="0" y="23173"/>
            <a:ext cx="12192000" cy="6861345"/>
          </a:xfrm>
          <a:prstGeom prst="rect">
            <a:avLst/>
          </a:prstGeom>
        </p:spPr>
      </p:pic>
      <p:pic>
        <p:nvPicPr>
          <p:cNvPr id="97" name="Picture 96">
            <a:extLst>
              <a:ext uri="{FF2B5EF4-FFF2-40B4-BE49-F238E27FC236}">
                <a16:creationId xmlns:a16="http://schemas.microsoft.com/office/drawing/2014/main" id="{F7FC4508-515E-4235-9F8B-A732765496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3007060" y="5104092"/>
            <a:ext cx="3883487" cy="2588991"/>
          </a:xfrm>
          <a:prstGeom prst="rect">
            <a:avLst/>
          </a:prstGeom>
        </p:spPr>
      </p:pic>
      <p:pic>
        <p:nvPicPr>
          <p:cNvPr id="98" name="Picture 97">
            <a:extLst>
              <a:ext uri="{FF2B5EF4-FFF2-40B4-BE49-F238E27FC236}">
                <a16:creationId xmlns:a16="http://schemas.microsoft.com/office/drawing/2014/main" id="{1E5DEA8C-8A4C-483B-96BA-822FFBB4E5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6191943" y="5135903"/>
            <a:ext cx="3883487" cy="2588991"/>
          </a:xfrm>
          <a:prstGeom prst="rect">
            <a:avLst/>
          </a:prstGeom>
        </p:spPr>
      </p:pic>
      <p:pic>
        <p:nvPicPr>
          <p:cNvPr id="99" name="Picture 98">
            <a:extLst>
              <a:ext uri="{FF2B5EF4-FFF2-40B4-BE49-F238E27FC236}">
                <a16:creationId xmlns:a16="http://schemas.microsoft.com/office/drawing/2014/main" id="{81776552-196A-4F16-91E3-D2862A673B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8557639" y="5035235"/>
            <a:ext cx="3883487" cy="2588991"/>
          </a:xfrm>
          <a:prstGeom prst="rect">
            <a:avLst/>
          </a:prstGeom>
        </p:spPr>
      </p:pic>
      <p:pic>
        <p:nvPicPr>
          <p:cNvPr id="101" name="Picture 100" descr="C:\Users\DELL\Downloads\Blue and White Tech Cause and Effect Graphic Organizers (1).png">
            <a:extLst>
              <a:ext uri="{FF2B5EF4-FFF2-40B4-BE49-F238E27FC236}">
                <a16:creationId xmlns:a16="http://schemas.microsoft.com/office/drawing/2014/main" id="{9C0C078E-B466-40F1-B0FA-2F9BDE5088C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802" y="1165100"/>
            <a:ext cx="8498048" cy="5202144"/>
          </a:xfrm>
          <a:prstGeom prst="rect">
            <a:avLst/>
          </a:prstGeom>
          <a:noFill/>
          <a:ln>
            <a:noFill/>
          </a:ln>
        </p:spPr>
      </p:pic>
      <p:sp>
        <p:nvSpPr>
          <p:cNvPr id="102" name="TextBox 101">
            <a:extLst>
              <a:ext uri="{FF2B5EF4-FFF2-40B4-BE49-F238E27FC236}">
                <a16:creationId xmlns:a16="http://schemas.microsoft.com/office/drawing/2014/main" id="{558F66CE-7182-4D06-A602-6AD6A768FCC8}"/>
              </a:ext>
            </a:extLst>
          </p:cNvPr>
          <p:cNvSpPr txBox="1"/>
          <p:nvPr/>
        </p:nvSpPr>
        <p:spPr>
          <a:xfrm>
            <a:off x="2642533" y="238729"/>
            <a:ext cx="8363823" cy="751872"/>
          </a:xfrm>
          <a:prstGeom prst="rect">
            <a:avLst/>
          </a:prstGeom>
          <a:noFill/>
        </p:spPr>
        <p:txBody>
          <a:bodyPr wrap="squar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3" name="Picture 102">
            <a:extLst>
              <a:ext uri="{FF2B5EF4-FFF2-40B4-BE49-F238E27FC236}">
                <a16:creationId xmlns:a16="http://schemas.microsoft.com/office/drawing/2014/main" id="{F4C6A220-A91E-4722-A116-61F04671CF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21" b="89732" l="9778" r="91556">
                        <a14:foregroundMark x1="91556" y1="62054" x2="91556" y2="62054"/>
                      </a14:backgroundRemoval>
                    </a14:imgEffect>
                  </a14:imgLayer>
                </a14:imgProps>
              </a:ext>
            </a:extLst>
          </a:blip>
          <a:stretch>
            <a:fillRect/>
          </a:stretch>
        </p:blipFill>
        <p:spPr>
          <a:xfrm>
            <a:off x="1452679" y="52510"/>
            <a:ext cx="1016439" cy="1011922"/>
          </a:xfrm>
          <a:prstGeom prst="rect">
            <a:avLst/>
          </a:prstGeom>
        </p:spPr>
      </p:pic>
      <p:pic>
        <p:nvPicPr>
          <p:cNvPr id="104" name="Picture 103">
            <a:extLst>
              <a:ext uri="{FF2B5EF4-FFF2-40B4-BE49-F238E27FC236}">
                <a16:creationId xmlns:a16="http://schemas.microsoft.com/office/drawing/2014/main" id="{05DF70E5-A847-4621-9758-4253870541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21" b="89732" l="9778" r="91556">
                        <a14:foregroundMark x1="91556" y1="62054" x2="91556" y2="62054"/>
                      </a14:backgroundRemoval>
                    </a14:imgEffect>
                  </a14:imgLayer>
                </a14:imgProps>
              </a:ext>
            </a:extLst>
          </a:blip>
          <a:stretch>
            <a:fillRect/>
          </a:stretch>
        </p:blipFill>
        <p:spPr>
          <a:xfrm>
            <a:off x="10671551" y="153178"/>
            <a:ext cx="1016439" cy="1011922"/>
          </a:xfrm>
          <a:prstGeom prst="rect">
            <a:avLst/>
          </a:prstGeom>
        </p:spPr>
      </p:pic>
    </p:spTree>
    <p:extLst>
      <p:ext uri="{BB962C8B-B14F-4D97-AF65-F5344CB8AC3E}">
        <p14:creationId xmlns:p14="http://schemas.microsoft.com/office/powerpoint/2010/main" val="3388197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barn(inVertical)">
                                      <p:cBhvr>
                                        <p:cTn id="1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2594002" y="224452"/>
            <a:ext cx="8150565"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437971" y="11854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55919" y="-78479"/>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314870" y="102479"/>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540074" y="-78479"/>
            <a:ext cx="1088964" cy="963685"/>
          </a:xfrm>
          <a:prstGeom prst="rect">
            <a:avLst/>
          </a:prstGeom>
        </p:spPr>
      </p:pic>
      <p:sp>
        <p:nvSpPr>
          <p:cNvPr id="2" name="Rectangle: Rounded Corners 1">
            <a:extLst>
              <a:ext uri="{FF2B5EF4-FFF2-40B4-BE49-F238E27FC236}">
                <a16:creationId xmlns:a16="http://schemas.microsoft.com/office/drawing/2014/main" id="{F89FA205-0219-466D-88F0-C51FE425583B}"/>
              </a:ext>
            </a:extLst>
          </p:cNvPr>
          <p:cNvSpPr/>
          <p:nvPr/>
        </p:nvSpPr>
        <p:spPr>
          <a:xfrm>
            <a:off x="1064913" y="1495528"/>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Nghiêng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lay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cành</a:t>
            </a:r>
            <a:endParaRPr lang="en-US"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DD5A096-1377-4401-838F-DB61E255694F}"/>
              </a:ext>
            </a:extLst>
          </p:cNvPr>
          <p:cNvPicPr>
            <a:picLocks noChangeAspect="1"/>
          </p:cNvPicPr>
          <p:nvPr/>
        </p:nvPicPr>
        <p:blipFill>
          <a:blip r:embed="rId4"/>
          <a:stretch>
            <a:fillRect/>
          </a:stretch>
        </p:blipFill>
        <p:spPr>
          <a:xfrm>
            <a:off x="3719918" y="2132065"/>
            <a:ext cx="4259141" cy="2373700"/>
          </a:xfrm>
          <a:prstGeom prst="rect">
            <a:avLst/>
          </a:prstGeom>
        </p:spPr>
      </p:pic>
      <p:cxnSp>
        <p:nvCxnSpPr>
          <p:cNvPr id="20" name="Straight Connector 19">
            <a:extLst>
              <a:ext uri="{FF2B5EF4-FFF2-40B4-BE49-F238E27FC236}">
                <a16:creationId xmlns:a16="http://schemas.microsoft.com/office/drawing/2014/main" id="{2894FA39-0FC5-4326-92CA-735023F481C1}"/>
              </a:ext>
            </a:extLst>
          </p:cNvPr>
          <p:cNvCxnSpPr>
            <a:cxnSpLocks/>
          </p:cNvCxnSpPr>
          <p:nvPr/>
        </p:nvCxnSpPr>
        <p:spPr>
          <a:xfrm>
            <a:off x="4160939" y="1870041"/>
            <a:ext cx="983330" cy="59906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25" name="Rectangle: Rounded Corners 24">
            <a:extLst>
              <a:ext uri="{FF2B5EF4-FFF2-40B4-BE49-F238E27FC236}">
                <a16:creationId xmlns:a16="http://schemas.microsoft.com/office/drawing/2014/main" id="{18C533DB-514A-495C-BBA9-E5FF1C3D099C}"/>
              </a:ext>
            </a:extLst>
          </p:cNvPr>
          <p:cNvSpPr/>
          <p:nvPr/>
        </p:nvSpPr>
        <p:spPr>
          <a:xfrm>
            <a:off x="6349526" y="1038162"/>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ngớt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endParaRPr lang="en-US"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753308A2-8AA4-4D3A-91C8-680DDB0B2EB5}"/>
              </a:ext>
            </a:extLst>
          </p:cNvPr>
          <p:cNvCxnSpPr>
            <a:cxnSpLocks/>
          </p:cNvCxnSpPr>
          <p:nvPr/>
        </p:nvCxnSpPr>
        <p:spPr>
          <a:xfrm flipH="1" flipV="1">
            <a:off x="6895750" y="1715410"/>
            <a:ext cx="99979" cy="111453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E41D8260-E926-49D8-A214-C4B7729A69B1}"/>
              </a:ext>
            </a:extLst>
          </p:cNvPr>
          <p:cNvCxnSpPr>
            <a:cxnSpLocks/>
          </p:cNvCxnSpPr>
          <p:nvPr/>
        </p:nvCxnSpPr>
        <p:spPr>
          <a:xfrm flipV="1">
            <a:off x="6895750" y="2708536"/>
            <a:ext cx="1408243" cy="61038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2" name="Rectangle: Rounded Corners 31">
            <a:extLst>
              <a:ext uri="{FF2B5EF4-FFF2-40B4-BE49-F238E27FC236}">
                <a16:creationId xmlns:a16="http://schemas.microsoft.com/office/drawing/2014/main" id="{892CAE9C-DAE7-4A95-9F6F-A9050399840E}"/>
              </a:ext>
            </a:extLst>
          </p:cNvPr>
          <p:cNvSpPr/>
          <p:nvPr/>
        </p:nvSpPr>
        <p:spPr>
          <a:xfrm>
            <a:off x="8303993" y="2053526"/>
            <a:ext cx="3175832" cy="863948"/>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Có khi như làn s</a:t>
            </a:r>
            <a:r>
              <a:rPr lang="en-US" dirty="0">
                <a:latin typeface="Times New Roman" panose="02020603050405020304" pitchFamily="18" charset="0"/>
                <a:cs typeface="Times New Roman" panose="02020603050405020304" pitchFamily="18" charset="0"/>
              </a:rPr>
              <a:t>ó</a:t>
            </a:r>
            <a:r>
              <a:rPr lang="vi-VN" dirty="0">
                <a:latin typeface="Times New Roman" panose="02020603050405020304" pitchFamily="18" charset="0"/>
                <a:cs typeface="Times New Roman" panose="02020603050405020304" pitchFamily="18" charset="0"/>
              </a:rPr>
              <a:t>ng thủy triều, có khi lại như một tiếng thì thầm thiết tha nồng thắm</a:t>
            </a:r>
            <a:r>
              <a:rPr lang="en-US" dirty="0">
                <a:latin typeface="Times New Roman" panose="02020603050405020304" pitchFamily="18" charset="0"/>
                <a:cs typeface="Times New Roman" panose="02020603050405020304" pitchFamily="18" charset="0"/>
              </a:rPr>
              <a:t>.</a:t>
            </a:r>
          </a:p>
        </p:txBody>
      </p:sp>
      <p:cxnSp>
        <p:nvCxnSpPr>
          <p:cNvPr id="33" name="Straight Connector 32">
            <a:extLst>
              <a:ext uri="{FF2B5EF4-FFF2-40B4-BE49-F238E27FC236}">
                <a16:creationId xmlns:a16="http://schemas.microsoft.com/office/drawing/2014/main" id="{234D6CE3-C211-45F0-AE90-AD18717D5E18}"/>
              </a:ext>
            </a:extLst>
          </p:cNvPr>
          <p:cNvCxnSpPr>
            <a:cxnSpLocks/>
          </p:cNvCxnSpPr>
          <p:nvPr/>
        </p:nvCxnSpPr>
        <p:spPr>
          <a:xfrm flipH="1">
            <a:off x="3976382" y="3624842"/>
            <a:ext cx="923996" cy="409411"/>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Rectangle: Rounded Corners 34">
            <a:extLst>
              <a:ext uri="{FF2B5EF4-FFF2-40B4-BE49-F238E27FC236}">
                <a16:creationId xmlns:a16="http://schemas.microsoft.com/office/drawing/2014/main" id="{AD4B2132-2F80-4627-B902-DBDF520A92C0}"/>
              </a:ext>
            </a:extLst>
          </p:cNvPr>
          <p:cNvSpPr/>
          <p:nvPr/>
        </p:nvSpPr>
        <p:spPr>
          <a:xfrm>
            <a:off x="8236841" y="3840753"/>
            <a:ext cx="3462136"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vi-VN" dirty="0">
                <a:latin typeface="Times New Roman" panose="02020603050405020304" pitchFamily="18" charset="0"/>
                <a:cs typeface="Times New Roman" panose="02020603050405020304" pitchFamily="18" charset="0"/>
              </a:rPr>
              <a:t>Có khi im bặt rồi lại cất tiếng thở dài như thương tiếc người nào</a:t>
            </a:r>
            <a:r>
              <a:rPr lang="en-US" dirty="0">
                <a:latin typeface="Times New Roman" panose="02020603050405020304" pitchFamily="18" charset="0"/>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D9B59F07-FB5E-47D3-9175-86D53A07B3A0}"/>
              </a:ext>
            </a:extLst>
          </p:cNvPr>
          <p:cNvCxnSpPr>
            <a:cxnSpLocks/>
          </p:cNvCxnSpPr>
          <p:nvPr/>
        </p:nvCxnSpPr>
        <p:spPr>
          <a:xfrm>
            <a:off x="5911842" y="3884904"/>
            <a:ext cx="2323681" cy="35832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1" name="Rectangle: Rounded Corners 40">
            <a:extLst>
              <a:ext uri="{FF2B5EF4-FFF2-40B4-BE49-F238E27FC236}">
                <a16:creationId xmlns:a16="http://schemas.microsoft.com/office/drawing/2014/main" id="{9A79379F-8F5E-42A7-BA59-9109ECCD52C2}"/>
              </a:ext>
            </a:extLst>
          </p:cNvPr>
          <p:cNvSpPr/>
          <p:nvPr/>
        </p:nvSpPr>
        <p:spPr>
          <a:xfrm>
            <a:off x="902429" y="3726548"/>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vi-VN" dirty="0">
                <a:latin typeface="Times New Roman" panose="02020603050405020304" pitchFamily="18" charset="0"/>
                <a:cs typeface="Times New Roman" panose="02020603050405020304" pitchFamily="18" charset="0"/>
              </a:rPr>
              <a:t>Vừa dịu dàng thân thương, vừa dẻo dai, dũng mãnh.</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A4B511F4-DD60-43C6-810C-F0F1569FFD41}"/>
              </a:ext>
            </a:extLst>
          </p:cNvPr>
          <p:cNvSpPr/>
          <p:nvPr/>
        </p:nvSpPr>
        <p:spPr>
          <a:xfrm>
            <a:off x="3719918" y="5022151"/>
            <a:ext cx="5008229"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=&gt; </a:t>
            </a:r>
            <a:r>
              <a:rPr lang="vi-VN" dirty="0">
                <a:latin typeface="Times New Roman" panose="02020603050405020304" pitchFamily="18" charset="0"/>
                <a:cs typeface="Times New Roman" panose="02020603050405020304" pitchFamily="18" charset="0"/>
              </a:rPr>
              <a:t>Hai cây phong như có tâm hồn, tình cảm riêng</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52" name="Speech Bubble: Rectangle with Corners Rounded 51">
            <a:extLst>
              <a:ext uri="{FF2B5EF4-FFF2-40B4-BE49-F238E27FC236}">
                <a16:creationId xmlns:a16="http://schemas.microsoft.com/office/drawing/2014/main" id="{DB0C2990-C935-426A-925A-B66004C48387}"/>
              </a:ext>
            </a:extLst>
          </p:cNvPr>
          <p:cNvSpPr/>
          <p:nvPr/>
        </p:nvSpPr>
        <p:spPr>
          <a:xfrm>
            <a:off x="1540384" y="2598720"/>
            <a:ext cx="1738531"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endParaRPr lang="en-US" sz="2800" dirty="0">
              <a:latin typeface="Times New Roman" panose="02020603050405020304" pitchFamily="18" charset="0"/>
              <a:cs typeface="Times New Roman" panose="02020603050405020304" pitchFamily="18" charset="0"/>
            </a:endParaRPr>
          </a:p>
        </p:txBody>
      </p:sp>
      <p:sp>
        <p:nvSpPr>
          <p:cNvPr id="53" name="Speech Bubble: Rectangle with Corners Rounded 52">
            <a:extLst>
              <a:ext uri="{FF2B5EF4-FFF2-40B4-BE49-F238E27FC236}">
                <a16:creationId xmlns:a16="http://schemas.microsoft.com/office/drawing/2014/main" id="{4AABBDD7-81A4-4E20-B362-6D38C9D6791D}"/>
              </a:ext>
            </a:extLst>
          </p:cNvPr>
          <p:cNvSpPr/>
          <p:nvPr/>
        </p:nvSpPr>
        <p:spPr>
          <a:xfrm>
            <a:off x="4655891" y="2131733"/>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endParaRPr lang="en-US" sz="2800" dirty="0">
              <a:latin typeface="Times New Roman" panose="02020603050405020304" pitchFamily="18" charset="0"/>
              <a:cs typeface="Times New Roman" panose="02020603050405020304" pitchFamily="18" charset="0"/>
            </a:endParaRPr>
          </a:p>
        </p:txBody>
      </p:sp>
      <p:sp>
        <p:nvSpPr>
          <p:cNvPr id="54" name="Speech Bubble: Rectangle with Corners Rounded 53">
            <a:extLst>
              <a:ext uri="{FF2B5EF4-FFF2-40B4-BE49-F238E27FC236}">
                <a16:creationId xmlns:a16="http://schemas.microsoft.com/office/drawing/2014/main" id="{D29E3626-EEB6-43F4-95BB-A7A7BEDED5CB}"/>
              </a:ext>
            </a:extLst>
          </p:cNvPr>
          <p:cNvSpPr/>
          <p:nvPr/>
        </p:nvSpPr>
        <p:spPr>
          <a:xfrm>
            <a:off x="6505136" y="3390894"/>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
        <p:nvSpPr>
          <p:cNvPr id="55" name="Speech Bubble: Rectangle with Corners Rounded 54">
            <a:extLst>
              <a:ext uri="{FF2B5EF4-FFF2-40B4-BE49-F238E27FC236}">
                <a16:creationId xmlns:a16="http://schemas.microsoft.com/office/drawing/2014/main" id="{E4493888-81DB-49EF-849C-EED4685A7554}"/>
              </a:ext>
            </a:extLst>
          </p:cNvPr>
          <p:cNvSpPr/>
          <p:nvPr/>
        </p:nvSpPr>
        <p:spPr>
          <a:xfrm>
            <a:off x="8948182" y="5022151"/>
            <a:ext cx="1914926" cy="532732"/>
          </a:xfrm>
          <a:prstGeom prst="wedgeRoundRectCallout">
            <a:avLst>
              <a:gd name="adj1" fmla="val 38714"/>
              <a:gd name="adj2" fmla="val -188700"/>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
        <p:nvSpPr>
          <p:cNvPr id="56" name="Speech Bubble: Rectangle with Corners Rounded 55">
            <a:extLst>
              <a:ext uri="{FF2B5EF4-FFF2-40B4-BE49-F238E27FC236}">
                <a16:creationId xmlns:a16="http://schemas.microsoft.com/office/drawing/2014/main" id="{EB763759-7D70-4410-88FE-3C1323C4963A}"/>
              </a:ext>
            </a:extLst>
          </p:cNvPr>
          <p:cNvSpPr/>
          <p:nvPr/>
        </p:nvSpPr>
        <p:spPr>
          <a:xfrm>
            <a:off x="825481" y="4649723"/>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0394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style.rotation</p:attrName>
                                        </p:attrNameLst>
                                      </p:cBhvr>
                                      <p:tavLst>
                                        <p:tav tm="0">
                                          <p:val>
                                            <p:fltVal val="90"/>
                                          </p:val>
                                        </p:tav>
                                        <p:tav tm="100000">
                                          <p:val>
                                            <p:fltVal val="0"/>
                                          </p:val>
                                        </p:tav>
                                      </p:tavLst>
                                    </p:anim>
                                    <p:animEffect transition="in" filter="fade">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1000" fill="hold"/>
                                        <p:tgtEl>
                                          <p:spTgt spid="28"/>
                                        </p:tgtEl>
                                        <p:attrNameLst>
                                          <p:attrName>ppt_w</p:attrName>
                                        </p:attrNameLst>
                                      </p:cBhvr>
                                      <p:tavLst>
                                        <p:tav tm="0">
                                          <p:val>
                                            <p:fltVal val="0"/>
                                          </p:val>
                                        </p:tav>
                                        <p:tav tm="100000">
                                          <p:val>
                                            <p:strVal val="#ppt_w"/>
                                          </p:val>
                                        </p:tav>
                                      </p:tavLst>
                                    </p:anim>
                                    <p:anim calcmode="lin" valueType="num">
                                      <p:cBhvr>
                                        <p:cTn id="64" dur="1000" fill="hold"/>
                                        <p:tgtEl>
                                          <p:spTgt spid="28"/>
                                        </p:tgtEl>
                                        <p:attrNameLst>
                                          <p:attrName>ppt_h</p:attrName>
                                        </p:attrNameLst>
                                      </p:cBhvr>
                                      <p:tavLst>
                                        <p:tav tm="0">
                                          <p:val>
                                            <p:fltVal val="0"/>
                                          </p:val>
                                        </p:tav>
                                        <p:tav tm="100000">
                                          <p:val>
                                            <p:strVal val="#ppt_h"/>
                                          </p:val>
                                        </p:tav>
                                      </p:tavLst>
                                    </p:anim>
                                    <p:anim calcmode="lin" valueType="num">
                                      <p:cBhvr>
                                        <p:cTn id="65" dur="1000" fill="hold"/>
                                        <p:tgtEl>
                                          <p:spTgt spid="28"/>
                                        </p:tgtEl>
                                        <p:attrNameLst>
                                          <p:attrName>style.rotation</p:attrName>
                                        </p:attrNameLst>
                                      </p:cBhvr>
                                      <p:tavLst>
                                        <p:tav tm="0">
                                          <p:val>
                                            <p:fltVal val="90"/>
                                          </p:val>
                                        </p:tav>
                                        <p:tav tm="100000">
                                          <p:val>
                                            <p:fltVal val="0"/>
                                          </p:val>
                                        </p:tav>
                                      </p:tavLst>
                                    </p:anim>
                                    <p:animEffect transition="in" filter="fade">
                                      <p:cBhvr>
                                        <p:cTn id="66" dur="1000"/>
                                        <p:tgtEl>
                                          <p:spTgt spid="28"/>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1000" fill="hold"/>
                                        <p:tgtEl>
                                          <p:spTgt spid="32"/>
                                        </p:tgtEl>
                                        <p:attrNameLst>
                                          <p:attrName>ppt_w</p:attrName>
                                        </p:attrNameLst>
                                      </p:cBhvr>
                                      <p:tavLst>
                                        <p:tav tm="0">
                                          <p:val>
                                            <p:fltVal val="0"/>
                                          </p:val>
                                        </p:tav>
                                        <p:tav tm="100000">
                                          <p:val>
                                            <p:strVal val="#ppt_w"/>
                                          </p:val>
                                        </p:tav>
                                      </p:tavLst>
                                    </p:anim>
                                    <p:anim calcmode="lin" valueType="num">
                                      <p:cBhvr>
                                        <p:cTn id="70" dur="1000" fill="hold"/>
                                        <p:tgtEl>
                                          <p:spTgt spid="32"/>
                                        </p:tgtEl>
                                        <p:attrNameLst>
                                          <p:attrName>ppt_h</p:attrName>
                                        </p:attrNameLst>
                                      </p:cBhvr>
                                      <p:tavLst>
                                        <p:tav tm="0">
                                          <p:val>
                                            <p:fltVal val="0"/>
                                          </p:val>
                                        </p:tav>
                                        <p:tav tm="100000">
                                          <p:val>
                                            <p:strVal val="#ppt_h"/>
                                          </p:val>
                                        </p:tav>
                                      </p:tavLst>
                                    </p:anim>
                                    <p:anim calcmode="lin" valueType="num">
                                      <p:cBhvr>
                                        <p:cTn id="71" dur="1000" fill="hold"/>
                                        <p:tgtEl>
                                          <p:spTgt spid="32"/>
                                        </p:tgtEl>
                                        <p:attrNameLst>
                                          <p:attrName>style.rotation</p:attrName>
                                        </p:attrNameLst>
                                      </p:cBhvr>
                                      <p:tavLst>
                                        <p:tav tm="0">
                                          <p:val>
                                            <p:fltVal val="90"/>
                                          </p:val>
                                        </p:tav>
                                        <p:tav tm="100000">
                                          <p:val>
                                            <p:fltVal val="0"/>
                                          </p:val>
                                        </p:tav>
                                      </p:tavLst>
                                    </p:anim>
                                    <p:animEffect transition="in" filter="fade">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barn(inVertical)">
                                      <p:cBhvr>
                                        <p:cTn id="77" dur="500"/>
                                        <p:tgtEl>
                                          <p:spTgt spid="3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arn(inVertical)">
                                      <p:cBhvr>
                                        <p:cTn id="85" dur="500"/>
                                        <p:tgtEl>
                                          <p:spTgt spid="3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barn(inVertical)">
                                      <p:cBhvr>
                                        <p:cTn id="91" dur="500"/>
                                        <p:tgtEl>
                                          <p:spTgt spid="4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arn(inVertical)">
                                      <p:cBhvr>
                                        <p:cTn id="96" dur="5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arn(inVertical)">
                                      <p:cBhvr>
                                        <p:cTn id="101" dur="500"/>
                                        <p:tgtEl>
                                          <p:spTgt spid="5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barn(inVertical)">
                                      <p:cBhvr>
                                        <p:cTn id="106" dur="500"/>
                                        <p:tgtEl>
                                          <p:spTgt spid="5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barn(inVertical)">
                                      <p:cBhvr>
                                        <p:cTn id="109" dur="500"/>
                                        <p:tgtEl>
                                          <p:spTgt spid="5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barn(inVertical)">
                                      <p:cBhvr>
                                        <p:cTn id="1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5" grpId="0" animBg="1"/>
      <p:bldP spid="32" grpId="0" animBg="1"/>
      <p:bldP spid="35" grpId="0" animBg="1"/>
      <p:bldP spid="41" grpId="0" animBg="1"/>
      <p:bldP spid="48" grpId="0" animBg="1"/>
      <p:bldP spid="52" grpId="0" animBg="1"/>
      <p:bldP spid="53" grpId="0" animBg="1"/>
      <p:bldP spid="54" grpId="0" animBg="1"/>
      <p:bldP spid="55"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2490536" y="408614"/>
            <a:ext cx="8150565"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9" name="图片 5">
            <a:extLst>
              <a:ext uri="{FF2B5EF4-FFF2-40B4-BE49-F238E27FC236}">
                <a16:creationId xmlns:a16="http://schemas.microsoft.com/office/drawing/2014/main"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id="{D49F7BA8-CD10-44A7-B53B-7767E1961D41}"/>
              </a:ext>
            </a:extLst>
          </p:cNvPr>
          <p:cNvSpPr txBox="1"/>
          <p:nvPr/>
        </p:nvSpPr>
        <p:spPr>
          <a:xfrm rot="21065765">
            <a:off x="1909288" y="2050536"/>
            <a:ext cx="3156113" cy="1938992"/>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Nhân vật cảm nhận vẻ đẹp của hai cây phong bằng thính giác, thị giác và bằng cả tâm hồn</a:t>
            </a:r>
            <a:r>
              <a:rPr lang="en-US" sz="2400" b="1" dirty="0">
                <a:solidFill>
                  <a:prstClr val="black"/>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5">
            <a:extLst>
              <a:ext uri="{FF2B5EF4-FFF2-40B4-BE49-F238E27FC236}">
                <a16:creationId xmlns:a16="http://schemas.microsoft.com/office/drawing/2014/main"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id="{2B18ECE3-0357-444D-B74B-B694EB64920C}"/>
              </a:ext>
            </a:extLst>
          </p:cNvPr>
          <p:cNvSpPr txBox="1"/>
          <p:nvPr/>
        </p:nvSpPr>
        <p:spPr>
          <a:xfrm rot="21065765">
            <a:off x="7855276" y="2335150"/>
            <a:ext cx="3053116" cy="1200329"/>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Cây phong là một phầ kí ức tuổi thơ của nhân vật về ngôi làng.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36403728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2490536" y="408614"/>
            <a:ext cx="8150565"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9" name="图片 5">
            <a:extLst>
              <a:ext uri="{FF2B5EF4-FFF2-40B4-BE49-F238E27FC236}">
                <a16:creationId xmlns:a16="http://schemas.microsoft.com/office/drawing/2014/main"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id="{D49F7BA8-CD10-44A7-B53B-7767E1961D41}"/>
              </a:ext>
            </a:extLst>
          </p:cNvPr>
          <p:cNvSpPr txBox="1"/>
          <p:nvPr/>
        </p:nvSpPr>
        <p:spPr>
          <a:xfrm rot="21065765">
            <a:off x="1909288" y="2235202"/>
            <a:ext cx="3156113" cy="1569660"/>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Nhân vật “tôi” thấu hiểu 2 cây phong với suy nghĩ - tình cảm đặc biệt.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5">
            <a:extLst>
              <a:ext uri="{FF2B5EF4-FFF2-40B4-BE49-F238E27FC236}">
                <a16:creationId xmlns:a16="http://schemas.microsoft.com/office/drawing/2014/main"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id="{2B18ECE3-0357-444D-B74B-B694EB64920C}"/>
              </a:ext>
            </a:extLst>
          </p:cNvPr>
          <p:cNvSpPr txBox="1"/>
          <p:nvPr/>
        </p:nvSpPr>
        <p:spPr>
          <a:xfrm rot="21065765">
            <a:off x="7855276" y="2150485"/>
            <a:ext cx="3053116" cy="1569660"/>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Hai cây phong là biểu tượng của quê hương, luôn gắn với tình yêu quê tha thiết.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2808730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E72E5-CDC2-4006-A555-DBBD5BD8658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D340EC33-5A02-49D0-9D45-776CB346404D}"/>
              </a:ext>
            </a:extLst>
          </p:cNvPr>
          <p:cNvSpPr/>
          <p:nvPr/>
        </p:nvSpPr>
        <p:spPr>
          <a:xfrm>
            <a:off x="595617" y="352338"/>
            <a:ext cx="11048301" cy="628335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6260C1A-93F7-4AD3-A96E-CCC322D5704B}"/>
              </a:ext>
            </a:extLst>
          </p:cNvPr>
          <p:cNvPicPr>
            <a:picLocks noChangeAspect="1"/>
          </p:cNvPicPr>
          <p:nvPr/>
        </p:nvPicPr>
        <p:blipFill>
          <a:blip r:embed="rId3"/>
          <a:stretch>
            <a:fillRect/>
          </a:stretch>
        </p:blipFill>
        <p:spPr>
          <a:xfrm>
            <a:off x="0" y="4924338"/>
            <a:ext cx="3397541" cy="2044815"/>
          </a:xfrm>
          <a:prstGeom prst="rect">
            <a:avLst/>
          </a:prstGeom>
        </p:spPr>
      </p:pic>
      <p:pic>
        <p:nvPicPr>
          <p:cNvPr id="8" name="Picture 7">
            <a:extLst>
              <a:ext uri="{FF2B5EF4-FFF2-40B4-BE49-F238E27FC236}">
                <a16:creationId xmlns:a16="http://schemas.microsoft.com/office/drawing/2014/main" id="{F4B30391-597F-46AA-81D2-9BB0F0F98EC4}"/>
              </a:ext>
            </a:extLst>
          </p:cNvPr>
          <p:cNvPicPr>
            <a:picLocks noChangeAspect="1"/>
          </p:cNvPicPr>
          <p:nvPr/>
        </p:nvPicPr>
        <p:blipFill>
          <a:blip r:embed="rId4"/>
          <a:stretch>
            <a:fillRect/>
          </a:stretch>
        </p:blipFill>
        <p:spPr>
          <a:xfrm>
            <a:off x="1417739" y="609982"/>
            <a:ext cx="9647340" cy="5404924"/>
          </a:xfrm>
          <a:prstGeom prst="rect">
            <a:avLst/>
          </a:prstGeom>
        </p:spPr>
      </p:pic>
    </p:spTree>
    <p:extLst>
      <p:ext uri="{BB962C8B-B14F-4D97-AF65-F5344CB8AC3E}">
        <p14:creationId xmlns:p14="http://schemas.microsoft.com/office/powerpoint/2010/main" val="102146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9A9F6A4-E4D6-42DB-969A-E0AF56B7A7B4}"/>
              </a:ext>
            </a:extLst>
          </p:cNvPr>
          <p:cNvSpPr/>
          <p:nvPr/>
        </p:nvSpPr>
        <p:spPr>
          <a:xfrm>
            <a:off x="2399251" y="1694979"/>
            <a:ext cx="459447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sĩ</a:t>
            </a:r>
            <a:endParaRPr lang="en-US" sz="2400" dirty="0"/>
          </a:p>
        </p:txBody>
      </p:sp>
      <p:pic>
        <p:nvPicPr>
          <p:cNvPr id="9" name="图片 5">
            <a:extLst>
              <a:ext uri="{FF2B5EF4-FFF2-40B4-BE49-F238E27FC236}">
                <a16:creationId xmlns:a16="http://schemas.microsoft.com/office/drawing/2014/main" id="{E66D1EF5-A9DE-4B2B-90E8-94FBE5790E32}"/>
              </a:ext>
            </a:extLst>
          </p:cNvPr>
          <p:cNvPicPr>
            <a:picLocks noChangeAspect="1"/>
          </p:cNvPicPr>
          <p:nvPr/>
        </p:nvPicPr>
        <p:blipFill>
          <a:blip r:embed="rId6"/>
          <a:stretch>
            <a:fillRect/>
          </a:stretch>
        </p:blipFill>
        <p:spPr>
          <a:xfrm>
            <a:off x="4154471" y="2923588"/>
            <a:ext cx="3883058" cy="3051760"/>
          </a:xfrm>
          <a:prstGeom prst="rect">
            <a:avLst/>
          </a:prstGeom>
        </p:spPr>
      </p:pic>
      <p:sp>
        <p:nvSpPr>
          <p:cNvPr id="10" name="文本框 7">
            <a:extLst>
              <a:ext uri="{FF2B5EF4-FFF2-40B4-BE49-F238E27FC236}">
                <a16:creationId xmlns:a16="http://schemas.microsoft.com/office/drawing/2014/main" id="{4B343550-9F22-4F1F-A1F1-1BAC24416790}"/>
              </a:ext>
            </a:extLst>
          </p:cNvPr>
          <p:cNvSpPr txBox="1"/>
          <p:nvPr/>
        </p:nvSpPr>
        <p:spPr>
          <a:xfrm rot="21065765">
            <a:off x="4706486" y="3310716"/>
            <a:ext cx="3053116" cy="1938992"/>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“Rồi sau đó cứ đứng dưới gốc cây để nghe mãi tiếng lá reo cho đến khi say sưa ngây ngất”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3ACBD27D-1B87-4C5F-8711-CB642EA3FF8A}"/>
              </a:ext>
            </a:extLst>
          </p:cNvPr>
          <p:cNvPicPr>
            <a:picLocks noChangeAspect="1"/>
          </p:cNvPicPr>
          <p:nvPr/>
        </p:nvPicPr>
        <p:blipFill>
          <a:blip r:embed="rId7"/>
          <a:stretch>
            <a:fillRect/>
          </a:stretch>
        </p:blipFill>
        <p:spPr>
          <a:xfrm>
            <a:off x="6794372" y="3428999"/>
            <a:ext cx="5817982" cy="3237762"/>
          </a:xfrm>
          <a:prstGeom prst="rect">
            <a:avLst/>
          </a:prstGeom>
        </p:spPr>
      </p:pic>
    </p:spTree>
    <p:extLst>
      <p:ext uri="{BB962C8B-B14F-4D97-AF65-F5344CB8AC3E}">
        <p14:creationId xmlns:p14="http://schemas.microsoft.com/office/powerpoint/2010/main" val="3759019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3BF56BB-9378-4122-AC50-27478CB0CC6A}"/>
              </a:ext>
            </a:extLst>
          </p:cNvPr>
          <p:cNvSpPr txBox="1"/>
          <p:nvPr/>
        </p:nvSpPr>
        <p:spPr>
          <a:xfrm>
            <a:off x="2149009" y="463212"/>
            <a:ext cx="83638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9A9F6A4-E4D6-42DB-969A-E0AF56B7A7B4}"/>
              </a:ext>
            </a:extLst>
          </p:cNvPr>
          <p:cNvSpPr/>
          <p:nvPr/>
        </p:nvSpPr>
        <p:spPr>
          <a:xfrm>
            <a:off x="2399251" y="1694979"/>
            <a:ext cx="459447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0229B17-A2B1-4AD6-8085-F3920A7EDC3C}"/>
              </a:ext>
            </a:extLst>
          </p:cNvPr>
          <p:cNvPicPr>
            <a:picLocks noChangeAspect="1"/>
          </p:cNvPicPr>
          <p:nvPr/>
        </p:nvPicPr>
        <p:blipFill>
          <a:blip r:embed="rId5"/>
          <a:stretch>
            <a:fillRect/>
          </a:stretch>
        </p:blipFill>
        <p:spPr>
          <a:xfrm rot="18426886">
            <a:off x="1523150" y="3022258"/>
            <a:ext cx="1088964" cy="963685"/>
          </a:xfrm>
          <a:prstGeom prst="rect">
            <a:avLst/>
          </a:prstGeom>
        </p:spPr>
      </p:pic>
      <p:cxnSp>
        <p:nvCxnSpPr>
          <p:cNvPr id="10" name="Straight Connector 9">
            <a:extLst>
              <a:ext uri="{FF2B5EF4-FFF2-40B4-BE49-F238E27FC236}">
                <a16:creationId xmlns:a16="http://schemas.microsoft.com/office/drawing/2014/main" id="{02CBB217-37CD-4510-991A-02C23F1D14FB}"/>
              </a:ext>
            </a:extLst>
          </p:cNvPr>
          <p:cNvCxnSpPr>
            <a:cxnSpLocks/>
          </p:cNvCxnSpPr>
          <p:nvPr/>
        </p:nvCxnSpPr>
        <p:spPr>
          <a:xfrm>
            <a:off x="2541864" y="4043822"/>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610472C-1E6C-4669-804A-7FFA9AB7ED38}"/>
              </a:ext>
            </a:extLst>
          </p:cNvPr>
          <p:cNvSpPr/>
          <p:nvPr/>
        </p:nvSpPr>
        <p:spPr>
          <a:xfrm>
            <a:off x="2541864" y="3398535"/>
            <a:ext cx="45944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图片 5">
            <a:extLst>
              <a:ext uri="{FF2B5EF4-FFF2-40B4-BE49-F238E27FC236}">
                <a16:creationId xmlns:a16="http://schemas.microsoft.com/office/drawing/2014/main" id="{0121C003-11B3-42FC-8800-3D9EF5D13CF7}"/>
              </a:ext>
            </a:extLst>
          </p:cNvPr>
          <p:cNvPicPr>
            <a:picLocks noChangeAspect="1"/>
          </p:cNvPicPr>
          <p:nvPr/>
        </p:nvPicPr>
        <p:blipFill>
          <a:blip r:embed="rId6"/>
          <a:stretch>
            <a:fillRect/>
          </a:stretch>
        </p:blipFill>
        <p:spPr>
          <a:xfrm>
            <a:off x="6478222" y="2899727"/>
            <a:ext cx="3883058" cy="3051760"/>
          </a:xfrm>
          <a:prstGeom prst="rect">
            <a:avLst/>
          </a:prstGeom>
        </p:spPr>
      </p:pic>
      <p:sp>
        <p:nvSpPr>
          <p:cNvPr id="13" name="文本框 7">
            <a:extLst>
              <a:ext uri="{FF2B5EF4-FFF2-40B4-BE49-F238E27FC236}">
                <a16:creationId xmlns:a16="http://schemas.microsoft.com/office/drawing/2014/main" id="{88ABA213-CF80-4673-8628-F66C77393183}"/>
              </a:ext>
            </a:extLst>
          </p:cNvPr>
          <p:cNvSpPr txBox="1"/>
          <p:nvPr/>
        </p:nvSpPr>
        <p:spPr>
          <a:xfrm rot="21065765">
            <a:off x="7030237" y="3471521"/>
            <a:ext cx="305311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"tuổi trẻ của tôi đã để lại nơi ấy… như mảnh vỡ của chiếc gương thần xanh…"</a:t>
            </a:r>
          </a:p>
        </p:txBody>
      </p:sp>
    </p:spTree>
    <p:extLst>
      <p:ext uri="{BB962C8B-B14F-4D97-AF65-F5344CB8AC3E}">
        <p14:creationId xmlns:p14="http://schemas.microsoft.com/office/powerpoint/2010/main" val="3762257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9A9F6A4-E4D6-42DB-969A-E0AF56B7A7B4}"/>
              </a:ext>
            </a:extLst>
          </p:cNvPr>
          <p:cNvSpPr/>
          <p:nvPr/>
        </p:nvSpPr>
        <p:spPr>
          <a:xfrm>
            <a:off x="2399251" y="1694979"/>
            <a:ext cx="459447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sĩ</a:t>
            </a:r>
            <a:endParaRPr lang="en-US" sz="2400" dirty="0"/>
          </a:p>
        </p:txBody>
      </p:sp>
      <p:pic>
        <p:nvPicPr>
          <p:cNvPr id="9" name="Picture 8">
            <a:extLst>
              <a:ext uri="{FF2B5EF4-FFF2-40B4-BE49-F238E27FC236}">
                <a16:creationId xmlns:a16="http://schemas.microsoft.com/office/drawing/2014/main" id="{50229B17-A2B1-4AD6-8085-F3920A7EDC3C}"/>
              </a:ext>
            </a:extLst>
          </p:cNvPr>
          <p:cNvPicPr>
            <a:picLocks noChangeAspect="1"/>
          </p:cNvPicPr>
          <p:nvPr/>
        </p:nvPicPr>
        <p:blipFill>
          <a:blip r:embed="rId5"/>
          <a:stretch>
            <a:fillRect/>
          </a:stretch>
        </p:blipFill>
        <p:spPr>
          <a:xfrm rot="18426886">
            <a:off x="1523150" y="3022258"/>
            <a:ext cx="1088964" cy="963685"/>
          </a:xfrm>
          <a:prstGeom prst="rect">
            <a:avLst/>
          </a:prstGeom>
        </p:spPr>
      </p:pic>
      <p:cxnSp>
        <p:nvCxnSpPr>
          <p:cNvPr id="10" name="Straight Connector 9">
            <a:extLst>
              <a:ext uri="{FF2B5EF4-FFF2-40B4-BE49-F238E27FC236}">
                <a16:creationId xmlns:a16="http://schemas.microsoft.com/office/drawing/2014/main" id="{02CBB217-37CD-4510-991A-02C23F1D14FB}"/>
              </a:ext>
            </a:extLst>
          </p:cNvPr>
          <p:cNvCxnSpPr>
            <a:cxnSpLocks/>
          </p:cNvCxnSpPr>
          <p:nvPr/>
        </p:nvCxnSpPr>
        <p:spPr>
          <a:xfrm>
            <a:off x="2541864" y="4043822"/>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610472C-1E6C-4669-804A-7FFA9AB7ED38}"/>
              </a:ext>
            </a:extLst>
          </p:cNvPr>
          <p:cNvSpPr/>
          <p:nvPr/>
        </p:nvSpPr>
        <p:spPr>
          <a:xfrm>
            <a:off x="2541864" y="3398535"/>
            <a:ext cx="4594473" cy="461665"/>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endParaRPr lang="en-US" sz="2400" dirty="0"/>
          </a:p>
        </p:txBody>
      </p:sp>
      <p:pic>
        <p:nvPicPr>
          <p:cNvPr id="12" name="Picture 11">
            <a:extLst>
              <a:ext uri="{FF2B5EF4-FFF2-40B4-BE49-F238E27FC236}">
                <a16:creationId xmlns:a16="http://schemas.microsoft.com/office/drawing/2014/main" id="{8A083931-E41A-45AB-A6DA-A47629A295B0}"/>
              </a:ext>
            </a:extLst>
          </p:cNvPr>
          <p:cNvPicPr>
            <a:picLocks noChangeAspect="1"/>
          </p:cNvPicPr>
          <p:nvPr/>
        </p:nvPicPr>
        <p:blipFill>
          <a:blip r:embed="rId5"/>
          <a:stretch>
            <a:fillRect/>
          </a:stretch>
        </p:blipFill>
        <p:spPr>
          <a:xfrm rot="18426886">
            <a:off x="1380537" y="4039262"/>
            <a:ext cx="1088964" cy="963685"/>
          </a:xfrm>
          <a:prstGeom prst="rect">
            <a:avLst/>
          </a:prstGeom>
        </p:spPr>
      </p:pic>
      <p:cxnSp>
        <p:nvCxnSpPr>
          <p:cNvPr id="13" name="Straight Connector 12">
            <a:extLst>
              <a:ext uri="{FF2B5EF4-FFF2-40B4-BE49-F238E27FC236}">
                <a16:creationId xmlns:a16="http://schemas.microsoft.com/office/drawing/2014/main" id="{B5757C6A-66A0-4DE9-9D61-D0B560FFD152}"/>
              </a:ext>
            </a:extLst>
          </p:cNvPr>
          <p:cNvCxnSpPr>
            <a:cxnSpLocks/>
          </p:cNvCxnSpPr>
          <p:nvPr/>
        </p:nvCxnSpPr>
        <p:spPr>
          <a:xfrm>
            <a:off x="2399251" y="5060826"/>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24FCF7D-2708-4C05-8850-958C10C3B405}"/>
              </a:ext>
            </a:extLst>
          </p:cNvPr>
          <p:cNvSpPr/>
          <p:nvPr/>
        </p:nvSpPr>
        <p:spPr>
          <a:xfrm>
            <a:off x="2399251" y="4314067"/>
            <a:ext cx="4594473"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G</a:t>
            </a:r>
            <a:r>
              <a:rPr lang="vi-VN" sz="2400" dirty="0">
                <a:latin typeface="Times New Roman" panose="02020603050405020304" pitchFamily="18" charset="0"/>
                <a:ea typeface="Times New Roman" panose="02020603050405020304" pitchFamily="18" charset="0"/>
              </a:rPr>
              <a:t>ắn với tình yêu quê hương da diết của tác giả </a:t>
            </a:r>
            <a:endParaRPr lang="en-US" sz="2400" dirty="0"/>
          </a:p>
        </p:txBody>
      </p:sp>
      <p:sp>
        <p:nvSpPr>
          <p:cNvPr id="15" name="Right Brace 14">
            <a:extLst>
              <a:ext uri="{FF2B5EF4-FFF2-40B4-BE49-F238E27FC236}">
                <a16:creationId xmlns:a16="http://schemas.microsoft.com/office/drawing/2014/main" id="{45AF4661-FCE2-4811-81EF-4D29B9A909EF}"/>
              </a:ext>
            </a:extLst>
          </p:cNvPr>
          <p:cNvSpPr/>
          <p:nvPr/>
        </p:nvSpPr>
        <p:spPr>
          <a:xfrm>
            <a:off x="7669011" y="1694979"/>
            <a:ext cx="654341" cy="3450082"/>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8F7E8C29-0A30-4BBB-A2D8-4D78B9DEE061}"/>
              </a:ext>
            </a:extLst>
          </p:cNvPr>
          <p:cNvSpPr/>
          <p:nvPr/>
        </p:nvSpPr>
        <p:spPr>
          <a:xfrm>
            <a:off x="8542790" y="2719270"/>
            <a:ext cx="2986481" cy="1569660"/>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N</a:t>
            </a:r>
            <a:r>
              <a:rPr lang="vi-VN" sz="2400" dirty="0">
                <a:latin typeface="Times New Roman" panose="02020603050405020304" pitchFamily="18" charset="0"/>
                <a:ea typeface="Times New Roman" panose="02020603050405020304" pitchFamily="18" charset="0"/>
              </a:rPr>
              <a:t>gười đọc cảm thấy thật đáng quý và trân trọng những kỉ niệm tuổi thơ </a:t>
            </a:r>
            <a:endParaRPr lang="en-US" sz="2400" dirty="0"/>
          </a:p>
        </p:txBody>
      </p:sp>
      <p:pic>
        <p:nvPicPr>
          <p:cNvPr id="17" name="Picture 16">
            <a:extLst>
              <a:ext uri="{FF2B5EF4-FFF2-40B4-BE49-F238E27FC236}">
                <a16:creationId xmlns:a16="http://schemas.microsoft.com/office/drawing/2014/main" id="{82B478B5-8449-41FC-A40D-5A8E67049C02}"/>
              </a:ext>
            </a:extLst>
          </p:cNvPr>
          <p:cNvPicPr>
            <a:picLocks noChangeAspect="1"/>
          </p:cNvPicPr>
          <p:nvPr/>
        </p:nvPicPr>
        <p:blipFill>
          <a:blip r:embed="rId6"/>
          <a:stretch>
            <a:fillRect/>
          </a:stretch>
        </p:blipFill>
        <p:spPr>
          <a:xfrm>
            <a:off x="8709407" y="5230686"/>
            <a:ext cx="2411531" cy="1342040"/>
          </a:xfrm>
          <a:prstGeom prst="rect">
            <a:avLst/>
          </a:prstGeom>
        </p:spPr>
      </p:pic>
    </p:spTree>
    <p:extLst>
      <p:ext uri="{BB962C8B-B14F-4D97-AF65-F5344CB8AC3E}">
        <p14:creationId xmlns:p14="http://schemas.microsoft.com/office/powerpoint/2010/main" val="203968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4"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750509" y="2586982"/>
            <a:ext cx="4778872" cy="1015663"/>
          </a:xfrm>
          <a:prstGeom prst="rect">
            <a:avLst/>
          </a:prstGeom>
          <a:noFill/>
        </p:spPr>
        <p:txBody>
          <a:bodyPr wrap="none" rtlCol="0">
            <a:spAutoFit/>
          </a:bodyPr>
          <a:lstStyle/>
          <a:p>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pic>
        <p:nvPicPr>
          <p:cNvPr id="2" name="Picture 1">
            <a:extLst>
              <a:ext uri="{FF2B5EF4-FFF2-40B4-BE49-F238E27FC236}">
                <a16:creationId xmlns:a16="http://schemas.microsoft.com/office/drawing/2014/main" id="{4F8A1552-DEA4-480F-A50F-3650087A0040}"/>
              </a:ext>
            </a:extLst>
          </p:cNvPr>
          <p:cNvPicPr>
            <a:picLocks noChangeAspect="1"/>
          </p:cNvPicPr>
          <p:nvPr/>
        </p:nvPicPr>
        <p:blipFill>
          <a:blip r:embed="rId3"/>
          <a:stretch>
            <a:fillRect/>
          </a:stretch>
        </p:blipFill>
        <p:spPr>
          <a:xfrm>
            <a:off x="8067480" y="4486450"/>
            <a:ext cx="4261473" cy="2371550"/>
          </a:xfrm>
          <a:prstGeom prst="rect">
            <a:avLst/>
          </a:prstGeom>
        </p:spPr>
      </p:pic>
      <p:pic>
        <p:nvPicPr>
          <p:cNvPr id="3" name="Picture 2">
            <a:extLst>
              <a:ext uri="{FF2B5EF4-FFF2-40B4-BE49-F238E27FC236}">
                <a16:creationId xmlns:a16="http://schemas.microsoft.com/office/drawing/2014/main" id="{4AE998AE-5079-4A34-BA3E-84BF07E96299}"/>
              </a:ext>
            </a:extLst>
          </p:cNvPr>
          <p:cNvPicPr>
            <a:picLocks noChangeAspect="1"/>
          </p:cNvPicPr>
          <p:nvPr/>
        </p:nvPicPr>
        <p:blipFill>
          <a:blip r:embed="rId4"/>
          <a:stretch>
            <a:fillRect/>
          </a:stretch>
        </p:blipFill>
        <p:spPr>
          <a:xfrm>
            <a:off x="5750509" y="3738528"/>
            <a:ext cx="2056473" cy="1371714"/>
          </a:xfrm>
          <a:prstGeom prst="rect">
            <a:avLst/>
          </a:prstGeom>
        </p:spPr>
      </p:pic>
      <p:pic>
        <p:nvPicPr>
          <p:cNvPr id="7" name="Picture 6">
            <a:extLst>
              <a:ext uri="{FF2B5EF4-FFF2-40B4-BE49-F238E27FC236}">
                <a16:creationId xmlns:a16="http://schemas.microsoft.com/office/drawing/2014/main" id="{8A7041BC-D2D5-4B50-BA75-93776B97131B}"/>
              </a:ext>
            </a:extLst>
          </p:cNvPr>
          <p:cNvPicPr>
            <a:picLocks noChangeAspect="1"/>
          </p:cNvPicPr>
          <p:nvPr/>
        </p:nvPicPr>
        <p:blipFill>
          <a:blip r:embed="rId4"/>
          <a:stretch>
            <a:fillRect/>
          </a:stretch>
        </p:blipFill>
        <p:spPr>
          <a:xfrm>
            <a:off x="6914781" y="4986368"/>
            <a:ext cx="2056473" cy="1371714"/>
          </a:xfrm>
          <a:prstGeom prst="rect">
            <a:avLst/>
          </a:prstGeom>
        </p:spPr>
      </p:pic>
      <p:pic>
        <p:nvPicPr>
          <p:cNvPr id="8" name="Picture 7">
            <a:extLst>
              <a:ext uri="{FF2B5EF4-FFF2-40B4-BE49-F238E27FC236}">
                <a16:creationId xmlns:a16="http://schemas.microsoft.com/office/drawing/2014/main" id="{8C14355C-4510-4050-9E5E-7D67147C2B74}"/>
              </a:ext>
            </a:extLst>
          </p:cNvPr>
          <p:cNvPicPr>
            <a:picLocks noChangeAspect="1"/>
          </p:cNvPicPr>
          <p:nvPr/>
        </p:nvPicPr>
        <p:blipFill>
          <a:blip r:embed="rId4"/>
          <a:stretch>
            <a:fillRect/>
          </a:stretch>
        </p:blipFill>
        <p:spPr>
          <a:xfrm>
            <a:off x="3886355" y="3191124"/>
            <a:ext cx="2056473" cy="1371714"/>
          </a:xfrm>
          <a:prstGeom prst="rect">
            <a:avLst/>
          </a:prstGeom>
        </p:spPr>
      </p:pic>
      <p:pic>
        <p:nvPicPr>
          <p:cNvPr id="9" name="Picture 8">
            <a:extLst>
              <a:ext uri="{FF2B5EF4-FFF2-40B4-BE49-F238E27FC236}">
                <a16:creationId xmlns:a16="http://schemas.microsoft.com/office/drawing/2014/main" id="{3C3988B1-4C36-422D-9E10-F26ADD57312C}"/>
              </a:ext>
            </a:extLst>
          </p:cNvPr>
          <p:cNvPicPr>
            <a:picLocks noChangeAspect="1"/>
          </p:cNvPicPr>
          <p:nvPr/>
        </p:nvPicPr>
        <p:blipFill>
          <a:blip r:embed="rId4"/>
          <a:stretch>
            <a:fillRect/>
          </a:stretch>
        </p:blipFill>
        <p:spPr>
          <a:xfrm>
            <a:off x="7496917" y="3738528"/>
            <a:ext cx="2056473" cy="1371714"/>
          </a:xfrm>
          <a:prstGeom prst="rect">
            <a:avLst/>
          </a:prstGeom>
        </p:spPr>
      </p:pic>
      <p:pic>
        <p:nvPicPr>
          <p:cNvPr id="10" name="Picture 9">
            <a:extLst>
              <a:ext uri="{FF2B5EF4-FFF2-40B4-BE49-F238E27FC236}">
                <a16:creationId xmlns:a16="http://schemas.microsoft.com/office/drawing/2014/main" id="{E51D61FC-DFC2-47AB-9C4B-134832C77791}"/>
              </a:ext>
            </a:extLst>
          </p:cNvPr>
          <p:cNvPicPr>
            <a:picLocks noChangeAspect="1"/>
          </p:cNvPicPr>
          <p:nvPr/>
        </p:nvPicPr>
        <p:blipFill>
          <a:blip r:embed="rId4"/>
          <a:stretch>
            <a:fillRect/>
          </a:stretch>
        </p:blipFill>
        <p:spPr>
          <a:xfrm>
            <a:off x="8881101" y="5424350"/>
            <a:ext cx="2056473" cy="1371714"/>
          </a:xfrm>
          <a:prstGeom prst="rect">
            <a:avLst/>
          </a:prstGeom>
        </p:spPr>
      </p:pic>
    </p:spTree>
    <p:extLst>
      <p:ext uri="{BB962C8B-B14F-4D97-AF65-F5344CB8AC3E}">
        <p14:creationId xmlns:p14="http://schemas.microsoft.com/office/powerpoint/2010/main" val="164065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id="{4AEED5F9-5DCA-4231-AFCF-84BB28908D6C}"/>
              </a:ext>
            </a:extLst>
          </p:cNvPr>
          <p:cNvPicPr>
            <a:picLocks noChangeAspect="1"/>
          </p:cNvPicPr>
          <p:nvPr/>
        </p:nvPicPr>
        <p:blipFill>
          <a:blip r:embed="rId3"/>
          <a:stretch>
            <a:fillRect/>
          </a:stretch>
        </p:blipFill>
        <p:spPr>
          <a:xfrm>
            <a:off x="1138924" y="98044"/>
            <a:ext cx="1088964" cy="963685"/>
          </a:xfrm>
          <a:prstGeom prst="rect">
            <a:avLst/>
          </a:prstGeom>
        </p:spPr>
      </p:pic>
      <p:sp>
        <p:nvSpPr>
          <p:cNvPr id="5" name="TextBox 4">
            <a:extLst>
              <a:ext uri="{FF2B5EF4-FFF2-40B4-BE49-F238E27FC236}">
                <a16:creationId xmlns:a16="http://schemas.microsoft.com/office/drawing/2014/main" id="{B287D6BA-7B0E-4DD6-8984-16E6790D7C2D}"/>
              </a:ext>
            </a:extLst>
          </p:cNvPr>
          <p:cNvSpPr txBox="1"/>
          <p:nvPr/>
        </p:nvSpPr>
        <p:spPr>
          <a:xfrm>
            <a:off x="2264222" y="276425"/>
            <a:ext cx="7442021" cy="1077218"/>
          </a:xfrm>
          <a:prstGeom prst="rect">
            <a:avLst/>
          </a:prstGeom>
          <a:noFill/>
        </p:spPr>
        <p:txBody>
          <a:bodyPr wrap="square" rtlCol="0">
            <a:spAutoFit/>
          </a:bodyPr>
          <a:lstStyle/>
          <a:p>
            <a:pPr lvl="0" algn="ct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Chia sẻ bài học về cách nghĩ và cách ứng xử của bản thân</a:t>
            </a:r>
          </a:p>
        </p:txBody>
      </p:sp>
      <p:pic>
        <p:nvPicPr>
          <p:cNvPr id="6" name="Picture 5">
            <a:extLst>
              <a:ext uri="{FF2B5EF4-FFF2-40B4-BE49-F238E27FC236}">
                <a16:creationId xmlns:a16="http://schemas.microsoft.com/office/drawing/2014/main" id="{D2A9933B-1A62-4164-839B-DDDA158236A0}"/>
              </a:ext>
            </a:extLst>
          </p:cNvPr>
          <p:cNvPicPr>
            <a:picLocks noChangeAspect="1"/>
          </p:cNvPicPr>
          <p:nvPr/>
        </p:nvPicPr>
        <p:blipFill>
          <a:blip r:embed="rId3"/>
          <a:stretch>
            <a:fillRect/>
          </a:stretch>
        </p:blipFill>
        <p:spPr>
          <a:xfrm>
            <a:off x="10176822" y="-128982"/>
            <a:ext cx="1088964" cy="963685"/>
          </a:xfrm>
          <a:prstGeom prst="rect">
            <a:avLst/>
          </a:prstGeom>
        </p:spPr>
      </p:pic>
      <p:pic>
        <p:nvPicPr>
          <p:cNvPr id="7" name="Picture 6">
            <a:extLst>
              <a:ext uri="{FF2B5EF4-FFF2-40B4-BE49-F238E27FC236}">
                <a16:creationId xmlns:a16="http://schemas.microsoft.com/office/drawing/2014/main" id="{EE1998BA-7C45-4384-B052-8B4637E01831}"/>
              </a:ext>
            </a:extLst>
          </p:cNvPr>
          <p:cNvPicPr>
            <a:picLocks noChangeAspect="1"/>
          </p:cNvPicPr>
          <p:nvPr/>
        </p:nvPicPr>
        <p:blipFill>
          <a:blip r:embed="rId3"/>
          <a:stretch>
            <a:fillRect/>
          </a:stretch>
        </p:blipFill>
        <p:spPr>
          <a:xfrm rot="19461330">
            <a:off x="845289" y="30979"/>
            <a:ext cx="1088964" cy="963685"/>
          </a:xfrm>
          <a:prstGeom prst="rect">
            <a:avLst/>
          </a:prstGeom>
        </p:spPr>
      </p:pic>
      <p:pic>
        <p:nvPicPr>
          <p:cNvPr id="8" name="Picture 7">
            <a:extLst>
              <a:ext uri="{FF2B5EF4-FFF2-40B4-BE49-F238E27FC236}">
                <a16:creationId xmlns:a16="http://schemas.microsoft.com/office/drawing/2014/main" id="{9AE52E3B-1CF2-44A7-8127-8631C4BEF1F2}"/>
              </a:ext>
            </a:extLst>
          </p:cNvPr>
          <p:cNvPicPr>
            <a:picLocks noChangeAspect="1"/>
          </p:cNvPicPr>
          <p:nvPr/>
        </p:nvPicPr>
        <p:blipFill>
          <a:blip r:embed="rId3"/>
          <a:stretch>
            <a:fillRect/>
          </a:stretch>
        </p:blipFill>
        <p:spPr>
          <a:xfrm rot="19461330">
            <a:off x="9921364" y="-128982"/>
            <a:ext cx="1088964" cy="963685"/>
          </a:xfrm>
          <a:prstGeom prst="rect">
            <a:avLst/>
          </a:prstGeom>
        </p:spPr>
      </p:pic>
      <p:pic>
        <p:nvPicPr>
          <p:cNvPr id="12" name="图片 2">
            <a:extLst>
              <a:ext uri="{FF2B5EF4-FFF2-40B4-BE49-F238E27FC236}">
                <a16:creationId xmlns:a16="http://schemas.microsoft.com/office/drawing/2014/main"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id="{6B644F5B-A08D-45BC-86AE-27C88DC39284}"/>
              </a:ext>
            </a:extLst>
          </p:cNvPr>
          <p:cNvSpPr txBox="1"/>
          <p:nvPr/>
        </p:nvSpPr>
        <p:spPr>
          <a:xfrm>
            <a:off x="3346779" y="2397948"/>
            <a:ext cx="3729603" cy="2062103"/>
          </a:xfrm>
          <a:prstGeom prst="rect">
            <a:avLst/>
          </a:prstGeom>
          <a:noFill/>
        </p:spPr>
        <p:txBody>
          <a:bodyPr wrap="square" rtlCol="0">
            <a:spAutoFit/>
          </a:bodyPr>
          <a:lstStyle/>
          <a:p>
            <a:pPr lvl="0" algn="just"/>
            <a:r>
              <a:rPr lang="vi-VN" sz="3200" b="1" i="1" dirty="0">
                <a:solidFill>
                  <a:srgbClr val="FFFFFF"/>
                </a:solidFill>
                <a:latin typeface="Times New Roman" panose="02020603050405020304" pitchFamily="18" charset="0"/>
                <a:ea typeface="微软雅黑"/>
                <a:cs typeface="Times New Roman" panose="02020603050405020304" pitchFamily="18" charset="0"/>
              </a:rPr>
              <a:t>Theo em, thiên nhiên có vai trò như thế nào đối với cuộc sống của chúng ta?</a:t>
            </a:r>
            <a:endPar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id="{DAE62356-0333-409A-BA51-F9E31C02D819}"/>
              </a:ext>
            </a:extLst>
          </p:cNvPr>
          <p:cNvPicPr>
            <a:picLocks noChangeAspect="1"/>
          </p:cNvPicPr>
          <p:nvPr/>
        </p:nvPicPr>
        <p:blipFill>
          <a:blip r:embed="rId5"/>
          <a:stretch>
            <a:fillRect/>
          </a:stretch>
        </p:blipFill>
        <p:spPr>
          <a:xfrm>
            <a:off x="6244744" y="2873128"/>
            <a:ext cx="6922998" cy="3852714"/>
          </a:xfrm>
          <a:prstGeom prst="rect">
            <a:avLst/>
          </a:prstGeom>
        </p:spPr>
      </p:pic>
    </p:spTree>
    <p:extLst>
      <p:ext uri="{BB962C8B-B14F-4D97-AF65-F5344CB8AC3E}">
        <p14:creationId xmlns:p14="http://schemas.microsoft.com/office/powerpoint/2010/main" val="2892130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3. Chia sẻ bài học về cách nghĩ và cách ứng xử của bản thân</a:t>
            </a:r>
          </a:p>
        </p:txBody>
      </p:sp>
      <p:pic>
        <p:nvPicPr>
          <p:cNvPr id="4" name="Picture 3">
            <a:extLst>
              <a:ext uri="{FF2B5EF4-FFF2-40B4-BE49-F238E27FC236}">
                <a16:creationId xmlns:a16="http://schemas.microsoft.com/office/drawing/2014/main"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id="{1FE516C1-A1D0-443A-A915-66B4085CEC41}"/>
              </a:ext>
            </a:extLst>
          </p:cNvPr>
          <p:cNvCxnSpPr>
            <a:cxnSpLocks/>
          </p:cNvCxnSpPr>
          <p:nvPr/>
        </p:nvCxnSpPr>
        <p:spPr>
          <a:xfrm>
            <a:off x="2228777" y="2895308"/>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44CCADC-CD38-4CBF-BB0C-1F137F44CD63}"/>
              </a:ext>
            </a:extLst>
          </p:cNvPr>
          <p:cNvSpPr/>
          <p:nvPr/>
        </p:nvSpPr>
        <p:spPr>
          <a:xfrm>
            <a:off x="2399251" y="1694979"/>
            <a:ext cx="4594473" cy="1200329"/>
          </a:xfrm>
          <a:prstGeom prst="rect">
            <a:avLst/>
          </a:prstGeom>
        </p:spPr>
        <p:txBody>
          <a:bodyPr wrap="square">
            <a:spAutoFit/>
          </a:bodyPr>
          <a:lstStyle/>
          <a:p>
            <a:r>
              <a:rPr lang="vi-VN" sz="2400" dirty="0">
                <a:latin typeface="Times New Roman" panose="02020603050405020304" pitchFamily="18" charset="0"/>
                <a:ea typeface="Times New Roman" panose="02020603050405020304" pitchFamily="18" charset="0"/>
              </a:rPr>
              <a:t>Thiên nhiên chính là cái nôi để sản sinh ra sự sống, cũng là nơi kết thúc của sự sống. </a:t>
            </a:r>
            <a:endParaRPr lang="en-US" sz="2400" dirty="0"/>
          </a:p>
        </p:txBody>
      </p:sp>
      <p:pic>
        <p:nvPicPr>
          <p:cNvPr id="9" name="Picture 8">
            <a:extLst>
              <a:ext uri="{FF2B5EF4-FFF2-40B4-BE49-F238E27FC236}">
                <a16:creationId xmlns:a16="http://schemas.microsoft.com/office/drawing/2014/main" id="{4955DACD-E7D2-421B-99F6-DB5575C50A5C}"/>
              </a:ext>
            </a:extLst>
          </p:cNvPr>
          <p:cNvPicPr>
            <a:picLocks noChangeAspect="1"/>
          </p:cNvPicPr>
          <p:nvPr/>
        </p:nvPicPr>
        <p:blipFill>
          <a:blip r:embed="rId5"/>
          <a:stretch>
            <a:fillRect/>
          </a:stretch>
        </p:blipFill>
        <p:spPr>
          <a:xfrm rot="18426886">
            <a:off x="1380536" y="2947155"/>
            <a:ext cx="1088964" cy="963685"/>
          </a:xfrm>
          <a:prstGeom prst="rect">
            <a:avLst/>
          </a:prstGeom>
        </p:spPr>
      </p:pic>
      <p:cxnSp>
        <p:nvCxnSpPr>
          <p:cNvPr id="10" name="Straight Connector 9">
            <a:extLst>
              <a:ext uri="{FF2B5EF4-FFF2-40B4-BE49-F238E27FC236}">
                <a16:creationId xmlns:a16="http://schemas.microsoft.com/office/drawing/2014/main" id="{A8A0FC75-0930-4DE0-BF76-094F78DB4C10}"/>
              </a:ext>
            </a:extLst>
          </p:cNvPr>
          <p:cNvCxnSpPr>
            <a:cxnSpLocks/>
          </p:cNvCxnSpPr>
          <p:nvPr/>
        </p:nvCxnSpPr>
        <p:spPr>
          <a:xfrm>
            <a:off x="2321055" y="4252489"/>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EA9EF55-D0A3-4522-865E-8734A7042492}"/>
              </a:ext>
            </a:extLst>
          </p:cNvPr>
          <p:cNvSpPr/>
          <p:nvPr/>
        </p:nvSpPr>
        <p:spPr>
          <a:xfrm>
            <a:off x="2452432" y="3049857"/>
            <a:ext cx="4594473" cy="1200329"/>
          </a:xfrm>
          <a:prstGeom prst="rect">
            <a:avLst/>
          </a:prstGeom>
        </p:spPr>
        <p:txBody>
          <a:bodyPr wrap="square">
            <a:spAutoFit/>
          </a:bodyPr>
          <a:lstStyle/>
          <a:p>
            <a:pPr algn="just"/>
            <a:r>
              <a:rPr lang="vi-VN" sz="2400" dirty="0">
                <a:latin typeface="Times New Roman" panose="02020603050405020304" pitchFamily="18" charset="0"/>
                <a:ea typeface="Times New Roman" panose="02020603050405020304" pitchFamily="18" charset="0"/>
              </a:rPr>
              <a:t>Có vai trò vô cùng quan trọng để tạo ra sự sống và giúp cân bằng hệ sinh thái.</a:t>
            </a:r>
            <a:endParaRPr lang="en-US" sz="2400" dirty="0"/>
          </a:p>
        </p:txBody>
      </p:sp>
      <p:pic>
        <p:nvPicPr>
          <p:cNvPr id="13" name="Picture 12">
            <a:extLst>
              <a:ext uri="{FF2B5EF4-FFF2-40B4-BE49-F238E27FC236}">
                <a16:creationId xmlns:a16="http://schemas.microsoft.com/office/drawing/2014/main" id="{C43A8F48-A4CC-4482-999F-12A4F613E06A}"/>
              </a:ext>
            </a:extLst>
          </p:cNvPr>
          <p:cNvPicPr>
            <a:picLocks noChangeAspect="1"/>
          </p:cNvPicPr>
          <p:nvPr/>
        </p:nvPicPr>
        <p:blipFill>
          <a:blip r:embed="rId5"/>
          <a:stretch>
            <a:fillRect/>
          </a:stretch>
        </p:blipFill>
        <p:spPr>
          <a:xfrm rot="18426886">
            <a:off x="3624591" y="4489573"/>
            <a:ext cx="1088964" cy="963685"/>
          </a:xfrm>
          <a:prstGeom prst="rect">
            <a:avLst/>
          </a:prstGeom>
        </p:spPr>
      </p:pic>
      <p:cxnSp>
        <p:nvCxnSpPr>
          <p:cNvPr id="14" name="Straight Connector 13">
            <a:extLst>
              <a:ext uri="{FF2B5EF4-FFF2-40B4-BE49-F238E27FC236}">
                <a16:creationId xmlns:a16="http://schemas.microsoft.com/office/drawing/2014/main" id="{D39C94F9-3D74-4F30-B839-D2A54FC6ABDC}"/>
              </a:ext>
            </a:extLst>
          </p:cNvPr>
          <p:cNvCxnSpPr>
            <a:cxnSpLocks/>
          </p:cNvCxnSpPr>
          <p:nvPr/>
        </p:nvCxnSpPr>
        <p:spPr>
          <a:xfrm>
            <a:off x="4565110" y="5794907"/>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46005C2-073E-4E19-870F-B8DEAE8A99E3}"/>
              </a:ext>
            </a:extLst>
          </p:cNvPr>
          <p:cNvSpPr/>
          <p:nvPr/>
        </p:nvSpPr>
        <p:spPr>
          <a:xfrm>
            <a:off x="4696487" y="4592275"/>
            <a:ext cx="4910407" cy="1200329"/>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M</a:t>
            </a:r>
            <a:r>
              <a:rPr lang="vi-VN" sz="2400" dirty="0">
                <a:latin typeface="Times New Roman" panose="02020603050405020304" pitchFamily="18" charset="0"/>
                <a:ea typeface="Times New Roman" panose="02020603050405020304" pitchFamily="18" charset="0"/>
              </a:rPr>
              <a:t>ột nơi cung cấp các nguồn tài nguyên để phục vụ cho cuộc sống và sản xuất sinh hoạt của con người.</a:t>
            </a:r>
            <a:endParaRPr lang="en-US" sz="2400" dirty="0"/>
          </a:p>
        </p:txBody>
      </p:sp>
      <p:pic>
        <p:nvPicPr>
          <p:cNvPr id="16" name="Picture 15">
            <a:extLst>
              <a:ext uri="{FF2B5EF4-FFF2-40B4-BE49-F238E27FC236}">
                <a16:creationId xmlns:a16="http://schemas.microsoft.com/office/drawing/2014/main" id="{F67DAF69-5E6F-45C2-AB21-11E75E2FB17E}"/>
              </a:ext>
            </a:extLst>
          </p:cNvPr>
          <p:cNvPicPr>
            <a:picLocks noChangeAspect="1"/>
          </p:cNvPicPr>
          <p:nvPr/>
        </p:nvPicPr>
        <p:blipFill>
          <a:blip r:embed="rId6"/>
          <a:stretch>
            <a:fillRect/>
          </a:stretch>
        </p:blipFill>
        <p:spPr>
          <a:xfrm>
            <a:off x="7041261" y="1638985"/>
            <a:ext cx="4259141" cy="2373700"/>
          </a:xfrm>
          <a:prstGeom prst="rect">
            <a:avLst/>
          </a:prstGeom>
        </p:spPr>
      </p:pic>
    </p:spTree>
    <p:extLst>
      <p:ext uri="{BB962C8B-B14F-4D97-AF65-F5344CB8AC3E}">
        <p14:creationId xmlns:p14="http://schemas.microsoft.com/office/powerpoint/2010/main" val="1824625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088485" y="2258169"/>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326770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id="{4AEED5F9-5DCA-4231-AFCF-84BB28908D6C}"/>
              </a:ext>
            </a:extLst>
          </p:cNvPr>
          <p:cNvPicPr>
            <a:picLocks noChangeAspect="1"/>
          </p:cNvPicPr>
          <p:nvPr/>
        </p:nvPicPr>
        <p:blipFill>
          <a:blip r:embed="rId3"/>
          <a:stretch>
            <a:fillRect/>
          </a:stretch>
        </p:blipFill>
        <p:spPr>
          <a:xfrm>
            <a:off x="3760294" y="162932"/>
            <a:ext cx="1088964" cy="963685"/>
          </a:xfrm>
          <a:prstGeom prst="rect">
            <a:avLst/>
          </a:prstGeom>
        </p:spPr>
      </p:pic>
      <p:sp>
        <p:nvSpPr>
          <p:cNvPr id="5" name="TextBox 4">
            <a:extLst>
              <a:ext uri="{FF2B5EF4-FFF2-40B4-BE49-F238E27FC236}">
                <a16:creationId xmlns:a16="http://schemas.microsoft.com/office/drawing/2014/main" id="{B287D6BA-7B0E-4DD6-8984-16E6790D7C2D}"/>
              </a:ext>
            </a:extLst>
          </p:cNvPr>
          <p:cNvSpPr txBox="1"/>
          <p:nvPr/>
        </p:nvSpPr>
        <p:spPr>
          <a:xfrm>
            <a:off x="2206798" y="476954"/>
            <a:ext cx="7442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kết</a:t>
            </a:r>
            <a:endPar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A9933B-1A62-4164-839B-DDDA158236A0}"/>
              </a:ext>
            </a:extLst>
          </p:cNvPr>
          <p:cNvPicPr>
            <a:picLocks noChangeAspect="1"/>
          </p:cNvPicPr>
          <p:nvPr/>
        </p:nvPicPr>
        <p:blipFill>
          <a:blip r:embed="rId3"/>
          <a:stretch>
            <a:fillRect/>
          </a:stretch>
        </p:blipFill>
        <p:spPr>
          <a:xfrm>
            <a:off x="8061143" y="244001"/>
            <a:ext cx="1088964" cy="963685"/>
          </a:xfrm>
          <a:prstGeom prst="rect">
            <a:avLst/>
          </a:prstGeom>
        </p:spPr>
      </p:pic>
      <p:pic>
        <p:nvPicPr>
          <p:cNvPr id="7" name="Picture 6">
            <a:extLst>
              <a:ext uri="{FF2B5EF4-FFF2-40B4-BE49-F238E27FC236}">
                <a16:creationId xmlns:a16="http://schemas.microsoft.com/office/drawing/2014/main" id="{EE1998BA-7C45-4384-B052-8B4637E01831}"/>
              </a:ext>
            </a:extLst>
          </p:cNvPr>
          <p:cNvPicPr>
            <a:picLocks noChangeAspect="1"/>
          </p:cNvPicPr>
          <p:nvPr/>
        </p:nvPicPr>
        <p:blipFill>
          <a:blip r:embed="rId3"/>
          <a:stretch>
            <a:fillRect/>
          </a:stretch>
        </p:blipFill>
        <p:spPr>
          <a:xfrm rot="19461330">
            <a:off x="3440368" y="162932"/>
            <a:ext cx="1088964" cy="963685"/>
          </a:xfrm>
          <a:prstGeom prst="rect">
            <a:avLst/>
          </a:prstGeom>
        </p:spPr>
      </p:pic>
      <p:pic>
        <p:nvPicPr>
          <p:cNvPr id="8" name="Picture 7">
            <a:extLst>
              <a:ext uri="{FF2B5EF4-FFF2-40B4-BE49-F238E27FC236}">
                <a16:creationId xmlns:a16="http://schemas.microsoft.com/office/drawing/2014/main" id="{9AE52E3B-1CF2-44A7-8127-8631C4BEF1F2}"/>
              </a:ext>
            </a:extLst>
          </p:cNvPr>
          <p:cNvPicPr>
            <a:picLocks noChangeAspect="1"/>
          </p:cNvPicPr>
          <p:nvPr/>
        </p:nvPicPr>
        <p:blipFill>
          <a:blip r:embed="rId3"/>
          <a:stretch>
            <a:fillRect/>
          </a:stretch>
        </p:blipFill>
        <p:spPr>
          <a:xfrm rot="19461330">
            <a:off x="7161386" y="162933"/>
            <a:ext cx="1088964" cy="963685"/>
          </a:xfrm>
          <a:prstGeom prst="rect">
            <a:avLst/>
          </a:prstGeom>
        </p:spPr>
      </p:pic>
      <p:pic>
        <p:nvPicPr>
          <p:cNvPr id="12" name="图片 2">
            <a:extLst>
              <a:ext uri="{FF2B5EF4-FFF2-40B4-BE49-F238E27FC236}">
                <a16:creationId xmlns:a16="http://schemas.microsoft.com/office/drawing/2014/main"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id="{6B644F5B-A08D-45BC-86AE-27C88DC39284}"/>
              </a:ext>
            </a:extLst>
          </p:cNvPr>
          <p:cNvSpPr txBox="1"/>
          <p:nvPr/>
        </p:nvSpPr>
        <p:spPr>
          <a:xfrm>
            <a:off x="3346779" y="2397948"/>
            <a:ext cx="372960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Khái quát nghệ thuật và nội dung văn bản?</a:t>
            </a:r>
          </a:p>
        </p:txBody>
      </p:sp>
      <p:pic>
        <p:nvPicPr>
          <p:cNvPr id="2" name="Picture 1">
            <a:extLst>
              <a:ext uri="{FF2B5EF4-FFF2-40B4-BE49-F238E27FC236}">
                <a16:creationId xmlns:a16="http://schemas.microsoft.com/office/drawing/2014/main" id="{33BB9997-3454-47EF-9139-C36C8156AE71}"/>
              </a:ext>
            </a:extLst>
          </p:cNvPr>
          <p:cNvPicPr>
            <a:picLocks noChangeAspect="1"/>
          </p:cNvPicPr>
          <p:nvPr/>
        </p:nvPicPr>
        <p:blipFill>
          <a:blip r:embed="rId5"/>
          <a:stretch>
            <a:fillRect/>
          </a:stretch>
        </p:blipFill>
        <p:spPr>
          <a:xfrm>
            <a:off x="6757506" y="3548709"/>
            <a:ext cx="6004813" cy="3341735"/>
          </a:xfrm>
          <a:prstGeom prst="rect">
            <a:avLst/>
          </a:prstGeom>
        </p:spPr>
      </p:pic>
    </p:spTree>
    <p:extLst>
      <p:ext uri="{BB962C8B-B14F-4D97-AF65-F5344CB8AC3E}">
        <p14:creationId xmlns:p14="http://schemas.microsoft.com/office/powerpoint/2010/main" val="2742492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2744095" y="551567"/>
            <a:ext cx="3990195"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ea typeface="Times New Roman" panose="02020603050405020304" pitchFamily="18" charset="0"/>
              </a:rPr>
              <a:t>Văn bản là những cảm nhận của tác giả về hình ảnh hai cây phong và kí ức về bạn bè thời thơ ấu.</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pic>
        <p:nvPicPr>
          <p:cNvPr id="15" name="Picture 14">
            <a:extLst>
              <a:ext uri="{FF2B5EF4-FFF2-40B4-BE49-F238E27FC236}">
                <a16:creationId xmlns:a16="http://schemas.microsoft.com/office/drawing/2014/main" id="{517B5B29-7ADA-4FE0-A446-CED0256780ED}"/>
              </a:ext>
            </a:extLst>
          </p:cNvPr>
          <p:cNvPicPr>
            <a:picLocks noChangeAspect="1"/>
          </p:cNvPicPr>
          <p:nvPr/>
        </p:nvPicPr>
        <p:blipFill>
          <a:blip r:embed="rId4"/>
          <a:stretch>
            <a:fillRect/>
          </a:stretch>
        </p:blipFill>
        <p:spPr>
          <a:xfrm>
            <a:off x="5787774" y="1518914"/>
            <a:ext cx="914479" cy="1012024"/>
          </a:xfrm>
          <a:prstGeom prst="rect">
            <a:avLst/>
          </a:prstGeom>
        </p:spPr>
      </p:pic>
      <p:pic>
        <p:nvPicPr>
          <p:cNvPr id="20" name="Picture 19">
            <a:extLst>
              <a:ext uri="{FF2B5EF4-FFF2-40B4-BE49-F238E27FC236}">
                <a16:creationId xmlns:a16="http://schemas.microsoft.com/office/drawing/2014/main"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id="{CBFE2E8B-20BF-41C4-AE09-B5F8F4605342}"/>
              </a:ext>
            </a:extLst>
          </p:cNvPr>
          <p:cNvPicPr>
            <a:picLocks noChangeAspect="1"/>
          </p:cNvPicPr>
          <p:nvPr/>
        </p:nvPicPr>
        <p:blipFill>
          <a:blip r:embed="rId7"/>
          <a:stretch>
            <a:fillRect/>
          </a:stretch>
        </p:blipFill>
        <p:spPr>
          <a:xfrm>
            <a:off x="5558244" y="2109316"/>
            <a:ext cx="6752910" cy="3763525"/>
          </a:xfrm>
          <a:prstGeom prst="rect">
            <a:avLst/>
          </a:prstGeom>
        </p:spPr>
      </p:pic>
      <p:pic>
        <p:nvPicPr>
          <p:cNvPr id="22" name="Picture 21">
            <a:extLst>
              <a:ext uri="{FF2B5EF4-FFF2-40B4-BE49-F238E27FC236}">
                <a16:creationId xmlns:a16="http://schemas.microsoft.com/office/drawing/2014/main" id="{D7C0003F-0DE2-4C7D-8547-4949B90851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90667" l="9778" r="91556">
                        <a14:foregroundMark x1="9778" y1="75111" x2="9778" y2="75111"/>
                        <a14:foregroundMark x1="74222" y1="90667" x2="74222" y2="90667"/>
                        <a14:foregroundMark x1="91556" y1="74667" x2="91556" y2="74667"/>
                      </a14:backgroundRemoval>
                    </a14:imgEffect>
                  </a14:imgLayer>
                </a14:imgProps>
              </a:ext>
            </a:extLst>
          </a:blip>
          <a:stretch>
            <a:fillRect/>
          </a:stretch>
        </p:blipFill>
        <p:spPr>
          <a:xfrm>
            <a:off x="3952875" y="3837289"/>
            <a:ext cx="2143125" cy="2143125"/>
          </a:xfrm>
          <a:prstGeom prst="rect">
            <a:avLst/>
          </a:prstGeom>
        </p:spPr>
      </p:pic>
    </p:spTree>
    <p:extLst>
      <p:ext uri="{BB962C8B-B14F-4D97-AF65-F5344CB8AC3E}">
        <p14:creationId xmlns:p14="http://schemas.microsoft.com/office/powerpoint/2010/main" val="7755473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3467850" y="551567"/>
            <a:ext cx="2542684"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l-PL" sz="2000" b="1" dirty="0">
                <a:solidFill>
                  <a:prstClr val="black"/>
                </a:solidFill>
                <a:latin typeface="Times New Roman" panose="02020603050405020304" pitchFamily="18" charset="0"/>
                <a:ea typeface="Times New Roman" panose="02020603050405020304" pitchFamily="18" charset="0"/>
              </a:rPr>
              <a:t>Nghệ thuật miêu tả kết hợp biểu cảm đặc sắc, tinh tế; ngôn từ chọn lọc.</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sp>
        <p:nvSpPr>
          <p:cNvPr id="13" name="Rectangle 12">
            <a:extLst>
              <a:ext uri="{FF2B5EF4-FFF2-40B4-BE49-F238E27FC236}">
                <a16:creationId xmlns:a16="http://schemas.microsoft.com/office/drawing/2014/main"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ea typeface="Times New Roman" panose="02020603050405020304" pitchFamily="18" charset="0"/>
              </a:rPr>
              <a:t>Nghệ thuật nhân hóa, so sánh.</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20" name="Picture 19">
            <a:extLst>
              <a:ext uri="{FF2B5EF4-FFF2-40B4-BE49-F238E27FC236}">
                <a16:creationId xmlns:a16="http://schemas.microsoft.com/office/drawing/2014/main"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id="{DD4F5D45-6CCF-47F8-B0C3-8167101C0598}"/>
              </a:ext>
            </a:extLst>
          </p:cNvPr>
          <p:cNvPicPr>
            <a:picLocks noChangeAspect="1"/>
          </p:cNvPicPr>
          <p:nvPr/>
        </p:nvPicPr>
        <p:blipFill>
          <a:blip r:embed="rId7"/>
          <a:stretch>
            <a:fillRect/>
          </a:stretch>
        </p:blipFill>
        <p:spPr>
          <a:xfrm>
            <a:off x="4978237" y="2321762"/>
            <a:ext cx="7820338" cy="4358423"/>
          </a:xfrm>
          <a:prstGeom prst="rect">
            <a:avLst/>
          </a:prstGeom>
        </p:spPr>
      </p:pic>
    </p:spTree>
    <p:extLst>
      <p:ext uri="{BB962C8B-B14F-4D97-AF65-F5344CB8AC3E}">
        <p14:creationId xmlns:p14="http://schemas.microsoft.com/office/powerpoint/2010/main" val="39265439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331766" y="2459504"/>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ED7D31">
                    <a:lumMod val="75000"/>
                  </a:srgbClr>
                </a:solidFill>
                <a:latin typeface="Times New Roman" panose="02020603050405020304" pitchFamily="18" charset="0"/>
                <a:cs typeface="Times New Roman" panose="02020603050405020304" pitchFamily="18" charset="0"/>
              </a:rPr>
              <a:t>LUYỆN TẬP</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spTree>
    <p:extLst>
      <p:ext uri="{BB962C8B-B14F-4D97-AF65-F5344CB8AC3E}">
        <p14:creationId xmlns:p14="http://schemas.microsoft.com/office/powerpoint/2010/main" val="963724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6"/>
          <a:stretch>
            <a:fillRect/>
          </a:stretch>
        </p:blipFill>
        <p:spPr>
          <a:xfrm>
            <a:off x="-22712" y="0"/>
            <a:ext cx="12214711" cy="6858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1: Văn bản Hai cây phog của tác giả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3200" dirty="0">
                <a:solidFill>
                  <a:prstClr val="black"/>
                </a:solidFill>
                <a:latin typeface="Times New Roman" panose="02020603050405020304" pitchFamily="18" charset="0"/>
                <a:cs typeface="Times New Roman" panose="02020603050405020304" pitchFamily="18" charset="0"/>
              </a:rPr>
              <a:t>Ai-ma-tốp.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Xéc-van-téc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An-đec- xen.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O-hen-ri</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8" action="ppaction://hlinksldjump"/>
          </p:cNvPr>
          <p:cNvSpPr/>
          <p:nvPr/>
        </p:nvSpPr>
        <p:spPr>
          <a:xfrm>
            <a:off x="6530641" y="472425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8B300-82FE-4BFC-8868-DCCA9ED8A0F5}"/>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2: Hình ảnh cây phong biểu tượng cho điều gì?</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6216559" y="2880320"/>
            <a:ext cx="4906798" cy="1718340"/>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lnSpc>
                <a:spcPct val="150000"/>
              </a:lnSpc>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lang="en-US" sz="3200" kern="0" dirty="0" err="1">
                <a:solidFill>
                  <a:prstClr val="black"/>
                </a:solidFill>
                <a:latin typeface="Times New Roman" panose="02020603050405020304" pitchFamily="18" charset="0"/>
                <a:ea typeface="Times New Roman" panose="02020603050405020304" pitchFamily="18" charset="0"/>
              </a:rPr>
              <a:t>Tất</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cả</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đều</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đúng</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3200" dirty="0">
                <a:solidFill>
                  <a:prstClr val="black"/>
                </a:solidFill>
                <a:latin typeface="Times New Roman" panose="02020603050405020304" pitchFamily="18" charset="0"/>
              </a:rPr>
              <a:t>Là biểu tượng của quê hương.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167733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thể hiện niềm tự hào của dân làng Ku-ku-rêu về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1110220" y="1939892"/>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Là tín hiệu của làng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4650" y="3149237"/>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5883" y="389457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7" action="ppaction://hlinksldjump"/>
          </p:cNvPr>
          <p:cNvSpPr/>
          <p:nvPr/>
        </p:nvSpPr>
        <p:spPr>
          <a:xfrm>
            <a:off x="6765046" y="536543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45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5" name="Picture 4">
            <a:extLst>
              <a:ext uri="{FF2B5EF4-FFF2-40B4-BE49-F238E27FC236}">
                <a16:creationId xmlns:a16="http://schemas.microsoft.com/office/drawing/2014/main" id="{BED5C9C5-A2B8-4CBE-8B36-5345315F1A14}"/>
              </a:ext>
            </a:extLst>
          </p:cNvPr>
          <p:cNvPicPr/>
          <p:nvPr/>
        </p:nvPicPr>
        <p:blipFill>
          <a:blip r:embed="rId3"/>
          <a:stretch>
            <a:fillRect/>
          </a:stretch>
        </p:blipFill>
        <p:spPr>
          <a:xfrm>
            <a:off x="3230245" y="1178877"/>
            <a:ext cx="5731510" cy="4500245"/>
          </a:xfrm>
          <a:prstGeom prst="rect">
            <a:avLst/>
          </a:prstGeom>
        </p:spPr>
      </p:pic>
      <p:sp>
        <p:nvSpPr>
          <p:cNvPr id="6" name="TextBox 5">
            <a:extLst>
              <a:ext uri="{FF2B5EF4-FFF2-40B4-BE49-F238E27FC236}">
                <a16:creationId xmlns:a16="http://schemas.microsoft.com/office/drawing/2014/main" id="{CF1352BE-52F8-4FB0-8551-77CBE46F2FCB}"/>
              </a:ext>
            </a:extLst>
          </p:cNvPr>
          <p:cNvSpPr txBox="1"/>
          <p:nvPr/>
        </p:nvSpPr>
        <p:spPr>
          <a:xfrm>
            <a:off x="1128175" y="431012"/>
            <a:ext cx="2327881" cy="523220"/>
          </a:xfrm>
          <a:prstGeom prst="rect">
            <a:avLst/>
          </a:prstGeom>
          <a:noFill/>
        </p:spPr>
        <p:txBody>
          <a:bodyPr wrap="none" rtlCol="0">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3358220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EB879-E6D4-4F72-B78E-8CF720B8B7BF}"/>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2: Hình ảnh cây phong biểu tượng cho điều gì?</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Là tín hiệu của làng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Có nhiều phép thuật tinh thông, từng giúp nhân dân diệt trừ yêu ma.</a:t>
            </a:r>
          </a:p>
        </p:txBody>
      </p:sp>
      <p:sp>
        <p:nvSpPr>
          <p:cNvPr id="43" name="Rectangle 42"/>
          <p:cNvSpPr/>
          <p:nvPr/>
        </p:nvSpPr>
        <p:spPr>
          <a:xfrm>
            <a:off x="1110220" y="3453952"/>
            <a:ext cx="4906798" cy="106190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Là biểu tượng của quê hương.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799"/>
            <a:ext cx="4906798" cy="59631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Là con gái của Hùng Vương thứ mười tám, được vua cha hết mực yêu thương và muốn kén chồng xứng đáng cho nàng.</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969" y="3673993"/>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8"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dirty="0">
                <a:solidFill>
                  <a:prstClr val="black"/>
                </a:solidFill>
                <a:latin typeface="Times New Roman" panose="02020603050405020304" pitchFamily="18" charset="0"/>
                <a:ea typeface="Times New Roman" panose="02020603050405020304" pitchFamily="18" charset="0"/>
              </a:rPr>
              <a:t>Câu 3: Hình ảnh cây phong lúc hiện ra trước mắt mọi người được tác giả so sánh với hình ảnh nào?</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Như hai người khổng lồ.</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Như những đốm lửa vô hình.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Như những ngọn hải đăng trên núi.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400" dirty="0">
                <a:solidFill>
                  <a:prstClr val="black"/>
                </a:solidFill>
                <a:latin typeface="Times New Roman" panose="02020603050405020304" pitchFamily="18" charset="0"/>
              </a:rPr>
              <a:t>Như một làn sóng thuỷ triều dâng lên vỗ vào bãi cát.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1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dirty="0">
                <a:solidFill>
                  <a:prstClr val="black"/>
                </a:solidFill>
                <a:latin typeface="Times New Roman" panose="02020603050405020304" pitchFamily="18" charset="0"/>
                <a:ea typeface="Times New Roman" panose="02020603050405020304" pitchFamily="18" charset="0"/>
              </a:rPr>
              <a:t>Câu 4: Ý nào không đúng về lí do hai cây phong giữ vị trí trung tâm và gây xúc động cho người kể?</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Hai cây phong gắn với bao kỉ niệm thời thơ ấu của tuổi học trò</a:t>
            </a:r>
            <a:r>
              <a:rPr lang="en-US" sz="2400" dirty="0">
                <a:solidFill>
                  <a:prstClr val="black"/>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Hai cây phong gắn với tình yêu quê hương da diết.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Cây phong có dáng sinh động khác thường: giống như một cặp sinh đôi, thân cây to lớn khổng lồ...</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400" dirty="0">
                <a:solidFill>
                  <a:prstClr val="black"/>
                </a:solidFill>
                <a:latin typeface="Times New Roman" panose="02020603050405020304" pitchFamily="18" charset="0"/>
              </a:rPr>
              <a:t>Hai cây phong mang lại giá trị kinh tế lớn cho dân làng.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933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8ECB4-223A-4883-B008-21D05AE3BFB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5: Từ láy nào sau đây không được dùng để miêu tả vẻ đẹp, thần sắc của hai cây phong?</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19" y="1949346"/>
            <a:ext cx="5020395" cy="1135230"/>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black"/>
                </a:solidFill>
                <a:latin typeface="Times New Roman" panose="02020603050405020304" pitchFamily="18" charset="0"/>
                <a:cs typeface="Times New Roman" panose="02020603050405020304" pitchFamily="18" charset="0"/>
              </a:rPr>
              <a:t>thì thầm.</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2800" dirty="0">
                <a:solidFill>
                  <a:prstClr val="black"/>
                </a:solidFill>
                <a:latin typeface="Times New Roman" panose="02020603050405020304" pitchFamily="18" charset="0"/>
              </a:rPr>
              <a:t>thì thào.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3397206"/>
            <a:ext cx="4906798" cy="1118648"/>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800" dirty="0">
                <a:solidFill>
                  <a:prstClr val="black"/>
                </a:solidFill>
                <a:latin typeface="Times New Roman" panose="02020603050405020304" pitchFamily="18" charset="0"/>
                <a:cs typeface="Times New Roman" panose="02020603050405020304" pitchFamily="18" charset="0"/>
              </a:rPr>
              <a:t>rì rào.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14805"/>
            <a:ext cx="4906798" cy="110936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xào xạc.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7125183" y="5076801"/>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6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20FD4-4995-4E4D-8751-6E02B1F73FD2}"/>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kern="0" dirty="0">
                <a:solidFill>
                  <a:prstClr val="black"/>
                </a:solidFill>
                <a:latin typeface="Times New Roman" panose="02020603050405020304" pitchFamily="18" charset="0"/>
                <a:ea typeface="Times New Roman" panose="02020603050405020304" pitchFamily="18" charset="0"/>
              </a:rPr>
              <a:t>Câu 6: Trong mạch kể của người kể chuyện xưng “chúng tôi”, các sự việc được kể và tả lại ứng với khoảng thời gian nào trong cuộc đời của người kể chuyện?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0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 một lần người kể chuyện đi công tác xa trở về</a:t>
            </a:r>
            <a:endParaRPr kumimoji="0" lang="en-US" sz="20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Khi người kể chuyện đi xe lửa qua làng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Vào năm học cuối cùng, trước khi bắt đầu nghỉ hè</a:t>
            </a:r>
            <a:r>
              <a:rPr lang="en-US" sz="2000" dirty="0">
                <a:solidFill>
                  <a:prstClr val="black"/>
                </a:solidFill>
                <a:latin typeface="Times New Roman" panose="02020603050405020304" pitchFamily="18" charset="0"/>
                <a:cs typeface="Times New Roman" panose="02020603050405020304" pitchFamily="18" charset="0"/>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000" dirty="0">
                <a:solidFill>
                  <a:prstClr val="black"/>
                </a:solidFill>
                <a:latin typeface="Times New Roman" panose="02020603050405020304" pitchFamily="18" charset="0"/>
              </a:rPr>
              <a:t>Khi người kể chuyện từ trường học trở về làng Ku – ku – rêu.</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806389"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Dòng nào ghi đầy đủ những hoạt động của lũ trẻ vào năm học cuối cùng trước khi nghỉ hè với hai cây phong trong đoạn trích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Reo hò, chạy lên đồi, chơi bịt mắt bắt dê và trốn tìm dưới bóng râm mát rượi.</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Reo hò, huýt còi ầm ĩ chạy lên đồi, công kênh nhau trèo lên cây, thi xem ai can đảm và khéo léo hơn.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Reo hò, huýt còi ầm ĩ chạy lên đồi, hái hoa, bắt bướm dưới tán lá xào xạc, dịu hiền.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Reo hò, nhảy múa và thi hát những bài ca về quê hương giàu đẹp dưới gốc cây.</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Dòng nào nói lên sự đánh giá của người kể chuyện về những miền đất mở ra trước mắt người kể chuyện cùng bọn trẻ trong đoạn trích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Rộng bao la, có một vẻ sinh động khác thường.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Đẹp đẽ vô ngần, rộng bao la,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Rộng bao la,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Rộng lớn nhất thế gian,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35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Trong đoạn trích Hai cây phong, hai cây phong khác cây khác trong làng ở đặc điểm nào?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Chúng không cần người ta chăm sóc, tưới tắm vẫn vươn cao kiêu hãnh.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Chúng có tiếng nói riêng, có một tâm hồn riêng, chan chứa những lời ca êm dịu.</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Chúng là loài cây quý hiếm nhất trong vùng.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Chúng mọc ở trên đồi cao phía trên làng và vô cùng xanh tốt.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94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331766" y="2459504"/>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VẬN DỤNG</a:t>
            </a: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id="{6CC40FE5-BFE7-4526-A411-DDCDBE1E8A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5587780" y="605380"/>
            <a:ext cx="1016439" cy="1011922"/>
          </a:xfrm>
          <a:prstGeom prst="rect">
            <a:avLst/>
          </a:prstGeom>
        </p:spPr>
      </p:pic>
      <p:pic>
        <p:nvPicPr>
          <p:cNvPr id="7" name="Picture 6">
            <a:extLst>
              <a:ext uri="{FF2B5EF4-FFF2-40B4-BE49-F238E27FC236}">
                <a16:creationId xmlns:a16="http://schemas.microsoft.com/office/drawing/2014/main" id="{3848AF99-3F3A-458D-B8DD-39F75D9E61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6334401" y="1026481"/>
            <a:ext cx="1016439" cy="1011922"/>
          </a:xfrm>
          <a:prstGeom prst="rect">
            <a:avLst/>
          </a:prstGeom>
        </p:spPr>
      </p:pic>
    </p:spTree>
    <p:extLst>
      <p:ext uri="{BB962C8B-B14F-4D97-AF65-F5344CB8AC3E}">
        <p14:creationId xmlns:p14="http://schemas.microsoft.com/office/powerpoint/2010/main" val="9919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id="{4AEED5F9-5DCA-4231-AFCF-84BB28908D6C}"/>
              </a:ext>
            </a:extLst>
          </p:cNvPr>
          <p:cNvPicPr>
            <a:picLocks noChangeAspect="1"/>
          </p:cNvPicPr>
          <p:nvPr/>
        </p:nvPicPr>
        <p:blipFill>
          <a:blip r:embed="rId3"/>
          <a:stretch>
            <a:fillRect/>
          </a:stretch>
        </p:blipFill>
        <p:spPr>
          <a:xfrm>
            <a:off x="3760294" y="162932"/>
            <a:ext cx="1088964" cy="963685"/>
          </a:xfrm>
          <a:prstGeom prst="rect">
            <a:avLst/>
          </a:prstGeom>
        </p:spPr>
      </p:pic>
      <p:sp>
        <p:nvSpPr>
          <p:cNvPr id="5" name="TextBox 4">
            <a:extLst>
              <a:ext uri="{FF2B5EF4-FFF2-40B4-BE49-F238E27FC236}">
                <a16:creationId xmlns:a16="http://schemas.microsoft.com/office/drawing/2014/main" id="{B287D6BA-7B0E-4DD6-8984-16E6790D7C2D}"/>
              </a:ext>
            </a:extLst>
          </p:cNvPr>
          <p:cNvSpPr txBox="1"/>
          <p:nvPr/>
        </p:nvSpPr>
        <p:spPr>
          <a:xfrm>
            <a:off x="2206798" y="476954"/>
            <a:ext cx="7442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A9933B-1A62-4164-839B-DDDA158236A0}"/>
              </a:ext>
            </a:extLst>
          </p:cNvPr>
          <p:cNvPicPr>
            <a:picLocks noChangeAspect="1"/>
          </p:cNvPicPr>
          <p:nvPr/>
        </p:nvPicPr>
        <p:blipFill>
          <a:blip r:embed="rId3"/>
          <a:stretch>
            <a:fillRect/>
          </a:stretch>
        </p:blipFill>
        <p:spPr>
          <a:xfrm>
            <a:off x="8061143" y="244001"/>
            <a:ext cx="1088964" cy="963685"/>
          </a:xfrm>
          <a:prstGeom prst="rect">
            <a:avLst/>
          </a:prstGeom>
        </p:spPr>
      </p:pic>
      <p:pic>
        <p:nvPicPr>
          <p:cNvPr id="7" name="Picture 6">
            <a:extLst>
              <a:ext uri="{FF2B5EF4-FFF2-40B4-BE49-F238E27FC236}">
                <a16:creationId xmlns:a16="http://schemas.microsoft.com/office/drawing/2014/main" id="{EE1998BA-7C45-4384-B052-8B4637E01831}"/>
              </a:ext>
            </a:extLst>
          </p:cNvPr>
          <p:cNvPicPr>
            <a:picLocks noChangeAspect="1"/>
          </p:cNvPicPr>
          <p:nvPr/>
        </p:nvPicPr>
        <p:blipFill>
          <a:blip r:embed="rId3"/>
          <a:stretch>
            <a:fillRect/>
          </a:stretch>
        </p:blipFill>
        <p:spPr>
          <a:xfrm rot="19461330">
            <a:off x="3440368" y="162932"/>
            <a:ext cx="1088964" cy="963685"/>
          </a:xfrm>
          <a:prstGeom prst="rect">
            <a:avLst/>
          </a:prstGeom>
        </p:spPr>
      </p:pic>
      <p:pic>
        <p:nvPicPr>
          <p:cNvPr id="8" name="Picture 7">
            <a:extLst>
              <a:ext uri="{FF2B5EF4-FFF2-40B4-BE49-F238E27FC236}">
                <a16:creationId xmlns:a16="http://schemas.microsoft.com/office/drawing/2014/main" id="{9AE52E3B-1CF2-44A7-8127-8631C4BEF1F2}"/>
              </a:ext>
            </a:extLst>
          </p:cNvPr>
          <p:cNvPicPr>
            <a:picLocks noChangeAspect="1"/>
          </p:cNvPicPr>
          <p:nvPr/>
        </p:nvPicPr>
        <p:blipFill>
          <a:blip r:embed="rId3"/>
          <a:stretch>
            <a:fillRect/>
          </a:stretch>
        </p:blipFill>
        <p:spPr>
          <a:xfrm rot="19461330">
            <a:off x="7161386" y="162933"/>
            <a:ext cx="1088964" cy="963685"/>
          </a:xfrm>
          <a:prstGeom prst="rect">
            <a:avLst/>
          </a:prstGeom>
        </p:spPr>
      </p:pic>
      <p:pic>
        <p:nvPicPr>
          <p:cNvPr id="12" name="图片 2">
            <a:extLst>
              <a:ext uri="{FF2B5EF4-FFF2-40B4-BE49-F238E27FC236}">
                <a16:creationId xmlns:a16="http://schemas.microsoft.com/office/drawing/2014/main"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id="{6B644F5B-A08D-45BC-86AE-27C88DC39284}"/>
              </a:ext>
            </a:extLst>
          </p:cNvPr>
          <p:cNvSpPr txBox="1"/>
          <p:nvPr/>
        </p:nvSpPr>
        <p:spPr>
          <a:xfrm>
            <a:off x="3346779" y="2397948"/>
            <a:ext cx="372960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đoạn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bày</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suy</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về</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tình</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yêu</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thiên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nhiên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mỗi</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id="{25BE24E6-D133-48F8-824A-0665ACE0B243}"/>
              </a:ext>
            </a:extLst>
          </p:cNvPr>
          <p:cNvPicPr>
            <a:picLocks noChangeAspect="1"/>
          </p:cNvPicPr>
          <p:nvPr/>
        </p:nvPicPr>
        <p:blipFill>
          <a:blip r:embed="rId5"/>
          <a:stretch>
            <a:fillRect/>
          </a:stretch>
        </p:blipFill>
        <p:spPr>
          <a:xfrm>
            <a:off x="7589307" y="4129222"/>
            <a:ext cx="4261473" cy="2371550"/>
          </a:xfrm>
          <a:prstGeom prst="rect">
            <a:avLst/>
          </a:prstGeom>
        </p:spPr>
      </p:pic>
    </p:spTree>
    <p:extLst>
      <p:ext uri="{BB962C8B-B14F-4D97-AF65-F5344CB8AC3E}">
        <p14:creationId xmlns:p14="http://schemas.microsoft.com/office/powerpoint/2010/main" val="4614357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331766" y="2459504"/>
            <a:ext cx="60597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srgbClr val="ED7D31">
                    <a:lumMod val="75000"/>
                  </a:srgbClr>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spTree>
    <p:extLst>
      <p:ext uri="{BB962C8B-B14F-4D97-AF65-F5344CB8AC3E}">
        <p14:creationId xmlns:p14="http://schemas.microsoft.com/office/powerpoint/2010/main" val="170726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E72E5-CDC2-4006-A555-DBBD5BD8658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D340EC33-5A02-49D0-9D45-776CB346404D}"/>
              </a:ext>
            </a:extLst>
          </p:cNvPr>
          <p:cNvSpPr/>
          <p:nvPr/>
        </p:nvSpPr>
        <p:spPr>
          <a:xfrm>
            <a:off x="595617" y="352338"/>
            <a:ext cx="11048301" cy="628335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Tình yêu thương của con người rộng như biển cả mênh mông. Tình yêu thương là lòng thương người, rộng ra là yêu thương muôn vật vạn trạng. Yêu thiên nhiên sống hòa hợp với thiên nhiên là sự gắn bó, rung động trước cảnh đẹp của thiên nhiên; yêu quý, giữ gìn và bảo vệ thiên nhiên. Lòng yêu thiên nhiên của con người đã thể hiện rõ nhất trong cuộc sống ngày nay. Mọi người tuyên truyền tổ chức trồng rừng, biến đồi trọc thành đồi có cây cối xum xuê bởi thiên nhiên cũng có vai trò rất quan trọng trong đời sống con người: cung cấp khoáng sản, cung cấp oxy và cân bằng sinh thái. Tuy nhiên trong xã hội này vẫn có những kẻ ích kỷ, chỉ biết lo lợi ích của bản thân không lo lợi ích của xã hội. Họ chặt cây, đốt phá rừng đầu nguồn, đánh bắt khai thác kiệt quệ tài nguyên khoáng sản, đánh bắt giết các động vật hoang dã,…vì lợi ích vì tiền bạc, vật chất trước mắt mà phá hủy nguồn tài nguyên thiên nhiên ban tặng gây ra những trận lũ lụt ảnh hưởng cuộc sống yên bình của trái đất. Học sinh cần làm gì để có tình yêu thiên nhiên và luôn sống hòa hợp với thiên nhiên? Trước hết mỗi học sinh là chủ nhân tương lai của đất nước, các bạn phải yêu mến và tôn trọng những gì thuộc về thiên nhiên, sử dụng tiết kiệm, không lãng phí những gì mà thiên nhiên đem lại. Biết yêu mến từ những điều đơn giản nhất từ cái cây, ngọn có, dòng sông, đồi núi, biển cả, nguồn nước. Thiên nhiên là nguồn cội, ngôi nhà chung của con người, thiên nhiên được biết đến là những điều tươi đẹp, hùng vĩ. Thiên nhiên mang lại không khí trong lành, tạo điều kiện sống, giúp con người sinh tồn và phát triển. Chúng ta nên có trách nhiệm với bản thân, với những người xung quanh và thế hệ tương lai, cùng nhau chung tay bảo vệ, gìn giữ và dành những tình cảm yêu thương, lòng biết ơn sâu sắc với thiên nhiên.</a:t>
            </a:r>
            <a:endParaRPr lang="en-US" b="1" dirty="0">
              <a:latin typeface="Times New Roman" panose="02020603050405020304" pitchFamily="18" charset="0"/>
              <a:cs typeface="Times New Roman" panose="02020603050405020304" pitchFamily="18" charset="0"/>
            </a:endParaRPr>
          </a:p>
          <a:p>
            <a:pPr lvl="0" algn="ju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lang="en-US" b="1" dirty="0" err="1">
                <a:solidFill>
                  <a:prstClr val="black"/>
                </a:solidFill>
                <a:latin typeface="Times New Roman" panose="02020603050405020304" pitchFamily="18" charset="0"/>
                <a:cs typeface="Times New Roman" panose="02020603050405020304" pitchFamily="18" charset="0"/>
              </a:rPr>
              <a:t>ưu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tầm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6260C1A-93F7-4AD3-A96E-CCC322D5704B}"/>
              </a:ext>
            </a:extLst>
          </p:cNvPr>
          <p:cNvPicPr>
            <a:picLocks noChangeAspect="1"/>
          </p:cNvPicPr>
          <p:nvPr/>
        </p:nvPicPr>
        <p:blipFill>
          <a:blip r:embed="rId3"/>
          <a:stretch>
            <a:fillRect/>
          </a:stretch>
        </p:blipFill>
        <p:spPr>
          <a:xfrm>
            <a:off x="1" y="6009857"/>
            <a:ext cx="1593908" cy="959296"/>
          </a:xfrm>
          <a:prstGeom prst="rect">
            <a:avLst/>
          </a:prstGeom>
        </p:spPr>
      </p:pic>
      <p:pic>
        <p:nvPicPr>
          <p:cNvPr id="9" name="Picture 8">
            <a:extLst>
              <a:ext uri="{FF2B5EF4-FFF2-40B4-BE49-F238E27FC236}">
                <a16:creationId xmlns:a16="http://schemas.microsoft.com/office/drawing/2014/main" id="{988AA180-C00A-459C-A6EC-0A58BE6839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87396" y="-111153"/>
            <a:ext cx="1016439" cy="1011922"/>
          </a:xfrm>
          <a:prstGeom prst="rect">
            <a:avLst/>
          </a:prstGeom>
        </p:spPr>
      </p:pic>
      <p:pic>
        <p:nvPicPr>
          <p:cNvPr id="10" name="Picture 9">
            <a:extLst>
              <a:ext uri="{FF2B5EF4-FFF2-40B4-BE49-F238E27FC236}">
                <a16:creationId xmlns:a16="http://schemas.microsoft.com/office/drawing/2014/main" id="{F8C7CFCF-8516-4728-9551-1B5FEE391C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878047" y="20448"/>
            <a:ext cx="1016439" cy="1011922"/>
          </a:xfrm>
          <a:prstGeom prst="rect">
            <a:avLst/>
          </a:prstGeom>
        </p:spPr>
      </p:pic>
    </p:spTree>
    <p:extLst>
      <p:ext uri="{BB962C8B-B14F-4D97-AF65-F5344CB8AC3E}">
        <p14:creationId xmlns:p14="http://schemas.microsoft.com/office/powerpoint/2010/main" val="3998802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3533614" y="587462"/>
            <a:ext cx="4490909" cy="751872"/>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7835009" y="363405"/>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7928349" y="614208"/>
            <a:ext cx="1088964" cy="963685"/>
          </a:xfrm>
          <a:prstGeom prst="rect">
            <a:avLst/>
          </a:prstGeom>
        </p:spPr>
      </p:pic>
      <p:sp>
        <p:nvSpPr>
          <p:cNvPr id="10" name="Rectangle 9">
            <a:extLst>
              <a:ext uri="{FF2B5EF4-FFF2-40B4-BE49-F238E27FC236}">
                <a16:creationId xmlns:a16="http://schemas.microsoft.com/office/drawing/2014/main"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vẽ</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quát</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3595F5F-E9BE-48D2-8434-A67D69928E1D}"/>
              </a:ext>
            </a:extLst>
          </p:cNvPr>
          <p:cNvPicPr>
            <a:picLocks noChangeAspect="1"/>
          </p:cNvPicPr>
          <p:nvPr/>
        </p:nvPicPr>
        <p:blipFill>
          <a:blip r:embed="rId4"/>
          <a:stretch>
            <a:fillRect/>
          </a:stretch>
        </p:blipFill>
        <p:spPr>
          <a:xfrm>
            <a:off x="1712952" y="1185514"/>
            <a:ext cx="914479" cy="1012024"/>
          </a:xfrm>
          <a:prstGeom prst="rect">
            <a:avLst/>
          </a:prstGeom>
        </p:spPr>
      </p:pic>
      <p:sp>
        <p:nvSpPr>
          <p:cNvPr id="13" name="Rectangle 12">
            <a:extLst>
              <a:ext uri="{FF2B5EF4-FFF2-40B4-BE49-F238E27FC236}">
                <a16:creationId xmlns:a16="http://schemas.microsoft.com/office/drawing/2014/main"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t>
            </a:r>
            <a:r>
              <a:rPr lang="en-US" sz="2000" b="1" dirty="0" err="1">
                <a:solidFill>
                  <a:prstClr val="black"/>
                </a:solidFill>
                <a:latin typeface="Times New Roman" panose="02020603050405020304" pitchFamily="18" charset="0"/>
                <a:ea typeface="Times New Roman" panose="02020603050405020304" pitchFamily="18" charset="0"/>
              </a:rPr>
              <a:t>ới</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Thực</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hành</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Tiếng</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Việt</a:t>
            </a:r>
            <a:r>
              <a:rPr lang="en-US" sz="2000" b="1" dirty="0">
                <a:solidFill>
                  <a:prstClr val="black"/>
                </a:solidFill>
                <a:latin typeface="Times New Roman" panose="02020603050405020304" pitchFamily="18" charset="0"/>
                <a:ea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20" name="Picture 19">
            <a:extLst>
              <a:ext uri="{FF2B5EF4-FFF2-40B4-BE49-F238E27FC236}">
                <a16:creationId xmlns:a16="http://schemas.microsoft.com/office/drawing/2014/main"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id="{DD4F5D45-6CCF-47F8-B0C3-8167101C0598}"/>
              </a:ext>
            </a:extLst>
          </p:cNvPr>
          <p:cNvPicPr>
            <a:picLocks noChangeAspect="1"/>
          </p:cNvPicPr>
          <p:nvPr/>
        </p:nvPicPr>
        <p:blipFill>
          <a:blip r:embed="rId7"/>
          <a:stretch>
            <a:fillRect/>
          </a:stretch>
        </p:blipFill>
        <p:spPr>
          <a:xfrm>
            <a:off x="4978237" y="2321762"/>
            <a:ext cx="7820338" cy="4358423"/>
          </a:xfrm>
          <a:prstGeom prst="rect">
            <a:avLst/>
          </a:prstGeom>
        </p:spPr>
      </p:pic>
    </p:spTree>
    <p:extLst>
      <p:ext uri="{BB962C8B-B14F-4D97-AF65-F5344CB8AC3E}">
        <p14:creationId xmlns:p14="http://schemas.microsoft.com/office/powerpoint/2010/main" val="26305084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148ECE-FC26-426F-921A-64E070208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D267BE8-EE5D-49C2-B01A-BD8CBE92C2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79" b="95082" l="9455" r="89455">
                        <a14:foregroundMark x1="55636" y1="9836" x2="55636" y2="9836"/>
                        <a14:foregroundMark x1="49455" y1="5464" x2="49455" y2="5464"/>
                        <a14:foregroundMark x1="56364" y1="3279" x2="56364" y2="3279"/>
                        <a14:foregroundMark x1="51636" y1="95082" x2="51636" y2="95082"/>
                      </a14:backgroundRemoval>
                    </a14:imgEffect>
                  </a14:imgLayer>
                </a14:imgProps>
              </a:ext>
            </a:extLst>
          </a:blip>
          <a:stretch>
            <a:fillRect/>
          </a:stretch>
        </p:blipFill>
        <p:spPr>
          <a:xfrm>
            <a:off x="-1498785" y="331130"/>
            <a:ext cx="6795247" cy="6629419"/>
          </a:xfrm>
          <a:prstGeom prst="rect">
            <a:avLst/>
          </a:prstGeom>
        </p:spPr>
      </p:pic>
      <p:pic>
        <p:nvPicPr>
          <p:cNvPr id="7" name="Picture 6">
            <a:extLst>
              <a:ext uri="{FF2B5EF4-FFF2-40B4-BE49-F238E27FC236}">
                <a16:creationId xmlns:a16="http://schemas.microsoft.com/office/drawing/2014/main" id="{F676B82E-35E8-453E-B839-76A58DF42B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79" b="95082" l="9455" r="89455">
                        <a14:foregroundMark x1="55636" y1="9836" x2="55636" y2="9836"/>
                        <a14:foregroundMark x1="49455" y1="5464" x2="49455" y2="5464"/>
                        <a14:foregroundMark x1="56364" y1="3279" x2="56364" y2="3279"/>
                        <a14:foregroundMark x1="51636" y1="95082" x2="51636" y2="95082"/>
                      </a14:backgroundRemoval>
                    </a14:imgEffect>
                  </a14:imgLayer>
                </a14:imgProps>
              </a:ext>
            </a:extLst>
          </a:blip>
          <a:stretch>
            <a:fillRect/>
          </a:stretch>
        </p:blipFill>
        <p:spPr>
          <a:xfrm>
            <a:off x="627865" y="1625856"/>
            <a:ext cx="5468135" cy="5334693"/>
          </a:xfrm>
          <a:prstGeom prst="rect">
            <a:avLst/>
          </a:prstGeom>
        </p:spPr>
      </p:pic>
      <p:pic>
        <p:nvPicPr>
          <p:cNvPr id="9" name="Picture 8">
            <a:extLst>
              <a:ext uri="{FF2B5EF4-FFF2-40B4-BE49-F238E27FC236}">
                <a16:creationId xmlns:a16="http://schemas.microsoft.com/office/drawing/2014/main" id="{766002F4-9013-4DCA-8DEA-F84AEA0D34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032424" y="375105"/>
            <a:ext cx="2266950" cy="2019300"/>
          </a:xfrm>
          <a:prstGeom prst="rect">
            <a:avLst/>
          </a:prstGeom>
        </p:spPr>
      </p:pic>
      <p:pic>
        <p:nvPicPr>
          <p:cNvPr id="10" name="Picture 9">
            <a:extLst>
              <a:ext uri="{FF2B5EF4-FFF2-40B4-BE49-F238E27FC236}">
                <a16:creationId xmlns:a16="http://schemas.microsoft.com/office/drawing/2014/main" id="{9ABEB955-E418-452B-97C2-1FE40E3C49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43371" y="-102549"/>
            <a:ext cx="2266950" cy="2019300"/>
          </a:xfrm>
          <a:prstGeom prst="rect">
            <a:avLst/>
          </a:prstGeom>
        </p:spPr>
      </p:pic>
      <p:pic>
        <p:nvPicPr>
          <p:cNvPr id="11" name="Picture 10">
            <a:extLst>
              <a:ext uri="{FF2B5EF4-FFF2-40B4-BE49-F238E27FC236}">
                <a16:creationId xmlns:a16="http://schemas.microsoft.com/office/drawing/2014/main" id="{FAB959AE-409D-4085-95E2-D5EE939019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90667" l="9778" r="91556">
                        <a14:foregroundMark x1="9778" y1="75111" x2="9778" y2="75111"/>
                        <a14:foregroundMark x1="74222" y1="90667" x2="74222" y2="90667"/>
                        <a14:foregroundMark x1="91556" y1="74667" x2="91556" y2="74667"/>
                      </a14:backgroundRemoval>
                    </a14:imgEffect>
                  </a14:imgLayer>
                </a14:imgProps>
              </a:ext>
            </a:extLst>
          </a:blip>
          <a:stretch>
            <a:fillRect/>
          </a:stretch>
        </p:blipFill>
        <p:spPr>
          <a:xfrm>
            <a:off x="4687209" y="4638785"/>
            <a:ext cx="2143125" cy="2143125"/>
          </a:xfrm>
          <a:prstGeom prst="rect">
            <a:avLst/>
          </a:prstGeom>
        </p:spPr>
      </p:pic>
      <p:pic>
        <p:nvPicPr>
          <p:cNvPr id="14" name="Picture 13">
            <a:extLst>
              <a:ext uri="{FF2B5EF4-FFF2-40B4-BE49-F238E27FC236}">
                <a16:creationId xmlns:a16="http://schemas.microsoft.com/office/drawing/2014/main" id="{1BF233A8-AB78-45F9-B04D-0B59D3DF8494}"/>
              </a:ext>
            </a:extLst>
          </p:cNvPr>
          <p:cNvPicPr>
            <a:picLocks noChangeAspect="1"/>
          </p:cNvPicPr>
          <p:nvPr/>
        </p:nvPicPr>
        <p:blipFill>
          <a:blip r:embed="rId9"/>
          <a:stretch>
            <a:fillRect/>
          </a:stretch>
        </p:blipFill>
        <p:spPr>
          <a:xfrm>
            <a:off x="2526013" y="375105"/>
            <a:ext cx="1861426" cy="1452785"/>
          </a:xfrm>
          <a:prstGeom prst="rect">
            <a:avLst/>
          </a:prstGeom>
        </p:spPr>
      </p:pic>
      <p:pic>
        <p:nvPicPr>
          <p:cNvPr id="2" name="Picture 1">
            <a:extLst>
              <a:ext uri="{FF2B5EF4-FFF2-40B4-BE49-F238E27FC236}">
                <a16:creationId xmlns:a16="http://schemas.microsoft.com/office/drawing/2014/main" id="{8B140555-791A-42A2-8C23-7ABC1B22E017}"/>
              </a:ext>
            </a:extLst>
          </p:cNvPr>
          <p:cNvPicPr>
            <a:picLocks noChangeAspect="1"/>
          </p:cNvPicPr>
          <p:nvPr/>
        </p:nvPicPr>
        <p:blipFill>
          <a:blip r:embed="rId10"/>
          <a:stretch>
            <a:fillRect/>
          </a:stretch>
        </p:blipFill>
        <p:spPr>
          <a:xfrm>
            <a:off x="-28158" y="5717949"/>
            <a:ext cx="3981033" cy="1140051"/>
          </a:xfrm>
          <a:prstGeom prst="rect">
            <a:avLst/>
          </a:prstGeom>
        </p:spPr>
      </p:pic>
      <p:sp>
        <p:nvSpPr>
          <p:cNvPr id="3" name="TextBox 2">
            <a:extLst>
              <a:ext uri="{FF2B5EF4-FFF2-40B4-BE49-F238E27FC236}">
                <a16:creationId xmlns:a16="http://schemas.microsoft.com/office/drawing/2014/main" id="{E1570466-23FA-4A00-B907-94532DCECFA6}"/>
              </a:ext>
            </a:extLst>
          </p:cNvPr>
          <p:cNvSpPr txBox="1"/>
          <p:nvPr/>
        </p:nvSpPr>
        <p:spPr>
          <a:xfrm>
            <a:off x="4589903" y="2108054"/>
            <a:ext cx="6820418" cy="1323439"/>
          </a:xfrm>
          <a:prstGeom prst="rect">
            <a:avLst/>
          </a:prstGeom>
          <a:noFill/>
        </p:spPr>
        <p:txBody>
          <a:bodyPr wrap="square" rtlCol="0">
            <a:sp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CHÚC CÁC EM HỌC THẬT TỐT NHÉ!</a:t>
            </a:r>
          </a:p>
        </p:txBody>
      </p:sp>
      <p:pic>
        <p:nvPicPr>
          <p:cNvPr id="12" name="Picture 11">
            <a:extLst>
              <a:ext uri="{FF2B5EF4-FFF2-40B4-BE49-F238E27FC236}">
                <a16:creationId xmlns:a16="http://schemas.microsoft.com/office/drawing/2014/main" id="{5CFC0006-20E8-4ECA-AB3C-EBC5D7616C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21" b="89732" l="9778" r="91556">
                        <a14:foregroundMark x1="91556" y1="62054" x2="91556" y2="62054"/>
                      </a14:backgroundRemoval>
                    </a14:imgEffect>
                  </a14:imgLayer>
                </a14:imgProps>
              </a:ext>
            </a:extLst>
          </a:blip>
          <a:stretch>
            <a:fillRect/>
          </a:stretch>
        </p:blipFill>
        <p:spPr>
          <a:xfrm>
            <a:off x="7138291" y="3529178"/>
            <a:ext cx="1016439" cy="1011922"/>
          </a:xfrm>
          <a:prstGeom prst="rect">
            <a:avLst/>
          </a:prstGeom>
        </p:spPr>
      </p:pic>
      <p:pic>
        <p:nvPicPr>
          <p:cNvPr id="13" name="Picture 12">
            <a:extLst>
              <a:ext uri="{FF2B5EF4-FFF2-40B4-BE49-F238E27FC236}">
                <a16:creationId xmlns:a16="http://schemas.microsoft.com/office/drawing/2014/main" id="{64C17299-A3A4-44E5-849E-E859C1F60FE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21" b="89732" l="9778" r="91556">
                        <a14:foregroundMark x1="91556" y1="62054" x2="91556" y2="62054"/>
                      </a14:backgroundRemoval>
                    </a14:imgEffect>
                  </a14:imgLayer>
                </a14:imgProps>
              </a:ext>
            </a:extLst>
          </a:blip>
          <a:stretch>
            <a:fillRect/>
          </a:stretch>
        </p:blipFill>
        <p:spPr>
          <a:xfrm>
            <a:off x="8180582" y="4132824"/>
            <a:ext cx="1016439" cy="1011922"/>
          </a:xfrm>
          <a:prstGeom prst="rect">
            <a:avLst/>
          </a:prstGeom>
        </p:spPr>
      </p:pic>
      <p:pic>
        <p:nvPicPr>
          <p:cNvPr id="6" name="Picture 5">
            <a:extLst>
              <a:ext uri="{FF2B5EF4-FFF2-40B4-BE49-F238E27FC236}">
                <a16:creationId xmlns:a16="http://schemas.microsoft.com/office/drawing/2014/main" id="{11398B02-21CF-433C-87F5-3B47F9E7C4F1}"/>
              </a:ext>
            </a:extLst>
          </p:cNvPr>
          <p:cNvPicPr>
            <a:picLocks noChangeAspect="1"/>
          </p:cNvPicPr>
          <p:nvPr/>
        </p:nvPicPr>
        <p:blipFill>
          <a:blip r:embed="rId13"/>
          <a:stretch>
            <a:fillRect/>
          </a:stretch>
        </p:blipFill>
        <p:spPr>
          <a:xfrm>
            <a:off x="8586550" y="4433312"/>
            <a:ext cx="4261473" cy="2371550"/>
          </a:xfrm>
          <a:prstGeom prst="rect">
            <a:avLst/>
          </a:prstGeom>
        </p:spPr>
      </p:pic>
    </p:spTree>
    <p:extLst>
      <p:ext uri="{BB962C8B-B14F-4D97-AF65-F5344CB8AC3E}">
        <p14:creationId xmlns:p14="http://schemas.microsoft.com/office/powerpoint/2010/main" val="16685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B76FC98-4251-4CC8-BB50-978D7BBFCB21}"/>
              </a:ext>
            </a:extLst>
          </p:cNvPr>
          <p:cNvSpPr txBox="1"/>
          <p:nvPr/>
        </p:nvSpPr>
        <p:spPr>
          <a:xfrm>
            <a:off x="5088485" y="2258169"/>
            <a:ext cx="6059779" cy="1938992"/>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I.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Trải</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nghiệm</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cùng</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văn</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bản</a:t>
            </a:r>
            <a:endParaRPr lang="en-US" sz="60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105773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id="{4AEED5F9-5DCA-4231-AFCF-84BB28908D6C}"/>
              </a:ext>
            </a:extLst>
          </p:cNvPr>
          <p:cNvPicPr>
            <a:picLocks noChangeAspect="1"/>
          </p:cNvPicPr>
          <p:nvPr/>
        </p:nvPicPr>
        <p:blipFill>
          <a:blip r:embed="rId3"/>
          <a:stretch>
            <a:fillRect/>
          </a:stretch>
        </p:blipFill>
        <p:spPr>
          <a:xfrm>
            <a:off x="2330161" y="219163"/>
            <a:ext cx="1088964" cy="963685"/>
          </a:xfrm>
          <a:prstGeom prst="rect">
            <a:avLst/>
          </a:prstGeom>
        </p:spPr>
      </p:pic>
      <p:sp>
        <p:nvSpPr>
          <p:cNvPr id="5" name="TextBox 4">
            <a:extLst>
              <a:ext uri="{FF2B5EF4-FFF2-40B4-BE49-F238E27FC236}">
                <a16:creationId xmlns:a16="http://schemas.microsoft.com/office/drawing/2014/main" id="{B287D6BA-7B0E-4DD6-8984-16E6790D7C2D}"/>
              </a:ext>
            </a:extLst>
          </p:cNvPr>
          <p:cNvSpPr txBox="1"/>
          <p:nvPr/>
        </p:nvSpPr>
        <p:spPr>
          <a:xfrm>
            <a:off x="3487712" y="430975"/>
            <a:ext cx="1279517"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Đọc</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A9933B-1A62-4164-839B-DDDA158236A0}"/>
              </a:ext>
            </a:extLst>
          </p:cNvPr>
          <p:cNvPicPr>
            <a:picLocks noChangeAspect="1"/>
          </p:cNvPicPr>
          <p:nvPr/>
        </p:nvPicPr>
        <p:blipFill>
          <a:blip r:embed="rId3"/>
          <a:stretch>
            <a:fillRect/>
          </a:stretch>
        </p:blipFill>
        <p:spPr>
          <a:xfrm>
            <a:off x="4858202" y="173546"/>
            <a:ext cx="1088964" cy="963685"/>
          </a:xfrm>
          <a:prstGeom prst="rect">
            <a:avLst/>
          </a:prstGeom>
        </p:spPr>
      </p:pic>
      <p:pic>
        <p:nvPicPr>
          <p:cNvPr id="7" name="Picture 6">
            <a:extLst>
              <a:ext uri="{FF2B5EF4-FFF2-40B4-BE49-F238E27FC236}">
                <a16:creationId xmlns:a16="http://schemas.microsoft.com/office/drawing/2014/main" id="{EE1998BA-7C45-4384-B052-8B4637E01831}"/>
              </a:ext>
            </a:extLst>
          </p:cNvPr>
          <p:cNvPicPr>
            <a:picLocks noChangeAspect="1"/>
          </p:cNvPicPr>
          <p:nvPr/>
        </p:nvPicPr>
        <p:blipFill>
          <a:blip r:embed="rId3"/>
          <a:stretch>
            <a:fillRect/>
          </a:stretch>
        </p:blipFill>
        <p:spPr>
          <a:xfrm rot="19461330">
            <a:off x="2013967" y="98044"/>
            <a:ext cx="1088964" cy="963685"/>
          </a:xfrm>
          <a:prstGeom prst="rect">
            <a:avLst/>
          </a:prstGeom>
        </p:spPr>
      </p:pic>
      <p:pic>
        <p:nvPicPr>
          <p:cNvPr id="8" name="Picture 7">
            <a:extLst>
              <a:ext uri="{FF2B5EF4-FFF2-40B4-BE49-F238E27FC236}">
                <a16:creationId xmlns:a16="http://schemas.microsoft.com/office/drawing/2014/main" id="{9AE52E3B-1CF2-44A7-8127-8631C4BEF1F2}"/>
              </a:ext>
            </a:extLst>
          </p:cNvPr>
          <p:cNvPicPr>
            <a:picLocks noChangeAspect="1"/>
          </p:cNvPicPr>
          <p:nvPr/>
        </p:nvPicPr>
        <p:blipFill>
          <a:blip r:embed="rId3"/>
          <a:stretch>
            <a:fillRect/>
          </a:stretch>
        </p:blipFill>
        <p:spPr>
          <a:xfrm rot="19461330">
            <a:off x="4550525" y="98043"/>
            <a:ext cx="1088964" cy="963685"/>
          </a:xfrm>
          <a:prstGeom prst="rect">
            <a:avLst/>
          </a:prstGeom>
        </p:spPr>
      </p:pic>
      <p:pic>
        <p:nvPicPr>
          <p:cNvPr id="12" name="图片 2">
            <a:extLst>
              <a:ext uri="{FF2B5EF4-FFF2-40B4-BE49-F238E27FC236}">
                <a16:creationId xmlns:a16="http://schemas.microsoft.com/office/drawing/2014/main"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id="{6B644F5B-A08D-45BC-86AE-27C88DC39284}"/>
              </a:ext>
            </a:extLst>
          </p:cNvPr>
          <p:cNvSpPr txBox="1"/>
          <p:nvPr/>
        </p:nvSpPr>
        <p:spPr>
          <a:xfrm>
            <a:off x="3346779" y="2277415"/>
            <a:ext cx="3729603" cy="1938992"/>
          </a:xfrm>
          <a:prstGeom prst="rect">
            <a:avLst/>
          </a:prstGeom>
          <a:noFill/>
        </p:spPr>
        <p:txBody>
          <a:bodyPr wrap="square" rtlCol="0">
            <a:spAutoFit/>
          </a:bodyPr>
          <a:lstStyle/>
          <a:p>
            <a:pPr algn="just"/>
            <a:r>
              <a:rPr lang="vi-VN" sz="2000" b="1" i="1" dirty="0">
                <a:solidFill>
                  <a:srgbClr val="FFFFFF"/>
                </a:solidFill>
                <a:latin typeface="Times New Roman" panose="02020603050405020304" pitchFamily="18" charset="0"/>
                <a:ea typeface="微软雅黑"/>
                <a:cs typeface="Times New Roman" panose="02020603050405020304" pitchFamily="18" charset="0"/>
              </a:rPr>
              <a:t>- </a:t>
            </a:r>
            <a:r>
              <a:rPr lang="en-US" sz="2000" b="1" i="1" dirty="0">
                <a:solidFill>
                  <a:srgbClr val="FFFFFF"/>
                </a:solidFill>
                <a:latin typeface="Times New Roman" panose="02020603050405020304" pitchFamily="18" charset="0"/>
                <a:ea typeface="微软雅黑"/>
                <a:cs typeface="Times New Roman" panose="02020603050405020304" pitchFamily="18" charset="0"/>
              </a:rPr>
              <a:t>B</a:t>
            </a:r>
            <a:r>
              <a:rPr lang="vi-VN" sz="2000" b="1" i="1" dirty="0">
                <a:solidFill>
                  <a:srgbClr val="FFFFFF"/>
                </a:solidFill>
                <a:latin typeface="Times New Roman" panose="02020603050405020304" pitchFamily="18" charset="0"/>
                <a:ea typeface="微软雅黑"/>
                <a:cs typeface="Times New Roman" panose="02020603050405020304" pitchFamily="18" charset="0"/>
              </a:rPr>
              <a:t>iết cách đọc thầm, trả lời được các câu hỏi theo dõi, suy luận</a:t>
            </a:r>
          </a:p>
          <a:p>
            <a:pPr algn="just"/>
            <a:r>
              <a:rPr lang="vi-VN" sz="2000" b="1" i="1" dirty="0">
                <a:solidFill>
                  <a:srgbClr val="FFFFFF"/>
                </a:solidFill>
                <a:latin typeface="Times New Roman" panose="02020603050405020304" pitchFamily="18" charset="0"/>
                <a:ea typeface="微软雅黑"/>
                <a:cs typeface="Times New Roman" panose="02020603050405020304" pitchFamily="18" charset="0"/>
              </a:rPr>
              <a:t>- </a:t>
            </a:r>
            <a:r>
              <a:rPr lang="en-US" sz="2000" b="1" i="1" dirty="0">
                <a:solidFill>
                  <a:srgbClr val="FFFFFF"/>
                </a:solidFill>
                <a:latin typeface="Times New Roman" panose="02020603050405020304" pitchFamily="18" charset="0"/>
                <a:ea typeface="微软雅黑"/>
                <a:cs typeface="Times New Roman" panose="02020603050405020304" pitchFamily="18" charset="0"/>
              </a:rPr>
              <a:t>B</a:t>
            </a:r>
            <a:r>
              <a:rPr lang="vi-VN" sz="2000" b="1" i="1" dirty="0">
                <a:solidFill>
                  <a:srgbClr val="FFFFFF"/>
                </a:solidFill>
                <a:latin typeface="Times New Roman" panose="02020603050405020304" pitchFamily="18" charset="0"/>
                <a:ea typeface="微软雅黑"/>
                <a:cs typeface="Times New Roman" panose="02020603050405020304" pitchFamily="18" charset="0"/>
              </a:rPr>
              <a:t>iết cách đọc to, trôi chảy, phù hợp về tốc độ đọc, phân biệt được lời người kể chuyện và lời nhân vật</a:t>
            </a:r>
          </a:p>
        </p:txBody>
      </p:sp>
      <p:pic>
        <p:nvPicPr>
          <p:cNvPr id="2" name="Picture 1">
            <a:extLst>
              <a:ext uri="{FF2B5EF4-FFF2-40B4-BE49-F238E27FC236}">
                <a16:creationId xmlns:a16="http://schemas.microsoft.com/office/drawing/2014/main" id="{CA26FE26-CD92-4096-AFCF-D46E75DE306C}"/>
              </a:ext>
            </a:extLst>
          </p:cNvPr>
          <p:cNvPicPr>
            <a:picLocks noChangeAspect="1"/>
          </p:cNvPicPr>
          <p:nvPr/>
        </p:nvPicPr>
        <p:blipFill>
          <a:blip r:embed="rId5"/>
          <a:stretch>
            <a:fillRect/>
          </a:stretch>
        </p:blipFill>
        <p:spPr>
          <a:xfrm>
            <a:off x="7782254" y="2063692"/>
            <a:ext cx="4261473" cy="4370236"/>
          </a:xfrm>
          <a:prstGeom prst="rect">
            <a:avLst/>
          </a:prstGeom>
        </p:spPr>
      </p:pic>
    </p:spTree>
    <p:extLst>
      <p:ext uri="{BB962C8B-B14F-4D97-AF65-F5344CB8AC3E}">
        <p14:creationId xmlns:p14="http://schemas.microsoft.com/office/powerpoint/2010/main" val="1551483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CEB6C1E3-21A1-42AA-80A2-33C5389BA3F6}"/>
              </a:ext>
            </a:extLst>
          </p:cNvPr>
          <p:cNvSpPr txBox="1"/>
          <p:nvPr/>
        </p:nvSpPr>
        <p:spPr>
          <a:xfrm>
            <a:off x="2833736" y="422586"/>
            <a:ext cx="3710246"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Tác giả, tác phẩm</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2CE496-F827-4074-AF02-EE1D8BA515B6}"/>
              </a:ext>
            </a:extLst>
          </p:cNvPr>
          <p:cNvPicPr>
            <a:picLocks noChangeAspect="1"/>
          </p:cNvPicPr>
          <p:nvPr/>
        </p:nvPicPr>
        <p:blipFill>
          <a:blip r:embed="rId3"/>
          <a:stretch>
            <a:fillRect/>
          </a:stretch>
        </p:blipFill>
        <p:spPr>
          <a:xfrm rot="19461330">
            <a:off x="2013967" y="98044"/>
            <a:ext cx="1088964" cy="963685"/>
          </a:xfrm>
          <a:prstGeom prst="rect">
            <a:avLst/>
          </a:prstGeom>
        </p:spPr>
      </p:pic>
      <p:pic>
        <p:nvPicPr>
          <p:cNvPr id="6" name="Picture 5">
            <a:extLst>
              <a:ext uri="{FF2B5EF4-FFF2-40B4-BE49-F238E27FC236}">
                <a16:creationId xmlns:a16="http://schemas.microsoft.com/office/drawing/2014/main" id="{39E78D3B-CF20-434D-94C4-3A13DC0F0A27}"/>
              </a:ext>
            </a:extLst>
          </p:cNvPr>
          <p:cNvPicPr>
            <a:picLocks noChangeAspect="1"/>
          </p:cNvPicPr>
          <p:nvPr/>
        </p:nvPicPr>
        <p:blipFill>
          <a:blip r:embed="rId3"/>
          <a:stretch>
            <a:fillRect/>
          </a:stretch>
        </p:blipFill>
        <p:spPr>
          <a:xfrm rot="19461330">
            <a:off x="6274786" y="227025"/>
            <a:ext cx="1088964" cy="963685"/>
          </a:xfrm>
          <a:prstGeom prst="rect">
            <a:avLst/>
          </a:prstGeom>
        </p:spPr>
      </p:pic>
      <p:pic>
        <p:nvPicPr>
          <p:cNvPr id="7" name="Picture 6">
            <a:extLst>
              <a:ext uri="{FF2B5EF4-FFF2-40B4-BE49-F238E27FC236}">
                <a16:creationId xmlns:a16="http://schemas.microsoft.com/office/drawing/2014/main" id="{DB4E96EB-7CFA-423F-AD0D-2C059B0FF811}"/>
              </a:ext>
            </a:extLst>
          </p:cNvPr>
          <p:cNvPicPr>
            <a:picLocks noChangeAspect="1"/>
          </p:cNvPicPr>
          <p:nvPr/>
        </p:nvPicPr>
        <p:blipFill>
          <a:blip r:embed="rId3"/>
          <a:stretch>
            <a:fillRect/>
          </a:stretch>
        </p:blipFill>
        <p:spPr>
          <a:xfrm rot="17733292">
            <a:off x="1777949" y="98042"/>
            <a:ext cx="1088964" cy="963685"/>
          </a:xfrm>
          <a:prstGeom prst="rect">
            <a:avLst/>
          </a:prstGeom>
        </p:spPr>
      </p:pic>
      <p:pic>
        <p:nvPicPr>
          <p:cNvPr id="8" name="Picture 7">
            <a:extLst>
              <a:ext uri="{FF2B5EF4-FFF2-40B4-BE49-F238E27FC236}">
                <a16:creationId xmlns:a16="http://schemas.microsoft.com/office/drawing/2014/main" id="{BD78A17F-1AB0-44C8-B82D-4E008E915737}"/>
              </a:ext>
            </a:extLst>
          </p:cNvPr>
          <p:cNvPicPr>
            <a:picLocks noChangeAspect="1"/>
          </p:cNvPicPr>
          <p:nvPr/>
        </p:nvPicPr>
        <p:blipFill>
          <a:blip r:embed="rId3"/>
          <a:stretch>
            <a:fillRect/>
          </a:stretch>
        </p:blipFill>
        <p:spPr>
          <a:xfrm rot="21042237">
            <a:off x="6426987" y="243445"/>
            <a:ext cx="1088964" cy="963685"/>
          </a:xfrm>
          <a:prstGeom prst="rect">
            <a:avLst/>
          </a:prstGeom>
        </p:spPr>
      </p:pic>
      <p:pic>
        <p:nvPicPr>
          <p:cNvPr id="9" name="图片 2">
            <a:extLst>
              <a:ext uri="{FF2B5EF4-FFF2-40B4-BE49-F238E27FC236}">
                <a16:creationId xmlns:a16="http://schemas.microsoft.com/office/drawing/2014/main" id="{ABFF0FE5-5CB0-4A22-AE0F-561D48BB1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0" name="文本框 5">
            <a:extLst>
              <a:ext uri="{FF2B5EF4-FFF2-40B4-BE49-F238E27FC236}">
                <a16:creationId xmlns:a16="http://schemas.microsoft.com/office/drawing/2014/main" id="{10260EDF-F61B-4987-A112-EAAB5170C4CD}"/>
              </a:ext>
            </a:extLst>
          </p:cNvPr>
          <p:cNvSpPr txBox="1"/>
          <p:nvPr/>
        </p:nvSpPr>
        <p:spPr>
          <a:xfrm>
            <a:off x="3346779" y="2277415"/>
            <a:ext cx="3729603" cy="1938992"/>
          </a:xfrm>
          <a:prstGeom prst="rect">
            <a:avLst/>
          </a:prstGeom>
          <a:noFill/>
        </p:spPr>
        <p:txBody>
          <a:bodyPr wrap="square" rtlCol="0">
            <a:spAutoFit/>
          </a:bodyPr>
          <a:lstStyle/>
          <a:p>
            <a:pPr algn="just"/>
            <a:r>
              <a:rPr lang="vi-VN" sz="4000" b="1" i="1" dirty="0">
                <a:solidFill>
                  <a:srgbClr val="FFFFFF"/>
                </a:solidFill>
                <a:latin typeface="Times New Roman" panose="02020603050405020304" pitchFamily="18" charset="0"/>
                <a:ea typeface="微软雅黑"/>
                <a:cs typeface="Times New Roman" panose="02020603050405020304" pitchFamily="18" charset="0"/>
              </a:rPr>
              <a:t>Giới thiệu vài nét về tác giả và tác phẩm?</a:t>
            </a:r>
          </a:p>
        </p:txBody>
      </p:sp>
      <p:pic>
        <p:nvPicPr>
          <p:cNvPr id="2" name="Picture 1">
            <a:extLst>
              <a:ext uri="{FF2B5EF4-FFF2-40B4-BE49-F238E27FC236}">
                <a16:creationId xmlns:a16="http://schemas.microsoft.com/office/drawing/2014/main" id="{992C9B04-11D7-42FF-A620-97AC438327EE}"/>
              </a:ext>
            </a:extLst>
          </p:cNvPr>
          <p:cNvPicPr>
            <a:picLocks noChangeAspect="1"/>
          </p:cNvPicPr>
          <p:nvPr/>
        </p:nvPicPr>
        <p:blipFill>
          <a:blip r:embed="rId5"/>
          <a:stretch>
            <a:fillRect/>
          </a:stretch>
        </p:blipFill>
        <p:spPr>
          <a:xfrm>
            <a:off x="8025535" y="2709644"/>
            <a:ext cx="4261473" cy="4061101"/>
          </a:xfrm>
          <a:prstGeom prst="rect">
            <a:avLst/>
          </a:prstGeom>
        </p:spPr>
      </p:pic>
    </p:spTree>
    <p:extLst>
      <p:ext uri="{BB962C8B-B14F-4D97-AF65-F5344CB8AC3E}">
        <p14:creationId xmlns:p14="http://schemas.microsoft.com/office/powerpoint/2010/main" val="42055548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3800987" y="551567"/>
            <a:ext cx="1876411"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2000" b="1" dirty="0">
                <a:solidFill>
                  <a:schemeClr val="tx1"/>
                </a:solidFill>
                <a:latin typeface="Times New Roman" panose="02020603050405020304" pitchFamily="18" charset="0"/>
                <a:ea typeface="Times New Roman" panose="02020603050405020304" pitchFamily="18" charset="0"/>
              </a:rPr>
              <a:t>Ai-ma-tốp (1929-2008) là nhà văn nước Cư-rơ-gư-xtan.</a:t>
            </a:r>
            <a:endParaRPr lang="en-US" sz="2000" b="1" dirty="0">
              <a:solidFill>
                <a:schemeClr val="tx1"/>
              </a:solidFill>
            </a:endParaRPr>
          </a:p>
        </p:txBody>
      </p:sp>
      <p:pic>
        <p:nvPicPr>
          <p:cNvPr id="12" name="Picture 11">
            <a:extLst>
              <a:ext uri="{FF2B5EF4-FFF2-40B4-BE49-F238E27FC236}">
                <a16:creationId xmlns:a16="http://schemas.microsoft.com/office/drawing/2014/main"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sp>
        <p:nvSpPr>
          <p:cNvPr id="13" name="Rectangle 12">
            <a:extLst>
              <a:ext uri="{FF2B5EF4-FFF2-40B4-BE49-F238E27FC236}">
                <a16:creationId xmlns:a16="http://schemas.microsoft.com/office/drawing/2014/main"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b="1" dirty="0">
                <a:solidFill>
                  <a:schemeClr val="tx1"/>
                </a:solidFill>
                <a:latin typeface="Times New Roman" panose="02020603050405020304" pitchFamily="18" charset="0"/>
                <a:ea typeface="Times New Roman" panose="02020603050405020304" pitchFamily="18" charset="0"/>
              </a:rPr>
              <a:t>Tác phẩm: Cây phong non trùm khăn đỏ, Người thầy đầu tiên.</a:t>
            </a:r>
            <a:endParaRPr lang="en-US" sz="2000" b="1" dirty="0">
              <a:solidFill>
                <a:schemeClr val="tx1"/>
              </a:solidFill>
            </a:endParaRPr>
          </a:p>
        </p:txBody>
      </p:sp>
      <p:pic>
        <p:nvPicPr>
          <p:cNvPr id="15" name="Picture 14">
            <a:extLst>
              <a:ext uri="{FF2B5EF4-FFF2-40B4-BE49-F238E27FC236}">
                <a16:creationId xmlns:a16="http://schemas.microsoft.com/office/drawing/2014/main"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16" name="Picture 15">
            <a:extLst>
              <a:ext uri="{FF2B5EF4-FFF2-40B4-BE49-F238E27FC236}">
                <a16:creationId xmlns:a16="http://schemas.microsoft.com/office/drawing/2014/main" id="{0F88C3A5-6729-4C5F-A5DD-9B68627406B8}"/>
              </a:ext>
            </a:extLst>
          </p:cNvPr>
          <p:cNvPicPr>
            <a:picLocks noChangeAspect="1"/>
          </p:cNvPicPr>
          <p:nvPr/>
        </p:nvPicPr>
        <p:blipFill>
          <a:blip r:embed="rId5"/>
          <a:stretch>
            <a:fillRect/>
          </a:stretch>
        </p:blipFill>
        <p:spPr>
          <a:xfrm>
            <a:off x="7441272" y="1506821"/>
            <a:ext cx="2701017" cy="2019300"/>
          </a:xfrm>
          <a:prstGeom prst="rect">
            <a:avLst/>
          </a:prstGeom>
        </p:spPr>
      </p:pic>
      <p:sp>
        <p:nvSpPr>
          <p:cNvPr id="17" name="Rectangle 16">
            <a:extLst>
              <a:ext uri="{FF2B5EF4-FFF2-40B4-BE49-F238E27FC236}">
                <a16:creationId xmlns:a16="http://schemas.microsoft.com/office/drawing/2014/main" id="{9889C16D-0E3C-4204-BC0F-8557BE78182A}"/>
              </a:ext>
            </a:extLst>
          </p:cNvPr>
          <p:cNvSpPr/>
          <p:nvPr/>
        </p:nvSpPr>
        <p:spPr>
          <a:xfrm>
            <a:off x="6096000" y="3932640"/>
            <a:ext cx="4938917" cy="146148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34CC96-A430-4047-A89A-9BB2321F8A5D}"/>
              </a:ext>
            </a:extLst>
          </p:cNvPr>
          <p:cNvSpPr/>
          <p:nvPr/>
        </p:nvSpPr>
        <p:spPr>
          <a:xfrm>
            <a:off x="5866658" y="4079784"/>
            <a:ext cx="490480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a:r>
              <a:rPr lang="vi-VN" sz="2000" b="1" dirty="0">
                <a:solidFill>
                  <a:schemeClr val="tx1"/>
                </a:solidFill>
                <a:latin typeface="Times New Roman" panose="02020603050405020304" pitchFamily="18" charset="0"/>
                <a:ea typeface="Times New Roman" panose="02020603050405020304" pitchFamily="18" charset="0"/>
              </a:rPr>
              <a:t>2004: Ông được nhận danh hiệu “Giáo sư danh dự” của trường Đại học tổng hợp quốc gia Mat-xcơ-va.</a:t>
            </a:r>
            <a:endParaRPr lang="en-US" sz="2000" b="1" dirty="0">
              <a:solidFill>
                <a:schemeClr val="tx1"/>
              </a:solidFill>
            </a:endParaRPr>
          </a:p>
        </p:txBody>
      </p:sp>
      <p:pic>
        <p:nvPicPr>
          <p:cNvPr id="19" name="Picture 18">
            <a:extLst>
              <a:ext uri="{FF2B5EF4-FFF2-40B4-BE49-F238E27FC236}">
                <a16:creationId xmlns:a16="http://schemas.microsoft.com/office/drawing/2014/main" id="{8E78ADE6-1EA0-4B80-81B0-D9FAA3119D1B}"/>
              </a:ext>
            </a:extLst>
          </p:cNvPr>
          <p:cNvPicPr>
            <a:picLocks noChangeAspect="1"/>
          </p:cNvPicPr>
          <p:nvPr/>
        </p:nvPicPr>
        <p:blipFill>
          <a:blip r:embed="rId4"/>
          <a:stretch>
            <a:fillRect/>
          </a:stretch>
        </p:blipFill>
        <p:spPr>
          <a:xfrm>
            <a:off x="5522227" y="3349133"/>
            <a:ext cx="1147546" cy="1269952"/>
          </a:xfrm>
          <a:prstGeom prst="rect">
            <a:avLst/>
          </a:prstGeom>
        </p:spPr>
      </p:pic>
      <p:pic>
        <p:nvPicPr>
          <p:cNvPr id="20" name="Picture 19">
            <a:extLst>
              <a:ext uri="{FF2B5EF4-FFF2-40B4-BE49-F238E27FC236}">
                <a16:creationId xmlns:a16="http://schemas.microsoft.com/office/drawing/2014/main" id="{982B792C-CCB2-49C7-B65A-37C59E6864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spTree>
    <p:extLst>
      <p:ext uri="{BB962C8B-B14F-4D97-AF65-F5344CB8AC3E}">
        <p14:creationId xmlns:p14="http://schemas.microsoft.com/office/powerpoint/2010/main" val="9527749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3550919" y="551567"/>
            <a:ext cx="2376548"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 Tác phẩm</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pic>
        <p:nvPicPr>
          <p:cNvPr id="9" name="图片 5">
            <a:extLst>
              <a:ext uri="{FF2B5EF4-FFF2-40B4-BE49-F238E27FC236}">
                <a16:creationId xmlns:a16="http://schemas.microsoft.com/office/drawing/2014/main"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id="{D49F7BA8-CD10-44A7-B53B-7767E1961D41}"/>
              </a:ext>
            </a:extLst>
          </p:cNvPr>
          <p:cNvSpPr txBox="1"/>
          <p:nvPr/>
        </p:nvSpPr>
        <p:spPr>
          <a:xfrm rot="21065765">
            <a:off x="2082319" y="2253854"/>
            <a:ext cx="2571935" cy="1569660"/>
          </a:xfrm>
          <a:prstGeom prst="rect">
            <a:avLst/>
          </a:prstGeom>
          <a:noFill/>
        </p:spPr>
        <p:txBody>
          <a:bodyPr wrap="square" rtlCol="0">
            <a:spAutoFit/>
          </a:bodyPr>
          <a:lstStyle/>
          <a:p>
            <a:pPr lvl="0" algn="just">
              <a:defRPr/>
            </a:pPr>
            <a:r>
              <a:rPr lang="vi-VN" sz="2400" b="1" dirty="0">
                <a:latin typeface="Times New Roman" panose="02020603050405020304" pitchFamily="18" charset="0"/>
                <a:cs typeface="Times New Roman" panose="02020603050405020304" pitchFamily="18" charset="0"/>
              </a:rPr>
              <a:t>Trích phần đầu truyện vừa “Người thầy đầu tiên”.</a:t>
            </a:r>
          </a:p>
        </p:txBody>
      </p:sp>
      <p:pic>
        <p:nvPicPr>
          <p:cNvPr id="11" name="图片 5">
            <a:extLst>
              <a:ext uri="{FF2B5EF4-FFF2-40B4-BE49-F238E27FC236}">
                <a16:creationId xmlns:a16="http://schemas.microsoft.com/office/drawing/2014/main"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id="{2B18ECE3-0357-444D-B74B-B694EB64920C}"/>
              </a:ext>
            </a:extLst>
          </p:cNvPr>
          <p:cNvSpPr txBox="1"/>
          <p:nvPr/>
        </p:nvSpPr>
        <p:spPr>
          <a:xfrm rot="21065765">
            <a:off x="7855276" y="2150485"/>
            <a:ext cx="3053116" cy="1569660"/>
          </a:xfrm>
          <a:prstGeom prst="rect">
            <a:avLst/>
          </a:prstGeom>
          <a:noFill/>
        </p:spPr>
        <p:txBody>
          <a:bodyPr wrap="square" rtlCol="0">
            <a:spAutoFit/>
          </a:bodyPr>
          <a:lstStyle/>
          <a:p>
            <a:pPr lvl="0" algn="just">
              <a:defRPr/>
            </a:pPr>
            <a:r>
              <a:rPr lang="vi-VN" sz="2400" b="1" dirty="0">
                <a:latin typeface="Times New Roman" panose="02020603050405020304" pitchFamily="18" charset="0"/>
                <a:cs typeface="Times New Roman" panose="02020603050405020304" pitchFamily="18" charset="0"/>
              </a:rPr>
              <a:t>Cây phong là loại cây to, thân cao, mọc ở vùng ôn đới, bắc bán cầu.</a:t>
            </a:r>
          </a:p>
        </p:txBody>
      </p:sp>
      <p:pic>
        <p:nvPicPr>
          <p:cNvPr id="14" name="Picture 13">
            <a:extLst>
              <a:ext uri="{FF2B5EF4-FFF2-40B4-BE49-F238E27FC236}">
                <a16:creationId xmlns:a16="http://schemas.microsoft.com/office/drawing/2014/main"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26378205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1708</Words>
  <Application>Microsoft Office PowerPoint</Application>
  <PresentationFormat>Widescreen</PresentationFormat>
  <Paragraphs>164</Paragraphs>
  <Slides>42</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微软雅黑</vt:lpstr>
      <vt:lpstr>SimSun</vt:lpstr>
      <vt:lpstr>.VnTime</vt:lpstr>
      <vt:lpstr>Arial</vt:lpstr>
      <vt:lpstr>Calibri</vt:lpstr>
      <vt:lpstr>Calibri Light</vt:lpstr>
      <vt:lpstr>Tahoma</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29</cp:revision>
  <dcterms:created xsi:type="dcterms:W3CDTF">2022-01-27T08:26:01Z</dcterms:created>
  <dcterms:modified xsi:type="dcterms:W3CDTF">2022-01-28T02:50:03Z</dcterms:modified>
</cp:coreProperties>
</file>