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2.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3.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07" r:id="rId2"/>
    <p:sldId id="308" r:id="rId3"/>
    <p:sldId id="323" r:id="rId4"/>
    <p:sldId id="311" r:id="rId5"/>
    <p:sldId id="313" r:id="rId6"/>
    <p:sldId id="312" r:id="rId7"/>
    <p:sldId id="257" r:id="rId8"/>
    <p:sldId id="314" r:id="rId9"/>
    <p:sldId id="324" r:id="rId10"/>
    <p:sldId id="325" r:id="rId11"/>
    <p:sldId id="326" r:id="rId12"/>
    <p:sldId id="328" r:id="rId13"/>
    <p:sldId id="327" r:id="rId14"/>
    <p:sldId id="315" r:id="rId15"/>
    <p:sldId id="329" r:id="rId16"/>
    <p:sldId id="331" r:id="rId17"/>
    <p:sldId id="330" r:id="rId18"/>
    <p:sldId id="332" r:id="rId19"/>
    <p:sldId id="333" r:id="rId20"/>
    <p:sldId id="334" r:id="rId21"/>
    <p:sldId id="335" r:id="rId22"/>
    <p:sldId id="337" r:id="rId23"/>
    <p:sldId id="336" r:id="rId24"/>
    <p:sldId id="338" r:id="rId25"/>
    <p:sldId id="340" r:id="rId26"/>
    <p:sldId id="339" r:id="rId27"/>
    <p:sldId id="341" r:id="rId28"/>
    <p:sldId id="317" r:id="rId29"/>
    <p:sldId id="318" r:id="rId30"/>
    <p:sldId id="342" r:id="rId31"/>
    <p:sldId id="343" r:id="rId32"/>
    <p:sldId id="344" r:id="rId33"/>
    <p:sldId id="345" r:id="rId34"/>
    <p:sldId id="346" r:id="rId35"/>
    <p:sldId id="347" r:id="rId36"/>
    <p:sldId id="354" r:id="rId37"/>
    <p:sldId id="353" r:id="rId38"/>
    <p:sldId id="356" r:id="rId39"/>
    <p:sldId id="350" r:id="rId40"/>
    <p:sldId id="351" r:id="rId41"/>
    <p:sldId id="348" r:id="rId42"/>
    <p:sldId id="349" r:id="rId43"/>
    <p:sldId id="357" r:id="rId44"/>
    <p:sldId id="352" r:id="rId45"/>
    <p:sldId id="35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DB1FC-2A0D-45A8-A2D3-07DECA68E130}"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09C0-7EAB-4FF6-AA13-3DCEEB0AE676}" type="slidenum">
              <a:rPr lang="en-US" smtClean="0"/>
              <a:t>‹#›</a:t>
            </a:fld>
            <a:endParaRPr lang="en-US"/>
          </a:p>
        </p:txBody>
      </p:sp>
    </p:spTree>
    <p:extLst>
      <p:ext uri="{BB962C8B-B14F-4D97-AF65-F5344CB8AC3E}">
        <p14:creationId xmlns:p14="http://schemas.microsoft.com/office/powerpoint/2010/main" val="375197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6076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6628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0558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8721708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71435054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65754143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2025/2/8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41024296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15902156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663075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03568688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6990422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4317326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623464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3903047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229642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014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10.emf"/><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1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11.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11.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1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11.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11.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35.xml"/><Relationship Id="rId3" Type="http://schemas.openxmlformats.org/officeDocument/2006/relationships/image" Target="../media/image26.gif"/><Relationship Id="rId7" Type="http://schemas.openxmlformats.org/officeDocument/2006/relationships/image" Target="../media/image30.png"/><Relationship Id="rId12" Type="http://schemas.openxmlformats.org/officeDocument/2006/relationships/slide" Target="slide34.xml"/><Relationship Id="rId17" Type="http://schemas.openxmlformats.org/officeDocument/2006/relationships/image" Target="../media/image7.png"/><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slide" Target="slide33.xml"/><Relationship Id="rId5" Type="http://schemas.openxmlformats.org/officeDocument/2006/relationships/image" Target="../media/image28.png"/><Relationship Id="rId15" Type="http://schemas.openxmlformats.org/officeDocument/2006/relationships/image" Target="../media/image32.png"/><Relationship Id="rId10" Type="http://schemas.openxmlformats.org/officeDocument/2006/relationships/slide" Target="slide32.xml"/><Relationship Id="rId4" Type="http://schemas.openxmlformats.org/officeDocument/2006/relationships/image" Target="../media/image27.png"/><Relationship Id="rId9" Type="http://schemas.openxmlformats.org/officeDocument/2006/relationships/slide" Target="slide31.xml"/><Relationship Id="rId14"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0.xml"/><Relationship Id="rId5" Type="http://schemas.microsoft.com/office/2007/relationships/hdphoto" Target="../media/hdphoto6.wdp"/><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hemeOverride" Target="../theme/themeOverride3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0" y="-9760"/>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3742906" y="120046"/>
            <a:ext cx="64135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000" b="1" i="0" u="none" strike="noStrike" kern="1200" cap="none" spc="0" normalizeH="0" baseline="0" noProof="0" dirty="0" smtClean="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99</a:t>
            </a:r>
            <a:endPar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10" name="文本框 11">
            <a:extLst>
              <a:ext uri="{FF2B5EF4-FFF2-40B4-BE49-F238E27FC236}">
                <a16:creationId xmlns:a16="http://schemas.microsoft.com/office/drawing/2014/main" id="{5104E58F-C17A-47F3-B579-C51AF53AF4F2}"/>
              </a:ext>
            </a:extLst>
          </p:cNvPr>
          <p:cNvSpPr txBox="1"/>
          <p:nvPr/>
        </p:nvSpPr>
        <p:spPr>
          <a:xfrm>
            <a:off x="3826796" y="1124213"/>
            <a:ext cx="641354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GÓC</a:t>
            </a:r>
            <a:r>
              <a:rPr kumimoji="0" lang="en-US" altLang="zh-CN" sz="8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NHÌN</a:t>
            </a:r>
            <a:endParaRPr kumimoji="0" lang="zh-CN" altLang="en-US"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1">
            <a:extLst>
              <a:ext uri="{FF2B5EF4-FFF2-40B4-BE49-F238E27FC236}">
                <a16:creationId xmlns:a16="http://schemas.microsoft.com/office/drawing/2014/main" id="{4566C13B-8113-4F47-9F47-0DB4E1DD4B89}"/>
              </a:ext>
            </a:extLst>
          </p:cNvPr>
          <p:cNvSpPr txBox="1"/>
          <p:nvPr/>
        </p:nvSpPr>
        <p:spPr>
          <a:xfrm>
            <a:off x="4004537" y="2518914"/>
            <a:ext cx="64135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Theo </a:t>
            </a:r>
            <a:r>
              <a:rPr kumimoji="0" lang="en-US" altLang="zh-CN" sz="4000" b="1"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Hạt</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giống</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tâm</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hồn</a:t>
            </a:r>
            <a:endParaRPr kumimoji="0" lang="zh-CN" altLang="en-US" sz="4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1">
            <a:extLst>
              <a:ext uri="{FF2B5EF4-FFF2-40B4-BE49-F238E27FC236}">
                <a16:creationId xmlns:a16="http://schemas.microsoft.com/office/drawing/2014/main" id="{20A809E1-5846-4FD5-9CD1-4EB160BC0138}"/>
              </a:ext>
            </a:extLst>
          </p:cNvPr>
          <p:cNvSpPr txBox="1"/>
          <p:nvPr/>
        </p:nvSpPr>
        <p:spPr>
          <a:xfrm>
            <a:off x="4135352" y="3417584"/>
            <a:ext cx="64135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Giáo</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000" b="1" i="0" u="none" strike="noStrike" kern="1200" cap="none" spc="0" normalizeH="0" noProof="0" dirty="0" err="1">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viên</a:t>
            </a:r>
            <a:r>
              <a:rPr kumimoji="0" lang="en-US" altLang="zh-CN" sz="4000" b="1" i="0" u="none" strike="noStrike" kern="1200" cap="none" spc="0" normalizeH="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4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24322-4AFE-434E-A733-BEBA84FE345E}"/>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855140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693765" y="1451766"/>
            <a:ext cx="4079572" cy="24219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5739" y="324151"/>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60554" y="106815"/>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0356" y="-31994"/>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1212700" y="1911312"/>
            <a:ext cx="3041702" cy="1569660"/>
          </a:xfrm>
          <a:prstGeom prst="rect">
            <a:avLst/>
          </a:prstGeom>
        </p:spPr>
        <p:txBody>
          <a:bodyPr wrap="square">
            <a:spAutoFit/>
          </a:bodyPr>
          <a:lstStyle/>
          <a:p>
            <a:pPr lvl="0" algn="just">
              <a:defRPr/>
            </a:pPr>
            <a:r>
              <a:rPr lang="vi-VN" sz="2400" b="1" i="1" dirty="0">
                <a:solidFill>
                  <a:srgbClr val="002060"/>
                </a:solidFill>
                <a:latin typeface="Times New Roman" panose="02020603050405020304" pitchFamily="18" charset="0"/>
                <a:cs typeface="Times New Roman" panose="02020603050405020304" pitchFamily="18" charset="0"/>
              </a:rPr>
              <a:t>Vị vua bực mình vì chân ông rất đau, những cơn nhức mỏi hành hạ</a:t>
            </a:r>
            <a:r>
              <a:rPr lang="en-US" sz="2400" b="1" i="1" dirty="0">
                <a:solidFill>
                  <a:srgbClr val="00206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3" name="Picture 2">
            <a:extLst>
              <a:ext uri="{FF2B5EF4-FFF2-40B4-BE49-F238E27FC236}">
                <a16:creationId xmlns:a16="http://schemas.microsoft.com/office/drawing/2014/main" id="{8174AED7-CB67-4D8F-BF36-33044D003DD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78667" y1="38667" x2="78667" y2="38667"/>
                        <a14:foregroundMark x1="76889" y1="60889" x2="76889" y2="60889"/>
                        <a14:foregroundMark x1="73778" y1="54222" x2="73778" y2="54222"/>
                        <a14:foregroundMark x1="79556" y1="53333" x2="79556" y2="53333"/>
                        <a14:foregroundMark x1="72889" y1="54222" x2="72889" y2="54222"/>
                        <a14:foregroundMark x1="71556" y1="53333" x2="71556" y2="53333"/>
                        <a14:foregroundMark x1="76889" y1="51111" x2="76889" y2="51111"/>
                        <a14:foregroundMark x1="18667" y1="47556" x2="18667" y2="47556"/>
                        <a14:foregroundMark x1="17333" y1="44444" x2="17333" y2="44444"/>
                        <a14:foregroundMark x1="18667" y1="43111" x2="18667" y2="43111"/>
                        <a14:foregroundMark x1="12889" y1="46222" x2="12889" y2="46222"/>
                        <a14:foregroundMark x1="12889" y1="45333" x2="12889" y2="45333"/>
                        <a14:foregroundMark x1="21333" y1="48444" x2="21333" y2="48444"/>
                        <a14:foregroundMark x1="20000" y1="49333" x2="20000" y2="49333"/>
                        <a14:foregroundMark x1="42222" y1="54222" x2="42222" y2="54222"/>
                        <a14:foregroundMark x1="42667" y1="44889" x2="42667" y2="44889"/>
                        <a14:foregroundMark x1="43556" y1="53778" x2="43556" y2="53778"/>
                        <a14:foregroundMark x1="44444" y1="56444" x2="44444" y2="56444"/>
                        <a14:foregroundMark x1="44444" y1="59556" x2="44444" y2="60889"/>
                        <a14:foregroundMark x1="44444" y1="61333" x2="44444" y2="63111"/>
                        <a14:foregroundMark x1="44444" y1="64889" x2="43556" y2="70222"/>
                        <a14:foregroundMark x1="43556" y1="72889" x2="43556" y2="75111"/>
                        <a14:foregroundMark x1="43556" y1="76444" x2="44000" y2="79556"/>
                        <a14:foregroundMark x1="44000" y1="80444" x2="44444" y2="82667"/>
                        <a14:foregroundMark x1="44444" y1="83556" x2="44444" y2="83556"/>
                      </a14:backgroundRemoval>
                    </a14:imgEffect>
                  </a14:imgLayer>
                </a14:imgProps>
              </a:ext>
            </a:extLst>
          </a:blip>
          <a:stretch>
            <a:fillRect/>
          </a:stretch>
        </p:blipFill>
        <p:spPr>
          <a:xfrm>
            <a:off x="3817632" y="1565202"/>
            <a:ext cx="4927554" cy="4927554"/>
          </a:xfrm>
          <a:prstGeom prst="rect">
            <a:avLst/>
          </a:prstGeom>
        </p:spPr>
      </p:pic>
      <p:pic>
        <p:nvPicPr>
          <p:cNvPr id="16" name="图片 59">
            <a:extLst>
              <a:ext uri="{FF2B5EF4-FFF2-40B4-BE49-F238E27FC236}">
                <a16:creationId xmlns:a16="http://schemas.microsoft.com/office/drawing/2014/main" id="{CE6BDFD4-4E2A-43E2-8B4A-933E632A9328}"/>
              </a:ext>
            </a:extLst>
          </p:cNvPr>
          <p:cNvPicPr>
            <a:picLocks noChangeAspect="1"/>
          </p:cNvPicPr>
          <p:nvPr/>
        </p:nvPicPr>
        <p:blipFill>
          <a:blip r:embed="rId4"/>
          <a:stretch>
            <a:fillRect/>
          </a:stretch>
        </p:blipFill>
        <p:spPr>
          <a:xfrm>
            <a:off x="7560097" y="700315"/>
            <a:ext cx="4079572" cy="2421993"/>
          </a:xfrm>
          <a:prstGeom prst="rect">
            <a:avLst/>
          </a:prstGeom>
        </p:spPr>
      </p:pic>
      <p:sp>
        <p:nvSpPr>
          <p:cNvPr id="17" name="Rectangle 16">
            <a:extLst>
              <a:ext uri="{FF2B5EF4-FFF2-40B4-BE49-F238E27FC236}">
                <a16:creationId xmlns:a16="http://schemas.microsoft.com/office/drawing/2014/main" id="{189FCD0F-30CA-4214-AF6C-2392FEEE9249}"/>
              </a:ext>
            </a:extLst>
          </p:cNvPr>
          <p:cNvSpPr/>
          <p:nvPr/>
        </p:nvSpPr>
        <p:spPr>
          <a:xfrm>
            <a:off x="8207515" y="912861"/>
            <a:ext cx="3041702" cy="1938992"/>
          </a:xfrm>
          <a:prstGeom prst="rect">
            <a:avLst/>
          </a:prstGeom>
        </p:spPr>
        <p:txBody>
          <a:bodyPr wrap="square">
            <a:spAutoFit/>
          </a:bodyPr>
          <a:lstStyle/>
          <a:p>
            <a:pPr lvl="0" algn="just">
              <a:defRPr/>
            </a:pPr>
            <a:r>
              <a:rPr lang="vi-VN" sz="2400" b="1" i="1" dirty="0">
                <a:solidFill>
                  <a:srgbClr val="002060"/>
                </a:solidFill>
                <a:latin typeface="Times New Roman" panose="02020603050405020304" pitchFamily="18" charset="0"/>
                <a:cs typeface="Times New Roman" panose="02020603050405020304" pitchFamily="18" charset="0"/>
              </a:rPr>
              <a:t>Vị vua quyết định: tất cả các con đường trong vương quốc phải được bao phủ bằng da súc vật.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8" name="图片 59">
            <a:extLst>
              <a:ext uri="{FF2B5EF4-FFF2-40B4-BE49-F238E27FC236}">
                <a16:creationId xmlns:a16="http://schemas.microsoft.com/office/drawing/2014/main" id="{BCAA6C93-542E-413C-9314-598545B74A2C}"/>
              </a:ext>
            </a:extLst>
          </p:cNvPr>
          <p:cNvPicPr>
            <a:picLocks noChangeAspect="1"/>
          </p:cNvPicPr>
          <p:nvPr/>
        </p:nvPicPr>
        <p:blipFill>
          <a:blip r:embed="rId4"/>
          <a:stretch>
            <a:fillRect/>
          </a:stretch>
        </p:blipFill>
        <p:spPr>
          <a:xfrm>
            <a:off x="3969609" y="4626672"/>
            <a:ext cx="4079572" cy="2421993"/>
          </a:xfrm>
          <a:prstGeom prst="rect">
            <a:avLst/>
          </a:prstGeom>
        </p:spPr>
      </p:pic>
      <p:sp>
        <p:nvSpPr>
          <p:cNvPr id="20" name="Rectangle 19">
            <a:extLst>
              <a:ext uri="{FF2B5EF4-FFF2-40B4-BE49-F238E27FC236}">
                <a16:creationId xmlns:a16="http://schemas.microsoft.com/office/drawing/2014/main" id="{35BB976B-8F83-4006-88AF-C1E6346BBB31}"/>
              </a:ext>
            </a:extLst>
          </p:cNvPr>
          <p:cNvSpPr/>
          <p:nvPr/>
        </p:nvSpPr>
        <p:spPr>
          <a:xfrm>
            <a:off x="4441720" y="4839218"/>
            <a:ext cx="3217009" cy="1694951"/>
          </a:xfrm>
          <a:prstGeom prst="rect">
            <a:avLst/>
          </a:prstGeom>
        </p:spPr>
        <p:txBody>
          <a:bodyPr wrap="square">
            <a:spAutoFit/>
          </a:bodyPr>
          <a:lstStyle/>
          <a:p>
            <a:pPr algn="just">
              <a:lnSpc>
                <a:spcPct val="150000"/>
              </a:lnSpc>
              <a:spcAft>
                <a:spcPts val="0"/>
              </a:spcAft>
            </a:pP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quyết định vô lí, không khả thi vì vương quốc rất rộng lớn.</a:t>
            </a:r>
            <a:endParaRPr lang="en-US" sz="2000" b="1"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D1F6003-F852-4F36-891D-B50F68B73E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556" b="97333" l="9778" r="89778">
                        <a14:foregroundMark x1="49778" y1="7556" x2="49778" y2="7556"/>
                        <a14:foregroundMark x1="24000" y1="48000" x2="24000" y2="48000"/>
                        <a14:foregroundMark x1="39111" y1="93778" x2="39111" y2="93778"/>
                        <a14:foregroundMark x1="48889" y1="97333" x2="48889" y2="97333"/>
                        <a14:foregroundMark x1="76000" y1="47111" x2="76000" y2="47111"/>
                      </a14:backgroundRemoval>
                    </a14:imgEffect>
                  </a14:imgLayer>
                </a14:imgProps>
              </a:ext>
            </a:extLst>
          </a:blip>
          <a:stretch>
            <a:fillRect/>
          </a:stretch>
        </p:blipFill>
        <p:spPr>
          <a:xfrm>
            <a:off x="-80364" y="4714875"/>
            <a:ext cx="2143125" cy="2143125"/>
          </a:xfrm>
          <a:prstGeom prst="rect">
            <a:avLst/>
          </a:prstGeom>
        </p:spPr>
      </p:pic>
    </p:spTree>
    <p:extLst>
      <p:ext uri="{BB962C8B-B14F-4D97-AF65-F5344CB8AC3E}">
        <p14:creationId xmlns:p14="http://schemas.microsoft.com/office/powerpoint/2010/main" val="605600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par>
                                <p:cTn id="68" presetID="16" presetClass="entr" presetSubtype="2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par>
                                <p:cTn id="76" presetID="16" presetClass="entr" presetSubtype="21"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barn(inVertical)">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arn(inVertical)">
                                      <p:cBhvr>
                                        <p:cTn id="83" dur="500"/>
                                        <p:tgtEl>
                                          <p:spTgt spid="20"/>
                                        </p:tgtEl>
                                      </p:cBhvr>
                                    </p:animEffect>
                                  </p:childTnLst>
                                </p:cTn>
                              </p:par>
                              <p:par>
                                <p:cTn id="84" presetID="16" presetClass="entr" presetSubtype="21"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id="{069AB095-F8D2-4BC8-A6FB-89AEAB009398}"/>
              </a:ext>
            </a:extLst>
          </p:cNvPr>
          <p:cNvSpPr txBox="1"/>
          <p:nvPr/>
        </p:nvSpPr>
        <p:spPr>
          <a:xfrm>
            <a:off x="2412926" y="4648924"/>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2.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Nhân</a:t>
            </a: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vật</a:t>
            </a: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người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hầu</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94394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CA445-C17C-45E3-A153-DA47A51C6B73}"/>
              </a:ext>
            </a:extLst>
          </p:cNvPr>
          <p:cNvPicPr>
            <a:picLocks noChangeAspect="1"/>
          </p:cNvPicPr>
          <p:nvPr/>
        </p:nvPicPr>
        <p:blipFill>
          <a:blip r:embed="rId2"/>
          <a:stretch>
            <a:fillRect/>
          </a:stretch>
        </p:blipFill>
        <p:spPr>
          <a:xfrm>
            <a:off x="0" y="0"/>
            <a:ext cx="6551802" cy="6858000"/>
          </a:xfrm>
          <a:prstGeom prst="rect">
            <a:avLst/>
          </a:prstGeom>
        </p:spPr>
      </p:pic>
      <p:pic>
        <p:nvPicPr>
          <p:cNvPr id="3" name="Picture 2">
            <a:extLst>
              <a:ext uri="{FF2B5EF4-FFF2-40B4-BE49-F238E27FC236}">
                <a16:creationId xmlns:a16="http://schemas.microsoft.com/office/drawing/2014/main" id="{A5C3DD7B-41AA-4FBE-B2B7-3B351F907767}"/>
              </a:ext>
            </a:extLst>
          </p:cNvPr>
          <p:cNvPicPr>
            <a:picLocks noChangeAspect="1"/>
          </p:cNvPicPr>
          <p:nvPr/>
        </p:nvPicPr>
        <p:blipFill>
          <a:blip r:embed="rId3"/>
          <a:stretch>
            <a:fillRect/>
          </a:stretch>
        </p:blipFill>
        <p:spPr>
          <a:xfrm>
            <a:off x="6551802" y="58723"/>
            <a:ext cx="5545123" cy="6988029"/>
          </a:xfrm>
          <a:prstGeom prst="rect">
            <a:avLst/>
          </a:prstGeom>
        </p:spPr>
      </p:pic>
    </p:spTree>
    <p:extLst>
      <p:ext uri="{BB962C8B-B14F-4D97-AF65-F5344CB8AC3E}">
        <p14:creationId xmlns:p14="http://schemas.microsoft.com/office/powerpoint/2010/main" val="19162537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69" y="975572"/>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177804" y="-4680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a:extLst>
              <a:ext uri="{FF2B5EF4-FFF2-40B4-BE49-F238E27FC236}">
                <a16:creationId xmlns:a16="http://schemas.microsoft.com/office/drawing/2014/main" id="{8A8F9813-F81F-4398-B835-6BBE4B3DC2A6}"/>
              </a:ext>
            </a:extLst>
          </p:cNvPr>
          <p:cNvSpPr txBox="1"/>
          <p:nvPr/>
        </p:nvSpPr>
        <p:spPr>
          <a:xfrm>
            <a:off x="2283527" y="-33648"/>
            <a:ext cx="7607748" cy="461665"/>
          </a:xfrm>
          <a:prstGeom prst="rect">
            <a:avLst/>
          </a:prstGeom>
          <a:noFill/>
        </p:spPr>
        <p:txBody>
          <a:bodyPr wrap="square" rtlCol="0">
            <a:spAutoFit/>
          </a:bodyPr>
          <a:lstStyle/>
          <a:p>
            <a:pPr lvl="0" algn="ctr">
              <a:defRPr/>
            </a:pPr>
            <a:r>
              <a:rPr lang="vi-VN" altLang="zh-CN" sz="2400" b="1" dirty="0">
                <a:solidFill>
                  <a:srgbClr val="002060"/>
                </a:solidFill>
                <a:latin typeface="Times New Roman" panose="02020603050405020304" pitchFamily="18" charset="0"/>
                <a:cs typeface="Times New Roman" panose="02020603050405020304" pitchFamily="18" charset="0"/>
              </a:rPr>
              <a:t>1. Nhân vật người hầu</a:t>
            </a: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10591504" y="-61602"/>
            <a:ext cx="2346661" cy="979237"/>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74381" y="1707304"/>
            <a:ext cx="1247331" cy="1621087"/>
          </a:xfrm>
          <a:prstGeom prst="rect">
            <a:avLst/>
          </a:prstGeom>
        </p:spPr>
      </p:pic>
      <p:pic>
        <p:nvPicPr>
          <p:cNvPr id="67" name="图片 69">
            <a:extLst>
              <a:ext uri="{FF2B5EF4-FFF2-40B4-BE49-F238E27FC236}">
                <a16:creationId xmlns:a16="http://schemas.microsoft.com/office/drawing/2014/main" id="{66418A74-8BDE-4DA2-84CC-E7BEF32249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2446" y="50224"/>
            <a:ext cx="1105092" cy="782004"/>
          </a:xfrm>
          <a:prstGeom prst="rect">
            <a:avLst/>
          </a:prstGeom>
        </p:spPr>
      </p:pic>
      <p:pic>
        <p:nvPicPr>
          <p:cNvPr id="68" name="图片 75">
            <a:extLst>
              <a:ext uri="{FF2B5EF4-FFF2-40B4-BE49-F238E27FC236}">
                <a16:creationId xmlns:a16="http://schemas.microsoft.com/office/drawing/2014/main" id="{B9EE0619-BABC-4D1A-9E98-7D2E22184C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0674" y="122626"/>
            <a:ext cx="1837722" cy="1300440"/>
          </a:xfrm>
          <a:prstGeom prst="rect">
            <a:avLst/>
          </a:prstGeom>
        </p:spPr>
      </p:pic>
      <p:pic>
        <p:nvPicPr>
          <p:cNvPr id="1026" name="Picture 2" descr="Lính Chì búp Bê Trưởng Tui Clip nghệ thuật - London Xe Buýt png tải về -  Miễn phí trong suốt Năm png Tải về.">
            <a:extLst>
              <a:ext uri="{FF2B5EF4-FFF2-40B4-BE49-F238E27FC236}">
                <a16:creationId xmlns:a16="http://schemas.microsoft.com/office/drawing/2014/main" id="{C9571C76-EC3A-4182-A515-F3676AD191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04" b="95045" l="9692" r="89868">
                        <a14:foregroundMark x1="48458" y1="4054" x2="48458" y2="4054"/>
                        <a14:foregroundMark x1="54185" y1="84234" x2="54185" y2="84234"/>
                        <a14:foregroundMark x1="49339" y1="69820" x2="49339" y2="69820"/>
                        <a14:foregroundMark x1="48458" y1="69369" x2="48458" y2="69369"/>
                        <a14:foregroundMark x1="47137" y1="64865" x2="47137" y2="64865"/>
                        <a14:foregroundMark x1="46256" y1="63063" x2="46256" y2="63063"/>
                        <a14:foregroundMark x1="44053" y1="72072" x2="44053" y2="72973"/>
                        <a14:foregroundMark x1="44053" y1="81081" x2="44053" y2="81081"/>
                        <a14:foregroundMark x1="44493" y1="79730" x2="46256" y2="78378"/>
                        <a14:foregroundMark x1="48018" y1="73423" x2="48018" y2="73423"/>
                        <a14:foregroundMark x1="45815" y1="68919" x2="44493" y2="68919"/>
                        <a14:foregroundMark x1="42731" y1="68919" x2="42731" y2="68919"/>
                        <a14:foregroundMark x1="40088" y1="68919" x2="40088" y2="68919"/>
                        <a14:foregroundMark x1="38326" y1="68018" x2="38326" y2="68018"/>
                        <a14:foregroundMark x1="38326" y1="66667" x2="38326" y2="66667"/>
                        <a14:foregroundMark x1="38326" y1="66667" x2="38326" y2="66667"/>
                        <a14:foregroundMark x1="52863" y1="62162" x2="54185" y2="62162"/>
                        <a14:foregroundMark x1="54185" y1="62162" x2="54626" y2="63063"/>
                        <a14:foregroundMark x1="56388" y1="72072" x2="56388" y2="72072"/>
                        <a14:foregroundMark x1="60793" y1="66216" x2="60793" y2="66216"/>
                        <a14:foregroundMark x1="61674" y1="65766" x2="61674" y2="65766"/>
                        <a14:foregroundMark x1="61674" y1="67117" x2="62115" y2="69369"/>
                        <a14:foregroundMark x1="60793" y1="72072" x2="60793" y2="72072"/>
                        <a14:foregroundMark x1="60793" y1="72072" x2="60793" y2="72072"/>
                        <a14:foregroundMark x1="54626" y1="81081" x2="54626" y2="81081"/>
                        <a14:foregroundMark x1="54626" y1="85586" x2="54626" y2="85586"/>
                        <a14:foregroundMark x1="57709" y1="78829" x2="57709" y2="78829"/>
                        <a14:foregroundMark x1="57709" y1="78829" x2="58150" y2="81081"/>
                        <a14:foregroundMark x1="58150" y1="81081" x2="57269" y2="81532"/>
                        <a14:foregroundMark x1="53744" y1="82432" x2="52423" y2="83333"/>
                        <a14:foregroundMark x1="43612" y1="86486" x2="42731" y2="87838"/>
                        <a14:foregroundMark x1="41410" y1="91892" x2="41410" y2="91892"/>
                        <a14:foregroundMark x1="41850" y1="95045" x2="41850" y2="95045"/>
                        <a14:foregroundMark x1="51101" y1="72523" x2="51101" y2="72523"/>
                        <a14:foregroundMark x1="51101" y1="76577" x2="51101" y2="76577"/>
                        <a14:foregroundMark x1="53744" y1="63964" x2="53744" y2="63964"/>
                        <a14:foregroundMark x1="53744" y1="63964" x2="53744" y2="63964"/>
                        <a14:foregroundMark x1="51982" y1="66667" x2="51982" y2="66667"/>
                        <a14:foregroundMark x1="51101" y1="69369" x2="51101" y2="69369"/>
                        <a14:foregroundMark x1="44053" y1="72523" x2="41850" y2="74324"/>
                        <a14:foregroundMark x1="41850" y1="74324" x2="41850" y2="74324"/>
                        <a14:foregroundMark x1="41410" y1="74775" x2="41410" y2="74775"/>
                        <a14:foregroundMark x1="40529" y1="75225" x2="40529" y2="75225"/>
                        <a14:foregroundMark x1="38767" y1="76126" x2="38767" y2="76126"/>
                        <a14:foregroundMark x1="37004" y1="77027" x2="37004" y2="77027"/>
                        <a14:foregroundMark x1="46696" y1="75676" x2="46696" y2="75676"/>
                        <a14:foregroundMark x1="47137" y1="75676" x2="49339" y2="75676"/>
                        <a14:foregroundMark x1="51101" y1="75676" x2="60352" y2="75676"/>
                        <a14:foregroundMark x1="63877" y1="75225" x2="63877" y2="75225"/>
                        <a14:foregroundMark x1="53744" y1="80631" x2="53744" y2="80631"/>
                        <a14:foregroundMark x1="47137" y1="82432" x2="47137" y2="82432"/>
                        <a14:foregroundMark x1="44493" y1="84685" x2="44493" y2="84685"/>
                        <a14:foregroundMark x1="54626" y1="79279" x2="54626" y2="79279"/>
                        <a14:foregroundMark x1="53304" y1="79730" x2="51982" y2="81982"/>
                        <a14:foregroundMark x1="47577" y1="85135" x2="47577" y2="85135"/>
                        <a14:foregroundMark x1="57709" y1="64414" x2="57709" y2="64414"/>
                        <a14:foregroundMark x1="57709" y1="66216" x2="57709" y2="68018"/>
                        <a14:foregroundMark x1="43612" y1="77477" x2="43612" y2="77477"/>
                      </a14:backgroundRemoval>
                    </a14:imgEffect>
                  </a14:imgLayer>
                </a14:imgProps>
              </a:ext>
              <a:ext uri="{28A0092B-C50C-407E-A947-70E740481C1C}">
                <a14:useLocalDpi xmlns:a14="http://schemas.microsoft.com/office/drawing/2010/main" val="0"/>
              </a:ext>
            </a:extLst>
          </a:blip>
          <a:srcRect/>
          <a:stretch>
            <a:fillRect/>
          </a:stretch>
        </p:blipFill>
        <p:spPr bwMode="auto">
          <a:xfrm>
            <a:off x="2811866" y="1610687"/>
            <a:ext cx="5068305" cy="49566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F138CF-ACE9-4CB3-B6ED-1352DE0D0E40}"/>
              </a:ext>
            </a:extLst>
          </p:cNvPr>
          <p:cNvPicPr>
            <a:picLocks noChangeAspect="1"/>
          </p:cNvPicPr>
          <p:nvPr/>
        </p:nvPicPr>
        <p:blipFill>
          <a:blip r:embed="rId9"/>
          <a:stretch>
            <a:fillRect/>
          </a:stretch>
        </p:blipFill>
        <p:spPr>
          <a:xfrm>
            <a:off x="-95796" y="3832871"/>
            <a:ext cx="3239258" cy="3063196"/>
          </a:xfrm>
          <a:prstGeom prst="rect">
            <a:avLst/>
          </a:prstGeom>
        </p:spPr>
      </p:pic>
      <p:pic>
        <p:nvPicPr>
          <p:cNvPr id="20" name="图片 59">
            <a:extLst>
              <a:ext uri="{FF2B5EF4-FFF2-40B4-BE49-F238E27FC236}">
                <a16:creationId xmlns:a16="http://schemas.microsoft.com/office/drawing/2014/main" id="{B6934F20-3A77-42A0-B706-1C8778F47D4E}"/>
              </a:ext>
            </a:extLst>
          </p:cNvPr>
          <p:cNvPicPr>
            <a:picLocks noChangeAspect="1"/>
          </p:cNvPicPr>
          <p:nvPr/>
        </p:nvPicPr>
        <p:blipFill>
          <a:blip r:embed="rId10"/>
          <a:stretch>
            <a:fillRect/>
          </a:stretch>
        </p:blipFill>
        <p:spPr>
          <a:xfrm>
            <a:off x="250557" y="1340114"/>
            <a:ext cx="4079572" cy="2421993"/>
          </a:xfrm>
          <a:prstGeom prst="rect">
            <a:avLst/>
          </a:prstGeom>
        </p:spPr>
      </p:pic>
      <p:sp>
        <p:nvSpPr>
          <p:cNvPr id="21" name="Rectangle 20">
            <a:extLst>
              <a:ext uri="{FF2B5EF4-FFF2-40B4-BE49-F238E27FC236}">
                <a16:creationId xmlns:a16="http://schemas.microsoft.com/office/drawing/2014/main" id="{3AA7DAB0-7F41-4E08-9B64-731295224C62}"/>
              </a:ext>
            </a:extLst>
          </p:cNvPr>
          <p:cNvSpPr/>
          <p:nvPr/>
        </p:nvSpPr>
        <p:spPr>
          <a:xfrm>
            <a:off x="769492" y="1799660"/>
            <a:ext cx="3041702" cy="1569660"/>
          </a:xfrm>
          <a:prstGeom prst="rect">
            <a:avLst/>
          </a:prstGeom>
        </p:spPr>
        <p:txBody>
          <a:bodyPr wrap="square">
            <a:spAutoFit/>
          </a:bodyPr>
          <a:lstStyle/>
          <a:p>
            <a:pPr lvl="0" algn="just">
              <a:defRPr/>
            </a:pPr>
            <a:r>
              <a:rPr lang="vi-VN" sz="2400" b="1" i="1" dirty="0">
                <a:solidFill>
                  <a:srgbClr val="002060"/>
                </a:solidFill>
                <a:latin typeface="Times New Roman" panose="02020603050405020304" pitchFamily="18" charset="0"/>
                <a:cs typeface="Times New Roman" panose="02020603050405020304" pitchFamily="18" charset="0"/>
              </a:rPr>
              <a:t>Lời khuyên đưa ra: cắt những miếng da bò êm ái phủ quanh đôi chân.</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id="{5404405C-1A62-4ECF-BEA2-71A5CAB35467}"/>
              </a:ext>
            </a:extLst>
          </p:cNvPr>
          <p:cNvPicPr>
            <a:picLocks noChangeAspect="1"/>
          </p:cNvPicPr>
          <p:nvPr/>
        </p:nvPicPr>
        <p:blipFill>
          <a:blip r:embed="rId10"/>
          <a:stretch>
            <a:fillRect/>
          </a:stretch>
        </p:blipFill>
        <p:spPr>
          <a:xfrm>
            <a:off x="6605970" y="819975"/>
            <a:ext cx="4079572" cy="2421993"/>
          </a:xfrm>
          <a:prstGeom prst="rect">
            <a:avLst/>
          </a:prstGeom>
        </p:spPr>
      </p:pic>
      <p:sp>
        <p:nvSpPr>
          <p:cNvPr id="27" name="Rectangle 26">
            <a:extLst>
              <a:ext uri="{FF2B5EF4-FFF2-40B4-BE49-F238E27FC236}">
                <a16:creationId xmlns:a16="http://schemas.microsoft.com/office/drawing/2014/main" id="{9401AA75-C098-447D-989E-08C99D265C6B}"/>
              </a:ext>
            </a:extLst>
          </p:cNvPr>
          <p:cNvSpPr/>
          <p:nvPr/>
        </p:nvSpPr>
        <p:spPr>
          <a:xfrm>
            <a:off x="7189375" y="921637"/>
            <a:ext cx="3041702" cy="1569660"/>
          </a:xfrm>
          <a:prstGeom prst="rect">
            <a:avLst/>
          </a:prstGeom>
        </p:spPr>
        <p:txBody>
          <a:bodyPr wrap="square">
            <a:spAutoFit/>
          </a:bodyPr>
          <a:lstStyle/>
          <a:p>
            <a:pPr lvl="0" algn="just">
              <a:defRPr/>
            </a:pPr>
            <a:r>
              <a:rPr lang="en-US" sz="2400" b="1" i="1" dirty="0">
                <a:solidFill>
                  <a:srgbClr val="002060"/>
                </a:solidFill>
                <a:latin typeface="Times New Roman" panose="02020603050405020304" pitchFamily="18" charset="0"/>
                <a:cs typeface="Times New Roman" panose="02020603050405020304" pitchFamily="18" charset="0"/>
              </a:rPr>
              <a:t>-&gt; </a:t>
            </a:r>
            <a:r>
              <a:rPr lang="vi-VN" sz="2400" b="1" i="1" dirty="0">
                <a:solidFill>
                  <a:srgbClr val="002060"/>
                </a:solidFill>
                <a:latin typeface="Times New Roman" panose="02020603050405020304" pitchFamily="18" charset="0"/>
                <a:cs typeface="Times New Roman" panose="02020603050405020304" pitchFamily="18" charset="0"/>
              </a:rPr>
              <a:t> Lời khuyên đúng đắn vừa giúp tiết kiệm ngân sách cho đất nước.</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59">
            <a:extLst>
              <a:ext uri="{FF2B5EF4-FFF2-40B4-BE49-F238E27FC236}">
                <a16:creationId xmlns:a16="http://schemas.microsoft.com/office/drawing/2014/main" id="{7746E684-9224-4480-B92D-0E6D68222212}"/>
              </a:ext>
            </a:extLst>
          </p:cNvPr>
          <p:cNvPicPr>
            <a:picLocks noChangeAspect="1"/>
          </p:cNvPicPr>
          <p:nvPr/>
        </p:nvPicPr>
        <p:blipFill>
          <a:blip r:embed="rId10"/>
          <a:stretch>
            <a:fillRect/>
          </a:stretch>
        </p:blipFill>
        <p:spPr>
          <a:xfrm>
            <a:off x="3596649" y="4725366"/>
            <a:ext cx="4079572" cy="2421993"/>
          </a:xfrm>
          <a:prstGeom prst="rect">
            <a:avLst/>
          </a:prstGeom>
        </p:spPr>
      </p:pic>
      <p:sp>
        <p:nvSpPr>
          <p:cNvPr id="29" name="Rectangle 28">
            <a:extLst>
              <a:ext uri="{FF2B5EF4-FFF2-40B4-BE49-F238E27FC236}">
                <a16:creationId xmlns:a16="http://schemas.microsoft.com/office/drawing/2014/main" id="{B27BDF93-DA4C-4D55-9A47-83D059D359FD}"/>
              </a:ext>
            </a:extLst>
          </p:cNvPr>
          <p:cNvSpPr/>
          <p:nvPr/>
        </p:nvSpPr>
        <p:spPr>
          <a:xfrm>
            <a:off x="4213713" y="5043541"/>
            <a:ext cx="3041702" cy="1569660"/>
          </a:xfrm>
          <a:prstGeom prst="rect">
            <a:avLst/>
          </a:prstGeom>
        </p:spPr>
        <p:txBody>
          <a:bodyPr wrap="square">
            <a:spAutoFit/>
          </a:bodyPr>
          <a:lstStyle/>
          <a:p>
            <a:pPr lvl="0" algn="just">
              <a:defRPr/>
            </a:pPr>
            <a:r>
              <a:rPr lang="en-US" sz="2400" b="1" i="1" dirty="0">
                <a:solidFill>
                  <a:srgbClr val="002060"/>
                </a:solidFill>
                <a:latin typeface="Times New Roman" panose="02020603050405020304" pitchFamily="18" charset="0"/>
                <a:cs typeface="Times New Roman" panose="02020603050405020304" pitchFamily="18" charset="0"/>
              </a:rPr>
              <a:t>-&gt; </a:t>
            </a:r>
            <a:r>
              <a:rPr lang="vi-VN" sz="2400" b="1" i="1" dirty="0">
                <a:solidFill>
                  <a:srgbClr val="002060"/>
                </a:solidFill>
                <a:latin typeface="Times New Roman" panose="02020603050405020304" pitchFamily="18" charset="0"/>
                <a:cs typeface="Times New Roman" panose="02020603050405020304" pitchFamily="18" charset="0"/>
              </a:rPr>
              <a:t> Lời khuyên đúng đắn</a:t>
            </a: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a:solidFill>
                  <a:srgbClr val="002060"/>
                </a:solidFill>
                <a:latin typeface="Times New Roman" panose="02020603050405020304" pitchFamily="18" charset="0"/>
                <a:cs typeface="Times New Roman" panose="02020603050405020304" pitchFamily="18" charset="0"/>
              </a:rPr>
              <a:t>vừa góp phần phát minh ra đôi giầy đầu tiên trong lịch sử.</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81310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P spid="21" grpId="0"/>
      <p:bldP spid="27"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id="{069AB095-F8D2-4BC8-A6FB-89AEAB009398}"/>
              </a:ext>
            </a:extLst>
          </p:cNvPr>
          <p:cNvSpPr txBox="1"/>
          <p:nvPr/>
        </p:nvSpPr>
        <p:spPr>
          <a:xfrm>
            <a:off x="2412926" y="4648924"/>
            <a:ext cx="7607748" cy="1446550"/>
          </a:xfrm>
          <a:prstGeom prst="rect">
            <a:avLst/>
          </a:prstGeom>
          <a:noFill/>
        </p:spPr>
        <p:txBody>
          <a:bodyPr wrap="square" rtlCol="0">
            <a:spAutoFit/>
          </a:bodyPr>
          <a:lstStyle/>
          <a:p>
            <a:pPr lvl="0" algn="ctr">
              <a:defRPr/>
            </a:pPr>
            <a:r>
              <a:rPr lang="vi-VN" altLang="zh-CN" sz="4400" b="1" dirty="0">
                <a:solidFill>
                  <a:srgbClr val="002060"/>
                </a:solidFill>
                <a:latin typeface="Times New Roman" panose="02020603050405020304" pitchFamily="18" charset="0"/>
                <a:cs typeface="Times New Roman" panose="02020603050405020304" pitchFamily="18" charset="0"/>
              </a:rPr>
              <a:t>3. Nhận xét cách nhìn của vị vua và người hầu</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1488628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647896" y="2171677"/>
            <a:ext cx="4222687"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PHT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sau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và từ đó đưa ra nhận xét về cách nhìn nhận giữa hai nhân vật có gì khác nhau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1351176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6632F4-333B-4F50-9726-D685E24C1594}"/>
              </a:ext>
            </a:extLst>
          </p:cNvPr>
          <p:cNvGraphicFramePr>
            <a:graphicFrameLocks noGrp="1"/>
          </p:cNvGraphicFramePr>
          <p:nvPr>
            <p:extLst>
              <p:ext uri="{D42A27DB-BD31-4B8C-83A1-F6EECF244321}">
                <p14:modId xmlns:p14="http://schemas.microsoft.com/office/powerpoint/2010/main" val="1496949487"/>
              </p:ext>
            </p:extLst>
          </p:nvPr>
        </p:nvGraphicFramePr>
        <p:xfrm>
          <a:off x="461394" y="293614"/>
          <a:ext cx="10444295" cy="6476300"/>
        </p:xfrm>
        <a:graphic>
          <a:graphicData uri="http://schemas.openxmlformats.org/drawingml/2006/table">
            <a:tbl>
              <a:tblPr firstRow="1" firstCol="1" bandRow="1"/>
              <a:tblGrid>
                <a:gridCol w="3849927">
                  <a:extLst>
                    <a:ext uri="{9D8B030D-6E8A-4147-A177-3AD203B41FA5}">
                      <a16:colId xmlns:a16="http://schemas.microsoft.com/office/drawing/2014/main" val="1702580377"/>
                    </a:ext>
                  </a:extLst>
                </a:gridCol>
                <a:gridCol w="3290390">
                  <a:extLst>
                    <a:ext uri="{9D8B030D-6E8A-4147-A177-3AD203B41FA5}">
                      <a16:colId xmlns:a16="http://schemas.microsoft.com/office/drawing/2014/main" val="4097731840"/>
                    </a:ext>
                  </a:extLst>
                </a:gridCol>
                <a:gridCol w="3303978">
                  <a:extLst>
                    <a:ext uri="{9D8B030D-6E8A-4147-A177-3AD203B41FA5}">
                      <a16:colId xmlns:a16="http://schemas.microsoft.com/office/drawing/2014/main" val="2683023412"/>
                    </a:ext>
                  </a:extLst>
                </a:gridCol>
              </a:tblGrid>
              <a:tr h="1565970">
                <a:tc>
                  <a:txBody>
                    <a:bodyPr/>
                    <a:lstStyle/>
                    <a:p>
                      <a:pPr algn="just">
                        <a:lnSpc>
                          <a:spcPct val="150000"/>
                        </a:lnSpc>
                        <a:spcAft>
                          <a:spcPts val="0"/>
                        </a:spcAft>
                      </a:pPr>
                      <a:r>
                        <a:rPr lang="vi-VN" sz="24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Nhà vua</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 hầu</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806713"/>
                  </a:ext>
                </a:extLst>
              </a:tr>
              <a:tr h="1565970">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509258"/>
                  </a:ext>
                </a:extLst>
              </a:tr>
              <a:tr h="3344360">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470296"/>
                  </a:ext>
                </a:extLst>
              </a:tr>
            </a:tbl>
          </a:graphicData>
        </a:graphic>
      </p:graphicFrame>
      <p:pic>
        <p:nvPicPr>
          <p:cNvPr id="4" name="Picture 3">
            <a:extLst>
              <a:ext uri="{FF2B5EF4-FFF2-40B4-BE49-F238E27FC236}">
                <a16:creationId xmlns:a16="http://schemas.microsoft.com/office/drawing/2014/main" id="{89BE5BA6-8AD7-44A4-A8B8-AA9283992B6F}"/>
              </a:ext>
            </a:extLst>
          </p:cNvPr>
          <p:cNvPicPr>
            <a:picLocks noChangeAspect="1"/>
          </p:cNvPicPr>
          <p:nvPr/>
        </p:nvPicPr>
        <p:blipFill>
          <a:blip r:embed="rId2"/>
          <a:stretch>
            <a:fillRect/>
          </a:stretch>
        </p:blipFill>
        <p:spPr>
          <a:xfrm>
            <a:off x="5956184" y="219384"/>
            <a:ext cx="1641128" cy="1639100"/>
          </a:xfrm>
          <a:prstGeom prst="rect">
            <a:avLst/>
          </a:prstGeom>
        </p:spPr>
      </p:pic>
      <p:pic>
        <p:nvPicPr>
          <p:cNvPr id="5" name="Picture 4">
            <a:extLst>
              <a:ext uri="{FF2B5EF4-FFF2-40B4-BE49-F238E27FC236}">
                <a16:creationId xmlns:a16="http://schemas.microsoft.com/office/drawing/2014/main" id="{5C1282A7-5F5B-478C-8AF9-033D371031ED}"/>
              </a:ext>
            </a:extLst>
          </p:cNvPr>
          <p:cNvPicPr>
            <a:picLocks noChangeAspect="1"/>
          </p:cNvPicPr>
          <p:nvPr/>
        </p:nvPicPr>
        <p:blipFill>
          <a:blip r:embed="rId3"/>
          <a:stretch>
            <a:fillRect/>
          </a:stretch>
        </p:blipFill>
        <p:spPr>
          <a:xfrm>
            <a:off x="9349479" y="333403"/>
            <a:ext cx="1444039" cy="1411062"/>
          </a:xfrm>
          <a:prstGeom prst="rect">
            <a:avLst/>
          </a:prstGeom>
        </p:spPr>
      </p:pic>
      <p:sp>
        <p:nvSpPr>
          <p:cNvPr id="7" name="TextBox 6">
            <a:extLst>
              <a:ext uri="{FF2B5EF4-FFF2-40B4-BE49-F238E27FC236}">
                <a16:creationId xmlns:a16="http://schemas.microsoft.com/office/drawing/2014/main" id="{60C4999C-5721-4A5B-B5D0-882AC970DBEA}"/>
              </a:ext>
            </a:extLst>
          </p:cNvPr>
          <p:cNvSpPr txBox="1"/>
          <p:nvPr/>
        </p:nvSpPr>
        <p:spPr>
          <a:xfrm>
            <a:off x="998289" y="2197916"/>
            <a:ext cx="2047355"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F4AC7B0-DADE-4BBD-9B07-E2E877AEDF33}"/>
              </a:ext>
            </a:extLst>
          </p:cNvPr>
          <p:cNvSpPr txBox="1"/>
          <p:nvPr/>
        </p:nvSpPr>
        <p:spPr>
          <a:xfrm>
            <a:off x="491955" y="3695350"/>
            <a:ext cx="3593484"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Tâm trạng khi đưa ra quyết định</a:t>
            </a:r>
          </a:p>
        </p:txBody>
      </p:sp>
    </p:spTree>
    <p:extLst>
      <p:ext uri="{BB962C8B-B14F-4D97-AF65-F5344CB8AC3E}">
        <p14:creationId xmlns:p14="http://schemas.microsoft.com/office/powerpoint/2010/main" val="295443921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6632F4-333B-4F50-9726-D685E24C1594}"/>
              </a:ext>
            </a:extLst>
          </p:cNvPr>
          <p:cNvGraphicFramePr>
            <a:graphicFrameLocks noGrp="1"/>
          </p:cNvGraphicFramePr>
          <p:nvPr>
            <p:extLst>
              <p:ext uri="{D42A27DB-BD31-4B8C-83A1-F6EECF244321}">
                <p14:modId xmlns:p14="http://schemas.microsoft.com/office/powerpoint/2010/main" val="1600298824"/>
              </p:ext>
            </p:extLst>
          </p:nvPr>
        </p:nvGraphicFramePr>
        <p:xfrm>
          <a:off x="461394" y="293614"/>
          <a:ext cx="10444295" cy="6531090"/>
        </p:xfrm>
        <a:graphic>
          <a:graphicData uri="http://schemas.openxmlformats.org/drawingml/2006/table">
            <a:tbl>
              <a:tblPr firstRow="1" firstCol="1" bandRow="1"/>
              <a:tblGrid>
                <a:gridCol w="3849927">
                  <a:extLst>
                    <a:ext uri="{9D8B030D-6E8A-4147-A177-3AD203B41FA5}">
                      <a16:colId xmlns:a16="http://schemas.microsoft.com/office/drawing/2014/main" val="1702580377"/>
                    </a:ext>
                  </a:extLst>
                </a:gridCol>
                <a:gridCol w="3290390">
                  <a:extLst>
                    <a:ext uri="{9D8B030D-6E8A-4147-A177-3AD203B41FA5}">
                      <a16:colId xmlns:a16="http://schemas.microsoft.com/office/drawing/2014/main" val="4097731840"/>
                    </a:ext>
                  </a:extLst>
                </a:gridCol>
                <a:gridCol w="3303978">
                  <a:extLst>
                    <a:ext uri="{9D8B030D-6E8A-4147-A177-3AD203B41FA5}">
                      <a16:colId xmlns:a16="http://schemas.microsoft.com/office/drawing/2014/main" val="2683023412"/>
                    </a:ext>
                  </a:extLst>
                </a:gridCol>
              </a:tblGrid>
              <a:tr h="1526797">
                <a:tc>
                  <a:txBody>
                    <a:bodyPr/>
                    <a:lstStyle/>
                    <a:p>
                      <a:pPr algn="just">
                        <a:lnSpc>
                          <a:spcPct val="150000"/>
                        </a:lnSpc>
                        <a:spcAft>
                          <a:spcPts val="0"/>
                        </a:spcAft>
                      </a:pPr>
                      <a:r>
                        <a:rPr lang="vi-VN" sz="24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Nhà vua</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 hầu</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806713"/>
                  </a:ext>
                </a:extLst>
              </a:tr>
              <a:tr h="2235126">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509258"/>
                  </a:ext>
                </a:extLst>
              </a:tr>
              <a:tr h="2769167">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470296"/>
                  </a:ext>
                </a:extLst>
              </a:tr>
            </a:tbl>
          </a:graphicData>
        </a:graphic>
      </p:graphicFrame>
      <p:pic>
        <p:nvPicPr>
          <p:cNvPr id="4" name="Picture 3">
            <a:extLst>
              <a:ext uri="{FF2B5EF4-FFF2-40B4-BE49-F238E27FC236}">
                <a16:creationId xmlns:a16="http://schemas.microsoft.com/office/drawing/2014/main" id="{89BE5BA6-8AD7-44A4-A8B8-AA9283992B6F}"/>
              </a:ext>
            </a:extLst>
          </p:cNvPr>
          <p:cNvPicPr>
            <a:picLocks noChangeAspect="1"/>
          </p:cNvPicPr>
          <p:nvPr/>
        </p:nvPicPr>
        <p:blipFill>
          <a:blip r:embed="rId2"/>
          <a:stretch>
            <a:fillRect/>
          </a:stretch>
        </p:blipFill>
        <p:spPr>
          <a:xfrm>
            <a:off x="5956184" y="219384"/>
            <a:ext cx="1641128" cy="1639100"/>
          </a:xfrm>
          <a:prstGeom prst="rect">
            <a:avLst/>
          </a:prstGeom>
        </p:spPr>
      </p:pic>
      <p:pic>
        <p:nvPicPr>
          <p:cNvPr id="5" name="Picture 4">
            <a:extLst>
              <a:ext uri="{FF2B5EF4-FFF2-40B4-BE49-F238E27FC236}">
                <a16:creationId xmlns:a16="http://schemas.microsoft.com/office/drawing/2014/main" id="{5C1282A7-5F5B-478C-8AF9-033D371031ED}"/>
              </a:ext>
            </a:extLst>
          </p:cNvPr>
          <p:cNvPicPr>
            <a:picLocks noChangeAspect="1"/>
          </p:cNvPicPr>
          <p:nvPr/>
        </p:nvPicPr>
        <p:blipFill>
          <a:blip r:embed="rId3"/>
          <a:stretch>
            <a:fillRect/>
          </a:stretch>
        </p:blipFill>
        <p:spPr>
          <a:xfrm>
            <a:off x="9349479" y="333403"/>
            <a:ext cx="1444039" cy="1411062"/>
          </a:xfrm>
          <a:prstGeom prst="rect">
            <a:avLst/>
          </a:prstGeom>
        </p:spPr>
      </p:pic>
      <p:sp>
        <p:nvSpPr>
          <p:cNvPr id="7" name="TextBox 6">
            <a:extLst>
              <a:ext uri="{FF2B5EF4-FFF2-40B4-BE49-F238E27FC236}">
                <a16:creationId xmlns:a16="http://schemas.microsoft.com/office/drawing/2014/main" id="{60C4999C-5721-4A5B-B5D0-882AC970DBEA}"/>
              </a:ext>
            </a:extLst>
          </p:cNvPr>
          <p:cNvSpPr txBox="1"/>
          <p:nvPr/>
        </p:nvSpPr>
        <p:spPr>
          <a:xfrm>
            <a:off x="998289" y="2197916"/>
            <a:ext cx="2047355"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F4AC7B0-DADE-4BBD-9B07-E2E877AEDF33}"/>
              </a:ext>
            </a:extLst>
          </p:cNvPr>
          <p:cNvSpPr txBox="1"/>
          <p:nvPr/>
        </p:nvSpPr>
        <p:spPr>
          <a:xfrm>
            <a:off x="461394" y="4274190"/>
            <a:ext cx="3593484"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Tâm trạng khi đưa ra quyết định</a:t>
            </a:r>
          </a:p>
        </p:txBody>
      </p:sp>
      <p:sp>
        <p:nvSpPr>
          <p:cNvPr id="9" name="TextBox 8">
            <a:extLst>
              <a:ext uri="{FF2B5EF4-FFF2-40B4-BE49-F238E27FC236}">
                <a16:creationId xmlns:a16="http://schemas.microsoft.com/office/drawing/2014/main" id="{8A6C9C20-B981-4D9C-80C1-84D3AD9FC216}"/>
              </a:ext>
            </a:extLst>
          </p:cNvPr>
          <p:cNvSpPr txBox="1"/>
          <p:nvPr/>
        </p:nvSpPr>
        <p:spPr>
          <a:xfrm>
            <a:off x="4586140" y="1844952"/>
            <a:ext cx="2740087"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gười đứng đầu một đất 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9D7185F4-81BD-4B03-BE78-73F0CFA3BEFD}"/>
              </a:ext>
            </a:extLst>
          </p:cNvPr>
          <p:cNvSpPr txBox="1"/>
          <p:nvPr/>
        </p:nvSpPr>
        <p:spPr>
          <a:xfrm>
            <a:off x="7840081" y="2006577"/>
            <a:ext cx="2740087"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Người nghèo, luôn cân nhắc kĩ về tiền nong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CAC0A47-6463-4506-9C8F-CA584BED2F71}"/>
              </a:ext>
            </a:extLst>
          </p:cNvPr>
          <p:cNvSpPr txBox="1"/>
          <p:nvPr/>
        </p:nvSpPr>
        <p:spPr>
          <a:xfrm>
            <a:off x="4491926" y="4401327"/>
            <a:ext cx="3105386"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tức</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31A5BBB-DB84-4239-87E4-9F4603CCF0D6}"/>
              </a:ext>
            </a:extLst>
          </p:cNvPr>
          <p:cNvSpPr txBox="1"/>
          <p:nvPr/>
        </p:nvSpPr>
        <p:spPr>
          <a:xfrm>
            <a:off x="7626733" y="4401327"/>
            <a:ext cx="3166785"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27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647896" y="2171677"/>
            <a:ext cx="4222687" cy="1569660"/>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Thông điệp văn bản muốn gửi đến người đọc là gì</a:t>
            </a:r>
            <a:r>
              <a:rPr lang="en-US" sz="3200" b="1" i="1" dirty="0">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822832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4102975" y="2459504"/>
            <a:ext cx="452793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KHỞI</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ĐỘNG</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21">
            <a:extLst>
              <a:ext uri="{FF2B5EF4-FFF2-40B4-BE49-F238E27FC236}">
                <a16:creationId xmlns:a16="http://schemas.microsoft.com/office/drawing/2014/main" id="{6CF40CCF-6BEE-4612-87B3-A884D03C8A9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0" y="605082"/>
            <a:ext cx="4024319" cy="6085238"/>
          </a:xfrm>
          <a:prstGeom prst="rect">
            <a:avLst/>
          </a:prstGeom>
        </p:spPr>
      </p:pic>
      <p:pic>
        <p:nvPicPr>
          <p:cNvPr id="20" name="图片 1">
            <a:extLst>
              <a:ext uri="{FF2B5EF4-FFF2-40B4-BE49-F238E27FC236}">
                <a16:creationId xmlns:a16="http://schemas.microsoft.com/office/drawing/2014/main" id="{AFE911AE-FF82-45CF-BF94-25148BCE8E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5342" y="4928391"/>
            <a:ext cx="6413548" cy="1549970"/>
          </a:xfrm>
          <a:prstGeom prst="rect">
            <a:avLst/>
          </a:prstGeom>
        </p:spPr>
      </p:pic>
    </p:spTree>
    <p:extLst>
      <p:ext uri="{BB962C8B-B14F-4D97-AF65-F5344CB8AC3E}">
        <p14:creationId xmlns:p14="http://schemas.microsoft.com/office/powerpoint/2010/main" val="3604428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26" presetClass="emph" presetSubtype="0" repeatCount="indefinite" fill="hold" grpId="1" nodeType="withEffect">
                                  <p:stCondLst>
                                    <p:cond delay="0"/>
                                  </p:stCondLst>
                                  <p:endCondLst>
                                    <p:cond evt="onNext" delay="0">
                                      <p:tgtEl>
                                        <p:sldTgt/>
                                      </p:tgtEl>
                                    </p:cond>
                                  </p:endCondLst>
                                  <p:childTnLst>
                                    <p:animEffect transition="out" filter="fade">
                                      <p:cBhvr>
                                        <p:cTn id="20" dur="1000" tmFilter="0, 0; .2, .5; .8, .5; 1, 0"/>
                                        <p:tgtEl>
                                          <p:spTgt spid="22"/>
                                        </p:tgtEl>
                                      </p:cBhvr>
                                    </p:animEffect>
                                    <p:animScale>
                                      <p:cBhvr>
                                        <p:cTn id="21" dur="500" autoRev="1" fill="hold"/>
                                        <p:tgtEl>
                                          <p:spTgt spid="22"/>
                                        </p:tgtEl>
                                      </p:cBhvr>
                                      <p:by x="105000" y="105000"/>
                                    </p:animScale>
                                  </p:childTnLst>
                                </p:cTn>
                              </p:par>
                              <p:par>
                                <p:cTn id="22" presetID="26" presetClass="emph" presetSubtype="0" repeatCount="indefinite" fill="hold" grpId="1" nodeType="withEffect">
                                  <p:stCondLst>
                                    <p:cond delay="0"/>
                                  </p:stCondLst>
                                  <p:endCondLst>
                                    <p:cond evt="onNext" delay="0">
                                      <p:tgtEl>
                                        <p:sldTgt/>
                                      </p:tgtEl>
                                    </p:cond>
                                  </p:endCondLst>
                                  <p:childTnLst>
                                    <p:animEffect transition="out" filter="fade">
                                      <p:cBhvr>
                                        <p:cTn id="23" dur="1000" tmFilter="0, 0; .2, .5; .8, .5; 1, 0"/>
                                        <p:tgtEl>
                                          <p:spTgt spid="10"/>
                                        </p:tgtEl>
                                      </p:cBhvr>
                                    </p:animEffect>
                                    <p:animScale>
                                      <p:cBhvr>
                                        <p:cTn id="24"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2" grpId="0" animBg="1"/>
      <p:bldP spid="2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69" y="975572"/>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177804" y="-4680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a:extLst>
              <a:ext uri="{FF2B5EF4-FFF2-40B4-BE49-F238E27FC236}">
                <a16:creationId xmlns:a16="http://schemas.microsoft.com/office/drawing/2014/main" id="{8A8F9813-F81F-4398-B835-6BBE4B3DC2A6}"/>
              </a:ext>
            </a:extLst>
          </p:cNvPr>
          <p:cNvSpPr txBox="1"/>
          <p:nvPr/>
        </p:nvSpPr>
        <p:spPr>
          <a:xfrm>
            <a:off x="2283527" y="-33648"/>
            <a:ext cx="76077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Thông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điệp</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10591504" y="-61602"/>
            <a:ext cx="2346661" cy="979237"/>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74381" y="1707304"/>
            <a:ext cx="1247331" cy="1621087"/>
          </a:xfrm>
          <a:prstGeom prst="rect">
            <a:avLst/>
          </a:prstGeom>
        </p:spPr>
      </p:pic>
      <p:pic>
        <p:nvPicPr>
          <p:cNvPr id="67" name="图片 69">
            <a:extLst>
              <a:ext uri="{FF2B5EF4-FFF2-40B4-BE49-F238E27FC236}">
                <a16:creationId xmlns:a16="http://schemas.microsoft.com/office/drawing/2014/main" id="{66418A74-8BDE-4DA2-84CC-E7BEF32249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2446" y="50224"/>
            <a:ext cx="1105092" cy="782004"/>
          </a:xfrm>
          <a:prstGeom prst="rect">
            <a:avLst/>
          </a:prstGeom>
        </p:spPr>
      </p:pic>
      <p:pic>
        <p:nvPicPr>
          <p:cNvPr id="68" name="图片 75">
            <a:extLst>
              <a:ext uri="{FF2B5EF4-FFF2-40B4-BE49-F238E27FC236}">
                <a16:creationId xmlns:a16="http://schemas.microsoft.com/office/drawing/2014/main" id="{B9EE0619-BABC-4D1A-9E98-7D2E22184C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0674" y="122626"/>
            <a:ext cx="1837722" cy="1300440"/>
          </a:xfrm>
          <a:prstGeom prst="rect">
            <a:avLst/>
          </a:prstGeom>
        </p:spPr>
      </p:pic>
      <p:pic>
        <p:nvPicPr>
          <p:cNvPr id="1026" name="Picture 2" descr="Lính Chì búp Bê Trưởng Tui Clip nghệ thuật - London Xe Buýt png tải về -  Miễn phí trong suốt Năm png Tải về.">
            <a:extLst>
              <a:ext uri="{FF2B5EF4-FFF2-40B4-BE49-F238E27FC236}">
                <a16:creationId xmlns:a16="http://schemas.microsoft.com/office/drawing/2014/main" id="{C9571C76-EC3A-4182-A515-F3676AD191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04" b="95045" l="9692" r="89868">
                        <a14:foregroundMark x1="48458" y1="4054" x2="48458" y2="4054"/>
                        <a14:foregroundMark x1="54185" y1="84234" x2="54185" y2="84234"/>
                        <a14:foregroundMark x1="49339" y1="69820" x2="49339" y2="69820"/>
                        <a14:foregroundMark x1="48458" y1="69369" x2="48458" y2="69369"/>
                        <a14:foregroundMark x1="47137" y1="64865" x2="47137" y2="64865"/>
                        <a14:foregroundMark x1="46256" y1="63063" x2="46256" y2="63063"/>
                        <a14:foregroundMark x1="44053" y1="72072" x2="44053" y2="72973"/>
                        <a14:foregroundMark x1="44053" y1="81081" x2="44053" y2="81081"/>
                        <a14:foregroundMark x1="44493" y1="79730" x2="46256" y2="78378"/>
                        <a14:foregroundMark x1="48018" y1="73423" x2="48018" y2="73423"/>
                        <a14:foregroundMark x1="45815" y1="68919" x2="44493" y2="68919"/>
                        <a14:foregroundMark x1="42731" y1="68919" x2="42731" y2="68919"/>
                        <a14:foregroundMark x1="40088" y1="68919" x2="40088" y2="68919"/>
                        <a14:foregroundMark x1="38326" y1="68018" x2="38326" y2="68018"/>
                        <a14:foregroundMark x1="38326" y1="66667" x2="38326" y2="66667"/>
                        <a14:foregroundMark x1="38326" y1="66667" x2="38326" y2="66667"/>
                        <a14:foregroundMark x1="52863" y1="62162" x2="54185" y2="62162"/>
                        <a14:foregroundMark x1="54185" y1="62162" x2="54626" y2="63063"/>
                        <a14:foregroundMark x1="56388" y1="72072" x2="56388" y2="72072"/>
                        <a14:foregroundMark x1="60793" y1="66216" x2="60793" y2="66216"/>
                        <a14:foregroundMark x1="61674" y1="65766" x2="61674" y2="65766"/>
                        <a14:foregroundMark x1="61674" y1="67117" x2="62115" y2="69369"/>
                        <a14:foregroundMark x1="60793" y1="72072" x2="60793" y2="72072"/>
                        <a14:foregroundMark x1="60793" y1="72072" x2="60793" y2="72072"/>
                        <a14:foregroundMark x1="54626" y1="81081" x2="54626" y2="81081"/>
                        <a14:foregroundMark x1="54626" y1="85586" x2="54626" y2="85586"/>
                        <a14:foregroundMark x1="57709" y1="78829" x2="57709" y2="78829"/>
                        <a14:foregroundMark x1="57709" y1="78829" x2="58150" y2="81081"/>
                        <a14:foregroundMark x1="58150" y1="81081" x2="57269" y2="81532"/>
                        <a14:foregroundMark x1="53744" y1="82432" x2="52423" y2="83333"/>
                        <a14:foregroundMark x1="43612" y1="86486" x2="42731" y2="87838"/>
                        <a14:foregroundMark x1="41410" y1="91892" x2="41410" y2="91892"/>
                        <a14:foregroundMark x1="41850" y1="95045" x2="41850" y2="95045"/>
                        <a14:foregroundMark x1="51101" y1="72523" x2="51101" y2="72523"/>
                        <a14:foregroundMark x1="51101" y1="76577" x2="51101" y2="76577"/>
                        <a14:foregroundMark x1="53744" y1="63964" x2="53744" y2="63964"/>
                        <a14:foregroundMark x1="53744" y1="63964" x2="53744" y2="63964"/>
                        <a14:foregroundMark x1="51982" y1="66667" x2="51982" y2="66667"/>
                        <a14:foregroundMark x1="51101" y1="69369" x2="51101" y2="69369"/>
                        <a14:foregroundMark x1="44053" y1="72523" x2="41850" y2="74324"/>
                        <a14:foregroundMark x1="41850" y1="74324" x2="41850" y2="74324"/>
                        <a14:foregroundMark x1="41410" y1="74775" x2="41410" y2="74775"/>
                        <a14:foregroundMark x1="40529" y1="75225" x2="40529" y2="75225"/>
                        <a14:foregroundMark x1="38767" y1="76126" x2="38767" y2="76126"/>
                        <a14:foregroundMark x1="37004" y1="77027" x2="37004" y2="77027"/>
                        <a14:foregroundMark x1="46696" y1="75676" x2="46696" y2="75676"/>
                        <a14:foregroundMark x1="47137" y1="75676" x2="49339" y2="75676"/>
                        <a14:foregroundMark x1="51101" y1="75676" x2="60352" y2="75676"/>
                        <a14:foregroundMark x1="63877" y1="75225" x2="63877" y2="75225"/>
                        <a14:foregroundMark x1="53744" y1="80631" x2="53744" y2="80631"/>
                        <a14:foregroundMark x1="47137" y1="82432" x2="47137" y2="82432"/>
                        <a14:foregroundMark x1="44493" y1="84685" x2="44493" y2="84685"/>
                        <a14:foregroundMark x1="54626" y1="79279" x2="54626" y2="79279"/>
                        <a14:foregroundMark x1="53304" y1="79730" x2="51982" y2="81982"/>
                        <a14:foregroundMark x1="47577" y1="85135" x2="47577" y2="85135"/>
                        <a14:foregroundMark x1="57709" y1="64414" x2="57709" y2="64414"/>
                        <a14:foregroundMark x1="57709" y1="66216" x2="57709" y2="68018"/>
                        <a14:foregroundMark x1="43612" y1="77477" x2="43612" y2="77477"/>
                      </a14:backgroundRemoval>
                    </a14:imgEffect>
                  </a14:imgLayer>
                </a14:imgProps>
              </a:ext>
              <a:ext uri="{28A0092B-C50C-407E-A947-70E740481C1C}">
                <a14:useLocalDpi xmlns:a14="http://schemas.microsoft.com/office/drawing/2010/main" val="0"/>
              </a:ext>
            </a:extLst>
          </a:blip>
          <a:srcRect/>
          <a:stretch>
            <a:fillRect/>
          </a:stretch>
        </p:blipFill>
        <p:spPr bwMode="auto">
          <a:xfrm>
            <a:off x="2811866" y="1610687"/>
            <a:ext cx="5068305" cy="49566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F138CF-ACE9-4CB3-B6ED-1352DE0D0E40}"/>
              </a:ext>
            </a:extLst>
          </p:cNvPr>
          <p:cNvPicPr>
            <a:picLocks noChangeAspect="1"/>
          </p:cNvPicPr>
          <p:nvPr/>
        </p:nvPicPr>
        <p:blipFill>
          <a:blip r:embed="rId9"/>
          <a:stretch>
            <a:fillRect/>
          </a:stretch>
        </p:blipFill>
        <p:spPr>
          <a:xfrm>
            <a:off x="-95796" y="3832871"/>
            <a:ext cx="3239258" cy="3063196"/>
          </a:xfrm>
          <a:prstGeom prst="rect">
            <a:avLst/>
          </a:prstGeom>
        </p:spPr>
      </p:pic>
      <p:pic>
        <p:nvPicPr>
          <p:cNvPr id="20" name="图片 59">
            <a:extLst>
              <a:ext uri="{FF2B5EF4-FFF2-40B4-BE49-F238E27FC236}">
                <a16:creationId xmlns:a16="http://schemas.microsoft.com/office/drawing/2014/main" id="{B6934F20-3A77-42A0-B706-1C8778F47D4E}"/>
              </a:ext>
            </a:extLst>
          </p:cNvPr>
          <p:cNvPicPr>
            <a:picLocks noChangeAspect="1"/>
          </p:cNvPicPr>
          <p:nvPr/>
        </p:nvPicPr>
        <p:blipFill>
          <a:blip r:embed="rId10"/>
          <a:stretch>
            <a:fillRect/>
          </a:stretch>
        </p:blipFill>
        <p:spPr>
          <a:xfrm>
            <a:off x="250557" y="1340114"/>
            <a:ext cx="4079572" cy="2421993"/>
          </a:xfrm>
          <a:prstGeom prst="rect">
            <a:avLst/>
          </a:prstGeom>
        </p:spPr>
      </p:pic>
      <p:sp>
        <p:nvSpPr>
          <p:cNvPr id="21" name="Rectangle 20">
            <a:extLst>
              <a:ext uri="{FF2B5EF4-FFF2-40B4-BE49-F238E27FC236}">
                <a16:creationId xmlns:a16="http://schemas.microsoft.com/office/drawing/2014/main" id="{3AA7DAB0-7F41-4E08-9B64-731295224C62}"/>
              </a:ext>
            </a:extLst>
          </p:cNvPr>
          <p:cNvSpPr/>
          <p:nvPr/>
        </p:nvSpPr>
        <p:spPr>
          <a:xfrm>
            <a:off x="775684" y="1389261"/>
            <a:ext cx="3041702" cy="2308324"/>
          </a:xfrm>
          <a:prstGeom prst="rect">
            <a:avLst/>
          </a:prstGeom>
        </p:spPr>
        <p:txBody>
          <a:bodyPr wrap="square">
            <a:spAutoFit/>
          </a:bodyPr>
          <a:lstStyle/>
          <a:p>
            <a:pPr lvl="0" algn="just">
              <a:defRPr/>
            </a:pPr>
            <a:r>
              <a:rPr lang="en-US" sz="2400" b="1" i="1" dirty="0">
                <a:solidFill>
                  <a:srgbClr val="002060"/>
                </a:solidFill>
                <a:latin typeface="Times New Roman" panose="02020603050405020304" pitchFamily="18" charset="0"/>
                <a:cs typeface="Times New Roman" panose="02020603050405020304" pitchFamily="18" charset="0"/>
              </a:rPr>
              <a:t>K</a:t>
            </a:r>
            <a:r>
              <a:rPr lang="vi-VN" sz="2400" b="1" i="1" dirty="0">
                <a:solidFill>
                  <a:srgbClr val="002060"/>
                </a:solidFill>
                <a:latin typeface="Times New Roman" panose="02020603050405020304" pitchFamily="18" charset="0"/>
                <a:cs typeface="Times New Roman" panose="02020603050405020304" pitchFamily="18" charset="0"/>
              </a:rPr>
              <a:t>hi ta thay đổi góc nhìn</a:t>
            </a: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a:solidFill>
                  <a:srgbClr val="002060"/>
                </a:solidFill>
                <a:latin typeface="Times New Roman" panose="02020603050405020304" pitchFamily="18" charset="0"/>
                <a:cs typeface="Times New Roman" panose="02020603050405020304" pitchFamily="18" charset="0"/>
              </a:rPr>
              <a:t>ta sẽ có được những giải pháp hiệu quả, hợp lí và có được những sáng tạo không ngờ</a:t>
            </a:r>
            <a:r>
              <a:rPr lang="en-US" sz="2400" b="1" i="1" dirty="0">
                <a:solidFill>
                  <a:srgbClr val="00206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id="{5404405C-1A62-4ECF-BEA2-71A5CAB35467}"/>
              </a:ext>
            </a:extLst>
          </p:cNvPr>
          <p:cNvPicPr>
            <a:picLocks noChangeAspect="1"/>
          </p:cNvPicPr>
          <p:nvPr/>
        </p:nvPicPr>
        <p:blipFill>
          <a:blip r:embed="rId10"/>
          <a:stretch>
            <a:fillRect/>
          </a:stretch>
        </p:blipFill>
        <p:spPr>
          <a:xfrm>
            <a:off x="6605970" y="819975"/>
            <a:ext cx="4620710" cy="2743260"/>
          </a:xfrm>
          <a:prstGeom prst="rect">
            <a:avLst/>
          </a:prstGeom>
        </p:spPr>
      </p:pic>
      <p:sp>
        <p:nvSpPr>
          <p:cNvPr id="27" name="Rectangle 26">
            <a:extLst>
              <a:ext uri="{FF2B5EF4-FFF2-40B4-BE49-F238E27FC236}">
                <a16:creationId xmlns:a16="http://schemas.microsoft.com/office/drawing/2014/main" id="{9401AA75-C098-447D-989E-08C99D265C6B}"/>
              </a:ext>
            </a:extLst>
          </p:cNvPr>
          <p:cNvSpPr/>
          <p:nvPr/>
        </p:nvSpPr>
        <p:spPr>
          <a:xfrm>
            <a:off x="7189375" y="921637"/>
            <a:ext cx="3041702" cy="2308324"/>
          </a:xfrm>
          <a:prstGeom prst="rect">
            <a:avLst/>
          </a:prstGeom>
        </p:spPr>
        <p:txBody>
          <a:bodyPr wrap="square">
            <a:spAutoFit/>
          </a:bodyPr>
          <a:lstStyle/>
          <a:p>
            <a:pPr lvl="0" algn="just">
              <a:defRPr/>
            </a:pPr>
            <a:r>
              <a:rPr lang="en-US" sz="2400" b="1" i="1" dirty="0" err="1">
                <a:solidFill>
                  <a:srgbClr val="002060"/>
                </a:solidFill>
                <a:latin typeface="Times New Roman" panose="02020603050405020304" pitchFamily="18" charset="0"/>
                <a:cs typeface="Times New Roman" panose="02020603050405020304" pitchFamily="18" charset="0"/>
              </a:rPr>
              <a:t>Chúng</a:t>
            </a:r>
            <a:r>
              <a:rPr lang="en-US" sz="2400" b="1" i="1" dirty="0">
                <a:solidFill>
                  <a:srgbClr val="002060"/>
                </a:solidFill>
                <a:latin typeface="Times New Roman" panose="02020603050405020304" pitchFamily="18" charset="0"/>
                <a:cs typeface="Times New Roman" panose="02020603050405020304" pitchFamily="18" charset="0"/>
              </a:rPr>
              <a:t> ta </a:t>
            </a:r>
            <a:r>
              <a:rPr lang="en-US" sz="2400" b="1" i="1" dirty="0" err="1">
                <a:solidFill>
                  <a:srgbClr val="002060"/>
                </a:solidFill>
                <a:latin typeface="Times New Roman" panose="02020603050405020304" pitchFamily="18" charset="0"/>
                <a:cs typeface="Times New Roman" panose="02020603050405020304" pitchFamily="18" charset="0"/>
              </a:rPr>
              <a:t>nên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nhìn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một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chiều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từ</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nhiều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khía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cạnh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khác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nhau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để</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nhìn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nhận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sự</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việc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một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khách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quan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nhất</a:t>
            </a:r>
            <a:r>
              <a:rPr lang="en-US" sz="2400" b="1" i="1" dirty="0">
                <a:solidFill>
                  <a:srgbClr val="002060"/>
                </a:solidFill>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59">
            <a:extLst>
              <a:ext uri="{FF2B5EF4-FFF2-40B4-BE49-F238E27FC236}">
                <a16:creationId xmlns:a16="http://schemas.microsoft.com/office/drawing/2014/main" id="{7746E684-9224-4480-B92D-0E6D68222212}"/>
              </a:ext>
            </a:extLst>
          </p:cNvPr>
          <p:cNvPicPr>
            <a:picLocks noChangeAspect="1"/>
          </p:cNvPicPr>
          <p:nvPr/>
        </p:nvPicPr>
        <p:blipFill>
          <a:blip r:embed="rId10"/>
          <a:stretch>
            <a:fillRect/>
          </a:stretch>
        </p:blipFill>
        <p:spPr>
          <a:xfrm>
            <a:off x="3537926" y="4645974"/>
            <a:ext cx="4079572" cy="2421993"/>
          </a:xfrm>
          <a:prstGeom prst="rect">
            <a:avLst/>
          </a:prstGeom>
        </p:spPr>
      </p:pic>
      <p:sp>
        <p:nvSpPr>
          <p:cNvPr id="29" name="Rectangle 28">
            <a:extLst>
              <a:ext uri="{FF2B5EF4-FFF2-40B4-BE49-F238E27FC236}">
                <a16:creationId xmlns:a16="http://schemas.microsoft.com/office/drawing/2014/main" id="{B27BDF93-DA4C-4D55-9A47-83D059D359FD}"/>
              </a:ext>
            </a:extLst>
          </p:cNvPr>
          <p:cNvSpPr/>
          <p:nvPr/>
        </p:nvSpPr>
        <p:spPr>
          <a:xfrm>
            <a:off x="4017537" y="4792719"/>
            <a:ext cx="3259129" cy="1938992"/>
          </a:xfrm>
          <a:prstGeom prst="rect">
            <a:avLst/>
          </a:prstGeom>
        </p:spPr>
        <p:txBody>
          <a:bodyPr wrap="square">
            <a:spAutoFit/>
          </a:bodyPr>
          <a:lstStyle/>
          <a:p>
            <a:pPr lvl="0" algn="just">
              <a:defRPr/>
            </a:pPr>
            <a:r>
              <a:rPr lang="vi-VN" sz="2400" b="1" i="1" dirty="0">
                <a:solidFill>
                  <a:srgbClr val="002060"/>
                </a:solidFill>
                <a:latin typeface="Times New Roman" panose="02020603050405020304" pitchFamily="18" charset="0"/>
                <a:cs typeface="Times New Roman" panose="02020603050405020304" pitchFamily="18" charset="0"/>
              </a:rPr>
              <a:t>Nhưng không có nghĩa lúc nào cũng thay đổi cách nhìn vì nó có thể gây ra sự hỗn loạn khi nhìn nhận một vấn đề.</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244710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P spid="21" grpId="0"/>
      <p:bldP spid="27"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id="{069AB095-F8D2-4BC8-A6FB-89AEAB009398}"/>
              </a:ext>
            </a:extLst>
          </p:cNvPr>
          <p:cNvSpPr txBox="1"/>
          <p:nvPr/>
        </p:nvSpPr>
        <p:spPr>
          <a:xfrm>
            <a:off x="2428391" y="5159718"/>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4</a:t>
            </a:r>
            <a:r>
              <a:rPr kumimoji="0" lang="vi-VN"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học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786246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647896" y="2171677"/>
            <a:ext cx="4222687" cy="2062103"/>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Có phải lúc nào chúng ta cũng nên thay đổi cách nhìn của mình không? Vì sao?</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4272547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69" y="975572"/>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177804" y="-4680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sp>
        <p:nvSpPr>
          <p:cNvPr id="66" name="文本框 17">
            <a:extLst>
              <a:ext uri="{FF2B5EF4-FFF2-40B4-BE49-F238E27FC236}">
                <a16:creationId xmlns:a16="http://schemas.microsoft.com/office/drawing/2014/main" id="{8A8F9813-F81F-4398-B835-6BBE4B3DC2A6}"/>
              </a:ext>
            </a:extLst>
          </p:cNvPr>
          <p:cNvSpPr txBox="1"/>
          <p:nvPr/>
        </p:nvSpPr>
        <p:spPr>
          <a:xfrm>
            <a:off x="2283527" y="-33648"/>
            <a:ext cx="7607748" cy="584775"/>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cs typeface="Times New Roman" panose="02020603050405020304" pitchFamily="18" charset="0"/>
              </a:rPr>
              <a:t>4. </a:t>
            </a:r>
            <a:r>
              <a:rPr lang="en-US" altLang="zh-CN" sz="3200" b="1" dirty="0" err="1">
                <a:solidFill>
                  <a:srgbClr val="002060"/>
                </a:solidFill>
                <a:latin typeface="Times New Roman" panose="02020603050405020304" pitchFamily="18" charset="0"/>
                <a:cs typeface="Times New Roman" panose="02020603050405020304" pitchFamily="18" charset="0"/>
              </a:rPr>
              <a:t>Bài</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học</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10591504" y="-61602"/>
            <a:ext cx="2346661" cy="979237"/>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74381" y="1707304"/>
            <a:ext cx="1247331" cy="1621087"/>
          </a:xfrm>
          <a:prstGeom prst="rect">
            <a:avLst/>
          </a:prstGeom>
        </p:spPr>
      </p:pic>
      <p:pic>
        <p:nvPicPr>
          <p:cNvPr id="67" name="图片 69">
            <a:extLst>
              <a:ext uri="{FF2B5EF4-FFF2-40B4-BE49-F238E27FC236}">
                <a16:creationId xmlns:a16="http://schemas.microsoft.com/office/drawing/2014/main" id="{66418A74-8BDE-4DA2-84CC-E7BEF32249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2446" y="50224"/>
            <a:ext cx="1105092" cy="782004"/>
          </a:xfrm>
          <a:prstGeom prst="rect">
            <a:avLst/>
          </a:prstGeom>
        </p:spPr>
      </p:pic>
      <p:pic>
        <p:nvPicPr>
          <p:cNvPr id="68" name="图片 75">
            <a:extLst>
              <a:ext uri="{FF2B5EF4-FFF2-40B4-BE49-F238E27FC236}">
                <a16:creationId xmlns:a16="http://schemas.microsoft.com/office/drawing/2014/main" id="{B9EE0619-BABC-4D1A-9E98-7D2E22184C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0674" y="122626"/>
            <a:ext cx="1837722" cy="1300440"/>
          </a:xfrm>
          <a:prstGeom prst="rect">
            <a:avLst/>
          </a:prstGeom>
        </p:spPr>
      </p:pic>
      <p:pic>
        <p:nvPicPr>
          <p:cNvPr id="1026" name="Picture 2" descr="Lính Chì búp Bê Trưởng Tui Clip nghệ thuật - London Xe Buýt png tải về -  Miễn phí trong suốt Năm png Tải về.">
            <a:extLst>
              <a:ext uri="{FF2B5EF4-FFF2-40B4-BE49-F238E27FC236}">
                <a16:creationId xmlns:a16="http://schemas.microsoft.com/office/drawing/2014/main" id="{C9571C76-EC3A-4182-A515-F3676AD191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04" b="95045" l="9692" r="89868">
                        <a14:foregroundMark x1="48458" y1="4054" x2="48458" y2="4054"/>
                        <a14:foregroundMark x1="54185" y1="84234" x2="54185" y2="84234"/>
                        <a14:foregroundMark x1="49339" y1="69820" x2="49339" y2="69820"/>
                        <a14:foregroundMark x1="48458" y1="69369" x2="48458" y2="69369"/>
                        <a14:foregroundMark x1="47137" y1="64865" x2="47137" y2="64865"/>
                        <a14:foregroundMark x1="46256" y1="63063" x2="46256" y2="63063"/>
                        <a14:foregroundMark x1="44053" y1="72072" x2="44053" y2="72973"/>
                        <a14:foregroundMark x1="44053" y1="81081" x2="44053" y2="81081"/>
                        <a14:foregroundMark x1="44493" y1="79730" x2="46256" y2="78378"/>
                        <a14:foregroundMark x1="48018" y1="73423" x2="48018" y2="73423"/>
                        <a14:foregroundMark x1="45815" y1="68919" x2="44493" y2="68919"/>
                        <a14:foregroundMark x1="42731" y1="68919" x2="42731" y2="68919"/>
                        <a14:foregroundMark x1="40088" y1="68919" x2="40088" y2="68919"/>
                        <a14:foregroundMark x1="38326" y1="68018" x2="38326" y2="68018"/>
                        <a14:foregroundMark x1="38326" y1="66667" x2="38326" y2="66667"/>
                        <a14:foregroundMark x1="38326" y1="66667" x2="38326" y2="66667"/>
                        <a14:foregroundMark x1="52863" y1="62162" x2="54185" y2="62162"/>
                        <a14:foregroundMark x1="54185" y1="62162" x2="54626" y2="63063"/>
                        <a14:foregroundMark x1="56388" y1="72072" x2="56388" y2="72072"/>
                        <a14:foregroundMark x1="60793" y1="66216" x2="60793" y2="66216"/>
                        <a14:foregroundMark x1="61674" y1="65766" x2="61674" y2="65766"/>
                        <a14:foregroundMark x1="61674" y1="67117" x2="62115" y2="69369"/>
                        <a14:foregroundMark x1="60793" y1="72072" x2="60793" y2="72072"/>
                        <a14:foregroundMark x1="60793" y1="72072" x2="60793" y2="72072"/>
                        <a14:foregroundMark x1="54626" y1="81081" x2="54626" y2="81081"/>
                        <a14:foregroundMark x1="54626" y1="85586" x2="54626" y2="85586"/>
                        <a14:foregroundMark x1="57709" y1="78829" x2="57709" y2="78829"/>
                        <a14:foregroundMark x1="57709" y1="78829" x2="58150" y2="81081"/>
                        <a14:foregroundMark x1="58150" y1="81081" x2="57269" y2="81532"/>
                        <a14:foregroundMark x1="53744" y1="82432" x2="52423" y2="83333"/>
                        <a14:foregroundMark x1="43612" y1="86486" x2="42731" y2="87838"/>
                        <a14:foregroundMark x1="41410" y1="91892" x2="41410" y2="91892"/>
                        <a14:foregroundMark x1="41850" y1="95045" x2="41850" y2="95045"/>
                        <a14:foregroundMark x1="51101" y1="72523" x2="51101" y2="72523"/>
                        <a14:foregroundMark x1="51101" y1="76577" x2="51101" y2="76577"/>
                        <a14:foregroundMark x1="53744" y1="63964" x2="53744" y2="63964"/>
                        <a14:foregroundMark x1="53744" y1="63964" x2="53744" y2="63964"/>
                        <a14:foregroundMark x1="51982" y1="66667" x2="51982" y2="66667"/>
                        <a14:foregroundMark x1="51101" y1="69369" x2="51101" y2="69369"/>
                        <a14:foregroundMark x1="44053" y1="72523" x2="41850" y2="74324"/>
                        <a14:foregroundMark x1="41850" y1="74324" x2="41850" y2="74324"/>
                        <a14:foregroundMark x1="41410" y1="74775" x2="41410" y2="74775"/>
                        <a14:foregroundMark x1="40529" y1="75225" x2="40529" y2="75225"/>
                        <a14:foregroundMark x1="38767" y1="76126" x2="38767" y2="76126"/>
                        <a14:foregroundMark x1="37004" y1="77027" x2="37004" y2="77027"/>
                        <a14:foregroundMark x1="46696" y1="75676" x2="46696" y2="75676"/>
                        <a14:foregroundMark x1="47137" y1="75676" x2="49339" y2="75676"/>
                        <a14:foregroundMark x1="51101" y1="75676" x2="60352" y2="75676"/>
                        <a14:foregroundMark x1="63877" y1="75225" x2="63877" y2="75225"/>
                        <a14:foregroundMark x1="53744" y1="80631" x2="53744" y2="80631"/>
                        <a14:foregroundMark x1="47137" y1="82432" x2="47137" y2="82432"/>
                        <a14:foregroundMark x1="44493" y1="84685" x2="44493" y2="84685"/>
                        <a14:foregroundMark x1="54626" y1="79279" x2="54626" y2="79279"/>
                        <a14:foregroundMark x1="53304" y1="79730" x2="51982" y2="81982"/>
                        <a14:foregroundMark x1="47577" y1="85135" x2="47577" y2="85135"/>
                        <a14:foregroundMark x1="57709" y1="64414" x2="57709" y2="64414"/>
                        <a14:foregroundMark x1="57709" y1="66216" x2="57709" y2="68018"/>
                        <a14:foregroundMark x1="43612" y1="77477" x2="43612" y2="77477"/>
                      </a14:backgroundRemoval>
                    </a14:imgEffect>
                  </a14:imgLayer>
                </a14:imgProps>
              </a:ext>
              <a:ext uri="{28A0092B-C50C-407E-A947-70E740481C1C}">
                <a14:useLocalDpi xmlns:a14="http://schemas.microsoft.com/office/drawing/2010/main" val="0"/>
              </a:ext>
            </a:extLst>
          </a:blip>
          <a:srcRect/>
          <a:stretch>
            <a:fillRect/>
          </a:stretch>
        </p:blipFill>
        <p:spPr bwMode="auto">
          <a:xfrm>
            <a:off x="2811866" y="1610687"/>
            <a:ext cx="5068305" cy="49566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F138CF-ACE9-4CB3-B6ED-1352DE0D0E40}"/>
              </a:ext>
            </a:extLst>
          </p:cNvPr>
          <p:cNvPicPr>
            <a:picLocks noChangeAspect="1"/>
          </p:cNvPicPr>
          <p:nvPr/>
        </p:nvPicPr>
        <p:blipFill>
          <a:blip r:embed="rId9"/>
          <a:stretch>
            <a:fillRect/>
          </a:stretch>
        </p:blipFill>
        <p:spPr>
          <a:xfrm>
            <a:off x="-95796" y="3832871"/>
            <a:ext cx="3239258" cy="3063196"/>
          </a:xfrm>
          <a:prstGeom prst="rect">
            <a:avLst/>
          </a:prstGeom>
        </p:spPr>
      </p:pic>
      <p:pic>
        <p:nvPicPr>
          <p:cNvPr id="20" name="图片 59">
            <a:extLst>
              <a:ext uri="{FF2B5EF4-FFF2-40B4-BE49-F238E27FC236}">
                <a16:creationId xmlns:a16="http://schemas.microsoft.com/office/drawing/2014/main" id="{B6934F20-3A77-42A0-B706-1C8778F47D4E}"/>
              </a:ext>
            </a:extLst>
          </p:cNvPr>
          <p:cNvPicPr>
            <a:picLocks noChangeAspect="1"/>
          </p:cNvPicPr>
          <p:nvPr/>
        </p:nvPicPr>
        <p:blipFill>
          <a:blip r:embed="rId10"/>
          <a:stretch>
            <a:fillRect/>
          </a:stretch>
        </p:blipFill>
        <p:spPr>
          <a:xfrm>
            <a:off x="250557" y="1340114"/>
            <a:ext cx="4079572" cy="2421993"/>
          </a:xfrm>
          <a:prstGeom prst="rect">
            <a:avLst/>
          </a:prstGeom>
        </p:spPr>
      </p:pic>
      <p:sp>
        <p:nvSpPr>
          <p:cNvPr id="21" name="Rectangle 20">
            <a:extLst>
              <a:ext uri="{FF2B5EF4-FFF2-40B4-BE49-F238E27FC236}">
                <a16:creationId xmlns:a16="http://schemas.microsoft.com/office/drawing/2014/main" id="{3AA7DAB0-7F41-4E08-9B64-731295224C62}"/>
              </a:ext>
            </a:extLst>
          </p:cNvPr>
          <p:cNvSpPr/>
          <p:nvPr/>
        </p:nvSpPr>
        <p:spPr>
          <a:xfrm>
            <a:off x="814456" y="1521832"/>
            <a:ext cx="3041702" cy="1938992"/>
          </a:xfrm>
          <a:prstGeom prst="rect">
            <a:avLst/>
          </a:prstGeom>
        </p:spPr>
        <p:txBody>
          <a:bodyPr wrap="square">
            <a:spAutoFit/>
          </a:bodyPr>
          <a:lstStyle/>
          <a:p>
            <a:pPr lvl="0" algn="just">
              <a:defRPr/>
            </a:pPr>
            <a:r>
              <a:rPr lang="en-US" sz="2400" b="1" i="1" dirty="0">
                <a:solidFill>
                  <a:srgbClr val="002060"/>
                </a:solidFill>
                <a:latin typeface="Times New Roman" panose="02020603050405020304" pitchFamily="18" charset="0"/>
                <a:cs typeface="Times New Roman" panose="02020603050405020304" pitchFamily="18" charset="0"/>
              </a:rPr>
              <a:t>B</a:t>
            </a:r>
            <a:r>
              <a:rPr lang="vi-VN" sz="2400" b="1" i="1" dirty="0">
                <a:solidFill>
                  <a:srgbClr val="002060"/>
                </a:solidFill>
                <a:latin typeface="Times New Roman" panose="02020603050405020304" pitchFamily="18" charset="0"/>
                <a:cs typeface="Times New Roman" panose="02020603050405020304" pitchFamily="18" charset="0"/>
              </a:rPr>
              <a:t>iết lắng nghe, tiếp thu những ý kiến đúng đắn, phản biện nhứng ý kiến chưa hợp lí</a:t>
            </a:r>
            <a:r>
              <a:rPr lang="en-US" sz="2400" b="1" i="1" dirty="0">
                <a:solidFill>
                  <a:srgbClr val="002060"/>
                </a:solidFill>
                <a:latin typeface="Times New Roman" panose="02020603050405020304" pitchFamily="18" charset="0"/>
                <a:cs typeface="Times New Roman" panose="02020603050405020304" pitchFamily="18" charset="0"/>
              </a:rPr>
              <a:t>.</a:t>
            </a:r>
            <a:r>
              <a:rPr lang="vi-VN" sz="2400" b="1" i="1" dirty="0">
                <a:solidFill>
                  <a:srgbClr val="002060"/>
                </a:solidFill>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4" name="图片 59">
            <a:extLst>
              <a:ext uri="{FF2B5EF4-FFF2-40B4-BE49-F238E27FC236}">
                <a16:creationId xmlns:a16="http://schemas.microsoft.com/office/drawing/2014/main" id="{5404405C-1A62-4ECF-BEA2-71A5CAB35467}"/>
              </a:ext>
            </a:extLst>
          </p:cNvPr>
          <p:cNvPicPr>
            <a:picLocks noChangeAspect="1"/>
          </p:cNvPicPr>
          <p:nvPr/>
        </p:nvPicPr>
        <p:blipFill>
          <a:blip r:embed="rId10"/>
          <a:stretch>
            <a:fillRect/>
          </a:stretch>
        </p:blipFill>
        <p:spPr>
          <a:xfrm>
            <a:off x="6605970" y="819975"/>
            <a:ext cx="4620710" cy="2743260"/>
          </a:xfrm>
          <a:prstGeom prst="rect">
            <a:avLst/>
          </a:prstGeom>
        </p:spPr>
      </p:pic>
      <p:sp>
        <p:nvSpPr>
          <p:cNvPr id="27" name="Rectangle 26">
            <a:extLst>
              <a:ext uri="{FF2B5EF4-FFF2-40B4-BE49-F238E27FC236}">
                <a16:creationId xmlns:a16="http://schemas.microsoft.com/office/drawing/2014/main" id="{9401AA75-C098-447D-989E-08C99D265C6B}"/>
              </a:ext>
            </a:extLst>
          </p:cNvPr>
          <p:cNvSpPr/>
          <p:nvPr/>
        </p:nvSpPr>
        <p:spPr>
          <a:xfrm>
            <a:off x="7286209" y="1442452"/>
            <a:ext cx="3041702" cy="1200329"/>
          </a:xfrm>
          <a:prstGeom prst="rect">
            <a:avLst/>
          </a:prstGeom>
        </p:spPr>
        <p:txBody>
          <a:bodyPr wrap="square">
            <a:spAutoFit/>
          </a:bodyPr>
          <a:lstStyle/>
          <a:p>
            <a:pPr lvl="0" algn="just">
              <a:defRPr/>
            </a:pPr>
            <a:r>
              <a:rPr lang="en-US" sz="2400" b="1" i="1" dirty="0" err="1">
                <a:solidFill>
                  <a:srgbClr val="002060"/>
                </a:solidFill>
                <a:latin typeface="Times New Roman" panose="02020603050405020304" pitchFamily="18" charset="0"/>
                <a:cs typeface="Times New Roman" panose="02020603050405020304" pitchFamily="18" charset="0"/>
              </a:rPr>
              <a:t>Phải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có</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chính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kiến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biết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trình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bày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bảo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vệ</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góc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nhìn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của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mình</a:t>
            </a:r>
            <a:r>
              <a:rPr lang="en-US" sz="2400" b="1" i="1" dirty="0">
                <a:solidFill>
                  <a:srgbClr val="002060"/>
                </a:solidFill>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8" name="图片 59">
            <a:extLst>
              <a:ext uri="{FF2B5EF4-FFF2-40B4-BE49-F238E27FC236}">
                <a16:creationId xmlns:a16="http://schemas.microsoft.com/office/drawing/2014/main" id="{7746E684-9224-4480-B92D-0E6D68222212}"/>
              </a:ext>
            </a:extLst>
          </p:cNvPr>
          <p:cNvPicPr>
            <a:picLocks noChangeAspect="1"/>
          </p:cNvPicPr>
          <p:nvPr/>
        </p:nvPicPr>
        <p:blipFill>
          <a:blip r:embed="rId10"/>
          <a:stretch>
            <a:fillRect/>
          </a:stretch>
        </p:blipFill>
        <p:spPr>
          <a:xfrm>
            <a:off x="3537926" y="4645974"/>
            <a:ext cx="4079572" cy="2421993"/>
          </a:xfrm>
          <a:prstGeom prst="rect">
            <a:avLst/>
          </a:prstGeom>
        </p:spPr>
      </p:pic>
      <p:sp>
        <p:nvSpPr>
          <p:cNvPr id="29" name="Rectangle 28">
            <a:extLst>
              <a:ext uri="{FF2B5EF4-FFF2-40B4-BE49-F238E27FC236}">
                <a16:creationId xmlns:a16="http://schemas.microsoft.com/office/drawing/2014/main" id="{B27BDF93-DA4C-4D55-9A47-83D059D359FD}"/>
              </a:ext>
            </a:extLst>
          </p:cNvPr>
          <p:cNvSpPr/>
          <p:nvPr/>
        </p:nvSpPr>
        <p:spPr>
          <a:xfrm>
            <a:off x="4017537" y="4792719"/>
            <a:ext cx="3259129" cy="1938992"/>
          </a:xfrm>
          <a:prstGeom prst="rect">
            <a:avLst/>
          </a:prstGeom>
        </p:spPr>
        <p:txBody>
          <a:bodyPr wrap="square">
            <a:spAutoFit/>
          </a:bodyPr>
          <a:lstStyle/>
          <a:p>
            <a:pPr lvl="0" algn="just">
              <a:defRPr/>
            </a:pPr>
            <a:r>
              <a:rPr lang="vi-VN" sz="2400" b="1" i="1" dirty="0">
                <a:solidFill>
                  <a:srgbClr val="002060"/>
                </a:solidFill>
                <a:latin typeface="Times New Roman" panose="02020603050405020304" pitchFamily="18" charset="0"/>
                <a:cs typeface="Times New Roman" panose="02020603050405020304" pitchFamily="18" charset="0"/>
              </a:rPr>
              <a:t>Khi quyết định, phán xét điều gì đó cần phải bình tĩnh, suy nghĩ thấu đáo, không nên quyết định lúc tức giận.</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565189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66"/>
                                        </p:tgtEl>
                                        <p:attrNameLst>
                                          <p:attrName>style.visibility</p:attrName>
                                        </p:attrNameLst>
                                      </p:cBhvr>
                                      <p:to>
                                        <p:strVal val="visible"/>
                                      </p:to>
                                    </p:set>
                                    <p:anim by="(-#ppt_w*2)" calcmode="lin" valueType="num">
                                      <p:cBhvr rctx="PPT">
                                        <p:cTn id="53" dur="500" autoRev="1" fill="hold">
                                          <p:stCondLst>
                                            <p:cond delay="0"/>
                                          </p:stCondLst>
                                        </p:cTn>
                                        <p:tgtEl>
                                          <p:spTgt spid="66"/>
                                        </p:tgtEl>
                                        <p:attrNameLst>
                                          <p:attrName>ppt_w</p:attrName>
                                        </p:attrNameLst>
                                      </p:cBhvr>
                                    </p:anim>
                                    <p:anim by="(#ppt_w*0.50)" calcmode="lin" valueType="num">
                                      <p:cBhvr>
                                        <p:cTn id="54" dur="500" decel="50000" autoRev="1" fill="hold">
                                          <p:stCondLst>
                                            <p:cond delay="0"/>
                                          </p:stCondLst>
                                        </p:cTn>
                                        <p:tgtEl>
                                          <p:spTgt spid="66"/>
                                        </p:tgtEl>
                                        <p:attrNameLst>
                                          <p:attrName>ppt_x</p:attrName>
                                        </p:attrNameLst>
                                      </p:cBhvr>
                                    </p:anim>
                                    <p:anim from="(-#ppt_h/2)" to="(#ppt_y)" calcmode="lin" valueType="num">
                                      <p:cBhvr>
                                        <p:cTn id="55" dur="1000" fill="hold">
                                          <p:stCondLst>
                                            <p:cond delay="0"/>
                                          </p:stCondLst>
                                        </p:cTn>
                                        <p:tgtEl>
                                          <p:spTgt spid="66"/>
                                        </p:tgtEl>
                                        <p:attrNameLst>
                                          <p:attrName>ppt_y</p:attrName>
                                        </p:attrNameLst>
                                      </p:cBhvr>
                                    </p:anim>
                                    <p:animRot by="21600000">
                                      <p:cBhvr>
                                        <p:cTn id="56" dur="1000" fill="hold">
                                          <p:stCondLst>
                                            <p:cond delay="0"/>
                                          </p:stCondLst>
                                        </p:cTn>
                                        <p:tgtEl>
                                          <p:spTgt spid="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6" grpId="0"/>
      <p:bldP spid="21"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id="{069AB095-F8D2-4BC8-A6FB-89AEAB009398}"/>
              </a:ext>
            </a:extLst>
          </p:cNvPr>
          <p:cNvSpPr txBox="1"/>
          <p:nvPr/>
        </p:nvSpPr>
        <p:spPr>
          <a:xfrm>
            <a:off x="2510524" y="5278054"/>
            <a:ext cx="760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III.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Tổng</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altLang="zh-CN" sz="4400" b="1" i="0" u="none" strike="noStrike" kern="1200" cap="none" spc="0" normalizeH="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kết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594706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647896" y="2171677"/>
            <a:ext cx="4222687" cy="1569660"/>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 Văn bản đề cập đến nội dung gì?</a:t>
            </a:r>
          </a:p>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 Nghệ thuật văn bản?</a:t>
            </a: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1480917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5794661" y="-2230894"/>
            <a:ext cx="861774" cy="5690019"/>
          </a:xfrm>
          <a:prstGeom prst="rect">
            <a:avLst/>
          </a:prstGeom>
          <a:noFill/>
        </p:spPr>
        <p:txBody>
          <a:bodyPr vert="eaVert" wrap="none" rtlCol="0">
            <a:spAutoFit/>
          </a:bodyPr>
          <a:lstStyle/>
          <a:p>
            <a:pPr lvl="0">
              <a:defRPr/>
            </a:pP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dung – Ý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nghĩa</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3630919" y="1560735"/>
            <a:ext cx="7702490" cy="735039"/>
            <a:chOff x="3959623" y="1084217"/>
            <a:chExt cx="6738858" cy="794562"/>
          </a:xfrm>
        </p:grpSpPr>
        <p:sp>
          <p:nvSpPr>
            <p:cNvPr id="8" name="五边形 7"/>
            <p:cNvSpPr/>
            <p:nvPr/>
          </p:nvSpPr>
          <p:spPr>
            <a:xfrm flipH="1">
              <a:off x="4122960" y="1084217"/>
              <a:ext cx="6575521"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solidFill>
                    <a:srgbClr val="002060"/>
                  </a:solidFill>
                  <a:latin typeface="Times New Roman" panose="02020603050405020304" pitchFamily="18" charset="0"/>
                  <a:cs typeface="Times New Roman" panose="02020603050405020304" pitchFamily="18" charset="0"/>
                </a:rPr>
                <a:t>Truyện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kể</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về</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quyết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định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vô</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lí</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của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vua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trong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lúc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bực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tức</a:t>
              </a:r>
              <a:r>
                <a:rPr lang="en-US" sz="2400" b="1" i="1" dirty="0">
                  <a:solidFill>
                    <a:srgbClr val="002060"/>
                  </a:solidFill>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3817613" y="2528865"/>
            <a:ext cx="7515797" cy="700479"/>
            <a:chOff x="4122960" y="1084217"/>
            <a:chExt cx="6575521" cy="757204"/>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a:solidFill>
                    <a:srgbClr val="002060"/>
                  </a:solidFill>
                  <a:latin typeface="Times New Roman" panose="02020603050405020304" pitchFamily="18" charset="0"/>
                  <a:cs typeface="Times New Roman" panose="02020603050405020304" pitchFamily="18" charset="0"/>
                </a:rPr>
                <a:t>L</a:t>
              </a:r>
              <a:r>
                <a:rPr lang="vi-VN" sz="2400" b="1" i="1" dirty="0">
                  <a:solidFill>
                    <a:srgbClr val="002060"/>
                  </a:solidFill>
                  <a:latin typeface="Times New Roman" panose="02020603050405020304" pitchFamily="18" charset="0"/>
                  <a:cs typeface="Times New Roman" panose="02020603050405020304" pitchFamily="18" charset="0"/>
                </a:rPr>
                <a:t>ời khuyên sáng suốt của người hầu đã tìm ra được cách giải quyết vấn đề hợp lí.</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122960" y="120092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7" y="1264608"/>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3197415" y="3328075"/>
            <a:ext cx="8213501" cy="1312475"/>
            <a:chOff x="3512544" y="901951"/>
            <a:chExt cx="7185937" cy="918482"/>
          </a:xfrm>
        </p:grpSpPr>
        <p:sp>
          <p:nvSpPr>
            <p:cNvPr id="34" name="五边形 33"/>
            <p:cNvSpPr/>
            <p:nvPr/>
          </p:nvSpPr>
          <p:spPr>
            <a:xfrm flipH="1">
              <a:off x="3959622" y="1084217"/>
              <a:ext cx="6738859"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lang="en-US" sz="2400" b="1" i="1" dirty="0">
                  <a:solidFill>
                    <a:srgbClr val="002060"/>
                  </a:solidFill>
                  <a:latin typeface="Times New Roman" panose="02020603050405020304" pitchFamily="18" charset="0"/>
                  <a:cs typeface="Times New Roman" panose="02020603050405020304" pitchFamily="18" charset="0"/>
                </a:rPr>
                <a:t>K</a:t>
              </a:r>
              <a:r>
                <a:rPr lang="vi-VN" sz="2400" b="1" i="1" dirty="0">
                  <a:solidFill>
                    <a:srgbClr val="002060"/>
                  </a:solidFill>
                  <a:latin typeface="Times New Roman" panose="02020603050405020304" pitchFamily="18" charset="0"/>
                  <a:cs typeface="Times New Roman" panose="02020603050405020304" pitchFamily="18" charset="0"/>
                </a:rPr>
                <a:t>hi ta thay đổi góc nhìn, ta sẽ có được những giải pháp hiệu quả, hợp lí và có được những sáng tạo không ngờ.</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5" name="菱形 34"/>
            <p:cNvSpPr/>
            <p:nvPr/>
          </p:nvSpPr>
          <p:spPr>
            <a:xfrm>
              <a:off x="3512544" y="901951"/>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6" name="文本框 35"/>
            <p:cNvSpPr txBox="1"/>
            <p:nvPr/>
          </p:nvSpPr>
          <p:spPr>
            <a:xfrm>
              <a:off x="4311322" y="1057950"/>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21" name="图片 1">
            <a:extLst>
              <a:ext uri="{FF2B5EF4-FFF2-40B4-BE49-F238E27FC236}">
                <a16:creationId xmlns:a16="http://schemas.microsoft.com/office/drawing/2014/main" id="{3C573768-74BE-4C3A-A07C-695C8383A1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Tree>
    <p:extLst>
      <p:ext uri="{BB962C8B-B14F-4D97-AF65-F5344CB8AC3E}">
        <p14:creationId xmlns:p14="http://schemas.microsoft.com/office/powerpoint/2010/main" val="363199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5794661" y="-1054290"/>
            <a:ext cx="861774" cy="3336811"/>
          </a:xfrm>
          <a:prstGeom prst="rect">
            <a:avLst/>
          </a:prstGeom>
          <a:noFill/>
        </p:spPr>
        <p:txBody>
          <a:bodyPr vert="eaVert" wrap="none" rtlCol="0">
            <a:spAutoFit/>
          </a:bodyPr>
          <a:lstStyle/>
          <a:p>
            <a:pPr lvl="0">
              <a:defRPr/>
            </a:pP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Nghệ</a:t>
            </a: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3630919" y="1560735"/>
            <a:ext cx="7702490" cy="735039"/>
            <a:chOff x="3959623" y="1084217"/>
            <a:chExt cx="6738858" cy="794562"/>
          </a:xfrm>
        </p:grpSpPr>
        <p:sp>
          <p:nvSpPr>
            <p:cNvPr id="8" name="五边形 7"/>
            <p:cNvSpPr/>
            <p:nvPr/>
          </p:nvSpPr>
          <p:spPr>
            <a:xfrm flipH="1">
              <a:off x="4122960" y="1084217"/>
              <a:ext cx="6575521"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solidFill>
                    <a:srgbClr val="002060"/>
                  </a:solidFill>
                  <a:latin typeface="Times New Roman" panose="02020603050405020304" pitchFamily="18" charset="0"/>
                  <a:cs typeface="Times New Roman" panose="02020603050405020304" pitchFamily="18" charset="0"/>
                </a:rPr>
                <a:t>Cách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kể</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chuyện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hấp</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dẫn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sinh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động</a:t>
              </a:r>
              <a:r>
                <a:rPr lang="en-US" sz="2400" b="1" i="1" dirty="0">
                  <a:solidFill>
                    <a:srgbClr val="00206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3817612" y="3207075"/>
            <a:ext cx="7515797" cy="700479"/>
            <a:chOff x="4122960" y="1084217"/>
            <a:chExt cx="6575521" cy="757204"/>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solidFill>
                    <a:srgbClr val="002060"/>
                  </a:solidFill>
                  <a:latin typeface="Times New Roman" panose="02020603050405020304" pitchFamily="18" charset="0"/>
                  <a:cs typeface="Times New Roman" panose="02020603050405020304" pitchFamily="18" charset="0"/>
                </a:rPr>
                <a:t>Ngôi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kể</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thứ</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làm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câu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truyện</a:t>
              </a:r>
              <a:r>
                <a:rPr lang="en-US" sz="2400" b="1" i="1" dirty="0">
                  <a:solidFill>
                    <a:srgbClr val="002060"/>
                  </a:solidFill>
                  <a:latin typeface="Times New Roman" panose="02020603050405020304" pitchFamily="18" charset="0"/>
                  <a:cs typeface="Times New Roman" panose="02020603050405020304" pitchFamily="18" charset="0"/>
                </a:rPr>
                <a:t> them </a:t>
              </a:r>
              <a:r>
                <a:rPr lang="en-US" sz="2400" b="1" i="1" dirty="0" err="1">
                  <a:solidFill>
                    <a:srgbClr val="002060"/>
                  </a:solidFill>
                  <a:latin typeface="Times New Roman" panose="02020603050405020304" pitchFamily="18" charset="0"/>
                  <a:cs typeface="Times New Roman" panose="02020603050405020304" pitchFamily="18" charset="0"/>
                </a:rPr>
                <a:t>chân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thật</a:t>
              </a:r>
              <a:r>
                <a:rPr lang="vi-VN" sz="2400" b="1" i="1" dirty="0">
                  <a:solidFill>
                    <a:srgbClr val="00206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122960" y="120092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7" y="1264608"/>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3197417" y="3328076"/>
            <a:ext cx="1097732" cy="936040"/>
            <a:chOff x="3512544" y="901951"/>
            <a:chExt cx="960398" cy="655049"/>
          </a:xfrm>
        </p:grpSpPr>
        <p:sp>
          <p:nvSpPr>
            <p:cNvPr id="35" name="菱形 34"/>
            <p:cNvSpPr/>
            <p:nvPr/>
          </p:nvSpPr>
          <p:spPr>
            <a:xfrm>
              <a:off x="3512544" y="901951"/>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6" name="文本框 35"/>
            <p:cNvSpPr txBox="1"/>
            <p:nvPr/>
          </p:nvSpPr>
          <p:spPr>
            <a:xfrm>
              <a:off x="4311322" y="1057950"/>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21" name="图片 1">
            <a:extLst>
              <a:ext uri="{FF2B5EF4-FFF2-40B4-BE49-F238E27FC236}">
                <a16:creationId xmlns:a16="http://schemas.microsoft.com/office/drawing/2014/main" id="{3C573768-74BE-4C3A-A07C-695C8383A1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Tree>
    <p:extLst>
      <p:ext uri="{BB962C8B-B14F-4D97-AF65-F5344CB8AC3E}">
        <p14:creationId xmlns:p14="http://schemas.microsoft.com/office/powerpoint/2010/main" val="3450901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4044916" y="2459504"/>
            <a:ext cx="452793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LUYỆN</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TẬP</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extLst>
      <p:ext uri="{BB962C8B-B14F-4D97-AF65-F5344CB8AC3E}">
        <p14:creationId xmlns:p14="http://schemas.microsoft.com/office/powerpoint/2010/main" val="2424437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9416944"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647896" y="2171677"/>
            <a:ext cx="7372778" cy="2062103"/>
          </a:xfrm>
          <a:prstGeom prst="rect">
            <a:avLst/>
          </a:prstGeom>
        </p:spPr>
        <p:txBody>
          <a:bodyPr wrap="square">
            <a:spAutoFit/>
          </a:bodyPr>
          <a:lstStyle/>
          <a:p>
            <a:pPr lvl="0" algn="just">
              <a:defRPr/>
            </a:pPr>
            <a:r>
              <a:rPr lang="en-US" sz="3200" b="1" i="1" dirty="0" err="1">
                <a:solidFill>
                  <a:srgbClr val="002060"/>
                </a:solidFill>
                <a:latin typeface="Times New Roman" panose="02020603050405020304" pitchFamily="18" charset="0"/>
                <a:cs typeface="Times New Roman" panose="02020603050405020304" pitchFamily="18" charset="0"/>
              </a:rPr>
              <a:t>Tham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trò</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a:t>
            </a:r>
            <a:r>
              <a:rPr lang="vi-VN" sz="3200" b="1" i="1" dirty="0">
                <a:solidFill>
                  <a:srgbClr val="002060"/>
                </a:solidFill>
                <a:latin typeface="Times New Roman" panose="02020603050405020304" pitchFamily="18" charset="0"/>
                <a:cs typeface="Times New Roman" panose="02020603050405020304" pitchFamily="18" charset="0"/>
              </a:rPr>
              <a:t>ơ</a:t>
            </a:r>
            <a:r>
              <a:rPr lang="en-US" sz="3200" b="1" i="1" dirty="0">
                <a:solidFill>
                  <a:srgbClr val="002060"/>
                </a:solidFill>
                <a:latin typeface="Times New Roman" panose="02020603050405020304" pitchFamily="18" charset="0"/>
                <a:cs typeface="Times New Roman" panose="02020603050405020304" pitchFamily="18" charset="0"/>
              </a:rPr>
              <a:t>i: </a:t>
            </a:r>
            <a:r>
              <a:rPr lang="vi-VN" sz="3200" b="1" i="1" dirty="0">
                <a:solidFill>
                  <a:srgbClr val="002060"/>
                </a:solidFill>
                <a:latin typeface="Times New Roman" panose="02020603050405020304" pitchFamily="18" charset="0"/>
                <a:cs typeface="Times New Roman" panose="02020603050405020304" pitchFamily="18" charset="0"/>
              </a:rPr>
              <a:t>“Bức ảnh bí mật”. Có một bức ảnh bị che bởi 6 mảnh ghép, để lật được các mảnh ghép phải trả lời đúng các câu hỏi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Tree>
    <p:extLst>
      <p:ext uri="{BB962C8B-B14F-4D97-AF65-F5344CB8AC3E}">
        <p14:creationId xmlns:p14="http://schemas.microsoft.com/office/powerpoint/2010/main" val="400442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5122329"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14943" y="47924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474606" y="1854735"/>
            <a:ext cx="3003405" cy="26084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id="{F91B65E5-6F82-445E-9722-F50762A9D8D0}"/>
              </a:ext>
            </a:extLst>
          </p:cNvPr>
          <p:cNvPicPr>
            <a:picLocks noChangeAspect="1"/>
          </p:cNvPicPr>
          <p:nvPr/>
        </p:nvPicPr>
        <p:blipFill>
          <a:blip r:embed="rId8"/>
          <a:stretch>
            <a:fillRect/>
          </a:stretch>
        </p:blipFill>
        <p:spPr>
          <a:xfrm>
            <a:off x="6589029" y="1423408"/>
            <a:ext cx="5122330" cy="3698691"/>
          </a:xfrm>
          <a:prstGeom prst="rect">
            <a:avLst/>
          </a:prstGeom>
        </p:spPr>
      </p:pic>
    </p:spTree>
    <p:extLst>
      <p:ext uri="{BB962C8B-B14F-4D97-AF65-F5344CB8AC3E}">
        <p14:creationId xmlns:p14="http://schemas.microsoft.com/office/powerpoint/2010/main" val="2304843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par>
                                <p:cTn id="68" presetID="16" presetClass="entr" presetSubtype="2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ừ truyện “Thầy bói xem voi” tới quản trị bằng tư duy hệ thống - SLEADER">
            <a:extLst>
              <a:ext uri="{FF2B5EF4-FFF2-40B4-BE49-F238E27FC236}">
                <a16:creationId xmlns:a16="http://schemas.microsoft.com/office/drawing/2014/main" id="{8B1ED4EE-B9E6-42EB-B95D-F6FA979ADE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08069" y="1306007"/>
            <a:ext cx="6375861" cy="4430541"/>
          </a:xfrm>
          <a:prstGeom prst="rect">
            <a:avLst/>
          </a:prstGeom>
          <a:noFill/>
          <a:ln>
            <a:noFill/>
          </a:ln>
        </p:spPr>
      </p:pic>
      <p:sp>
        <p:nvSpPr>
          <p:cNvPr id="3" name="TextBox 2">
            <a:extLst>
              <a:ext uri="{FF2B5EF4-FFF2-40B4-BE49-F238E27FC236}">
                <a16:creationId xmlns:a16="http://schemas.microsoft.com/office/drawing/2014/main" id="{1C42E84C-E926-476D-8F0E-41D42C2FF734}"/>
              </a:ext>
            </a:extLst>
          </p:cNvPr>
          <p:cNvSpPr txBox="1"/>
          <p:nvPr/>
        </p:nvSpPr>
        <p:spPr>
          <a:xfrm>
            <a:off x="4572000" y="274202"/>
            <a:ext cx="7303602"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TRÒ CH</a:t>
            </a:r>
            <a:r>
              <a:rPr lang="vi-VN" sz="4000" b="1" dirty="0">
                <a:latin typeface="Times New Roman" panose="02020603050405020304" pitchFamily="18" charset="0"/>
                <a:cs typeface="Times New Roman" panose="02020603050405020304" pitchFamily="18" charset="0"/>
              </a:rPr>
              <a:t>Ơ</a:t>
            </a:r>
            <a:r>
              <a:rPr lang="en-US" sz="4000" b="1" dirty="0">
                <a:latin typeface="Times New Roman" panose="02020603050405020304" pitchFamily="18" charset="0"/>
                <a:cs typeface="Times New Roman" panose="02020603050405020304" pitchFamily="18" charset="0"/>
              </a:rPr>
              <a:t>I BỨC ẢNH BÍ MẬT</a:t>
            </a:r>
          </a:p>
        </p:txBody>
      </p:sp>
      <p:pic>
        <p:nvPicPr>
          <p:cNvPr id="15" name="Picture 14">
            <a:extLst>
              <a:ext uri="{FF2B5EF4-FFF2-40B4-BE49-F238E27FC236}">
                <a16:creationId xmlns:a16="http://schemas.microsoft.com/office/drawing/2014/main" id="{72FA3CCD-0D98-470A-B665-D561C24CB8AB}"/>
              </a:ext>
            </a:extLst>
          </p:cNvPr>
          <p:cNvPicPr>
            <a:picLocks noChangeAspect="1"/>
          </p:cNvPicPr>
          <p:nvPr/>
        </p:nvPicPr>
        <p:blipFill>
          <a:blip r:embed="rId4"/>
          <a:stretch>
            <a:fillRect/>
          </a:stretch>
        </p:blipFill>
        <p:spPr>
          <a:xfrm>
            <a:off x="2992241" y="1404977"/>
            <a:ext cx="2950720" cy="2560542"/>
          </a:xfrm>
          <a:prstGeom prst="rect">
            <a:avLst/>
          </a:prstGeom>
        </p:spPr>
      </p:pic>
      <p:pic>
        <p:nvPicPr>
          <p:cNvPr id="21" name="Picture 20">
            <a:extLst>
              <a:ext uri="{FF2B5EF4-FFF2-40B4-BE49-F238E27FC236}">
                <a16:creationId xmlns:a16="http://schemas.microsoft.com/office/drawing/2014/main" id="{2C943444-EE39-41A1-BDDB-CF2F8F6F2DD4}"/>
              </a:ext>
            </a:extLst>
          </p:cNvPr>
          <p:cNvPicPr>
            <a:picLocks noChangeAspect="1"/>
          </p:cNvPicPr>
          <p:nvPr/>
        </p:nvPicPr>
        <p:blipFill>
          <a:blip r:embed="rId5"/>
          <a:stretch>
            <a:fillRect/>
          </a:stretch>
        </p:blipFill>
        <p:spPr>
          <a:xfrm>
            <a:off x="3002888" y="1427833"/>
            <a:ext cx="2871465" cy="2572735"/>
          </a:xfrm>
          <a:prstGeom prst="rect">
            <a:avLst/>
          </a:prstGeom>
        </p:spPr>
      </p:pic>
      <p:pic>
        <p:nvPicPr>
          <p:cNvPr id="22" name="Picture 21">
            <a:extLst>
              <a:ext uri="{FF2B5EF4-FFF2-40B4-BE49-F238E27FC236}">
                <a16:creationId xmlns:a16="http://schemas.microsoft.com/office/drawing/2014/main" id="{FA16B518-471D-425D-9914-9741510F5165}"/>
              </a:ext>
            </a:extLst>
          </p:cNvPr>
          <p:cNvPicPr>
            <a:picLocks noChangeAspect="1"/>
          </p:cNvPicPr>
          <p:nvPr/>
        </p:nvPicPr>
        <p:blipFill>
          <a:blip r:embed="rId6"/>
          <a:stretch>
            <a:fillRect/>
          </a:stretch>
        </p:blipFill>
        <p:spPr>
          <a:xfrm>
            <a:off x="2986769" y="3965519"/>
            <a:ext cx="6218459" cy="1700931"/>
          </a:xfrm>
          <a:prstGeom prst="rect">
            <a:avLst/>
          </a:prstGeom>
        </p:spPr>
      </p:pic>
      <p:pic>
        <p:nvPicPr>
          <p:cNvPr id="25" name="Picture 24">
            <a:extLst>
              <a:ext uri="{FF2B5EF4-FFF2-40B4-BE49-F238E27FC236}">
                <a16:creationId xmlns:a16="http://schemas.microsoft.com/office/drawing/2014/main" id="{CB1DF229-65D4-4291-A6BC-ACA580BD338C}"/>
              </a:ext>
            </a:extLst>
          </p:cNvPr>
          <p:cNvPicPr>
            <a:picLocks noChangeAspect="1"/>
          </p:cNvPicPr>
          <p:nvPr/>
        </p:nvPicPr>
        <p:blipFill>
          <a:blip r:embed="rId7"/>
          <a:stretch>
            <a:fillRect/>
          </a:stretch>
        </p:blipFill>
        <p:spPr>
          <a:xfrm>
            <a:off x="5874352" y="2899115"/>
            <a:ext cx="3292125" cy="1066403"/>
          </a:xfrm>
          <a:prstGeom prst="rect">
            <a:avLst/>
          </a:prstGeom>
        </p:spPr>
      </p:pic>
      <p:pic>
        <p:nvPicPr>
          <p:cNvPr id="26" name="Picture 25">
            <a:extLst>
              <a:ext uri="{FF2B5EF4-FFF2-40B4-BE49-F238E27FC236}">
                <a16:creationId xmlns:a16="http://schemas.microsoft.com/office/drawing/2014/main" id="{DD274415-50F8-4812-A620-FB347D89DED6}"/>
              </a:ext>
            </a:extLst>
          </p:cNvPr>
          <p:cNvPicPr>
            <a:picLocks noChangeAspect="1"/>
          </p:cNvPicPr>
          <p:nvPr/>
        </p:nvPicPr>
        <p:blipFill>
          <a:blip r:embed="rId8"/>
          <a:stretch>
            <a:fillRect/>
          </a:stretch>
        </p:blipFill>
        <p:spPr>
          <a:xfrm>
            <a:off x="5874353" y="1422952"/>
            <a:ext cx="3292125" cy="1622252"/>
          </a:xfrm>
          <a:prstGeom prst="rect">
            <a:avLst/>
          </a:prstGeom>
        </p:spPr>
      </p:pic>
      <p:sp>
        <p:nvSpPr>
          <p:cNvPr id="27" name="Rectangle 26">
            <a:hlinkClick r:id="rId9" action="ppaction://hlinksldjump"/>
            <a:extLst>
              <a:ext uri="{FF2B5EF4-FFF2-40B4-BE49-F238E27FC236}">
                <a16:creationId xmlns:a16="http://schemas.microsoft.com/office/drawing/2014/main" id="{EBD0D22D-7A5F-4ABA-B257-686B6BE2FC0D}"/>
              </a:ext>
            </a:extLst>
          </p:cNvPr>
          <p:cNvSpPr/>
          <p:nvPr/>
        </p:nvSpPr>
        <p:spPr>
          <a:xfrm>
            <a:off x="1268755" y="1466860"/>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28" name="Rectangle 27">
            <a:hlinkClick r:id="rId10" action="ppaction://hlinksldjump"/>
            <a:extLst>
              <a:ext uri="{FF2B5EF4-FFF2-40B4-BE49-F238E27FC236}">
                <a16:creationId xmlns:a16="http://schemas.microsoft.com/office/drawing/2014/main" id="{09300170-321D-4718-836A-5D2FBDA17CD0}"/>
              </a:ext>
            </a:extLst>
          </p:cNvPr>
          <p:cNvSpPr/>
          <p:nvPr/>
        </p:nvSpPr>
        <p:spPr>
          <a:xfrm>
            <a:off x="1268755" y="1930034"/>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29" name="Rectangle 28">
            <a:hlinkClick r:id="rId11" action="ppaction://hlinksldjump"/>
            <a:extLst>
              <a:ext uri="{FF2B5EF4-FFF2-40B4-BE49-F238E27FC236}">
                <a16:creationId xmlns:a16="http://schemas.microsoft.com/office/drawing/2014/main" id="{A11035C8-47B2-4F5A-9709-CF2031C08303}"/>
              </a:ext>
            </a:extLst>
          </p:cNvPr>
          <p:cNvSpPr/>
          <p:nvPr/>
        </p:nvSpPr>
        <p:spPr>
          <a:xfrm>
            <a:off x="1268753" y="2419662"/>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30" name="Rectangle 29">
            <a:hlinkClick r:id="rId12" action="ppaction://hlinksldjump"/>
            <a:extLst>
              <a:ext uri="{FF2B5EF4-FFF2-40B4-BE49-F238E27FC236}">
                <a16:creationId xmlns:a16="http://schemas.microsoft.com/office/drawing/2014/main" id="{896A4C8E-C51B-4BC6-852B-126794D229A2}"/>
              </a:ext>
            </a:extLst>
          </p:cNvPr>
          <p:cNvSpPr/>
          <p:nvPr/>
        </p:nvSpPr>
        <p:spPr>
          <a:xfrm>
            <a:off x="1268754" y="2874952"/>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31" name="Rectangle 30">
            <a:hlinkClick r:id="rId13" action="ppaction://hlinksldjump"/>
            <a:extLst>
              <a:ext uri="{FF2B5EF4-FFF2-40B4-BE49-F238E27FC236}">
                <a16:creationId xmlns:a16="http://schemas.microsoft.com/office/drawing/2014/main" id="{8F0706B6-55CD-407B-A3A5-6E885993CF9E}"/>
              </a:ext>
            </a:extLst>
          </p:cNvPr>
          <p:cNvSpPr/>
          <p:nvPr/>
        </p:nvSpPr>
        <p:spPr>
          <a:xfrm>
            <a:off x="1268754" y="3353623"/>
            <a:ext cx="578841" cy="4724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pic>
        <p:nvPicPr>
          <p:cNvPr id="32" name="Picture 31">
            <a:hlinkClick r:id="rId14" action="ppaction://hlinksldjump"/>
            <a:extLst>
              <a:ext uri="{FF2B5EF4-FFF2-40B4-BE49-F238E27FC236}">
                <a16:creationId xmlns:a16="http://schemas.microsoft.com/office/drawing/2014/main" id="{6F586A03-25A3-4C84-B4A7-FB2D20664BAF}"/>
              </a:ext>
            </a:extLst>
          </p:cNvPr>
          <p:cNvPicPr>
            <a:picLocks noChangeAspect="1"/>
          </p:cNvPicPr>
          <p:nvPr/>
        </p:nvPicPr>
        <p:blipFill>
          <a:blip r:embed="rId15"/>
          <a:stretch>
            <a:fillRect/>
          </a:stretch>
        </p:blipFill>
        <p:spPr>
          <a:xfrm>
            <a:off x="-162166" y="4988947"/>
            <a:ext cx="3292125" cy="1462670"/>
          </a:xfrm>
          <a:prstGeom prst="rect">
            <a:avLst/>
          </a:prstGeom>
        </p:spPr>
      </p:pic>
      <p:pic>
        <p:nvPicPr>
          <p:cNvPr id="33" name="Picture 32">
            <a:extLst>
              <a:ext uri="{FF2B5EF4-FFF2-40B4-BE49-F238E27FC236}">
                <a16:creationId xmlns:a16="http://schemas.microsoft.com/office/drawing/2014/main" id="{D077ABBE-5CDE-4339-B97F-12C1E56B5A12}"/>
              </a:ext>
            </a:extLst>
          </p:cNvPr>
          <p:cNvPicPr>
            <a:picLocks noChangeAspect="1"/>
          </p:cNvPicPr>
          <p:nvPr/>
        </p:nvPicPr>
        <p:blipFill>
          <a:blip r:embed="rId16"/>
          <a:stretch>
            <a:fillRect/>
          </a:stretch>
        </p:blipFill>
        <p:spPr>
          <a:xfrm>
            <a:off x="9261297" y="1803633"/>
            <a:ext cx="3498929" cy="5290720"/>
          </a:xfrm>
          <a:prstGeom prst="rect">
            <a:avLst/>
          </a:prstGeom>
        </p:spPr>
      </p:pic>
      <p:pic>
        <p:nvPicPr>
          <p:cNvPr id="34" name="图片 1">
            <a:extLst>
              <a:ext uri="{FF2B5EF4-FFF2-40B4-BE49-F238E27FC236}">
                <a16:creationId xmlns:a16="http://schemas.microsoft.com/office/drawing/2014/main" id="{6D70D2D7-B0A1-4EE4-B3D6-1E53B870BB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2174" y="108275"/>
            <a:ext cx="4303694" cy="979076"/>
          </a:xfrm>
          <a:prstGeom prst="rect">
            <a:avLst/>
          </a:prstGeom>
        </p:spPr>
      </p:pic>
    </p:spTree>
    <p:extLst>
      <p:ext uri="{BB962C8B-B14F-4D97-AF65-F5344CB8AC3E}">
        <p14:creationId xmlns:p14="http://schemas.microsoft.com/office/powerpoint/2010/main" val="2237068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8.33333E-7 3.33333E-6 L 8.33333E-7 -0.07223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6" presetClass="exit" presetSubtype="21" fill="hold" nodeType="clickEffect">
                                  <p:stCondLst>
                                    <p:cond delay="0"/>
                                  </p:stCondLst>
                                  <p:childTnLst>
                                    <p:animEffect transition="out" filter="barn(inVertical)">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5"/>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4118995" y="-1182216"/>
            <a:ext cx="7810150" cy="4699802"/>
          </a:xfrm>
          <a:prstGeom prst="rect">
            <a:avLst/>
          </a:prstGeom>
        </p:spPr>
      </p:pic>
      <p:sp>
        <p:nvSpPr>
          <p:cNvPr id="3" name="TextBox 2">
            <a:extLst>
              <a:ext uri="{FF2B5EF4-FFF2-40B4-BE49-F238E27FC236}">
                <a16:creationId xmlns:a16="http://schemas.microsoft.com/office/drawing/2014/main" id="{8CB22C4D-61CA-4448-98E0-0DBCB440532F}"/>
              </a:ext>
            </a:extLst>
          </p:cNvPr>
          <p:cNvSpPr txBox="1"/>
          <p:nvPr/>
        </p:nvSpPr>
        <p:spPr>
          <a:xfrm>
            <a:off x="5201937" y="714679"/>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ra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p>
        </p:txBody>
      </p:sp>
      <p:pic>
        <p:nvPicPr>
          <p:cNvPr id="8" name="Picture 7">
            <a:hlinkClick r:id="rId6" action="ppaction://hlinksldjump"/>
            <a:extLst>
              <a:ext uri="{FF2B5EF4-FFF2-40B4-BE49-F238E27FC236}">
                <a16:creationId xmlns:a16="http://schemas.microsoft.com/office/drawing/2014/main" id="{00ABEB78-39A4-45F3-9741-E8BE4E6119E7}"/>
              </a:ext>
            </a:extLst>
          </p:cNvPr>
          <p:cNvPicPr>
            <a:picLocks noChangeAspect="1"/>
          </p:cNvPicPr>
          <p:nvPr/>
        </p:nvPicPr>
        <p:blipFill>
          <a:blip r:embed="rId7"/>
          <a:stretch>
            <a:fillRect/>
          </a:stretch>
        </p:blipFill>
        <p:spPr>
          <a:xfrm>
            <a:off x="629" y="5025683"/>
            <a:ext cx="4487045" cy="1999661"/>
          </a:xfrm>
          <a:prstGeom prst="rect">
            <a:avLst/>
          </a:prstGeom>
        </p:spPr>
      </p:pic>
      <p:sp>
        <p:nvSpPr>
          <p:cNvPr id="11" name="Rectangle 10">
            <a:extLst>
              <a:ext uri="{FF2B5EF4-FFF2-40B4-BE49-F238E27FC236}">
                <a16:creationId xmlns:a16="http://schemas.microsoft.com/office/drawing/2014/main"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Đứng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5239BDFE-D233-4F50-97C5-53B8E39928BB}"/>
              </a:ext>
            </a:extLst>
          </p:cNvPr>
          <p:cNvPicPr>
            <a:picLocks noChangeAspect="1"/>
          </p:cNvPicPr>
          <p:nvPr/>
        </p:nvPicPr>
        <p:blipFill>
          <a:blip r:embed="rId8"/>
          <a:stretch>
            <a:fillRect/>
          </a:stretch>
        </p:blipFill>
        <p:spPr>
          <a:xfrm>
            <a:off x="176170" y="524250"/>
            <a:ext cx="4622334" cy="3609144"/>
          </a:xfrm>
          <a:prstGeom prst="rect">
            <a:avLst/>
          </a:prstGeom>
        </p:spPr>
      </p:pic>
    </p:spTree>
    <p:extLst>
      <p:ext uri="{BB962C8B-B14F-4D97-AF65-F5344CB8AC3E}">
        <p14:creationId xmlns:p14="http://schemas.microsoft.com/office/powerpoint/2010/main" val="2515873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55377" y="-1156953"/>
            <a:ext cx="8500145" cy="4699802"/>
          </a:xfrm>
          <a:prstGeom prst="rect">
            <a:avLst/>
          </a:prstGeom>
        </p:spPr>
      </p:pic>
      <p:sp>
        <p:nvSpPr>
          <p:cNvPr id="3" name="TextBox 2">
            <a:extLst>
              <a:ext uri="{FF2B5EF4-FFF2-40B4-BE49-F238E27FC236}">
                <a16:creationId xmlns:a16="http://schemas.microsoft.com/office/drawing/2014/main" id="{8CB22C4D-61CA-4448-98E0-0DBCB440532F}"/>
              </a:ext>
            </a:extLst>
          </p:cNvPr>
          <p:cNvSpPr txBox="1"/>
          <p:nvPr/>
        </p:nvSpPr>
        <p:spPr>
          <a:xfrm>
            <a:off x="5201937" y="682608"/>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Gió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nấy</a:t>
            </a:r>
            <a:r>
              <a:rPr lang="en-US" sz="40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A6EF8C03-CC51-4F2F-8017-AC82206AE363}"/>
              </a:ext>
            </a:extLst>
          </p:cNvPr>
          <p:cNvPicPr>
            <a:picLocks noChangeAspect="1"/>
          </p:cNvPicPr>
          <p:nvPr/>
        </p:nvPicPr>
        <p:blipFill>
          <a:blip r:embed="rId8"/>
          <a:stretch>
            <a:fillRect/>
          </a:stretch>
        </p:blipFill>
        <p:spPr>
          <a:xfrm>
            <a:off x="474130" y="982192"/>
            <a:ext cx="3306562" cy="2728162"/>
          </a:xfrm>
          <a:prstGeom prst="rect">
            <a:avLst/>
          </a:prstGeom>
        </p:spPr>
      </p:pic>
    </p:spTree>
    <p:extLst>
      <p:ext uri="{BB962C8B-B14F-4D97-AF65-F5344CB8AC3E}">
        <p14:creationId xmlns:p14="http://schemas.microsoft.com/office/powerpoint/2010/main" val="2844394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55377" y="-1156953"/>
            <a:ext cx="8500145" cy="4699802"/>
          </a:xfrm>
          <a:prstGeom prst="rect">
            <a:avLst/>
          </a:prstGeom>
        </p:spPr>
      </p:pic>
      <p:sp>
        <p:nvSpPr>
          <p:cNvPr id="3" name="TextBox 2">
            <a:extLst>
              <a:ext uri="{FF2B5EF4-FFF2-40B4-BE49-F238E27FC236}">
                <a16:creationId xmlns:a16="http://schemas.microsoft.com/office/drawing/2014/main" id="{8CB22C4D-61CA-4448-98E0-0DBCB440532F}"/>
              </a:ext>
            </a:extLst>
          </p:cNvPr>
          <p:cNvSpPr txBox="1"/>
          <p:nvPr/>
        </p:nvSpPr>
        <p:spPr>
          <a:xfrm>
            <a:off x="5201937" y="682608"/>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3: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Ếch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giếng</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1B42AC6-A093-451F-A57E-8493D5E5B5C8}"/>
              </a:ext>
            </a:extLst>
          </p:cNvPr>
          <p:cNvPicPr>
            <a:picLocks noChangeAspect="1"/>
          </p:cNvPicPr>
          <p:nvPr/>
        </p:nvPicPr>
        <p:blipFill>
          <a:blip r:embed="rId8"/>
          <a:stretch>
            <a:fillRect/>
          </a:stretch>
        </p:blipFill>
        <p:spPr>
          <a:xfrm>
            <a:off x="236478" y="682607"/>
            <a:ext cx="3904699" cy="3831234"/>
          </a:xfrm>
          <a:prstGeom prst="rect">
            <a:avLst/>
          </a:prstGeom>
        </p:spPr>
      </p:pic>
    </p:spTree>
    <p:extLst>
      <p:ext uri="{BB962C8B-B14F-4D97-AF65-F5344CB8AC3E}">
        <p14:creationId xmlns:p14="http://schemas.microsoft.com/office/powerpoint/2010/main" val="1041741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55377" y="-1156953"/>
            <a:ext cx="8500145" cy="4699802"/>
          </a:xfrm>
          <a:prstGeom prst="rect">
            <a:avLst/>
          </a:prstGeom>
        </p:spPr>
      </p:pic>
      <p:sp>
        <p:nvSpPr>
          <p:cNvPr id="3" name="TextBox 2">
            <a:extLst>
              <a:ext uri="{FF2B5EF4-FFF2-40B4-BE49-F238E27FC236}">
                <a16:creationId xmlns:a16="http://schemas.microsoft.com/office/drawing/2014/main" id="{8CB22C4D-61CA-4448-98E0-0DBCB440532F}"/>
              </a:ext>
            </a:extLst>
          </p:cNvPr>
          <p:cNvSpPr txBox="1"/>
          <p:nvPr/>
        </p:nvSpPr>
        <p:spPr>
          <a:xfrm>
            <a:off x="5201937" y="682608"/>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4: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Trâu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60EDB811-C762-4E79-A0CD-F8490E608B7F}"/>
              </a:ext>
            </a:extLst>
          </p:cNvPr>
          <p:cNvPicPr>
            <a:picLocks noChangeAspect="1"/>
          </p:cNvPicPr>
          <p:nvPr/>
        </p:nvPicPr>
        <p:blipFill>
          <a:blip r:embed="rId8"/>
          <a:stretch>
            <a:fillRect/>
          </a:stretch>
        </p:blipFill>
        <p:spPr>
          <a:xfrm>
            <a:off x="350366" y="757390"/>
            <a:ext cx="3676511" cy="3023301"/>
          </a:xfrm>
          <a:prstGeom prst="rect">
            <a:avLst/>
          </a:prstGeom>
        </p:spPr>
      </p:pic>
    </p:spTree>
    <p:extLst>
      <p:ext uri="{BB962C8B-B14F-4D97-AF65-F5344CB8AC3E}">
        <p14:creationId xmlns:p14="http://schemas.microsoft.com/office/powerpoint/2010/main" val="1283892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0431A-E4D2-47FC-BFF2-21BAE1436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8889" r="94667">
                        <a14:foregroundMark x1="9333" y1="42222" x2="9333" y2="42222"/>
                        <a14:foregroundMark x1="92000" y1="48444" x2="92000" y2="48444"/>
                        <a14:foregroundMark x1="94667" y1="53333" x2="94667" y2="53333"/>
                      </a14:backgroundRemoval>
                    </a14:imgEffect>
                    <a14:imgEffect>
                      <a14:artisticPaintBrush/>
                    </a14:imgEffect>
                  </a14:imgLayer>
                </a14:imgProps>
              </a:ext>
            </a:extLst>
          </a:blip>
          <a:stretch>
            <a:fillRect/>
          </a:stretch>
        </p:blipFill>
        <p:spPr>
          <a:xfrm>
            <a:off x="3420208" y="-467218"/>
            <a:ext cx="8500145" cy="4699802"/>
          </a:xfrm>
          <a:prstGeom prst="rect">
            <a:avLst/>
          </a:prstGeom>
        </p:spPr>
      </p:pic>
      <p:sp>
        <p:nvSpPr>
          <p:cNvPr id="3" name="TextBox 2">
            <a:extLst>
              <a:ext uri="{FF2B5EF4-FFF2-40B4-BE49-F238E27FC236}">
                <a16:creationId xmlns:a16="http://schemas.microsoft.com/office/drawing/2014/main" id="{8CB22C4D-61CA-4448-98E0-0DBCB440532F}"/>
              </a:ext>
            </a:extLst>
          </p:cNvPr>
          <p:cNvSpPr txBox="1"/>
          <p:nvPr/>
        </p:nvSpPr>
        <p:spPr>
          <a:xfrm>
            <a:off x="5166768" y="1434770"/>
            <a:ext cx="546123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5: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p:txBody>
      </p:sp>
      <p:pic>
        <p:nvPicPr>
          <p:cNvPr id="8" name="Picture 7">
            <a:hlinkClick r:id="rId6" action="ppaction://hlinksldjump"/>
            <a:extLst>
              <a:ext uri="{FF2B5EF4-FFF2-40B4-BE49-F238E27FC236}">
                <a16:creationId xmlns:a16="http://schemas.microsoft.com/office/drawing/2014/main" id="{00ABEB78-39A4-45F3-9741-E8BE4E6119E7}"/>
              </a:ext>
            </a:extLst>
          </p:cNvPr>
          <p:cNvPicPr>
            <a:picLocks noChangeAspect="1"/>
          </p:cNvPicPr>
          <p:nvPr/>
        </p:nvPicPr>
        <p:blipFill>
          <a:blip r:embed="rId7"/>
          <a:stretch>
            <a:fillRect/>
          </a:stretch>
        </p:blipFill>
        <p:spPr>
          <a:xfrm>
            <a:off x="0" y="4513841"/>
            <a:ext cx="4487045" cy="1999661"/>
          </a:xfrm>
          <a:prstGeom prst="rect">
            <a:avLst/>
          </a:prstGeom>
        </p:spPr>
      </p:pic>
      <p:sp>
        <p:nvSpPr>
          <p:cNvPr id="11" name="Rectangle 10">
            <a:extLst>
              <a:ext uri="{FF2B5EF4-FFF2-40B4-BE49-F238E27FC236}">
                <a16:creationId xmlns:a16="http://schemas.microsoft.com/office/drawing/2014/main" id="{A5CE86BA-AF4B-423C-A2D9-DBBE1B79BEC3}"/>
              </a:ext>
            </a:extLst>
          </p:cNvPr>
          <p:cNvSpPr/>
          <p:nvPr/>
        </p:nvSpPr>
        <p:spPr>
          <a:xfrm>
            <a:off x="4862953" y="4232584"/>
            <a:ext cx="5125673" cy="1281088"/>
          </a:xfrm>
          <a:prstGeom prst="rect">
            <a:avLst/>
          </a:prstGeom>
          <a:ln w="762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a:latin typeface="Times New Roman" panose="02020603050405020304" pitchFamily="18" charset="0"/>
                <a:cs typeface="Times New Roman" panose="02020603050405020304" pitchFamily="18" charset="0"/>
              </a:rPr>
              <a:t>Đẽo cày giữa đường</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B3CAA8E-B398-4DF0-8566-A4C59368ED7A}"/>
              </a:ext>
            </a:extLst>
          </p:cNvPr>
          <p:cNvPicPr>
            <a:picLocks noChangeAspect="1"/>
          </p:cNvPicPr>
          <p:nvPr/>
        </p:nvPicPr>
        <p:blipFill>
          <a:blip r:embed="rId8"/>
          <a:stretch>
            <a:fillRect/>
          </a:stretch>
        </p:blipFill>
        <p:spPr>
          <a:xfrm>
            <a:off x="1" y="776230"/>
            <a:ext cx="4053254" cy="2640521"/>
          </a:xfrm>
          <a:prstGeom prst="rect">
            <a:avLst/>
          </a:prstGeom>
        </p:spPr>
      </p:pic>
    </p:spTree>
    <p:extLst>
      <p:ext uri="{BB962C8B-B14F-4D97-AF65-F5344CB8AC3E}">
        <p14:creationId xmlns:p14="http://schemas.microsoft.com/office/powerpoint/2010/main" val="393253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9416944"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647896" y="2171677"/>
            <a:ext cx="7372778"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Câu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chuyện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thành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ngữ</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gửi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đến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chúng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ta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thông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điệp</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gì</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Tree>
    <p:extLst>
      <p:ext uri="{BB962C8B-B14F-4D97-AF65-F5344CB8AC3E}">
        <p14:creationId xmlns:p14="http://schemas.microsoft.com/office/powerpoint/2010/main" val="4087265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6793983"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67659" y="435461"/>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40902" y="512210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647896" y="2171677"/>
            <a:ext cx="4222687" cy="2554545"/>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Thầy bói xem voi: không nên nhìn nhận, đánh giá phiến diện mà phải có sự đánh giá toàn diện, đa chiều…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3" name="Picture 2">
            <a:extLst>
              <a:ext uri="{FF2B5EF4-FFF2-40B4-BE49-F238E27FC236}">
                <a16:creationId xmlns:a16="http://schemas.microsoft.com/office/drawing/2014/main" id="{C609E400-1EF6-480D-ABC9-EC9B3E815033}"/>
              </a:ext>
            </a:extLst>
          </p:cNvPr>
          <p:cNvPicPr>
            <a:picLocks noChangeAspect="1"/>
          </p:cNvPicPr>
          <p:nvPr/>
        </p:nvPicPr>
        <p:blipFill>
          <a:blip r:embed="rId8"/>
          <a:stretch>
            <a:fillRect/>
          </a:stretch>
        </p:blipFill>
        <p:spPr>
          <a:xfrm>
            <a:off x="8521205" y="1926908"/>
            <a:ext cx="4110933" cy="5182761"/>
          </a:xfrm>
          <a:prstGeom prst="rect">
            <a:avLst/>
          </a:prstGeom>
        </p:spPr>
      </p:pic>
    </p:spTree>
    <p:extLst>
      <p:ext uri="{BB962C8B-B14F-4D97-AF65-F5344CB8AC3E}">
        <p14:creationId xmlns:p14="http://schemas.microsoft.com/office/powerpoint/2010/main" val="2031689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387528" y="1260453"/>
            <a:ext cx="6180131"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77011" y="729637"/>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60440"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19749" y="4471880"/>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453247" y="2007313"/>
            <a:ext cx="4129083"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Viết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đoạn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văn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ngắn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từ 5 – 7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câu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trình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bày</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về</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cách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nhìn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nhận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đánh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giá</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một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con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người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trong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cuộc</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sống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16" name="图片 74">
            <a:extLst>
              <a:ext uri="{FF2B5EF4-FFF2-40B4-BE49-F238E27FC236}">
                <a16:creationId xmlns:a16="http://schemas.microsoft.com/office/drawing/2014/main" id="{DAC1F1A8-A465-49CC-B15C-5AD5B59CB31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83746" y="1249506"/>
            <a:ext cx="1247331" cy="1621087"/>
          </a:xfrm>
          <a:prstGeom prst="rect">
            <a:avLst/>
          </a:prstGeom>
        </p:spPr>
      </p:pic>
      <p:pic>
        <p:nvPicPr>
          <p:cNvPr id="17" name="图片 74">
            <a:extLst>
              <a:ext uri="{FF2B5EF4-FFF2-40B4-BE49-F238E27FC236}">
                <a16:creationId xmlns:a16="http://schemas.microsoft.com/office/drawing/2014/main" id="{65E2BCA5-F0F9-4454-B4F7-CA838F924F7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16752" y="2747563"/>
            <a:ext cx="1247331" cy="1621087"/>
          </a:xfrm>
          <a:prstGeom prst="rect">
            <a:avLst/>
          </a:prstGeom>
        </p:spPr>
      </p:pic>
      <p:pic>
        <p:nvPicPr>
          <p:cNvPr id="18" name="图片 74">
            <a:extLst>
              <a:ext uri="{FF2B5EF4-FFF2-40B4-BE49-F238E27FC236}">
                <a16:creationId xmlns:a16="http://schemas.microsoft.com/office/drawing/2014/main" id="{CCA80082-F573-4283-AC24-3934C13CC5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8474" y="3839988"/>
            <a:ext cx="1247331" cy="1621087"/>
          </a:xfrm>
          <a:prstGeom prst="rect">
            <a:avLst/>
          </a:prstGeom>
        </p:spPr>
      </p:pic>
    </p:spTree>
    <p:extLst>
      <p:ext uri="{BB962C8B-B14F-4D97-AF65-F5344CB8AC3E}">
        <p14:creationId xmlns:p14="http://schemas.microsoft.com/office/powerpoint/2010/main" val="1505086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35D1D-C368-4924-BB92-D5382A21E361}"/>
              </a:ext>
            </a:extLst>
          </p:cNvPr>
          <p:cNvSpPr/>
          <p:nvPr/>
        </p:nvSpPr>
        <p:spPr>
          <a:xfrm>
            <a:off x="1793846" y="797510"/>
            <a:ext cx="5546521" cy="1815882"/>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đoạn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sạch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p:txBody>
      </p:sp>
      <p:pic>
        <p:nvPicPr>
          <p:cNvPr id="3" name="图片 69">
            <a:extLst>
              <a:ext uri="{FF2B5EF4-FFF2-40B4-BE49-F238E27FC236}">
                <a16:creationId xmlns:a16="http://schemas.microsoft.com/office/drawing/2014/main" id="{B9034A56-D00A-4D4D-A3CA-21C6836732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9058" y="105315"/>
            <a:ext cx="1956356" cy="1384390"/>
          </a:xfrm>
          <a:prstGeom prst="rect">
            <a:avLst/>
          </a:prstGeom>
        </p:spPr>
      </p:pic>
      <p:pic>
        <p:nvPicPr>
          <p:cNvPr id="4" name="图片 69">
            <a:extLst>
              <a:ext uri="{FF2B5EF4-FFF2-40B4-BE49-F238E27FC236}">
                <a16:creationId xmlns:a16="http://schemas.microsoft.com/office/drawing/2014/main" id="{35E13210-AF6C-46F9-ACEE-0F84D94E6A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35644" y="-58167"/>
            <a:ext cx="1956356" cy="1384390"/>
          </a:xfrm>
          <a:prstGeom prst="rect">
            <a:avLst/>
          </a:prstGeom>
        </p:spPr>
      </p:pic>
      <p:pic>
        <p:nvPicPr>
          <p:cNvPr id="5" name="图片 74">
            <a:extLst>
              <a:ext uri="{FF2B5EF4-FFF2-40B4-BE49-F238E27FC236}">
                <a16:creationId xmlns:a16="http://schemas.microsoft.com/office/drawing/2014/main" id="{6D3E16E1-2418-4085-8D4F-18FAC63083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7787" y="2458307"/>
            <a:ext cx="1247331" cy="1621087"/>
          </a:xfrm>
          <a:prstGeom prst="rect">
            <a:avLst/>
          </a:prstGeom>
        </p:spPr>
      </p:pic>
      <p:pic>
        <p:nvPicPr>
          <p:cNvPr id="6" name="图片 74">
            <a:extLst>
              <a:ext uri="{FF2B5EF4-FFF2-40B4-BE49-F238E27FC236}">
                <a16:creationId xmlns:a16="http://schemas.microsoft.com/office/drawing/2014/main" id="{2A0FE3CF-60FC-47CD-B92C-0D6A664C5C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62284" y="2458306"/>
            <a:ext cx="1247331" cy="1621087"/>
          </a:xfrm>
          <a:prstGeom prst="rect">
            <a:avLst/>
          </a:prstGeom>
        </p:spPr>
      </p:pic>
      <p:pic>
        <p:nvPicPr>
          <p:cNvPr id="7" name="图片 69">
            <a:extLst>
              <a:ext uri="{FF2B5EF4-FFF2-40B4-BE49-F238E27FC236}">
                <a16:creationId xmlns:a16="http://schemas.microsoft.com/office/drawing/2014/main" id="{0F67E6EB-CF98-4BDE-8475-622AF4DA41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865123"/>
            <a:ext cx="1698016" cy="1201579"/>
          </a:xfrm>
          <a:prstGeom prst="rect">
            <a:avLst/>
          </a:prstGeom>
        </p:spPr>
      </p:pic>
      <p:pic>
        <p:nvPicPr>
          <p:cNvPr id="8" name="图片 69">
            <a:extLst>
              <a:ext uri="{FF2B5EF4-FFF2-40B4-BE49-F238E27FC236}">
                <a16:creationId xmlns:a16="http://schemas.microsoft.com/office/drawing/2014/main" id="{6F227415-2A15-46CB-937A-EA862297D0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11599" y="4865123"/>
            <a:ext cx="1698016" cy="1201579"/>
          </a:xfrm>
          <a:prstGeom prst="rect">
            <a:avLst/>
          </a:prstGeom>
        </p:spPr>
      </p:pic>
      <p:sp>
        <p:nvSpPr>
          <p:cNvPr id="9" name="Rectangle 8">
            <a:extLst>
              <a:ext uri="{FF2B5EF4-FFF2-40B4-BE49-F238E27FC236}">
                <a16:creationId xmlns:a16="http://schemas.microsoft.com/office/drawing/2014/main" id="{AEA8CBB6-4D52-4828-952C-96FAA3F0CA27}"/>
              </a:ext>
            </a:extLst>
          </p:cNvPr>
          <p:cNvSpPr/>
          <p:nvPr/>
        </p:nvSpPr>
        <p:spPr>
          <a:xfrm>
            <a:off x="4503490" y="3429000"/>
            <a:ext cx="5546521" cy="2677656"/>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dung</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vấn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nhìn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phiến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diện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lệch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lạc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Phải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nhìn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đa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thân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1595370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3437458" y="2283980"/>
            <a:ext cx="59807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HÌNH</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THÀNH KIẾN THỨC</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21">
            <a:extLst>
              <a:ext uri="{FF2B5EF4-FFF2-40B4-BE49-F238E27FC236}">
                <a16:creationId xmlns:a16="http://schemas.microsoft.com/office/drawing/2014/main" id="{A4D73833-72DA-41F7-9579-325131C42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0" y="605082"/>
            <a:ext cx="4024319" cy="6085238"/>
          </a:xfrm>
          <a:prstGeom prst="rect">
            <a:avLst/>
          </a:prstGeom>
        </p:spPr>
      </p:pic>
      <p:pic>
        <p:nvPicPr>
          <p:cNvPr id="20" name="图片 1">
            <a:extLst>
              <a:ext uri="{FF2B5EF4-FFF2-40B4-BE49-F238E27FC236}">
                <a16:creationId xmlns:a16="http://schemas.microsoft.com/office/drawing/2014/main" id="{07D69D9A-2CCF-4641-9877-56C38ED66E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5342" y="4928391"/>
            <a:ext cx="6413548" cy="1549970"/>
          </a:xfrm>
          <a:prstGeom prst="rect">
            <a:avLst/>
          </a:prstGeom>
        </p:spPr>
      </p:pic>
    </p:spTree>
    <p:extLst>
      <p:ext uri="{BB962C8B-B14F-4D97-AF65-F5344CB8AC3E}">
        <p14:creationId xmlns:p14="http://schemas.microsoft.com/office/powerpoint/2010/main" val="4232186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35D1D-C368-4924-BB92-D5382A21E361}"/>
              </a:ext>
            </a:extLst>
          </p:cNvPr>
          <p:cNvSpPr/>
          <p:nvPr/>
        </p:nvSpPr>
        <p:spPr>
          <a:xfrm>
            <a:off x="1793846" y="797510"/>
            <a:ext cx="8604308" cy="5262979"/>
          </a:xfrm>
          <a:prstGeom prst="rect">
            <a:avLst/>
          </a:prstGeom>
          <a:ln w="762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Cách nhìn nhận, đánh giá con người hiện nay trong mỗi chúng ta đều phần nào cho thấy những nhận thức, tình cảm trong ta. Ta hay nhìn mọi người một cách phiến diện, ta thường quan sát ai đó theo những định kiến mà không quan tâm đến vấn đề chìm sau tảng băng trôi. Điều đó  xảy đến cõ lẽ bởi con người chỉ mải mê chạy theo đồng tiền và thờ ơ với cuộc sống này. Có thể nói, sự phát triển của mạng xã hội làm người ta dễ dàng dàng đánh giá nhau hơn qua một tấm hình, một video thay vì tìm hiểu, khám phá nội tâm bên trong. Cứ nhìn nhận cái thứ bóng bẩy, hào nhoáng ấy, thì bạn và tôi, chúng ta mãi mãi không thể biết thật giả trong đời này!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pic>
        <p:nvPicPr>
          <p:cNvPr id="3" name="图片 69">
            <a:extLst>
              <a:ext uri="{FF2B5EF4-FFF2-40B4-BE49-F238E27FC236}">
                <a16:creationId xmlns:a16="http://schemas.microsoft.com/office/drawing/2014/main" id="{B9034A56-D00A-4D4D-A3CA-21C6836732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9058" y="105315"/>
            <a:ext cx="1956356" cy="1384390"/>
          </a:xfrm>
          <a:prstGeom prst="rect">
            <a:avLst/>
          </a:prstGeom>
        </p:spPr>
      </p:pic>
      <p:pic>
        <p:nvPicPr>
          <p:cNvPr id="4" name="图片 69">
            <a:extLst>
              <a:ext uri="{FF2B5EF4-FFF2-40B4-BE49-F238E27FC236}">
                <a16:creationId xmlns:a16="http://schemas.microsoft.com/office/drawing/2014/main" id="{35E13210-AF6C-46F9-ACEE-0F84D94E6A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35644" y="-58167"/>
            <a:ext cx="1956356" cy="1384390"/>
          </a:xfrm>
          <a:prstGeom prst="rect">
            <a:avLst/>
          </a:prstGeom>
        </p:spPr>
      </p:pic>
      <p:pic>
        <p:nvPicPr>
          <p:cNvPr id="5" name="图片 74">
            <a:extLst>
              <a:ext uri="{FF2B5EF4-FFF2-40B4-BE49-F238E27FC236}">
                <a16:creationId xmlns:a16="http://schemas.microsoft.com/office/drawing/2014/main" id="{6D3E16E1-2418-4085-8D4F-18FAC63083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7787" y="2458307"/>
            <a:ext cx="1247331" cy="1621087"/>
          </a:xfrm>
          <a:prstGeom prst="rect">
            <a:avLst/>
          </a:prstGeom>
        </p:spPr>
      </p:pic>
      <p:pic>
        <p:nvPicPr>
          <p:cNvPr id="6" name="图片 74">
            <a:extLst>
              <a:ext uri="{FF2B5EF4-FFF2-40B4-BE49-F238E27FC236}">
                <a16:creationId xmlns:a16="http://schemas.microsoft.com/office/drawing/2014/main" id="{2A0FE3CF-60FC-47CD-B92C-0D6A664C5C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62284" y="2458306"/>
            <a:ext cx="1247331" cy="1621087"/>
          </a:xfrm>
          <a:prstGeom prst="rect">
            <a:avLst/>
          </a:prstGeom>
        </p:spPr>
      </p:pic>
      <p:pic>
        <p:nvPicPr>
          <p:cNvPr id="7" name="图片 69">
            <a:extLst>
              <a:ext uri="{FF2B5EF4-FFF2-40B4-BE49-F238E27FC236}">
                <a16:creationId xmlns:a16="http://schemas.microsoft.com/office/drawing/2014/main" id="{0F67E6EB-CF98-4BDE-8475-622AF4DA41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865123"/>
            <a:ext cx="1698016" cy="1201579"/>
          </a:xfrm>
          <a:prstGeom prst="rect">
            <a:avLst/>
          </a:prstGeom>
        </p:spPr>
      </p:pic>
      <p:pic>
        <p:nvPicPr>
          <p:cNvPr id="8" name="图片 69">
            <a:extLst>
              <a:ext uri="{FF2B5EF4-FFF2-40B4-BE49-F238E27FC236}">
                <a16:creationId xmlns:a16="http://schemas.microsoft.com/office/drawing/2014/main" id="{6F227415-2A15-46CB-937A-EA862297D0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11599" y="4865123"/>
            <a:ext cx="1698016" cy="1201579"/>
          </a:xfrm>
          <a:prstGeom prst="rect">
            <a:avLst/>
          </a:prstGeom>
        </p:spPr>
      </p:pic>
    </p:spTree>
    <p:extLst>
      <p:ext uri="{BB962C8B-B14F-4D97-AF65-F5344CB8AC3E}">
        <p14:creationId xmlns:p14="http://schemas.microsoft.com/office/powerpoint/2010/main" val="3308632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297693" y="-487254"/>
            <a:ext cx="5809496"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4044916" y="2459504"/>
            <a:ext cx="45279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VẬN</a:t>
            </a:r>
            <a:r>
              <a:rPr kumimoji="0" lang="en-US" altLang="zh-CN" sz="6000" b="1" i="0" u="none" strike="noStrike" kern="1200" cap="none" spc="0" normalizeH="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 DỤNG</a:t>
            </a:r>
            <a:endParaRPr kumimoji="0" lang="zh-CN" altLang="en-US" sz="60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Tree>
    <p:extLst>
      <p:ext uri="{BB962C8B-B14F-4D97-AF65-F5344CB8AC3E}">
        <p14:creationId xmlns:p14="http://schemas.microsoft.com/office/powerpoint/2010/main" val="4038858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529768" y="1608481"/>
            <a:ext cx="6180131" cy="4337093"/>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44436" y="698979"/>
            <a:ext cx="1105092" cy="782004"/>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60440"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90240" y="5095939"/>
            <a:ext cx="1837722" cy="1300440"/>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2453247" y="2007313"/>
            <a:ext cx="4744507" cy="3539430"/>
          </a:xfrm>
          <a:prstGeom prst="rect">
            <a:avLst/>
          </a:prstGeom>
        </p:spPr>
        <p:txBody>
          <a:bodyPr wrap="square">
            <a:spAutoFit/>
          </a:bodyPr>
          <a:lstStyle/>
          <a:p>
            <a:pPr lvl="0" algn="just">
              <a:defRPr/>
            </a:pPr>
            <a:r>
              <a:rPr lang="vi-VN" sz="3200" b="1" i="1" dirty="0">
                <a:solidFill>
                  <a:srgbClr val="002060"/>
                </a:solidFill>
                <a:latin typeface="Times New Roman" panose="02020603050405020304" pitchFamily="18" charset="0"/>
                <a:cs typeface="Times New Roman" panose="02020603050405020304" pitchFamily="18" charset="0"/>
              </a:rPr>
              <a:t>Có ý kiến cho rằng: “Chúng ta cần phải biết lắng nghe ý kiến của người khác nhưng cũng phải biết bảo vệ ý kiến của mình” Em hãy lập sơ đồ tóm ý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pic>
        <p:nvPicPr>
          <p:cNvPr id="16" name="图片 74">
            <a:extLst>
              <a:ext uri="{FF2B5EF4-FFF2-40B4-BE49-F238E27FC236}">
                <a16:creationId xmlns:a16="http://schemas.microsoft.com/office/drawing/2014/main" id="{DAC1F1A8-A465-49CC-B15C-5AD5B59CB31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83746" y="1249506"/>
            <a:ext cx="1247331" cy="1621087"/>
          </a:xfrm>
          <a:prstGeom prst="rect">
            <a:avLst/>
          </a:prstGeom>
        </p:spPr>
      </p:pic>
      <p:pic>
        <p:nvPicPr>
          <p:cNvPr id="17" name="图片 74">
            <a:extLst>
              <a:ext uri="{FF2B5EF4-FFF2-40B4-BE49-F238E27FC236}">
                <a16:creationId xmlns:a16="http://schemas.microsoft.com/office/drawing/2014/main" id="{65E2BCA5-F0F9-4454-B4F7-CA838F924F7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16752" y="2747563"/>
            <a:ext cx="1247331" cy="1621087"/>
          </a:xfrm>
          <a:prstGeom prst="rect">
            <a:avLst/>
          </a:prstGeom>
        </p:spPr>
      </p:pic>
      <p:pic>
        <p:nvPicPr>
          <p:cNvPr id="18" name="图片 74">
            <a:extLst>
              <a:ext uri="{FF2B5EF4-FFF2-40B4-BE49-F238E27FC236}">
                <a16:creationId xmlns:a16="http://schemas.microsoft.com/office/drawing/2014/main" id="{CCA80082-F573-4283-AC24-3934C13CC5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8474" y="3839988"/>
            <a:ext cx="1247331" cy="1621087"/>
          </a:xfrm>
          <a:prstGeom prst="rect">
            <a:avLst/>
          </a:prstGeom>
        </p:spPr>
      </p:pic>
    </p:spTree>
    <p:extLst>
      <p:ext uri="{BB962C8B-B14F-4D97-AF65-F5344CB8AC3E}">
        <p14:creationId xmlns:p14="http://schemas.microsoft.com/office/powerpoint/2010/main" val="3441064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5CBD16-186D-4BD1-B84A-DFEA31E5C587}"/>
              </a:ext>
            </a:extLst>
          </p:cNvPr>
          <p:cNvGrpSpPr>
            <a:grpSpLocks/>
          </p:cNvGrpSpPr>
          <p:nvPr/>
        </p:nvGrpSpPr>
        <p:grpSpPr bwMode="auto">
          <a:xfrm>
            <a:off x="1409350" y="444617"/>
            <a:ext cx="9462782" cy="5419288"/>
            <a:chOff x="1233" y="2345"/>
            <a:chExt cx="9160" cy="4146"/>
          </a:xfrm>
        </p:grpSpPr>
        <p:grpSp>
          <p:nvGrpSpPr>
            <p:cNvPr id="3" name="Group 2">
              <a:extLst>
                <a:ext uri="{FF2B5EF4-FFF2-40B4-BE49-F238E27FC236}">
                  <a16:creationId xmlns:a16="http://schemas.microsoft.com/office/drawing/2014/main" id="{F2288998-36D7-40EB-8C87-CDC776BFBD33}"/>
                </a:ext>
              </a:extLst>
            </p:cNvPr>
            <p:cNvGrpSpPr>
              <a:grpSpLocks/>
            </p:cNvGrpSpPr>
            <p:nvPr/>
          </p:nvGrpSpPr>
          <p:grpSpPr bwMode="auto">
            <a:xfrm>
              <a:off x="1233" y="2345"/>
              <a:ext cx="9160" cy="4146"/>
              <a:chOff x="1100" y="2053"/>
              <a:chExt cx="9160" cy="4146"/>
            </a:xfrm>
          </p:grpSpPr>
          <p:sp>
            <p:nvSpPr>
              <p:cNvPr id="5" name="AutoShape 19">
                <a:extLst>
                  <a:ext uri="{FF2B5EF4-FFF2-40B4-BE49-F238E27FC236}">
                    <a16:creationId xmlns:a16="http://schemas.microsoft.com/office/drawing/2014/main" id="{DF299BD7-84DC-4020-87BD-232F633EE7A5}"/>
                  </a:ext>
                </a:extLst>
              </p:cNvPr>
              <p:cNvSpPr>
                <a:spLocks noChangeArrowheads="1"/>
              </p:cNvSpPr>
              <p:nvPr/>
            </p:nvSpPr>
            <p:spPr bwMode="auto">
              <a:xfrm>
                <a:off x="1100" y="2053"/>
                <a:ext cx="9160" cy="4146"/>
              </a:xfrm>
              <a:prstGeom prst="roundRect">
                <a:avLst>
                  <a:gd name="adj" fmla="val 5088"/>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US"/>
              </a:p>
            </p:txBody>
          </p:sp>
          <p:grpSp>
            <p:nvGrpSpPr>
              <p:cNvPr id="6" name="Group 5">
                <a:extLst>
                  <a:ext uri="{FF2B5EF4-FFF2-40B4-BE49-F238E27FC236}">
                    <a16:creationId xmlns:a16="http://schemas.microsoft.com/office/drawing/2014/main" id="{502B627D-4D07-4274-B35E-5C62DB688896}"/>
                  </a:ext>
                </a:extLst>
              </p:cNvPr>
              <p:cNvGrpSpPr>
                <a:grpSpLocks/>
              </p:cNvGrpSpPr>
              <p:nvPr/>
            </p:nvGrpSpPr>
            <p:grpSpPr bwMode="auto">
              <a:xfrm>
                <a:off x="1387" y="2693"/>
                <a:ext cx="8580" cy="3330"/>
                <a:chOff x="1680" y="1800"/>
                <a:chExt cx="8580" cy="3330"/>
              </a:xfrm>
            </p:grpSpPr>
            <p:sp>
              <p:nvSpPr>
                <p:cNvPr id="7" name="AutoShape 21">
                  <a:extLst>
                    <a:ext uri="{FF2B5EF4-FFF2-40B4-BE49-F238E27FC236}">
                      <a16:creationId xmlns:a16="http://schemas.microsoft.com/office/drawing/2014/main" id="{80EB4087-B6DD-4E55-81DE-A7C80A7DB6AC}"/>
                    </a:ext>
                  </a:extLst>
                </p:cNvPr>
                <p:cNvSpPr>
                  <a:spLocks noChangeArrowheads="1"/>
                </p:cNvSpPr>
                <p:nvPr/>
              </p:nvSpPr>
              <p:spPr bwMode="auto">
                <a:xfrm>
                  <a:off x="3980" y="1800"/>
                  <a:ext cx="414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 ĐỀ CẦN BÀN LUẬN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22">
                  <a:extLst>
                    <a:ext uri="{FF2B5EF4-FFF2-40B4-BE49-F238E27FC236}">
                      <a16:creationId xmlns:a16="http://schemas.microsoft.com/office/drawing/2014/main" id="{4B117AC2-E180-402D-A44C-47E8A393448F}"/>
                    </a:ext>
                  </a:extLst>
                </p:cNvPr>
                <p:cNvSpPr>
                  <a:spLocks noChangeArrowheads="1"/>
                </p:cNvSpPr>
                <p:nvPr/>
              </p:nvSpPr>
              <p:spPr bwMode="auto">
                <a:xfrm>
                  <a:off x="2410" y="292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AutoShape 23">
                  <a:extLst>
                    <a:ext uri="{FF2B5EF4-FFF2-40B4-BE49-F238E27FC236}">
                      <a16:creationId xmlns:a16="http://schemas.microsoft.com/office/drawing/2014/main" id="{7E3D92E6-DA14-4EA6-B204-42B3F6777533}"/>
                    </a:ext>
                  </a:extLst>
                </p:cNvPr>
                <p:cNvSpPr>
                  <a:spLocks noChangeArrowheads="1"/>
                </p:cNvSpPr>
                <p:nvPr/>
              </p:nvSpPr>
              <p:spPr bwMode="auto">
                <a:xfrm>
                  <a:off x="6280" y="294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540441B-B7C5-45E1-A650-CB2BC8B7DD2B}"/>
                    </a:ext>
                  </a:extLst>
                </p:cNvPr>
                <p:cNvSpPr>
                  <a:spLocks noChangeArrowheads="1"/>
                </p:cNvSpPr>
                <p:nvPr/>
              </p:nvSpPr>
              <p:spPr bwMode="auto">
                <a:xfrm>
                  <a:off x="168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70F43C3-4C4B-4954-A085-E2A0DE23011D}"/>
                    </a:ext>
                  </a:extLst>
                </p:cNvPr>
                <p:cNvSpPr>
                  <a:spLocks noChangeArrowheads="1"/>
                </p:cNvSpPr>
                <p:nvPr/>
              </p:nvSpPr>
              <p:spPr bwMode="auto">
                <a:xfrm>
                  <a:off x="381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41DB453-446D-48A1-9C9D-A85438BC80D1}"/>
                    </a:ext>
                  </a:extLst>
                </p:cNvPr>
                <p:cNvSpPr>
                  <a:spLocks noChangeArrowheads="1"/>
                </p:cNvSpPr>
                <p:nvPr/>
              </p:nvSpPr>
              <p:spPr bwMode="auto">
                <a:xfrm>
                  <a:off x="600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DFF934B-5A62-4E51-9CE4-92F915093E50}"/>
                    </a:ext>
                  </a:extLst>
                </p:cNvPr>
                <p:cNvSpPr>
                  <a:spLocks noChangeArrowheads="1"/>
                </p:cNvSpPr>
                <p:nvPr/>
              </p:nvSpPr>
              <p:spPr bwMode="auto">
                <a:xfrm>
                  <a:off x="813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AutoShape 28">
                  <a:extLst>
                    <a:ext uri="{FF2B5EF4-FFF2-40B4-BE49-F238E27FC236}">
                      <a16:creationId xmlns:a16="http://schemas.microsoft.com/office/drawing/2014/main" id="{D07CBFB2-28AA-4D37-B3AB-7B78661124FA}"/>
                    </a:ext>
                  </a:extLst>
                </p:cNvPr>
                <p:cNvCxnSpPr>
                  <a:cxnSpLocks noChangeShapeType="1"/>
                </p:cNvCxnSpPr>
                <p:nvPr/>
              </p:nvCxnSpPr>
              <p:spPr bwMode="auto">
                <a:xfrm>
                  <a:off x="5750" y="2580"/>
                  <a:ext cx="2490" cy="360"/>
                </a:xfrm>
                <a:prstGeom prst="straightConnector1">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AutoShape 29">
                  <a:extLst>
                    <a:ext uri="{FF2B5EF4-FFF2-40B4-BE49-F238E27FC236}">
                      <a16:creationId xmlns:a16="http://schemas.microsoft.com/office/drawing/2014/main" id="{2BC8F37D-E660-43D1-BF08-AF951101B319}"/>
                    </a:ext>
                  </a:extLst>
                </p:cNvPr>
                <p:cNvCxnSpPr>
                  <a:cxnSpLocks noChangeShapeType="1"/>
                </p:cNvCxnSpPr>
                <p:nvPr/>
              </p:nvCxnSpPr>
              <p:spPr bwMode="auto">
                <a:xfrm flipH="1">
                  <a:off x="3810" y="2580"/>
                  <a:ext cx="1940" cy="34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6" name="AutoShape 30">
                  <a:extLst>
                    <a:ext uri="{FF2B5EF4-FFF2-40B4-BE49-F238E27FC236}">
                      <a16:creationId xmlns:a16="http://schemas.microsoft.com/office/drawing/2014/main" id="{7476BE84-FF3A-4A09-AAC9-6CB17822ED7D}"/>
                    </a:ext>
                  </a:extLst>
                </p:cNvPr>
                <p:cNvCxnSpPr>
                  <a:cxnSpLocks noChangeShapeType="1"/>
                </p:cNvCxnSpPr>
                <p:nvPr/>
              </p:nvCxnSpPr>
              <p:spPr bwMode="auto">
                <a:xfrm>
                  <a:off x="3810" y="3700"/>
                  <a:ext cx="0" cy="21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7" name="AutoShape 31">
                  <a:extLst>
                    <a:ext uri="{FF2B5EF4-FFF2-40B4-BE49-F238E27FC236}">
                      <a16:creationId xmlns:a16="http://schemas.microsoft.com/office/drawing/2014/main" id="{BA2E82A9-399F-459C-9784-E27FDF4279A5}"/>
                    </a:ext>
                  </a:extLst>
                </p:cNvPr>
                <p:cNvCxnSpPr>
                  <a:cxnSpLocks noChangeShapeType="1"/>
                </p:cNvCxnSpPr>
                <p:nvPr/>
              </p:nvCxnSpPr>
              <p:spPr bwMode="auto">
                <a:xfrm>
                  <a:off x="8130" y="3720"/>
                  <a:ext cx="0" cy="19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grpSp>
        </p:grpSp>
        <p:sp>
          <p:nvSpPr>
            <p:cNvPr id="4" name="AutoShape 32">
              <a:extLst>
                <a:ext uri="{FF2B5EF4-FFF2-40B4-BE49-F238E27FC236}">
                  <a16:creationId xmlns:a16="http://schemas.microsoft.com/office/drawing/2014/main" id="{03BD2E50-868D-4EEB-8A2B-3BADB1AECC68}"/>
                </a:ext>
              </a:extLst>
            </p:cNvPr>
            <p:cNvSpPr>
              <a:spLocks noChangeArrowheads="1"/>
            </p:cNvSpPr>
            <p:nvPr/>
          </p:nvSpPr>
          <p:spPr bwMode="auto">
            <a:xfrm>
              <a:off x="4661" y="2427"/>
              <a:ext cx="3085" cy="427"/>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a:spcAft>
                  <a:spcPts val="0"/>
                </a:spcAft>
              </a:pP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0908857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6175445" y="-2613526"/>
            <a:ext cx="861774" cy="666925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HƯỚNG</a:t>
            </a:r>
            <a:r>
              <a:rPr kumimoji="0" lang="en-US" altLang="zh-CN" sz="4400" b="1" i="0" u="none" strike="noStrike" kern="1200" cap="none" spc="0" normalizeH="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DẪN TỰ HỌC</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4121834" y="1560735"/>
            <a:ext cx="7211576" cy="681064"/>
            <a:chOff x="4389121" y="1084217"/>
            <a:chExt cx="6309360" cy="736216"/>
          </a:xfrm>
        </p:grpSpPr>
        <p:sp>
          <p:nvSpPr>
            <p:cNvPr id="8" name="五边形 7"/>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Times New Roman" panose="02020603050405020304" pitchFamily="18" charset="0"/>
                  <a:ea typeface="黑体"/>
                  <a:cs typeface="Times New Roman" panose="02020603050405020304" pitchFamily="18" charset="0"/>
                </a:rPr>
                <a:t>Hoàn</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thành</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các</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bài</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tập</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a:t>
              </a: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4121834" y="2528866"/>
            <a:ext cx="7211576" cy="681064"/>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Chuẩn</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bị</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bài</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Th</a:t>
              </a:r>
              <a:r>
                <a:rPr lang="en-US" sz="2400" dirty="0" err="1">
                  <a:solidFill>
                    <a:srgbClr val="002060"/>
                  </a:solidFill>
                  <a:latin typeface="Times New Roman" panose="02020603050405020304" pitchFamily="18" charset="0"/>
                  <a:ea typeface="黑体"/>
                  <a:cs typeface="Times New Roman" panose="02020603050405020304" pitchFamily="18" charset="0"/>
                </a:rPr>
                <a:t>ực</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hành</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tiếng</a:t>
              </a:r>
              <a:r>
                <a:rPr lang="en-US" sz="2400" dirty="0">
                  <a:solidFill>
                    <a:srgbClr val="002060"/>
                  </a:solidFill>
                  <a:latin typeface="Times New Roman" panose="02020603050405020304" pitchFamily="18" charset="0"/>
                  <a:ea typeface="黑体"/>
                  <a:cs typeface="Times New Roman" panose="02020603050405020304" pitchFamily="18" charset="0"/>
                </a:rPr>
                <a:t> </a:t>
              </a:r>
              <a:r>
                <a:rPr lang="en-US" sz="2400" dirty="0" err="1">
                  <a:solidFill>
                    <a:srgbClr val="002060"/>
                  </a:solidFill>
                  <a:latin typeface="Times New Roman" panose="02020603050405020304" pitchFamily="18" charset="0"/>
                  <a:ea typeface="黑体"/>
                  <a:cs typeface="Times New Roman" panose="02020603050405020304" pitchFamily="18" charset="0"/>
                </a:rPr>
                <a:t>Việt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8"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5" name="Picture 4">
            <a:extLst>
              <a:ext uri="{FF2B5EF4-FFF2-40B4-BE49-F238E27FC236}">
                <a16:creationId xmlns:a16="http://schemas.microsoft.com/office/drawing/2014/main" id="{3C2E14A3-F15A-42B9-B336-938EF308D809}"/>
              </a:ext>
            </a:extLst>
          </p:cNvPr>
          <p:cNvPicPr>
            <a:picLocks noChangeAspect="1"/>
          </p:cNvPicPr>
          <p:nvPr/>
        </p:nvPicPr>
        <p:blipFill>
          <a:blip r:embed="rId6"/>
          <a:stretch>
            <a:fillRect/>
          </a:stretch>
        </p:blipFill>
        <p:spPr>
          <a:xfrm>
            <a:off x="4696796" y="3693385"/>
            <a:ext cx="3926047" cy="2658273"/>
          </a:xfrm>
          <a:prstGeom prst="rect">
            <a:avLst/>
          </a:prstGeom>
        </p:spPr>
      </p:pic>
    </p:spTree>
    <p:extLst>
      <p:ext uri="{BB962C8B-B14F-4D97-AF65-F5344CB8AC3E}">
        <p14:creationId xmlns:p14="http://schemas.microsoft.com/office/powerpoint/2010/main" val="904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0" y="-9760"/>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a:extLst>
              <a:ext uri="{FF2B5EF4-FFF2-40B4-BE49-F238E27FC236}">
                <a16:creationId xmlns:a16="http://schemas.microsoft.com/office/drawing/2014/main"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10" name="文本框 11">
            <a:extLst>
              <a:ext uri="{FF2B5EF4-FFF2-40B4-BE49-F238E27FC236}">
                <a16:creationId xmlns:a16="http://schemas.microsoft.com/office/drawing/2014/main" id="{5104E58F-C17A-47F3-B579-C51AF53AF4F2}"/>
              </a:ext>
            </a:extLst>
          </p:cNvPr>
          <p:cNvSpPr txBox="1"/>
          <p:nvPr/>
        </p:nvSpPr>
        <p:spPr>
          <a:xfrm>
            <a:off x="3635397" y="1172415"/>
            <a:ext cx="641354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CHÚC CÁC EM HỌC TỐT!</a:t>
            </a:r>
            <a:endParaRPr kumimoji="0" lang="zh-CN" altLang="en-US" sz="80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21031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id="{069AB095-F8D2-4BC8-A6FB-89AEAB009398}"/>
              </a:ext>
            </a:extLst>
          </p:cNvPr>
          <p:cNvSpPr txBox="1"/>
          <p:nvPr/>
        </p:nvSpPr>
        <p:spPr>
          <a:xfrm>
            <a:off x="2397957" y="4469935"/>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 </a:t>
            </a:r>
            <a:r>
              <a:rPr lang="en-US" altLang="zh-CN" sz="4400" b="1" dirty="0" err="1">
                <a:solidFill>
                  <a:srgbClr val="002060"/>
                </a:solidFill>
                <a:latin typeface="Times New Roman" panose="02020603050405020304" pitchFamily="18" charset="0"/>
                <a:cs typeface="Times New Roman" panose="02020603050405020304" pitchFamily="18" charset="0"/>
              </a:rPr>
              <a:t>Trải</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nghiệm</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cùng</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văn</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bản</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167706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4569869" y="-29051"/>
            <a:ext cx="861774" cy="1595950"/>
          </a:xfrm>
          <a:prstGeom prst="rect">
            <a:avLst/>
          </a:prstGeom>
          <a:noFill/>
        </p:spPr>
        <p:txBody>
          <a:bodyPr vert="eaVert" wrap="none" rtlCol="0">
            <a:spAutoFit/>
          </a:bodyPr>
          <a:lstStyle/>
          <a:p>
            <a:pPr lvl="0">
              <a:defRPr/>
            </a:pPr>
            <a:r>
              <a:rPr lang="en-US"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400" b="1"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Đọc</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3630919" y="1560735"/>
            <a:ext cx="7702490" cy="735039"/>
            <a:chOff x="3959623" y="1084217"/>
            <a:chExt cx="6738858" cy="794562"/>
          </a:xfrm>
        </p:grpSpPr>
        <p:sp>
          <p:nvSpPr>
            <p:cNvPr id="8" name="五边形 7"/>
            <p:cNvSpPr/>
            <p:nvPr/>
          </p:nvSpPr>
          <p:spPr>
            <a:xfrm flipH="1">
              <a:off x="4122960" y="1084217"/>
              <a:ext cx="6575521"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err="1">
                  <a:solidFill>
                    <a:srgbClr val="002060"/>
                  </a:solidFill>
                  <a:latin typeface="Times New Roman" panose="02020603050405020304" pitchFamily="18" charset="0"/>
                  <a:cs typeface="Times New Roman" panose="02020603050405020304" pitchFamily="18" charset="0"/>
                </a:rPr>
                <a:t>Biết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đọc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thầm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biết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đọc</a:t>
              </a:r>
              <a:r>
                <a:rPr lang="en-US" sz="2400" b="1" i="1" dirty="0">
                  <a:solidFill>
                    <a:srgbClr val="002060"/>
                  </a:solidFill>
                  <a:latin typeface="Times New Roman" panose="02020603050405020304" pitchFamily="18" charset="0"/>
                  <a:cs typeface="Times New Roman" panose="02020603050405020304" pitchFamily="18" charset="0"/>
                </a:rPr>
                <a:t> to, </a:t>
              </a:r>
              <a:r>
                <a:rPr lang="en-US" sz="2400" b="1" i="1" dirty="0" err="1">
                  <a:solidFill>
                    <a:srgbClr val="002060"/>
                  </a:solidFill>
                  <a:latin typeface="Times New Roman" panose="02020603050405020304" pitchFamily="18" charset="0"/>
                  <a:cs typeface="Times New Roman" panose="02020603050405020304" pitchFamily="18" charset="0"/>
                </a:rPr>
                <a:t>trôi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chảy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phù</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hợp</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về</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tốc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độ</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đọc</a:t>
              </a:r>
              <a:r>
                <a:rPr lang="en-US" sz="2400" b="1" i="1" dirty="0">
                  <a:solidFill>
                    <a:srgbClr val="00206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3959623" y="1238287"/>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227550" y="1220645"/>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4121834" y="2528866"/>
            <a:ext cx="7211576" cy="681064"/>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i="1" dirty="0">
                  <a:solidFill>
                    <a:srgbClr val="002060"/>
                  </a:solidFill>
                  <a:latin typeface="Times New Roman" panose="02020603050405020304" pitchFamily="18" charset="0"/>
                  <a:cs typeface="Times New Roman" panose="02020603050405020304" pitchFamily="18" charset="0"/>
                </a:rPr>
                <a:t>Trả lời được các câu hỏi dự đoán, theo dõi</a:t>
              </a:r>
              <a:r>
                <a:rPr lang="en-US" sz="2400" b="1" i="1" dirty="0">
                  <a:solidFill>
                    <a:srgbClr val="00206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7" y="1264608"/>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3708423" y="3453675"/>
            <a:ext cx="7702492" cy="724077"/>
            <a:chOff x="3959622" y="1037721"/>
            <a:chExt cx="6738859" cy="782712"/>
          </a:xfrm>
        </p:grpSpPr>
        <p:sp>
          <p:nvSpPr>
            <p:cNvPr id="34" name="五边形 33"/>
            <p:cNvSpPr/>
            <p:nvPr/>
          </p:nvSpPr>
          <p:spPr>
            <a:xfrm flipH="1">
              <a:off x="3959622" y="1084217"/>
              <a:ext cx="6738859"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a:solidFill>
                    <a:srgbClr val="002060"/>
                  </a:solidFill>
                  <a:latin typeface="Times New Roman" panose="02020603050405020304" pitchFamily="18" charset="0"/>
                  <a:cs typeface="Times New Roman" panose="02020603050405020304" pitchFamily="18" charset="0"/>
                </a:rPr>
                <a:t>Xác định thể loại và phương thức biểu đạt chính của văn bản?</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5" name="菱形 34"/>
            <p:cNvSpPr/>
            <p:nvPr/>
          </p:nvSpPr>
          <p:spPr>
            <a:xfrm>
              <a:off x="4071887" y="1037721"/>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6" name="文本框 35"/>
            <p:cNvSpPr txBox="1"/>
            <p:nvPr/>
          </p:nvSpPr>
          <p:spPr>
            <a:xfrm>
              <a:off x="4311322" y="1057950"/>
              <a:ext cx="161620"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21" name="图片 1">
            <a:extLst>
              <a:ext uri="{FF2B5EF4-FFF2-40B4-BE49-F238E27FC236}">
                <a16:creationId xmlns:a16="http://schemas.microsoft.com/office/drawing/2014/main" id="{3C573768-74BE-4C3A-A07C-695C8383A1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145" y="4562227"/>
            <a:ext cx="8422689" cy="1916134"/>
          </a:xfrm>
          <a:prstGeom prst="rect">
            <a:avLst/>
          </a:prstGeom>
        </p:spPr>
      </p:pic>
    </p:spTree>
    <p:extLst>
      <p:ext uri="{BB962C8B-B14F-4D97-AF65-F5344CB8AC3E}">
        <p14:creationId xmlns:p14="http://schemas.microsoft.com/office/powerpoint/2010/main" val="1487362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E6E4BE4-CA7A-45ED-BC85-72AF3380E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7020249" y="-3796885"/>
            <a:ext cx="1538883" cy="9035969"/>
          </a:xfrm>
          <a:prstGeom prst="rect">
            <a:avLst/>
          </a:prstGeom>
          <a:noFill/>
        </p:spPr>
        <p:txBody>
          <a:bodyPr vert="eaVert" wrap="square" rtlCol="0">
            <a:spAutoFit/>
          </a:bodyPr>
          <a:lstStyle/>
          <a:p>
            <a:pPr lvl="0">
              <a:defRPr/>
            </a:pPr>
            <a:r>
              <a:rPr lang="vi-VN" altLang="zh-CN" sz="44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2. Thể loại, phương thức biểu đạt, bố cục</a:t>
            </a:r>
            <a:endParaRPr kumimoji="0" lang="en-US" altLang="zh-CN" sz="4400" b="1" i="0" u="none" strike="noStrike" kern="1200" cap="none" spc="0" normalizeH="0" baseline="0" noProof="0" dirty="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4121834" y="1560735"/>
            <a:ext cx="7211576" cy="681064"/>
            <a:chOff x="4389121" y="1084217"/>
            <a:chExt cx="6309360" cy="736216"/>
          </a:xfrm>
        </p:grpSpPr>
        <p:sp>
          <p:nvSpPr>
            <p:cNvPr id="8" name="五边形 7"/>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 name="文本框 2"/>
            <p:cNvSpPr txBox="1"/>
            <p:nvPr/>
          </p:nvSpPr>
          <p:spPr>
            <a:xfrm>
              <a:off x="4730532"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4121834" y="2528866"/>
            <a:ext cx="7211576" cy="681064"/>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dirty="0">
                  <a:solidFill>
                    <a:srgbClr val="002060"/>
                  </a:solidFill>
                  <a:latin typeface="Times New Roman" panose="02020603050405020304" pitchFamily="18" charset="0"/>
                  <a:cs typeface="Times New Roman" panose="02020603050405020304" pitchFamily="18" charset="0"/>
                </a:rPr>
                <a:t>Phương thức biểu đạt: Tự sự</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32" name="文本框 31"/>
            <p:cNvSpPr txBox="1"/>
            <p:nvPr/>
          </p:nvSpPr>
          <p:spPr>
            <a:xfrm>
              <a:off x="4733878" y="1264608"/>
              <a:ext cx="161619" cy="4990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id="{CA114482-22D7-4FFA-994F-AC82FF19D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5" name="Picture 4">
            <a:extLst>
              <a:ext uri="{FF2B5EF4-FFF2-40B4-BE49-F238E27FC236}">
                <a16:creationId xmlns:a16="http://schemas.microsoft.com/office/drawing/2014/main" id="{3C2E14A3-F15A-42B9-B336-938EF308D809}"/>
              </a:ext>
            </a:extLst>
          </p:cNvPr>
          <p:cNvPicPr>
            <a:picLocks noChangeAspect="1"/>
          </p:cNvPicPr>
          <p:nvPr/>
        </p:nvPicPr>
        <p:blipFill>
          <a:blip r:embed="rId6"/>
          <a:stretch>
            <a:fillRect/>
          </a:stretch>
        </p:blipFill>
        <p:spPr>
          <a:xfrm>
            <a:off x="4696796" y="3693385"/>
            <a:ext cx="3926047" cy="2658273"/>
          </a:xfrm>
          <a:prstGeom prst="rect">
            <a:avLst/>
          </a:prstGeom>
        </p:spPr>
      </p:pic>
    </p:spTree>
    <p:extLst>
      <p:ext uri="{BB962C8B-B14F-4D97-AF65-F5344CB8AC3E}">
        <p14:creationId xmlns:p14="http://schemas.microsoft.com/office/powerpoint/2010/main" val="3297386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id="{069AB095-F8D2-4BC8-A6FB-89AEAB009398}"/>
              </a:ext>
            </a:extLst>
          </p:cNvPr>
          <p:cNvSpPr txBox="1"/>
          <p:nvPr/>
        </p:nvSpPr>
        <p:spPr>
          <a:xfrm>
            <a:off x="2412926" y="4648924"/>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II. </a:t>
            </a:r>
            <a:r>
              <a:rPr lang="en-US" altLang="zh-CN" sz="4400" b="1" dirty="0" err="1">
                <a:solidFill>
                  <a:srgbClr val="002060"/>
                </a:solidFill>
                <a:latin typeface="Times New Roman" panose="02020603050405020304" pitchFamily="18" charset="0"/>
                <a:cs typeface="Times New Roman" panose="02020603050405020304" pitchFamily="18" charset="0"/>
              </a:rPr>
              <a:t>Suy</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ngẫm</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và</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phản</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hồi</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865967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27165" y="13787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65722" y="386226"/>
            <a:ext cx="1247331" cy="1621087"/>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3953" y="2027951"/>
            <a:ext cx="1837722" cy="1300440"/>
          </a:xfrm>
          <a:prstGeom prst="rect">
            <a:avLst/>
          </a:prstGeom>
        </p:spPr>
      </p:pic>
      <p:grpSp>
        <p:nvGrpSpPr>
          <p:cNvPr id="12" name="组合 2">
            <a:extLst>
              <a:ext uri="{FF2B5EF4-FFF2-40B4-BE49-F238E27FC236}">
                <a16:creationId xmlns:a16="http://schemas.microsoft.com/office/drawing/2014/main" id="{A9E0867F-8F29-4E00-B435-BA978145D5BB}"/>
              </a:ext>
            </a:extLst>
          </p:cNvPr>
          <p:cNvGrpSpPr/>
          <p:nvPr/>
        </p:nvGrpSpPr>
        <p:grpSpPr>
          <a:xfrm>
            <a:off x="2777663" y="5544439"/>
            <a:ext cx="6965448" cy="503056"/>
            <a:chOff x="2453503" y="5381090"/>
            <a:chExt cx="6965448" cy="503056"/>
          </a:xfrm>
        </p:grpSpPr>
        <p:sp>
          <p:nvSpPr>
            <p:cNvPr id="13" name="Freeform 34">
              <a:extLst>
                <a:ext uri="{FF2B5EF4-FFF2-40B4-BE49-F238E27FC236}">
                  <a16:creationId xmlns:a16="http://schemas.microsoft.com/office/drawing/2014/main" id="{45142FC3-DF4B-478E-AD98-839708B103DE}"/>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14" name="任意多边形 98">
              <a:extLst>
                <a:ext uri="{FF2B5EF4-FFF2-40B4-BE49-F238E27FC236}">
                  <a16:creationId xmlns:a16="http://schemas.microsoft.com/office/drawing/2014/main" id="{87735227-AE59-4F4F-B4D4-1F93D2478687}"/>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任意多边形 99">
              <a:extLst>
                <a:ext uri="{FF2B5EF4-FFF2-40B4-BE49-F238E27FC236}">
                  <a16:creationId xmlns:a16="http://schemas.microsoft.com/office/drawing/2014/main" id="{28A9E23E-3093-427E-8EFC-5F2DC6DB5FDB}"/>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grpSp>
        <p:nvGrpSpPr>
          <p:cNvPr id="16" name="组合 36">
            <a:extLst>
              <a:ext uri="{FF2B5EF4-FFF2-40B4-BE49-F238E27FC236}">
                <a16:creationId xmlns:a16="http://schemas.microsoft.com/office/drawing/2014/main" id="{C06DC443-06DC-4E90-AE75-4A0648DE489A}"/>
              </a:ext>
            </a:extLst>
          </p:cNvPr>
          <p:cNvGrpSpPr/>
          <p:nvPr/>
        </p:nvGrpSpPr>
        <p:grpSpPr>
          <a:xfrm>
            <a:off x="4213198" y="68440"/>
            <a:ext cx="3658804" cy="3917098"/>
            <a:chOff x="4427538" y="954088"/>
            <a:chExt cx="3333750" cy="3729038"/>
          </a:xfrm>
        </p:grpSpPr>
        <p:sp>
          <p:nvSpPr>
            <p:cNvPr id="17" name="Freeform 5">
              <a:extLst>
                <a:ext uri="{FF2B5EF4-FFF2-40B4-BE49-F238E27FC236}">
                  <a16:creationId xmlns:a16="http://schemas.microsoft.com/office/drawing/2014/main" id="{E5385F37-3253-4842-8FFB-0A444BCB25B5}"/>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Unicode MS"/>
                <a:ea typeface="黑体"/>
                <a:cs typeface="+mn-cs"/>
              </a:endParaRPr>
            </a:p>
          </p:txBody>
        </p:sp>
        <p:sp>
          <p:nvSpPr>
            <p:cNvPr id="18" name="Freeform 6">
              <a:extLst>
                <a:ext uri="{FF2B5EF4-FFF2-40B4-BE49-F238E27FC236}">
                  <a16:creationId xmlns:a16="http://schemas.microsoft.com/office/drawing/2014/main" id="{9739689B-C9BE-43DD-8946-230AE8F51021}"/>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0" name="Freeform 7">
              <a:extLst>
                <a:ext uri="{FF2B5EF4-FFF2-40B4-BE49-F238E27FC236}">
                  <a16:creationId xmlns:a16="http://schemas.microsoft.com/office/drawing/2014/main" id="{7254149A-3A76-4DCA-AF84-B762274D5595}"/>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4" name="Freeform 8">
              <a:extLst>
                <a:ext uri="{FF2B5EF4-FFF2-40B4-BE49-F238E27FC236}">
                  <a16:creationId xmlns:a16="http://schemas.microsoft.com/office/drawing/2014/main" id="{B26C4DF7-3ED8-4701-A2FA-3AB73DC80E11}"/>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7" name="Freeform 9">
              <a:extLst>
                <a:ext uri="{FF2B5EF4-FFF2-40B4-BE49-F238E27FC236}">
                  <a16:creationId xmlns:a16="http://schemas.microsoft.com/office/drawing/2014/main" id="{D3BDBC4C-ECEC-486D-9EC1-616B5F1C7948}"/>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8" name="Freeform 10">
              <a:extLst>
                <a:ext uri="{FF2B5EF4-FFF2-40B4-BE49-F238E27FC236}">
                  <a16:creationId xmlns:a16="http://schemas.microsoft.com/office/drawing/2014/main" id="{AABE8E03-8F8C-4C62-9A60-FB90078BB78E}"/>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29" name="Freeform 11">
              <a:extLst>
                <a:ext uri="{FF2B5EF4-FFF2-40B4-BE49-F238E27FC236}">
                  <a16:creationId xmlns:a16="http://schemas.microsoft.com/office/drawing/2014/main" id="{840AA55D-0B3B-4914-8BFC-E5C13F58FE5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0" name="Freeform 12">
              <a:extLst>
                <a:ext uri="{FF2B5EF4-FFF2-40B4-BE49-F238E27FC236}">
                  <a16:creationId xmlns:a16="http://schemas.microsoft.com/office/drawing/2014/main" id="{939F7068-3A24-4109-A670-9FE4A79F11A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1" name="Freeform 13">
              <a:extLst>
                <a:ext uri="{FF2B5EF4-FFF2-40B4-BE49-F238E27FC236}">
                  <a16:creationId xmlns:a16="http://schemas.microsoft.com/office/drawing/2014/main" id="{6D397095-C3A0-4EC0-A449-BB177C56E39E}"/>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2" name="Freeform 14">
              <a:extLst>
                <a:ext uri="{FF2B5EF4-FFF2-40B4-BE49-F238E27FC236}">
                  <a16:creationId xmlns:a16="http://schemas.microsoft.com/office/drawing/2014/main" id="{B0233B2E-D3C6-4CF4-8620-97938AAB680B}"/>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3" name="Freeform 15">
              <a:extLst>
                <a:ext uri="{FF2B5EF4-FFF2-40B4-BE49-F238E27FC236}">
                  <a16:creationId xmlns:a16="http://schemas.microsoft.com/office/drawing/2014/main" id="{720B6971-5678-4A72-91E3-6E55F304A6B0}"/>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4" name="Freeform 16">
              <a:extLst>
                <a:ext uri="{FF2B5EF4-FFF2-40B4-BE49-F238E27FC236}">
                  <a16:creationId xmlns:a16="http://schemas.microsoft.com/office/drawing/2014/main" id="{28C183E9-9C39-4CB4-ABCC-7C6024446E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5" name="Freeform 17">
              <a:extLst>
                <a:ext uri="{FF2B5EF4-FFF2-40B4-BE49-F238E27FC236}">
                  <a16:creationId xmlns:a16="http://schemas.microsoft.com/office/drawing/2014/main" id="{4D34025F-4544-4996-A342-44A1EEF71F7C}"/>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6" name="Freeform 18">
              <a:extLst>
                <a:ext uri="{FF2B5EF4-FFF2-40B4-BE49-F238E27FC236}">
                  <a16:creationId xmlns:a16="http://schemas.microsoft.com/office/drawing/2014/main" id="{DD387088-18E9-4BC5-A2CB-8294DDBC9DFD}"/>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7" name="Freeform 19">
              <a:extLst>
                <a:ext uri="{FF2B5EF4-FFF2-40B4-BE49-F238E27FC236}">
                  <a16:creationId xmlns:a16="http://schemas.microsoft.com/office/drawing/2014/main" id="{20E3DB5F-3D33-4F79-8A8D-B3299E5FAED0}"/>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8" name="Freeform 20">
              <a:extLst>
                <a:ext uri="{FF2B5EF4-FFF2-40B4-BE49-F238E27FC236}">
                  <a16:creationId xmlns:a16="http://schemas.microsoft.com/office/drawing/2014/main" id="{7C24FC1E-09B7-43B5-8522-86475E8171A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39" name="Freeform 21">
              <a:extLst>
                <a:ext uri="{FF2B5EF4-FFF2-40B4-BE49-F238E27FC236}">
                  <a16:creationId xmlns:a16="http://schemas.microsoft.com/office/drawing/2014/main" id="{973BACA4-A9F1-4760-8079-F6DC92D00A8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0" name="Freeform 22">
              <a:extLst>
                <a:ext uri="{FF2B5EF4-FFF2-40B4-BE49-F238E27FC236}">
                  <a16:creationId xmlns:a16="http://schemas.microsoft.com/office/drawing/2014/main" id="{C110922D-CA27-46B9-8653-57E6D90D7A84}"/>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1" name="Freeform 23">
              <a:extLst>
                <a:ext uri="{FF2B5EF4-FFF2-40B4-BE49-F238E27FC236}">
                  <a16:creationId xmlns:a16="http://schemas.microsoft.com/office/drawing/2014/main" id="{D52DC5A1-7E32-4DA9-A24B-AEDE73D9408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2" name="Freeform 24">
              <a:extLst>
                <a:ext uri="{FF2B5EF4-FFF2-40B4-BE49-F238E27FC236}">
                  <a16:creationId xmlns:a16="http://schemas.microsoft.com/office/drawing/2014/main" id="{1F417C06-B1B6-43DF-B7B6-04D86BAA70D1}"/>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3" name="Freeform 25">
              <a:extLst>
                <a:ext uri="{FF2B5EF4-FFF2-40B4-BE49-F238E27FC236}">
                  <a16:creationId xmlns:a16="http://schemas.microsoft.com/office/drawing/2014/main" id="{BCC8D877-A848-4756-98B6-CCFE45EB5ECC}"/>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4" name="Freeform 26">
              <a:extLst>
                <a:ext uri="{FF2B5EF4-FFF2-40B4-BE49-F238E27FC236}">
                  <a16:creationId xmlns:a16="http://schemas.microsoft.com/office/drawing/2014/main" id="{8339A2A3-3EA5-455A-96D5-07746325FA3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5" name="Freeform 27">
              <a:extLst>
                <a:ext uri="{FF2B5EF4-FFF2-40B4-BE49-F238E27FC236}">
                  <a16:creationId xmlns:a16="http://schemas.microsoft.com/office/drawing/2014/main" id="{D1D35B58-1F31-46CB-95A4-CC1C571CE5B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6" name="Freeform 28">
              <a:extLst>
                <a:ext uri="{FF2B5EF4-FFF2-40B4-BE49-F238E27FC236}">
                  <a16:creationId xmlns:a16="http://schemas.microsoft.com/office/drawing/2014/main" id="{47AF69F4-145A-4D2B-B96C-52D6FC815AD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7" name="Freeform 29">
              <a:extLst>
                <a:ext uri="{FF2B5EF4-FFF2-40B4-BE49-F238E27FC236}">
                  <a16:creationId xmlns:a16="http://schemas.microsoft.com/office/drawing/2014/main" id="{225B3702-AF2E-40CB-907C-0249A4326CB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8" name="Freeform 30">
              <a:extLst>
                <a:ext uri="{FF2B5EF4-FFF2-40B4-BE49-F238E27FC236}">
                  <a16:creationId xmlns:a16="http://schemas.microsoft.com/office/drawing/2014/main" id="{09D60012-6460-4B90-9DBE-5E9EF0AE2C94}"/>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49" name="Freeform 31">
              <a:extLst>
                <a:ext uri="{FF2B5EF4-FFF2-40B4-BE49-F238E27FC236}">
                  <a16:creationId xmlns:a16="http://schemas.microsoft.com/office/drawing/2014/main" id="{0AFD00F5-9F89-47F4-B373-FDBA9CA32CB4}"/>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0" name="Freeform 32">
              <a:extLst>
                <a:ext uri="{FF2B5EF4-FFF2-40B4-BE49-F238E27FC236}">
                  <a16:creationId xmlns:a16="http://schemas.microsoft.com/office/drawing/2014/main" id="{6C9BBDCC-9578-467A-A663-B3562358FB36}"/>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1" name="Freeform 33">
              <a:extLst>
                <a:ext uri="{FF2B5EF4-FFF2-40B4-BE49-F238E27FC236}">
                  <a16:creationId xmlns:a16="http://schemas.microsoft.com/office/drawing/2014/main" id="{E11FE295-D130-40EB-B506-7AB019C81F8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2" name="Freeform 34">
              <a:extLst>
                <a:ext uri="{FF2B5EF4-FFF2-40B4-BE49-F238E27FC236}">
                  <a16:creationId xmlns:a16="http://schemas.microsoft.com/office/drawing/2014/main" id="{6D571321-1669-46FD-A982-DA3343F37E60}"/>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3" name="Freeform 35">
              <a:extLst>
                <a:ext uri="{FF2B5EF4-FFF2-40B4-BE49-F238E27FC236}">
                  <a16:creationId xmlns:a16="http://schemas.microsoft.com/office/drawing/2014/main" id="{8744B291-CFE2-4331-A9C4-443FBD71E7E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4" name="Freeform 36">
              <a:extLst>
                <a:ext uri="{FF2B5EF4-FFF2-40B4-BE49-F238E27FC236}">
                  <a16:creationId xmlns:a16="http://schemas.microsoft.com/office/drawing/2014/main" id="{19CE6F85-400C-4373-9599-A8C48BD0A0E6}"/>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5" name="Freeform 37">
              <a:extLst>
                <a:ext uri="{FF2B5EF4-FFF2-40B4-BE49-F238E27FC236}">
                  <a16:creationId xmlns:a16="http://schemas.microsoft.com/office/drawing/2014/main" id="{C0A9D867-495B-4D3A-A43A-C8488E109BF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6" name="Freeform 38">
              <a:extLst>
                <a:ext uri="{FF2B5EF4-FFF2-40B4-BE49-F238E27FC236}">
                  <a16:creationId xmlns:a16="http://schemas.microsoft.com/office/drawing/2014/main" id="{29E44676-EE0A-4C3B-8A16-FA73DDFD5ACA}"/>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7" name="Freeform 39">
              <a:extLst>
                <a:ext uri="{FF2B5EF4-FFF2-40B4-BE49-F238E27FC236}">
                  <a16:creationId xmlns:a16="http://schemas.microsoft.com/office/drawing/2014/main" id="{D642F9D4-1FCA-4CF3-867F-75677AA787AD}"/>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8" name="Freeform 40">
              <a:extLst>
                <a:ext uri="{FF2B5EF4-FFF2-40B4-BE49-F238E27FC236}">
                  <a16:creationId xmlns:a16="http://schemas.microsoft.com/office/drawing/2014/main" id="{11A0BBCF-1C1B-4E46-8778-338209CC9613}"/>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59" name="Freeform 41">
              <a:extLst>
                <a:ext uri="{FF2B5EF4-FFF2-40B4-BE49-F238E27FC236}">
                  <a16:creationId xmlns:a16="http://schemas.microsoft.com/office/drawing/2014/main" id="{C8FD356B-98E5-4C4F-81BC-AD5E8FEDAE0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0" name="Freeform 42">
              <a:extLst>
                <a:ext uri="{FF2B5EF4-FFF2-40B4-BE49-F238E27FC236}">
                  <a16:creationId xmlns:a16="http://schemas.microsoft.com/office/drawing/2014/main" id="{5419DD39-45CD-4D23-B8A5-CEED322AE871}"/>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1" name="Freeform 43">
              <a:extLst>
                <a:ext uri="{FF2B5EF4-FFF2-40B4-BE49-F238E27FC236}">
                  <a16:creationId xmlns:a16="http://schemas.microsoft.com/office/drawing/2014/main" id="{B172BB90-AD56-4C05-AE30-23DB6C5271C1}"/>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2" name="Freeform 44">
              <a:extLst>
                <a:ext uri="{FF2B5EF4-FFF2-40B4-BE49-F238E27FC236}">
                  <a16:creationId xmlns:a16="http://schemas.microsoft.com/office/drawing/2014/main" id="{54149D59-D6A1-4030-93AC-F86381BF7E07}"/>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3" name="Freeform 45">
              <a:extLst>
                <a:ext uri="{FF2B5EF4-FFF2-40B4-BE49-F238E27FC236}">
                  <a16:creationId xmlns:a16="http://schemas.microsoft.com/office/drawing/2014/main" id="{74014E3B-9CCE-47B4-96D4-5E4D8A3ACBE5}"/>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sp>
          <p:nvSpPr>
            <p:cNvPr id="64" name="Freeform 46">
              <a:extLst>
                <a:ext uri="{FF2B5EF4-FFF2-40B4-BE49-F238E27FC236}">
                  <a16:creationId xmlns:a16="http://schemas.microsoft.com/office/drawing/2014/main" id="{586E88E6-95DC-40FD-BE2F-976E2F523A20}"/>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ea typeface="黑体"/>
                <a:cs typeface="+mn-cs"/>
              </a:endParaRPr>
            </a:p>
          </p:txBody>
        </p:sp>
      </p:grpSp>
      <p:sp>
        <p:nvSpPr>
          <p:cNvPr id="65" name="文本框 17">
            <a:extLst>
              <a:ext uri="{FF2B5EF4-FFF2-40B4-BE49-F238E27FC236}">
                <a16:creationId xmlns:a16="http://schemas.microsoft.com/office/drawing/2014/main" id="{069AB095-F8D2-4BC8-A6FB-89AEAB009398}"/>
              </a:ext>
            </a:extLst>
          </p:cNvPr>
          <p:cNvSpPr txBox="1"/>
          <p:nvPr/>
        </p:nvSpPr>
        <p:spPr>
          <a:xfrm>
            <a:off x="2412926" y="4648924"/>
            <a:ext cx="7607748"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cs typeface="Times New Roman" panose="02020603050405020304" pitchFamily="18" charset="0"/>
              </a:rPr>
              <a:t>1. </a:t>
            </a:r>
            <a:r>
              <a:rPr lang="en-US" altLang="zh-CN" sz="4400" b="1" dirty="0" err="1">
                <a:solidFill>
                  <a:srgbClr val="002060"/>
                </a:solidFill>
                <a:latin typeface="Times New Roman" panose="02020603050405020304" pitchFamily="18" charset="0"/>
                <a:cs typeface="Times New Roman" panose="02020603050405020304" pitchFamily="18" charset="0"/>
              </a:rPr>
              <a:t>Nhân</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vật</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vị</a:t>
            </a:r>
            <a:r>
              <a:rPr lang="en-US" altLang="zh-CN" sz="4400" b="1" dirty="0">
                <a:solidFill>
                  <a:srgbClr val="002060"/>
                </a:solidFill>
                <a:latin typeface="Times New Roman" panose="02020603050405020304" pitchFamily="18" charset="0"/>
                <a:cs typeface="Times New Roman" panose="02020603050405020304" pitchFamily="18" charset="0"/>
              </a:rPr>
              <a:t> </a:t>
            </a:r>
            <a:r>
              <a:rPr lang="en-US" altLang="zh-CN" sz="4400" b="1" dirty="0" err="1">
                <a:solidFill>
                  <a:srgbClr val="002060"/>
                </a:solidFill>
                <a:latin typeface="Times New Roman" panose="02020603050405020304" pitchFamily="18" charset="0"/>
                <a:cs typeface="Times New Roman" panose="02020603050405020304" pitchFamily="18" charset="0"/>
              </a:rPr>
              <a:t>vua</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662897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750"/>
                                        <p:tgtEl>
                                          <p:spTgt spid="16"/>
                                        </p:tgtEl>
                                      </p:cBhvr>
                                    </p:animEffect>
                                  </p:childTnLst>
                                </p:cTn>
                              </p:par>
                            </p:childTnLst>
                          </p:cTn>
                        </p:par>
                        <p:par>
                          <p:cTn id="54" fill="hold">
                            <p:stCondLst>
                              <p:cond delay="1750"/>
                            </p:stCondLst>
                            <p:childTnLst>
                              <p:par>
                                <p:cTn id="55" presetID="56" presetClass="entr" presetSubtype="0" fill="hold" grpId="0" nodeType="afterEffect">
                                  <p:stCondLst>
                                    <p:cond delay="0"/>
                                  </p:stCondLst>
                                  <p:iterate type="lt">
                                    <p:tmPct val="10000"/>
                                  </p:iterate>
                                  <p:childTnLst>
                                    <p:set>
                                      <p:cBhvr>
                                        <p:cTn id="56" dur="1" fill="hold">
                                          <p:stCondLst>
                                            <p:cond delay="0"/>
                                          </p:stCondLst>
                                        </p:cTn>
                                        <p:tgtEl>
                                          <p:spTgt spid="65"/>
                                        </p:tgtEl>
                                        <p:attrNameLst>
                                          <p:attrName>style.visibility</p:attrName>
                                        </p:attrNameLst>
                                      </p:cBhvr>
                                      <p:to>
                                        <p:strVal val="visible"/>
                                      </p:to>
                                    </p:set>
                                    <p:anim by="(-#ppt_w*2)" calcmode="lin" valueType="num">
                                      <p:cBhvr rctx="PPT">
                                        <p:cTn id="57" dur="500" autoRev="1" fill="hold">
                                          <p:stCondLst>
                                            <p:cond delay="0"/>
                                          </p:stCondLst>
                                        </p:cTn>
                                        <p:tgtEl>
                                          <p:spTgt spid="65"/>
                                        </p:tgtEl>
                                        <p:attrNameLst>
                                          <p:attrName>ppt_w</p:attrName>
                                        </p:attrNameLst>
                                      </p:cBhvr>
                                    </p:anim>
                                    <p:anim by="(#ppt_w*0.50)" calcmode="lin" valueType="num">
                                      <p:cBhvr>
                                        <p:cTn id="58" dur="500" decel="50000" autoRev="1" fill="hold">
                                          <p:stCondLst>
                                            <p:cond delay="0"/>
                                          </p:stCondLst>
                                        </p:cTn>
                                        <p:tgtEl>
                                          <p:spTgt spid="65"/>
                                        </p:tgtEl>
                                        <p:attrNameLst>
                                          <p:attrName>ppt_x</p:attrName>
                                        </p:attrNameLst>
                                      </p:cBhvr>
                                    </p:anim>
                                    <p:anim from="(-#ppt_h/2)" to="(#ppt_y)" calcmode="lin" valueType="num">
                                      <p:cBhvr>
                                        <p:cTn id="59" dur="1000" fill="hold">
                                          <p:stCondLst>
                                            <p:cond delay="0"/>
                                          </p:stCondLst>
                                        </p:cTn>
                                        <p:tgtEl>
                                          <p:spTgt spid="65"/>
                                        </p:tgtEl>
                                        <p:attrNameLst>
                                          <p:attrName>ppt_y</p:attrName>
                                        </p:attrNameLst>
                                      </p:cBhvr>
                                    </p:anim>
                                    <p:animRot by="21600000">
                                      <p:cBhvr>
                                        <p:cTn id="60" dur="1000" fill="hold">
                                          <p:stCondLst>
                                            <p:cond delay="0"/>
                                          </p:stCondLst>
                                        </p:cTn>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65"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0.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3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150</TotalTime>
  <Words>1167</Words>
  <Application>Microsoft Office PowerPoint</Application>
  <PresentationFormat>Widescreen</PresentationFormat>
  <Paragraphs>129</Paragraphs>
  <Slides>45</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微软雅黑</vt:lpstr>
      <vt:lpstr>宋体</vt:lpstr>
      <vt:lpstr>宋体</vt:lpstr>
      <vt:lpstr>.VnTime</vt:lpstr>
      <vt:lpstr>Arial</vt:lpstr>
      <vt:lpstr>Arial Unicode MS</vt:lpstr>
      <vt:lpstr>Calibri</vt:lpstr>
      <vt:lpstr>黑体</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Windows</cp:lastModifiedBy>
  <cp:revision>40</cp:revision>
  <dcterms:created xsi:type="dcterms:W3CDTF">2021-11-30T14:57:08Z</dcterms:created>
  <dcterms:modified xsi:type="dcterms:W3CDTF">2025-02-08T15:29:56Z</dcterms:modified>
</cp:coreProperties>
</file>