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322" r:id="rId3"/>
    <p:sldId id="326" r:id="rId4"/>
    <p:sldId id="325" r:id="rId5"/>
    <p:sldId id="324" r:id="rId6"/>
    <p:sldId id="265" r:id="rId7"/>
    <p:sldId id="294" r:id="rId8"/>
    <p:sldId id="307" r:id="rId9"/>
    <p:sldId id="308" r:id="rId10"/>
    <p:sldId id="333" r:id="rId11"/>
    <p:sldId id="337" r:id="rId12"/>
    <p:sldId id="291" r:id="rId13"/>
    <p:sldId id="328" r:id="rId14"/>
    <p:sldId id="310" r:id="rId15"/>
    <p:sldId id="311" r:id="rId16"/>
    <p:sldId id="327" r:id="rId17"/>
    <p:sldId id="299" r:id="rId18"/>
    <p:sldId id="313" r:id="rId19"/>
    <p:sldId id="329" r:id="rId20"/>
    <p:sldId id="315" r:id="rId21"/>
    <p:sldId id="316" r:id="rId22"/>
    <p:sldId id="312" r:id="rId23"/>
    <p:sldId id="314" r:id="rId24"/>
    <p:sldId id="331" r:id="rId25"/>
    <p:sldId id="317" r:id="rId26"/>
    <p:sldId id="318" r:id="rId27"/>
    <p:sldId id="332" r:id="rId28"/>
    <p:sldId id="330" r:id="rId29"/>
    <p:sldId id="300" r:id="rId30"/>
    <p:sldId id="305" r:id="rId31"/>
    <p:sldId id="334" r:id="rId32"/>
    <p:sldId id="335" r:id="rId33"/>
    <p:sldId id="336" r:id="rId34"/>
    <p:sldId id="30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91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3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4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4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9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7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04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1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2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9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489F0AB8-017A-C963-3A77-59AF598E7F9E}"/>
              </a:ext>
            </a:extLst>
          </p:cNvPr>
          <p:cNvSpPr/>
          <p:nvPr/>
        </p:nvSpPr>
        <p:spPr>
          <a:xfrm>
            <a:off x="2101850" y="381000"/>
            <a:ext cx="3200400" cy="27432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46322803-954A-4EF2-C4E2-F93B1B603780}"/>
              </a:ext>
            </a:extLst>
          </p:cNvPr>
          <p:cNvSpPr/>
          <p:nvPr/>
        </p:nvSpPr>
        <p:spPr>
          <a:xfrm>
            <a:off x="2160588" y="509588"/>
            <a:ext cx="1066800" cy="685800"/>
          </a:xfrm>
          <a:prstGeom prst="heart">
            <a:avLst/>
          </a:prstGeom>
          <a:solidFill>
            <a:srgbClr val="F200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89C3F63D-2B41-E4C0-1919-F34F0FA20197}"/>
              </a:ext>
            </a:extLst>
          </p:cNvPr>
          <p:cNvSpPr/>
          <p:nvPr/>
        </p:nvSpPr>
        <p:spPr>
          <a:xfrm>
            <a:off x="5414706" y="3124200"/>
            <a:ext cx="3200400" cy="2743200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7866047A-9E76-E497-CAA3-3711030B41A4}"/>
              </a:ext>
            </a:extLst>
          </p:cNvPr>
          <p:cNvSpPr/>
          <p:nvPr/>
        </p:nvSpPr>
        <p:spPr>
          <a:xfrm>
            <a:off x="7370763" y="5095875"/>
            <a:ext cx="1066800" cy="685800"/>
          </a:xfrm>
          <a:prstGeom prst="heart">
            <a:avLst/>
          </a:prstGeom>
          <a:solidFill>
            <a:srgbClr val="F200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D8D48815-B3CE-14AB-6B00-45474A6DEF5F}"/>
              </a:ext>
            </a:extLst>
          </p:cNvPr>
          <p:cNvSpPr/>
          <p:nvPr/>
        </p:nvSpPr>
        <p:spPr>
          <a:xfrm>
            <a:off x="2146300" y="3052763"/>
            <a:ext cx="3200400" cy="2743200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D60DEF8B-04A4-029B-6F89-87F9CD4C827F}"/>
              </a:ext>
            </a:extLst>
          </p:cNvPr>
          <p:cNvSpPr/>
          <p:nvPr/>
        </p:nvSpPr>
        <p:spPr>
          <a:xfrm>
            <a:off x="2286000" y="5095875"/>
            <a:ext cx="1066800" cy="685800"/>
          </a:xfrm>
          <a:prstGeom prst="heart">
            <a:avLst/>
          </a:prstGeom>
          <a:solidFill>
            <a:srgbClr val="F200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>
            <a:hlinkClick r:id="rId5" action="ppaction://hlinksldjump"/>
            <a:extLst>
              <a:ext uri="{FF2B5EF4-FFF2-40B4-BE49-F238E27FC236}">
                <a16:creationId xmlns:a16="http://schemas.microsoft.com/office/drawing/2014/main" id="{59FEE9F2-0F58-6C97-C8DF-D6A601421BD3}"/>
              </a:ext>
            </a:extLst>
          </p:cNvPr>
          <p:cNvSpPr/>
          <p:nvPr/>
        </p:nvSpPr>
        <p:spPr>
          <a:xfrm>
            <a:off x="5397500" y="317706"/>
            <a:ext cx="3200400" cy="27432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025A2A2E-F511-C43D-6CFE-0B90EAAB851C}"/>
              </a:ext>
            </a:extLst>
          </p:cNvPr>
          <p:cNvSpPr/>
          <p:nvPr/>
        </p:nvSpPr>
        <p:spPr>
          <a:xfrm>
            <a:off x="7356475" y="509588"/>
            <a:ext cx="1066800" cy="685800"/>
          </a:xfrm>
          <a:prstGeom prst="heart">
            <a:avLst/>
          </a:prstGeom>
          <a:solidFill>
            <a:srgbClr val="F200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B08817-08B4-C562-64E7-2DF8791F2674}"/>
              </a:ext>
            </a:extLst>
          </p:cNvPr>
          <p:cNvSpPr/>
          <p:nvPr/>
        </p:nvSpPr>
        <p:spPr>
          <a:xfrm>
            <a:off x="4259262" y="2125714"/>
            <a:ext cx="2636838" cy="18796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id="{61AACCD4-66DD-E001-D6DA-64A51590240A}"/>
              </a:ext>
            </a:extLst>
          </p:cNvPr>
          <p:cNvSpPr/>
          <p:nvPr/>
        </p:nvSpPr>
        <p:spPr>
          <a:xfrm>
            <a:off x="4424363" y="2326482"/>
            <a:ext cx="877887" cy="469900"/>
          </a:xfrm>
          <a:prstGeom prst="heart">
            <a:avLst/>
          </a:prstGeom>
          <a:solidFill>
            <a:srgbClr val="F200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Snip Diagonal Corner Rectangle 18">
            <a:extLst>
              <a:ext uri="{FF2B5EF4-FFF2-40B4-BE49-F238E27FC236}">
                <a16:creationId xmlns:a16="http://schemas.microsoft.com/office/drawing/2014/main" id="{F1A8D0AE-E206-1D60-20B3-2A3E441B9534}"/>
              </a:ext>
            </a:extLst>
          </p:cNvPr>
          <p:cNvSpPr/>
          <p:nvPr/>
        </p:nvSpPr>
        <p:spPr>
          <a:xfrm>
            <a:off x="1101725" y="5824538"/>
            <a:ext cx="7315200" cy="952500"/>
          </a:xfrm>
          <a:prstGeom prst="snip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9F7B62-3603-0A93-D0BC-3D6760BD82E0}"/>
              </a:ext>
            </a:extLst>
          </p:cNvPr>
          <p:cNvSpPr/>
          <p:nvPr/>
        </p:nvSpPr>
        <p:spPr>
          <a:xfrm>
            <a:off x="1" y="0"/>
            <a:ext cx="3352799" cy="523220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Ô CỬA BÍ MẬT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E31A4-B850-249F-DCC3-B01C3CDF9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67201" y="381001"/>
            <a:ext cx="5368925" cy="6095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FCC11-0DE3-872C-C88E-25CA52419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9" y="660619"/>
            <a:ext cx="5334001" cy="5673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697426-D5DD-9224-1281-EF399C82C5A3}"/>
              </a:ext>
            </a:extLst>
          </p:cNvPr>
          <p:cNvSpPr txBox="1"/>
          <p:nvPr/>
        </p:nvSpPr>
        <p:spPr>
          <a:xfrm>
            <a:off x="1219200" y="6296027"/>
            <a:ext cx="716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 THỜ KHỔNG TỬ TẠI VĂN MIẾU (HÀ NỘI)</a:t>
            </a:r>
          </a:p>
        </p:txBody>
      </p:sp>
    </p:spTree>
    <p:extLst>
      <p:ext uri="{BB962C8B-B14F-4D97-AF65-F5344CB8AC3E}">
        <p14:creationId xmlns:p14="http://schemas.microsoft.com/office/powerpoint/2010/main" val="6391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5DA6EA-2D10-6649-F2F0-BCFEA1B71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31" y="228600"/>
            <a:ext cx="8568569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79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-13855"/>
            <a:ext cx="3810000" cy="762000"/>
          </a:xfrm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endParaRPr lang="en-US" sz="36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D6BD64-731B-8346-5E9E-563056E79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14400"/>
            <a:ext cx="2667000" cy="381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899CB5-043B-1B8E-BE0F-5CAFBB620580}"/>
              </a:ext>
            </a:extLst>
          </p:cNvPr>
          <p:cNvSpPr txBox="1"/>
          <p:nvPr/>
        </p:nvSpPr>
        <p:spPr>
          <a:xfrm>
            <a:off x="733425" y="4890655"/>
            <a:ext cx="2771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LÝ BẠCH (701-762)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C418F8-6B86-66D2-115C-70B62E0BF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0" y="938213"/>
            <a:ext cx="2667000" cy="381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B40C3A-122B-2BE4-8540-2CB828567139}"/>
              </a:ext>
            </a:extLst>
          </p:cNvPr>
          <p:cNvSpPr txBox="1"/>
          <p:nvPr/>
        </p:nvSpPr>
        <p:spPr>
          <a:xfrm>
            <a:off x="3495675" y="4890655"/>
            <a:ext cx="2771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ĐỖ PHỦ (712-770)</a:t>
            </a:r>
          </a:p>
        </p:txBody>
      </p:sp>
      <p:pic>
        <p:nvPicPr>
          <p:cNvPr id="1026" name="Picture 2" descr="Bạch Cư Dị – Wikipedia tiếng Việt">
            <a:extLst>
              <a:ext uri="{FF2B5EF4-FFF2-40B4-BE49-F238E27FC236}">
                <a16:creationId xmlns:a16="http://schemas.microsoft.com/office/drawing/2014/main" id="{F1B05C16-5C64-8259-D839-42EBB761D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4" y="938213"/>
            <a:ext cx="248602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751F94-241A-DC72-4486-741DF635A69C}"/>
              </a:ext>
            </a:extLst>
          </p:cNvPr>
          <p:cNvSpPr txBox="1"/>
          <p:nvPr/>
        </p:nvSpPr>
        <p:spPr>
          <a:xfrm>
            <a:off x="6096000" y="4899748"/>
            <a:ext cx="2933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BẠCH CƯ DỊ (772-846)</a:t>
            </a:r>
          </a:p>
        </p:txBody>
      </p:sp>
    </p:spTree>
    <p:extLst>
      <p:ext uri="{BB962C8B-B14F-4D97-AF65-F5344CB8AC3E}">
        <p14:creationId xmlns:p14="http://schemas.microsoft.com/office/powerpoint/2010/main" val="314025559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-13855"/>
            <a:ext cx="3810000" cy="762000"/>
          </a:xfrm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endParaRPr lang="en-US" sz="36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899CB5-043B-1B8E-BE0F-5CAFBB620580}"/>
              </a:ext>
            </a:extLst>
          </p:cNvPr>
          <p:cNvSpPr txBox="1"/>
          <p:nvPr/>
        </p:nvSpPr>
        <p:spPr>
          <a:xfrm>
            <a:off x="457200" y="955380"/>
            <a:ext cx="2771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NGHĨ TRONG ĐÊM THANH TĨNH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40C3A-122B-2BE4-8540-2CB828567139}"/>
              </a:ext>
            </a:extLst>
          </p:cNvPr>
          <p:cNvSpPr txBox="1"/>
          <p:nvPr/>
        </p:nvSpPr>
        <p:spPr>
          <a:xfrm>
            <a:off x="5410200" y="955380"/>
            <a:ext cx="2771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CA NHÀ TRANH BỊ GIÓ THU PHÁ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8117B8-9F71-FF7F-6D5E-85E67B5709C3}"/>
              </a:ext>
            </a:extLst>
          </p:cNvPr>
          <p:cNvSpPr txBox="1"/>
          <p:nvPr/>
        </p:nvSpPr>
        <p:spPr>
          <a:xfrm>
            <a:off x="152401" y="1899076"/>
            <a:ext cx="38099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rọi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F2A31E-05E5-9FCB-2516-94952A1D612F}"/>
              </a:ext>
            </a:extLst>
          </p:cNvPr>
          <p:cNvSpPr txBox="1"/>
          <p:nvPr/>
        </p:nvSpPr>
        <p:spPr>
          <a:xfrm>
            <a:off x="4186237" y="1955064"/>
            <a:ext cx="48053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sang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B3B7B6-73B5-A9AA-22E6-4A3A23F1A769}"/>
              </a:ext>
            </a:extLst>
          </p:cNvPr>
          <p:cNvCxnSpPr/>
          <p:nvPr/>
        </p:nvCxnSpPr>
        <p:spPr>
          <a:xfrm>
            <a:off x="4038600" y="955380"/>
            <a:ext cx="0" cy="34642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501478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-13855"/>
            <a:ext cx="3810000" cy="762000"/>
          </a:xfrm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endParaRPr lang="en-US" sz="36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91C79B-CFB7-AB3F-0AEB-707A5C388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652633"/>
            <a:ext cx="2771775" cy="32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6661D0-F9D3-4EB0-CCFC-CFA72B161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848" y="666921"/>
            <a:ext cx="3809999" cy="3305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4334B4-9689-0818-9A87-41191EA62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1" y="3944044"/>
            <a:ext cx="2771774" cy="28512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56C214-298A-593B-BD36-9B22DA964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826" y="4005956"/>
            <a:ext cx="2771774" cy="27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9261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-13855"/>
            <a:ext cx="3810000" cy="762000"/>
          </a:xfrm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endParaRPr lang="en-US" sz="36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0D0EC-22E3-27DE-9B6B-F32CF5808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95400"/>
            <a:ext cx="4572000" cy="4038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E535A5-2A97-316E-76AB-79568A0F4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1295400"/>
            <a:ext cx="4329112" cy="4038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70AE96-C89B-1B63-46D7-BA2478213D74}"/>
              </a:ext>
            </a:extLst>
          </p:cNvPr>
          <p:cNvSpPr txBox="1"/>
          <p:nvPr/>
        </p:nvSpPr>
        <p:spPr>
          <a:xfrm>
            <a:off x="876300" y="5439846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 LẠC ĐẠI ĐIỂN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4CE83F-B980-15A6-0B62-4D3E6EC4009D}"/>
              </a:ext>
            </a:extLst>
          </p:cNvPr>
          <p:cNvSpPr txBox="1"/>
          <p:nvPr/>
        </p:nvSpPr>
        <p:spPr>
          <a:xfrm>
            <a:off x="5410200" y="5377934"/>
            <a:ext cx="350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TỨ KHỐ TOÀN THƯ</a:t>
            </a:r>
          </a:p>
        </p:txBody>
      </p:sp>
    </p:spTree>
    <p:extLst>
      <p:ext uri="{BB962C8B-B14F-4D97-AF65-F5344CB8AC3E}">
        <p14:creationId xmlns:p14="http://schemas.microsoft.com/office/powerpoint/2010/main" val="213481643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-13855"/>
            <a:ext cx="3810000" cy="762000"/>
          </a:xfrm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endParaRPr lang="en-US" sz="36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734291"/>
          <a:ext cx="8763000" cy="6125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685">
                <a:tc>
                  <a:txBody>
                    <a:bodyPr/>
                    <a:lstStyle/>
                    <a:p>
                      <a:pPr indent="254000" algn="l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Thành tựu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7010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học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tựu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phú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kịch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tiểu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thuyết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xuất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nổi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Bạch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Đỗ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Phủ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Bạch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Cư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Dị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xuất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tiểu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thuyết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sộ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hưởng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sâu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"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Tứ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":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"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Thủy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hử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"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Thi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Nại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Am.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"Tam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Quốc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diễn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nghĩa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”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La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Quán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Trung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"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Tây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du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ký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"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Ngô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Thừa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Ân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"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Hồng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lâu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mộng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"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Tào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Tuyết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Cần</a:t>
                      </a: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7214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Sử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học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Từ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thời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Đường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,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các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cơ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quan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chép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sử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được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thành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lập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,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nhiều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bộ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sử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lớn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được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biên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soạn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…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5599313"/>
      </p:ext>
    </p:extLst>
  </p:cSld>
  <p:clrMapOvr>
    <a:masterClrMapping/>
  </p:clrMapOvr>
  <p:transition>
    <p:split orient="vert"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322572-1B71-3B12-4663-6565A0350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44792"/>
            <a:ext cx="8534399" cy="65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46236"/>
      </p:ext>
    </p:extLst>
  </p:cSld>
  <p:clrMapOvr>
    <a:masterClrMapping/>
  </p:clrMapOvr>
  <p:transition>
    <p:split orient="vert"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47800" y="152400"/>
            <a:ext cx="89916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B5B74-F723-61F1-3B58-1321F2DADEBB}"/>
              </a:ext>
            </a:extLst>
          </p:cNvPr>
          <p:cNvSpPr txBox="1"/>
          <p:nvPr/>
        </p:nvSpPr>
        <p:spPr>
          <a:xfrm>
            <a:off x="266700" y="681365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893D276-F09D-F00A-13C6-0D47ACEA2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924625"/>
              </p:ext>
            </p:extLst>
          </p:nvPr>
        </p:nvGraphicFramePr>
        <p:xfrm>
          <a:off x="762000" y="1494770"/>
          <a:ext cx="7391400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3800">
                  <a:extLst>
                    <a:ext uri="{9D8B030D-6E8A-4147-A177-3AD203B41FA5}">
                      <a16:colId xmlns:a16="http://schemas.microsoft.com/office/drawing/2014/main" val="3092755693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2409773394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52249297"/>
                    </a:ext>
                  </a:extLst>
                </a:gridCol>
              </a:tblGrid>
              <a:tr h="64135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020654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6743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 KHẮC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402189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 HOẠ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267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919711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CA5F13-6C9F-F922-BEA0-B173CAA9A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838200"/>
            <a:ext cx="8153400" cy="472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6B5B74-F723-61F1-3B58-1321F2DADEBB}"/>
              </a:ext>
            </a:extLst>
          </p:cNvPr>
          <p:cNvSpPr txBox="1"/>
          <p:nvPr/>
        </p:nvSpPr>
        <p:spPr>
          <a:xfrm>
            <a:off x="381000" y="5618946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720.000m2. </a:t>
            </a:r>
          </a:p>
        </p:txBody>
      </p:sp>
    </p:spTree>
    <p:extLst>
      <p:ext uri="{BB962C8B-B14F-4D97-AF65-F5344CB8AC3E}">
        <p14:creationId xmlns:p14="http://schemas.microsoft.com/office/powerpoint/2010/main" val="425755131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>
            <a:extLst>
              <a:ext uri="{FF2B5EF4-FFF2-40B4-BE49-F238E27FC236}">
                <a16:creationId xmlns:a16="http://schemas.microsoft.com/office/drawing/2014/main" id="{4CDCC1B0-3D14-5594-7270-E0264CDD03DA}"/>
              </a:ext>
            </a:extLst>
          </p:cNvPr>
          <p:cNvSpPr/>
          <p:nvPr/>
        </p:nvSpPr>
        <p:spPr>
          <a:xfrm>
            <a:off x="838200" y="609600"/>
            <a:ext cx="7315200" cy="1905000"/>
          </a:xfrm>
          <a:prstGeom prst="snip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Snip Diagonal Corner Rectangle 2">
            <a:extLst>
              <a:ext uri="{FF2B5EF4-FFF2-40B4-BE49-F238E27FC236}">
                <a16:creationId xmlns:a16="http://schemas.microsoft.com/office/drawing/2014/main" id="{CE995415-A33A-18CA-A528-7F0DB52137EF}"/>
              </a:ext>
            </a:extLst>
          </p:cNvPr>
          <p:cNvSpPr/>
          <p:nvPr/>
        </p:nvSpPr>
        <p:spPr>
          <a:xfrm>
            <a:off x="838200" y="3352800"/>
            <a:ext cx="7315200" cy="990600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miley Face 3">
            <a:hlinkClick r:id="rId2" action="ppaction://hlinksldjump"/>
            <a:extLst>
              <a:ext uri="{FF2B5EF4-FFF2-40B4-BE49-F238E27FC236}">
                <a16:creationId xmlns:a16="http://schemas.microsoft.com/office/drawing/2014/main" id="{D813B66C-B2CC-9E43-3900-81C10B4C5A6B}"/>
              </a:ext>
            </a:extLst>
          </p:cNvPr>
          <p:cNvSpPr/>
          <p:nvPr/>
        </p:nvSpPr>
        <p:spPr>
          <a:xfrm>
            <a:off x="7848600" y="5943600"/>
            <a:ext cx="1143000" cy="762000"/>
          </a:xfrm>
          <a:prstGeom prst="smileyFac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47800" y="152400"/>
            <a:ext cx="89916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B5B74-F723-61F1-3B58-1321F2DADEBB}"/>
              </a:ext>
            </a:extLst>
          </p:cNvPr>
          <p:cNvSpPr txBox="1"/>
          <p:nvPr/>
        </p:nvSpPr>
        <p:spPr>
          <a:xfrm>
            <a:off x="1135558" y="6191905"/>
            <a:ext cx="3005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6410E0-0D9E-B0FC-A4ED-436A7368D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533400"/>
            <a:ext cx="4580930" cy="563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294AC9-A157-7C6E-FD5E-BD138DAE7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588" y="533400"/>
            <a:ext cx="3910012" cy="563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A40842-0B7D-6EF5-7291-5519A4CCB1BB}"/>
              </a:ext>
            </a:extLst>
          </p:cNvPr>
          <p:cNvSpPr txBox="1"/>
          <p:nvPr/>
        </p:nvSpPr>
        <p:spPr>
          <a:xfrm>
            <a:off x="5715000" y="6182380"/>
            <a:ext cx="3005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9764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47800" y="152400"/>
            <a:ext cx="89916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E44692-C450-1781-4EC2-911CB58A5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09587"/>
            <a:ext cx="8115300" cy="4648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A0A940-BEEA-DC78-1925-5CE2FFD771FE}"/>
              </a:ext>
            </a:extLst>
          </p:cNvPr>
          <p:cNvSpPr txBox="1"/>
          <p:nvPr/>
        </p:nvSpPr>
        <p:spPr>
          <a:xfrm>
            <a:off x="419100" y="5172074"/>
            <a:ext cx="8496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12,13,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TQ,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UNESSCO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TG)</a:t>
            </a:r>
          </a:p>
        </p:txBody>
      </p:sp>
    </p:spTree>
    <p:extLst>
      <p:ext uri="{BB962C8B-B14F-4D97-AF65-F5344CB8AC3E}">
        <p14:creationId xmlns:p14="http://schemas.microsoft.com/office/powerpoint/2010/main" val="405544174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3C278-4702-89A3-41B0-E97049B4E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90600"/>
            <a:ext cx="5029200" cy="5562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72848B-FF16-3FCF-AC08-1050D8BDD505}"/>
              </a:ext>
            </a:extLst>
          </p:cNvPr>
          <p:cNvSpPr txBox="1"/>
          <p:nvPr/>
        </p:nvSpPr>
        <p:spPr>
          <a:xfrm>
            <a:off x="5867400" y="1000125"/>
            <a:ext cx="2895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Cao 71m,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(713)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(803).</a:t>
            </a:r>
          </a:p>
        </p:txBody>
      </p:sp>
    </p:spTree>
    <p:extLst>
      <p:ext uri="{BB962C8B-B14F-4D97-AF65-F5344CB8AC3E}">
        <p14:creationId xmlns:p14="http://schemas.microsoft.com/office/powerpoint/2010/main" val="61376483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769483-72E2-A872-BC50-2B8415B82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14400"/>
            <a:ext cx="8077200" cy="546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099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47800" y="152400"/>
            <a:ext cx="89916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37D816-7753-932C-052A-FF29D86DE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11708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47800" y="152400"/>
            <a:ext cx="89916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A0A940-BEEA-DC78-1925-5CE2FFD771FE}"/>
              </a:ext>
            </a:extLst>
          </p:cNvPr>
          <p:cNvSpPr txBox="1"/>
          <p:nvPr/>
        </p:nvSpPr>
        <p:spPr>
          <a:xfrm>
            <a:off x="2895600" y="6162675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05BF96-0439-C650-EAD0-E32B7B0CD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533400"/>
            <a:ext cx="831532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1405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47800" y="152400"/>
            <a:ext cx="89916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4CECBE-69C8-9C01-D58B-C599761B9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62000"/>
            <a:ext cx="7924800" cy="5213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201E38-D61D-FC6E-AB62-F585D42D4C2F}"/>
              </a:ext>
            </a:extLst>
          </p:cNvPr>
          <p:cNvSpPr txBox="1"/>
          <p:nvPr/>
        </p:nvSpPr>
        <p:spPr>
          <a:xfrm>
            <a:off x="2286000" y="6123801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 CHAIMUN- ĐƯỜNG BÁ HỔ</a:t>
            </a:r>
          </a:p>
        </p:txBody>
      </p:sp>
    </p:spTree>
    <p:extLst>
      <p:ext uri="{BB962C8B-B14F-4D97-AF65-F5344CB8AC3E}">
        <p14:creationId xmlns:p14="http://schemas.microsoft.com/office/powerpoint/2010/main" val="1179952330"/>
      </p:ext>
    </p:extLst>
  </p:cSld>
  <p:clrMapOvr>
    <a:masterClrMapping/>
  </p:clrMapOvr>
  <p:transition>
    <p:split orient="vert" dir="in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47800" y="152400"/>
            <a:ext cx="89916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ED6A6-18E2-2A6A-A4CD-F07D77AE3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85800"/>
            <a:ext cx="8001001" cy="5257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CAF9DD-87ED-FD4E-0A1F-9A50C328CCB9}"/>
              </a:ext>
            </a:extLst>
          </p:cNvPr>
          <p:cNvSpPr txBox="1"/>
          <p:nvPr/>
        </p:nvSpPr>
        <p:spPr>
          <a:xfrm>
            <a:off x="1752600" y="6093767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HOÀN KIẾM- TRƯƠNG HÁN MINH</a:t>
            </a:r>
          </a:p>
        </p:txBody>
      </p:sp>
    </p:spTree>
    <p:extLst>
      <p:ext uri="{BB962C8B-B14F-4D97-AF65-F5344CB8AC3E}">
        <p14:creationId xmlns:p14="http://schemas.microsoft.com/office/powerpoint/2010/main" val="53047914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447800" y="152400"/>
            <a:ext cx="89916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893D276-F09D-F00A-13C6-0D47ACEA2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349631"/>
              </p:ext>
            </p:extLst>
          </p:nvPr>
        </p:nvGraphicFramePr>
        <p:xfrm>
          <a:off x="762000" y="624205"/>
          <a:ext cx="7391400" cy="5609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3800">
                  <a:extLst>
                    <a:ext uri="{9D8B030D-6E8A-4147-A177-3AD203B41FA5}">
                      <a16:colId xmlns:a16="http://schemas.microsoft.com/office/drawing/2014/main" val="3092755693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2409773394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val="152249297"/>
                    </a:ext>
                  </a:extLst>
                </a:gridCol>
              </a:tblGrid>
              <a:tr h="64135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020654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chùa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Tam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6743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 KHẮC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402189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 HOẠ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267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018060"/>
      </p:ext>
    </p:extLst>
  </p:cSld>
  <p:clrMapOvr>
    <a:masterClrMapping/>
  </p:clrMapOvr>
  <p:transition>
    <p:split orient="vert"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3200" b="1" dirty="0">
                <a:cs typeface="Times New Roman" panose="02020603050405020304" pitchFamily="18" charset="0"/>
              </a:rPr>
              <a:t>ỷ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233759"/>
              </p:ext>
            </p:extLst>
          </p:nvPr>
        </p:nvGraphicFramePr>
        <p:xfrm>
          <a:off x="152400" y="1069914"/>
          <a:ext cx="8915400" cy="4780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8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6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1403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Thành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tựu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hóa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tưởng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0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học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19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hử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Tam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học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chép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soạn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trúc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Điêu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khắc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hoạ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Phpng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0045842"/>
      </p:ext>
    </p:extLst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>
            <a:extLst>
              <a:ext uri="{FF2B5EF4-FFF2-40B4-BE49-F238E27FC236}">
                <a16:creationId xmlns:a16="http://schemas.microsoft.com/office/drawing/2014/main" id="{4B0C3011-32B6-DB6B-3867-32B97D9B243A}"/>
              </a:ext>
            </a:extLst>
          </p:cNvPr>
          <p:cNvSpPr/>
          <p:nvPr/>
        </p:nvSpPr>
        <p:spPr>
          <a:xfrm>
            <a:off x="838200" y="609600"/>
            <a:ext cx="7315200" cy="1905000"/>
          </a:xfrm>
          <a:prstGeom prst="snip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Snip Diagonal Corner Rectangle 2">
            <a:extLst>
              <a:ext uri="{FF2B5EF4-FFF2-40B4-BE49-F238E27FC236}">
                <a16:creationId xmlns:a16="http://schemas.microsoft.com/office/drawing/2014/main" id="{E8E80453-33BD-97A2-FAF1-55B5345F14AB}"/>
              </a:ext>
            </a:extLst>
          </p:cNvPr>
          <p:cNvSpPr/>
          <p:nvPr/>
        </p:nvSpPr>
        <p:spPr>
          <a:xfrm>
            <a:off x="838200" y="3352800"/>
            <a:ext cx="7315200" cy="1600200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</p:txBody>
      </p:sp>
      <p:sp>
        <p:nvSpPr>
          <p:cNvPr id="4" name="Smiley Face 3">
            <a:hlinkClick r:id="rId2" action="ppaction://hlinksldjump"/>
            <a:extLst>
              <a:ext uri="{FF2B5EF4-FFF2-40B4-BE49-F238E27FC236}">
                <a16:creationId xmlns:a16="http://schemas.microsoft.com/office/drawing/2014/main" id="{DD13047E-C20D-82C0-47A9-91D63030D923}"/>
              </a:ext>
            </a:extLst>
          </p:cNvPr>
          <p:cNvSpPr/>
          <p:nvPr/>
        </p:nvSpPr>
        <p:spPr>
          <a:xfrm>
            <a:off x="7848600" y="5943600"/>
            <a:ext cx="1143000" cy="762000"/>
          </a:xfrm>
          <a:prstGeom prst="smileyFac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78637-6313-8837-15C5-4EEDF72CCD39}"/>
              </a:ext>
            </a:extLst>
          </p:cNvPr>
          <p:cNvSpPr txBox="1"/>
          <p:nvPr/>
        </p:nvSpPr>
        <p:spPr>
          <a:xfrm>
            <a:off x="609600" y="685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 KÊ CÁC THÀNH TỰU VĂN HOÁ CHỦ YẾU CỦA TRUNG QUỐC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4492241-6571-1B8A-FE37-9A4FE8455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237304"/>
              </p:ext>
            </p:extLst>
          </p:nvPr>
        </p:nvGraphicFramePr>
        <p:xfrm>
          <a:off x="609600" y="1516797"/>
          <a:ext cx="7924800" cy="4655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1600">
                  <a:extLst>
                    <a:ext uri="{9D8B030D-6E8A-4147-A177-3AD203B41FA5}">
                      <a16:colId xmlns:a16="http://schemas.microsoft.com/office/drawing/2014/main" val="2108275743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769590236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493150783"/>
                    </a:ext>
                  </a:extLst>
                </a:gridCol>
              </a:tblGrid>
              <a:tr h="72740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168925"/>
                  </a:ext>
                </a:extLst>
              </a:tr>
              <a:tr h="7274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 TƯỞNG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977600"/>
                  </a:ext>
                </a:extLst>
              </a:tr>
              <a:tr h="130933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 VÀ SỬ HỌC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861412"/>
                  </a:ext>
                </a:extLst>
              </a:tr>
              <a:tr h="18912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TRÚC, ĐIÊU KHẮC, HỘI HOẠ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922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84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78637-6313-8837-15C5-4EEDF72CCD39}"/>
              </a:ext>
            </a:extLst>
          </p:cNvPr>
          <p:cNvSpPr txBox="1"/>
          <p:nvPr/>
        </p:nvSpPr>
        <p:spPr>
          <a:xfrm>
            <a:off x="609600" y="685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 KÊ CÁC THÀNH TỰU VĂN HOÁ CHỦ YẾU CỦA TRUNG QUỐC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4492241-6571-1B8A-FE37-9A4FE8455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554392"/>
              </p:ext>
            </p:extLst>
          </p:nvPr>
        </p:nvGraphicFramePr>
        <p:xfrm>
          <a:off x="304800" y="1516796"/>
          <a:ext cx="8534400" cy="5326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>
                  <a:extLst>
                    <a:ext uri="{9D8B030D-6E8A-4147-A177-3AD203B41FA5}">
                      <a16:colId xmlns:a16="http://schemas.microsoft.com/office/drawing/2014/main" val="2108275743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769590236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493150783"/>
                    </a:ext>
                  </a:extLst>
                </a:gridCol>
              </a:tblGrid>
              <a:tr h="786938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168925"/>
                  </a:ext>
                </a:extLst>
              </a:tr>
              <a:tr h="7869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 TƯỞNG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977600"/>
                  </a:ext>
                </a:extLst>
              </a:tr>
              <a:tr h="141648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 VÀ SỬ HỌC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861412"/>
                  </a:ext>
                </a:extLst>
              </a:tr>
              <a:tr h="17966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TRÚC, ĐIÊU KHẮC, HỘI HOẠ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92214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2787BF3-5126-5D1F-6D9C-37A44062963F}"/>
              </a:ext>
            </a:extLst>
          </p:cNvPr>
          <p:cNvSpPr txBox="1"/>
          <p:nvPr/>
        </p:nvSpPr>
        <p:spPr>
          <a:xfrm>
            <a:off x="3505200" y="25146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 GIÁO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D20A68-BC1A-4D06-27E1-CB0C1DD17A3C}"/>
              </a:ext>
            </a:extLst>
          </p:cNvPr>
          <p:cNvSpPr txBox="1"/>
          <p:nvPr/>
        </p:nvSpPr>
        <p:spPr>
          <a:xfrm>
            <a:off x="5943600" y="2308472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g/c PK,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8B5FA-6A40-1811-1F95-837208D8EC6F}"/>
              </a:ext>
            </a:extLst>
          </p:cNvPr>
          <p:cNvSpPr txBox="1"/>
          <p:nvPr/>
        </p:nvSpPr>
        <p:spPr>
          <a:xfrm>
            <a:off x="3086100" y="3508800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2686A7-57D6-A8EB-4DFC-36DF348788BB}"/>
              </a:ext>
            </a:extLst>
          </p:cNvPr>
          <p:cNvSpPr txBox="1"/>
          <p:nvPr/>
        </p:nvSpPr>
        <p:spPr>
          <a:xfrm>
            <a:off x="5943600" y="3423075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07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5B2119-47C1-7752-4C15-08A96FB58D6F}"/>
              </a:ext>
            </a:extLst>
          </p:cNvPr>
          <p:cNvSpPr txBox="1"/>
          <p:nvPr/>
        </p:nvSpPr>
        <p:spPr>
          <a:xfrm>
            <a:off x="1219200" y="314682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DIỆN NHÂN VẬT, ĐỊA DANH LỊCH SỬ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D3825-9CF7-CB92-DA23-B8C6A2362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90600"/>
            <a:ext cx="6934200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7A199C-4506-0976-ACC3-D566039917A5}"/>
              </a:ext>
            </a:extLst>
          </p:cNvPr>
          <p:cNvSpPr txBox="1"/>
          <p:nvPr/>
        </p:nvSpPr>
        <p:spPr>
          <a:xfrm>
            <a:off x="3733800" y="5710535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KHỔNG TỬ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A63057-6176-ED34-6E57-6AD57EE87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4495800" cy="457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CCC877-B7FA-B786-90A2-7003BAB7523A}"/>
              </a:ext>
            </a:extLst>
          </p:cNvPr>
          <p:cNvSpPr txBox="1"/>
          <p:nvPr/>
        </p:nvSpPr>
        <p:spPr>
          <a:xfrm>
            <a:off x="4114800" y="5562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ĐỖ PHỦ</a:t>
            </a:r>
          </a:p>
        </p:txBody>
      </p:sp>
    </p:spTree>
    <p:extLst>
      <p:ext uri="{BB962C8B-B14F-4D97-AF65-F5344CB8AC3E}">
        <p14:creationId xmlns:p14="http://schemas.microsoft.com/office/powerpoint/2010/main" val="82172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5B2119-47C1-7752-4C15-08A96FB58D6F}"/>
              </a:ext>
            </a:extLst>
          </p:cNvPr>
          <p:cNvSpPr txBox="1"/>
          <p:nvPr/>
        </p:nvSpPr>
        <p:spPr>
          <a:xfrm>
            <a:off x="1143000" y="3810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DIỆN NHÂN VẬT, ĐỊA DANH LỊCH SỬ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7A199C-4506-0976-ACC3-D566039917A5}"/>
              </a:ext>
            </a:extLst>
          </p:cNvPr>
          <p:cNvSpPr txBox="1"/>
          <p:nvPr/>
        </p:nvSpPr>
        <p:spPr>
          <a:xfrm>
            <a:off x="3048000" y="595378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THẬP TAM LĂNG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EAA6E-FA0B-FDCD-657E-9DA6AEBF8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42665"/>
            <a:ext cx="7467600" cy="4357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08AA10-75D9-2755-F237-48898739E1AE}"/>
              </a:ext>
            </a:extLst>
          </p:cNvPr>
          <p:cNvSpPr txBox="1"/>
          <p:nvPr/>
        </p:nvSpPr>
        <p:spPr>
          <a:xfrm>
            <a:off x="3733800" y="5662018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BÀN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E8853A-A801-1427-269A-BABD12376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073496"/>
            <a:ext cx="8305800" cy="471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1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762000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23F618-03EF-B57B-61E6-B3B81A9CACE9}"/>
              </a:ext>
            </a:extLst>
          </p:cNvPr>
          <p:cNvSpPr txBox="1"/>
          <p:nvPr/>
        </p:nvSpPr>
        <p:spPr>
          <a:xfrm>
            <a:off x="609600" y="272117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BBF403-B40C-3626-E725-640D6D926090}"/>
              </a:ext>
            </a:extLst>
          </p:cNvPr>
          <p:cNvSpPr txBox="1"/>
          <p:nvPr/>
        </p:nvSpPr>
        <p:spPr>
          <a:xfrm>
            <a:off x="652462" y="1828800"/>
            <a:ext cx="5367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8- VƯƠNG TRIỀU GÚP-TA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1E989-C746-D059-BBAA-1FC9BB921FD3}"/>
              </a:ext>
            </a:extLst>
          </p:cNvPr>
          <p:cNvSpPr txBox="1"/>
          <p:nvPr/>
        </p:nvSpPr>
        <p:spPr>
          <a:xfrm>
            <a:off x="342900" y="2366307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1:Tìm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8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35D11-DC05-4E0B-4C98-8C6C511A3E4E}"/>
              </a:ext>
            </a:extLst>
          </p:cNvPr>
          <p:cNvSpPr txBox="1"/>
          <p:nvPr/>
        </p:nvSpPr>
        <p:spPr>
          <a:xfrm>
            <a:off x="333374" y="3403580"/>
            <a:ext cx="865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3:Tình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</a:t>
            </a:r>
            <a:endParaRPr lang="en-US" sz="28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75CAE0-7818-1C35-4450-07835F7D65AA}"/>
              </a:ext>
            </a:extLst>
          </p:cNvPr>
          <p:cNvSpPr txBox="1"/>
          <p:nvPr/>
        </p:nvSpPr>
        <p:spPr>
          <a:xfrm>
            <a:off x="333375" y="2889527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2:Tình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</a:t>
            </a:r>
            <a:endParaRPr lang="en-US" sz="28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A72988-2D5A-8224-C3B5-A320C2AF3399}"/>
              </a:ext>
            </a:extLst>
          </p:cNvPr>
          <p:cNvSpPr txBox="1"/>
          <p:nvPr/>
        </p:nvSpPr>
        <p:spPr>
          <a:xfrm>
            <a:off x="333374" y="3935967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4:Một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Gúp</a:t>
            </a:r>
            <a:r>
              <a:rPr lang="en-GB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</a:t>
            </a:r>
            <a:endParaRPr lang="en-US" sz="28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8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>
            <a:extLst>
              <a:ext uri="{FF2B5EF4-FFF2-40B4-BE49-F238E27FC236}">
                <a16:creationId xmlns:a16="http://schemas.microsoft.com/office/drawing/2014/main" id="{5B976F91-408F-6505-7B9F-812953E54037}"/>
              </a:ext>
            </a:extLst>
          </p:cNvPr>
          <p:cNvSpPr/>
          <p:nvPr/>
        </p:nvSpPr>
        <p:spPr>
          <a:xfrm>
            <a:off x="838200" y="609600"/>
            <a:ext cx="7315200" cy="1905000"/>
          </a:xfrm>
          <a:prstGeom prst="snip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Snip Diagonal Corner Rectangle 2">
            <a:extLst>
              <a:ext uri="{FF2B5EF4-FFF2-40B4-BE49-F238E27FC236}">
                <a16:creationId xmlns:a16="http://schemas.microsoft.com/office/drawing/2014/main" id="{8509BED7-8622-E3FC-A7F9-D9AF82A718AC}"/>
              </a:ext>
            </a:extLst>
          </p:cNvPr>
          <p:cNvSpPr/>
          <p:nvPr/>
        </p:nvSpPr>
        <p:spPr>
          <a:xfrm>
            <a:off x="838200" y="3352800"/>
            <a:ext cx="7315200" cy="990600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miley Face 3">
            <a:hlinkClick r:id="rId2" action="ppaction://hlinksldjump"/>
            <a:extLst>
              <a:ext uri="{FF2B5EF4-FFF2-40B4-BE49-F238E27FC236}">
                <a16:creationId xmlns:a16="http://schemas.microsoft.com/office/drawing/2014/main" id="{D542E6FB-D478-F803-2F32-85D7767B3ECA}"/>
              </a:ext>
            </a:extLst>
          </p:cNvPr>
          <p:cNvSpPr/>
          <p:nvPr/>
        </p:nvSpPr>
        <p:spPr>
          <a:xfrm>
            <a:off x="7848600" y="5943600"/>
            <a:ext cx="1143000" cy="762000"/>
          </a:xfrm>
          <a:prstGeom prst="smileyFac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>
            <a:extLst>
              <a:ext uri="{FF2B5EF4-FFF2-40B4-BE49-F238E27FC236}">
                <a16:creationId xmlns:a16="http://schemas.microsoft.com/office/drawing/2014/main" id="{9371BDDF-98B7-AB07-6A10-B26941260EFF}"/>
              </a:ext>
            </a:extLst>
          </p:cNvPr>
          <p:cNvSpPr/>
          <p:nvPr/>
        </p:nvSpPr>
        <p:spPr>
          <a:xfrm>
            <a:off x="838200" y="609600"/>
            <a:ext cx="7315200" cy="1905000"/>
          </a:xfrm>
          <a:prstGeom prst="snip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Snip Diagonal Corner Rectangle 2">
            <a:extLst>
              <a:ext uri="{FF2B5EF4-FFF2-40B4-BE49-F238E27FC236}">
                <a16:creationId xmlns:a16="http://schemas.microsoft.com/office/drawing/2014/main" id="{B6681F5C-F824-4CD2-C682-D7AB51710634}"/>
              </a:ext>
            </a:extLst>
          </p:cNvPr>
          <p:cNvSpPr/>
          <p:nvPr/>
        </p:nvSpPr>
        <p:spPr>
          <a:xfrm>
            <a:off x="838200" y="3352800"/>
            <a:ext cx="7315200" cy="990600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miley Face 3">
            <a:hlinkClick r:id="rId2" action="ppaction://hlinksldjump"/>
            <a:extLst>
              <a:ext uri="{FF2B5EF4-FFF2-40B4-BE49-F238E27FC236}">
                <a16:creationId xmlns:a16="http://schemas.microsoft.com/office/drawing/2014/main" id="{93B30DEB-73D2-25B6-0653-9B9275D862C4}"/>
              </a:ext>
            </a:extLst>
          </p:cNvPr>
          <p:cNvSpPr/>
          <p:nvPr/>
        </p:nvSpPr>
        <p:spPr>
          <a:xfrm>
            <a:off x="7848600" y="5943600"/>
            <a:ext cx="1143000" cy="762000"/>
          </a:xfrm>
          <a:prstGeom prst="smileyFac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219200"/>
            <a:ext cx="8915400" cy="7620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solidFill>
                  <a:srgbClr val="FA151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 10- BÀI 7. </a:t>
            </a:r>
            <a:br>
              <a:rPr lang="en-US" sz="2800" b="1" dirty="0">
                <a:solidFill>
                  <a:srgbClr val="FA151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 THÀNH TỰU VĂN HÓA CHỦ YẾU CỦA TRUNG QUỐC TỪ THẾ KỈ VII ĐẾN GIỮA THẾ KỈ XIX</a:t>
            </a:r>
            <a:br>
              <a:rPr lang="en-US" sz="2800" b="1" dirty="0">
                <a:solidFill>
                  <a:srgbClr val="FA151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br>
              <a:rPr lang="en-US" b="1" dirty="0"/>
            </a:b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981200"/>
            <a:ext cx="8763000" cy="399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 TIÊU CẦN ĐẠT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algn="just">
              <a:lnSpc>
                <a:spcPct val="13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Giới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thiệu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tựu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chủ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yếu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hóa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VII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XIX (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Nho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giáo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kiến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trúc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,…).</a:t>
            </a:r>
            <a:endParaRPr lang="en-US" sz="2400" b="1" dirty="0">
              <a:solidFill>
                <a:srgbClr val="5A392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những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thành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tựu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chủ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yếu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văn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hóa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từ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VII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đến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giữa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</a:rPr>
              <a:t> XIX.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9176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872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59D6EF-669C-B2E4-717A-BFB5C0C6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41" y="674906"/>
            <a:ext cx="4851318" cy="579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F1879-A09B-73B5-08B1-9398BB307A6E}"/>
              </a:ext>
            </a:extLst>
          </p:cNvPr>
          <p:cNvSpPr txBox="1"/>
          <p:nvPr/>
        </p:nvSpPr>
        <p:spPr>
          <a:xfrm>
            <a:off x="2273320" y="6447353"/>
            <a:ext cx="459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KHỔNG TỬ (551TCN-479 TCN)</a:t>
            </a:r>
          </a:p>
        </p:txBody>
      </p:sp>
    </p:spTree>
    <p:extLst>
      <p:ext uri="{BB962C8B-B14F-4D97-AF65-F5344CB8AC3E}">
        <p14:creationId xmlns:p14="http://schemas.microsoft.com/office/powerpoint/2010/main" val="374719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6330"/>
            <a:ext cx="9067800" cy="598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454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3F1879-A09B-73B5-08B1-9398BB307A6E}"/>
              </a:ext>
            </a:extLst>
          </p:cNvPr>
          <p:cNvSpPr txBox="1"/>
          <p:nvPr/>
        </p:nvSpPr>
        <p:spPr>
          <a:xfrm>
            <a:off x="1943100" y="646331"/>
            <a:ext cx="4876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 GIÁO: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CƯƠNG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Cha – con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 THƯỜNG: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TÒNG: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 ĐỨC: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Dung,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05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2263</TotalTime>
  <Words>1352</Words>
  <Application>Microsoft Office PowerPoint</Application>
  <PresentationFormat>On-screen Show (4:3)</PresentationFormat>
  <Paragraphs>161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10- BÀI 7.  CÁC THÀNH TỰU VĂN HÓA CHỦ YẾU CỦA TRUNG QUỐC TỪ THẾ KỈ VII ĐẾN GIỮA THẾ KỈ XIX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Văn học, sử học</vt:lpstr>
      <vt:lpstr>2. Văn học, sử học</vt:lpstr>
      <vt:lpstr>2. Văn học, sử học</vt:lpstr>
      <vt:lpstr>2. Văn học, sử học</vt:lpstr>
      <vt:lpstr>2. Văn học, sử học</vt:lpstr>
      <vt:lpstr>PowerPoint Presentation</vt:lpstr>
      <vt:lpstr>3. Kiến trúc, điêu khắc, hội họa </vt:lpstr>
      <vt:lpstr>3. Kiến trúc, điêu khắc, hội họa </vt:lpstr>
      <vt:lpstr>3. Kiến trúc, điêu khắc, hội họa </vt:lpstr>
      <vt:lpstr>3. Kiến trúc, điêu khắc, hội họa </vt:lpstr>
      <vt:lpstr>3. Kiến trúc, điêu khắc, hội họa </vt:lpstr>
      <vt:lpstr>3. Kiến trúc, điêu khắc, hội họa </vt:lpstr>
      <vt:lpstr>3. Kiến trúc, điêu khắc, hội họa </vt:lpstr>
      <vt:lpstr>3. Kiến trúc, điêu khắc, hội họa </vt:lpstr>
      <vt:lpstr>3. Kiến trúc, điêu khắc, hội họa </vt:lpstr>
      <vt:lpstr>3. Kiến trúc, điêu khắc, hội họa </vt:lpstr>
      <vt:lpstr>3. Kiến trúc, điêu khắc, hội họa </vt:lpstr>
      <vt:lpstr>Những thành tựu chủ yếu của văn hóa Trung Quốc từ thế kỷ VII đến giữa thế kỷ XIX </vt:lpstr>
      <vt:lpstr>LUYỆN TẬP</vt:lpstr>
      <vt:lpstr>LUYỆN TẬP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Nguyễn Thị Thuý Hoà</cp:lastModifiedBy>
  <cp:revision>75</cp:revision>
  <dcterms:created xsi:type="dcterms:W3CDTF">2021-07-19T08:13:53Z</dcterms:created>
  <dcterms:modified xsi:type="dcterms:W3CDTF">2022-10-22T02:23:45Z</dcterms:modified>
</cp:coreProperties>
</file>