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2" r:id="rId2"/>
    <p:sldId id="256" r:id="rId3"/>
    <p:sldId id="257" r:id="rId4"/>
    <p:sldId id="258" r:id="rId5"/>
    <p:sldId id="260" r:id="rId6"/>
    <p:sldId id="261" r:id="rId7"/>
    <p:sldId id="263" r:id="rId8"/>
    <p:sldId id="284" r:id="rId9"/>
    <p:sldId id="367" r:id="rId10"/>
    <p:sldId id="368" r:id="rId11"/>
    <p:sldId id="369" r:id="rId12"/>
    <p:sldId id="370" r:id="rId13"/>
    <p:sldId id="281" r:id="rId14"/>
    <p:sldId id="282" r:id="rId15"/>
    <p:sldId id="7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FCC1-092E-4567-B616-D79177C2D1F8}" type="datetimeFigureOut">
              <a:rPr lang="en-US" smtClean="0"/>
              <a:t>04/09/2022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650A-7A6B-4851-8FC3-EA16ECA9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2" y="103234"/>
            <a:ext cx="11887198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418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9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04/09/2022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/>
              <a:t>04/09/2022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1" y="103234"/>
            <a:ext cx="11967097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192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wmf"/><Relationship Id="rId5" Type="http://schemas.openxmlformats.org/officeDocument/2006/relationships/image" Target="../media/image40.gi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18" Type="http://schemas.openxmlformats.org/officeDocument/2006/relationships/image" Target="../media/image29.png"/><Relationship Id="rId26" Type="http://schemas.openxmlformats.org/officeDocument/2006/relationships/slide" Target="slide12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gif"/><Relationship Id="rId25" Type="http://schemas.openxmlformats.org/officeDocument/2006/relationships/image" Target="../media/image33.png"/><Relationship Id="rId2" Type="http://schemas.openxmlformats.org/officeDocument/2006/relationships/audio" Target="../media/media1.wma"/><Relationship Id="rId16" Type="http://schemas.openxmlformats.org/officeDocument/2006/relationships/image" Target="../media/image27.png"/><Relationship Id="rId20" Type="http://schemas.openxmlformats.org/officeDocument/2006/relationships/slide" Target="slide9.xml"/><Relationship Id="rId29" Type="http://schemas.openxmlformats.org/officeDocument/2006/relationships/image" Target="../media/image35.png"/><Relationship Id="rId1" Type="http://schemas.microsoft.com/office/2007/relationships/media" Target="../media/media1.wm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slide" Target="slide11.xml"/><Relationship Id="rId5" Type="http://schemas.openxmlformats.org/officeDocument/2006/relationships/image" Target="../media/image16.png"/><Relationship Id="rId15" Type="http://schemas.openxmlformats.org/officeDocument/2006/relationships/image" Target="../media/image26.gif"/><Relationship Id="rId23" Type="http://schemas.openxmlformats.org/officeDocument/2006/relationships/image" Target="../media/image32.png"/><Relationship Id="rId28" Type="http://schemas.openxmlformats.org/officeDocument/2006/relationships/slide" Target="slide13.xml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25.gif"/><Relationship Id="rId22" Type="http://schemas.openxmlformats.org/officeDocument/2006/relationships/slide" Target="slide10.xml"/><Relationship Id="rId27" Type="http://schemas.openxmlformats.org/officeDocument/2006/relationships/image" Target="../media/image34.png"/><Relationship Id="rId30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địa điểm du lịch đẹp nhất châu Âu - QuanTriMang.com">
            <a:extLst>
              <a:ext uri="{FF2B5EF4-FFF2-40B4-BE49-F238E27FC236}">
                <a16:creationId xmlns:a16="http://schemas.microsoft.com/office/drawing/2014/main" id="{26226FC0-5431-8A56-2B4E-CC9B30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60" y="0"/>
            <a:ext cx="9912859" cy="660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sẽ tiết lộ bạn đã đi du lịch Châu Âu - PYS Travel">
            <a:extLst>
              <a:ext uri="{FF2B5EF4-FFF2-40B4-BE49-F238E27FC236}">
                <a16:creationId xmlns:a16="http://schemas.microsoft.com/office/drawing/2014/main" id="{D6A6C444-9205-3D3D-20AC-58C0198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" y="51077"/>
            <a:ext cx="11758498" cy="66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Châu Âu cổ kính, hoa lệ qua hình ảnh du lịch">
            <a:extLst>
              <a:ext uri="{FF2B5EF4-FFF2-40B4-BE49-F238E27FC236}">
                <a16:creationId xmlns:a16="http://schemas.microsoft.com/office/drawing/2014/main" id="{139D0C52-4781-F875-7B5F-60240914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4"/>
            <a:ext cx="9854711" cy="67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BEA23A-90CA-AE88-0E8F-A2321E92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3"/>
            <a:ext cx="9949240" cy="66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CFB01B-A206-E6C1-70F8-EED5EBB71DC8}"/>
              </a:ext>
            </a:extLst>
          </p:cNvPr>
          <p:cNvSpPr/>
          <p:nvPr/>
        </p:nvSpPr>
        <p:spPr>
          <a:xfrm>
            <a:off x="74758" y="96063"/>
            <a:ext cx="2206608" cy="67046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3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2C4D5A-BB4E-463E-9829-D47724B22463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18" y="5389797"/>
            <a:ext cx="2400300" cy="14682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076F16-C2FF-4B81-B8F7-7C6EAE24A69C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7CAADB-9738-419C-BC0D-D605808F152B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D46EE53-BA75-41DD-82FF-F36058DD7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9BC0A-59CD-4F49-9084-932505BE8A76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3FA253-6C8D-457B-B04C-22A27A237C3E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65D3EF-D9D7-4BDA-1003-474821BD9831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VIII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IX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B60F0-6662-2481-34BC-ECE5E8901987}"/>
              </a:ext>
            </a:extLst>
          </p:cNvPr>
          <p:cNvSpPr/>
          <p:nvPr/>
        </p:nvSpPr>
        <p:spPr>
          <a:xfrm>
            <a:off x="5770179" y="3363249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06D822-B618-42C4-8372-A084B77D3A68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DE0813-9FAF-4043-B1A2-E46B7CCA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EFE84E-EF2F-42C5-8F57-34C4F132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E525E6-CF36-41FF-80EF-F8DA60F7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A83D52-6D3C-4C7D-9903-8DB8F585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6CA100-56C0-4606-990E-9AB617964520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70F02A-9B04-468D-B172-69EBB7EB95EE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922B016-F106-435B-BC0C-6FEC1207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44AF5D-3780-491C-8B77-13796D8303EA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7FA213-CF9F-4DEC-9371-0AFC2B3FF86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41B0F20-C86D-F108-95A0-D21B3231F6C4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59ECCA-4240-ADBC-7B27-EC153EF1BBE8}"/>
              </a:ext>
            </a:extLst>
          </p:cNvPr>
          <p:cNvSpPr/>
          <p:nvPr/>
        </p:nvSpPr>
        <p:spPr>
          <a:xfrm>
            <a:off x="1228436" y="3937468"/>
            <a:ext cx="544080" cy="53211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19C58C-6CF4-44ED-973E-2C4008358235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CD84F7-28C9-41D7-A9AF-CA07C17B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40577D-7296-4F0D-B8A2-97CFD503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BAB3DD-7E7F-48A6-BA29-54D9A51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7BB1F2-D515-4CF6-B7E2-B2CC41AD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7D2A23-6E7E-413A-B3BA-D1B199502889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63C7FF-0134-4DE1-AAB8-DEFAB222BCC3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14896D-4A6D-4076-B8D8-1484D1EE5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5D1AA8-0B52-41FC-AC07-265F8D40B997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FC420D-CF6E-4C8B-ADC8-48DBB6D52F9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688949-44B6-DB03-1439-16851CA7C122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A29F20-D233-F01A-4B20-9C21E7B9CD12}"/>
              </a:ext>
            </a:extLst>
          </p:cNvPr>
          <p:cNvSpPr/>
          <p:nvPr/>
        </p:nvSpPr>
        <p:spPr>
          <a:xfrm>
            <a:off x="6130799" y="3393588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2F5928-EB31-46C3-B5F0-896B2D2BF3FD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BB9EA3-00BD-421F-A212-E51902BDE6D3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A82F56-369D-4AFC-9279-E54DB983EB6D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C2F735-235F-C574-9237-2B5708897F1B}"/>
              </a:ext>
            </a:extLst>
          </p:cNvPr>
          <p:cNvSpPr txBox="1"/>
          <p:nvPr/>
        </p:nvSpPr>
        <p:spPr>
          <a:xfrm>
            <a:off x="1448622" y="2747703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C61923-9F6F-8488-65CF-513A855730F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C281B1-4A81-47A7-B33C-EE50D06B6392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E5E1B-552B-4E79-8410-9A7622B6B1EF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0055B6-26D1-4CDC-A10B-23F1F0D05641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ADC60A-5ECF-4389-DB83-7B7BA523D95D}"/>
              </a:ext>
            </a:extLst>
          </p:cNvPr>
          <p:cNvSpPr txBox="1"/>
          <p:nvPr/>
        </p:nvSpPr>
        <p:spPr>
          <a:xfrm>
            <a:off x="940622" y="2660324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31D88D-D80F-B5F3-7520-2FA967BF3761}"/>
              </a:ext>
            </a:extLst>
          </p:cNvPr>
          <p:cNvSpPr/>
          <p:nvPr/>
        </p:nvSpPr>
        <p:spPr>
          <a:xfrm>
            <a:off x="769893" y="3210015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15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96">
            <a:extLst>
              <a:ext uri="{FF2B5EF4-FFF2-40B4-BE49-F238E27FC236}">
                <a16:creationId xmlns:a16="http://schemas.microsoft.com/office/drawing/2014/main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:a16="http://schemas.microsoft.com/office/drawing/2014/main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:a16="http://schemas.microsoft.com/office/drawing/2014/main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:a16="http://schemas.microsoft.com/office/drawing/2014/main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:a16="http://schemas.microsoft.com/office/drawing/2014/main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:a16="http://schemas.microsoft.com/office/drawing/2014/main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endParaRPr kumimoji="0" lang="en-US" sz="48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:a16="http://schemas.microsoft.com/office/drawing/2014/main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:a16="http://schemas.microsoft.com/office/drawing/2014/main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:a16="http://schemas.microsoft.com/office/drawing/2014/main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:a16="http://schemas.microsoft.com/office/drawing/2014/main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:a16="http://schemas.microsoft.com/office/drawing/2014/main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:a16="http://schemas.microsoft.com/office/drawing/2014/main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:a16="http://schemas.microsoft.com/office/drawing/2014/main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:a16="http://schemas.microsoft.com/office/drawing/2014/main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:a16="http://schemas.microsoft.com/office/drawing/2014/main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:a16="http://schemas.microsoft.com/office/drawing/2014/main" id="{DBA9378F-F58D-41EE-9BA0-5122B1C0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0FBA6-9890-1EE5-BDA5-5A3A4FD74475}"/>
              </a:ext>
            </a:extLst>
          </p:cNvPr>
          <p:cNvSpPr txBox="1"/>
          <p:nvPr/>
        </p:nvSpPr>
        <p:spPr>
          <a:xfrm>
            <a:off x="268945" y="2136338"/>
            <a:ext cx="597945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 "/>
              </a:rPr>
              <a:t>- </a:t>
            </a:r>
            <a:r>
              <a:rPr lang="en-US" sz="2000" dirty="0" err="1">
                <a:latin typeface="Times New Roman "/>
              </a:rPr>
              <a:t>Đầu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thế</a:t>
            </a:r>
            <a:r>
              <a:rPr lang="vi-VN" sz="2000" dirty="0">
                <a:latin typeface="Times New Roman "/>
              </a:rPr>
              <a:t> kỉ thứ I</a:t>
            </a:r>
            <a:r>
              <a:rPr lang="en-US" sz="2000" dirty="0">
                <a:latin typeface="Times New Roman "/>
              </a:rPr>
              <a:t>V</a:t>
            </a:r>
            <a:r>
              <a:rPr lang="vi-VN" sz="2000" dirty="0">
                <a:latin typeface="Times New Roman "/>
              </a:rPr>
              <a:t>, đế </a:t>
            </a:r>
            <a:r>
              <a:rPr lang="en-US" sz="2000" dirty="0" err="1">
                <a:latin typeface="Times New Roman "/>
              </a:rPr>
              <a:t>chế</a:t>
            </a:r>
            <a:r>
              <a:rPr lang="vi-VN" sz="2000" dirty="0">
                <a:latin typeface="Times New Roman "/>
              </a:rPr>
              <a:t> La Mã </a:t>
            </a:r>
            <a:r>
              <a:rPr lang="en-US" sz="2000" dirty="0" err="1">
                <a:latin typeface="Times New Roman "/>
              </a:rPr>
              <a:t>cổ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đại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suy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yếu</a:t>
            </a:r>
            <a:r>
              <a:rPr lang="vi-VN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Cuộc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xâm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lược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của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các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bộ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tộc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Giéc</a:t>
            </a:r>
            <a:r>
              <a:rPr lang="en-US" sz="2000" dirty="0">
                <a:latin typeface="Times New Roman "/>
              </a:rPr>
              <a:t>-man </a:t>
            </a:r>
            <a:r>
              <a:rPr lang="en-US" sz="2000" dirty="0" err="1">
                <a:latin typeface="Times New Roman "/>
              </a:rPr>
              <a:t>làm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cho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tình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hình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càng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trở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nên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hỗn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loạn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hơn</a:t>
            </a:r>
            <a:r>
              <a:rPr lang="en-US" sz="2000" dirty="0">
                <a:latin typeface="Times New Roman "/>
              </a:rPr>
              <a:t> (</a:t>
            </a:r>
            <a:r>
              <a:rPr lang="en-US" sz="2000" dirty="0" err="1">
                <a:latin typeface="Times New Roman "/>
              </a:rPr>
              <a:t>Họ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chiếm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đai</a:t>
            </a:r>
            <a:r>
              <a:rPr lang="en-US" sz="2000" dirty="0">
                <a:latin typeface="Times New Roman "/>
              </a:rPr>
              <a:t>, </a:t>
            </a:r>
            <a:r>
              <a:rPr lang="en-US" sz="2000" dirty="0" err="1">
                <a:latin typeface="Times New Roman "/>
              </a:rPr>
              <a:t>phế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truất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hoàng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đế</a:t>
            </a:r>
            <a:r>
              <a:rPr lang="en-US" sz="2000" dirty="0">
                <a:latin typeface="Times New Roman "/>
              </a:rPr>
              <a:t> La </a:t>
            </a:r>
            <a:r>
              <a:rPr lang="en-US" sz="2000" dirty="0" err="1">
                <a:latin typeface="Times New Roman "/>
              </a:rPr>
              <a:t>Mã</a:t>
            </a:r>
            <a:r>
              <a:rPr lang="en-US" sz="2000" dirty="0">
                <a:latin typeface="Times New Roman "/>
              </a:rPr>
              <a:t>).</a:t>
            </a:r>
          </a:p>
          <a:p>
            <a:r>
              <a:rPr lang="vi-VN" sz="2000" dirty="0">
                <a:latin typeface="Times New Roman "/>
              </a:rPr>
              <a:t>- </a:t>
            </a:r>
            <a:r>
              <a:rPr lang="en-US" sz="2000" dirty="0" err="1">
                <a:latin typeface="Times New Roman "/>
              </a:rPr>
              <a:t>Năm</a:t>
            </a:r>
            <a:r>
              <a:rPr lang="en-US" sz="2000" dirty="0">
                <a:latin typeface="Times New Roman "/>
              </a:rPr>
              <a:t> 476, </a:t>
            </a:r>
            <a:r>
              <a:rPr lang="en-US" sz="2000" dirty="0" err="1">
                <a:latin typeface="Times New Roman "/>
              </a:rPr>
              <a:t>chế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độ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chiến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nô</a:t>
            </a:r>
            <a:r>
              <a:rPr lang="en-US" sz="2000" dirty="0">
                <a:latin typeface="Times New Roman "/>
              </a:rPr>
              <a:t> La </a:t>
            </a:r>
            <a:r>
              <a:rPr lang="en-US" sz="2000" dirty="0" err="1">
                <a:latin typeface="Times New Roman "/>
              </a:rPr>
              <a:t>Mã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sụp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đổ</a:t>
            </a:r>
            <a:r>
              <a:rPr lang="en-US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Nhiều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vương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quốc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Giéc</a:t>
            </a:r>
            <a:r>
              <a:rPr lang="en-US" sz="2000" dirty="0">
                <a:latin typeface="Times New Roman "/>
              </a:rPr>
              <a:t>-man </a:t>
            </a:r>
            <a:r>
              <a:rPr lang="en-US" sz="2000" dirty="0" err="1">
                <a:latin typeface="Times New Roman "/>
              </a:rPr>
              <a:t>lần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lượt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đời</a:t>
            </a:r>
            <a:r>
              <a:rPr lang="en-US" sz="2000" dirty="0">
                <a:latin typeface="Times New Roman "/>
              </a:rPr>
              <a:t> ở </a:t>
            </a:r>
            <a:r>
              <a:rPr lang="en-US" sz="2000" dirty="0" err="1">
                <a:latin typeface="Times New Roman "/>
              </a:rPr>
              <a:t>Tây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Âu</a:t>
            </a:r>
            <a:r>
              <a:rPr lang="en-US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Xã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hội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phong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kiến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Tây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Âu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dần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hình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thành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với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sự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đời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của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hai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giai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cấp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mới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đó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lãnh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phong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kiến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nông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nô</a:t>
            </a:r>
            <a:r>
              <a:rPr lang="en-US" sz="2000" dirty="0">
                <a:latin typeface="Times New Roman "/>
              </a:rPr>
              <a:t>.</a:t>
            </a:r>
          </a:p>
          <a:p>
            <a:r>
              <a:rPr lang="en-US" sz="2000" dirty="0">
                <a:latin typeface="Times New Roman "/>
              </a:rPr>
              <a:t>- </a:t>
            </a:r>
            <a:r>
              <a:rPr lang="en-US" sz="2000" dirty="0" err="1">
                <a:latin typeface="Times New Roman "/>
              </a:rPr>
              <a:t>Đến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kỉ</a:t>
            </a:r>
            <a:r>
              <a:rPr lang="en-US" sz="2000" dirty="0">
                <a:latin typeface="Times New Roman "/>
              </a:rPr>
              <a:t> IX, </a:t>
            </a:r>
            <a:r>
              <a:rPr lang="en-US" sz="2000" dirty="0" err="1">
                <a:latin typeface="Times New Roman "/>
              </a:rPr>
              <a:t>về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cơ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bản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xã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hội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phong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kiến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Tây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Âu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đã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hình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thành</a:t>
            </a:r>
            <a:r>
              <a:rPr lang="en-US" sz="2000" dirty="0">
                <a:latin typeface="Times New Roman 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88A339-58B5-3743-36B6-2A4CDEB1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427" y="2497382"/>
            <a:ext cx="5497628" cy="244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5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72454B-7EEC-C97E-6841-3329CDDC6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048" y="6055804"/>
            <a:ext cx="5399655" cy="618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11039" y="17727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26919" y="2751341"/>
            <a:ext cx="6204204" cy="3741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 "/>
              </a:rPr>
              <a:t>a. </a:t>
            </a:r>
            <a:r>
              <a:rPr lang="en-US" b="1" dirty="0" err="1">
                <a:latin typeface="Times New Roman "/>
              </a:rPr>
              <a:t>Lãnh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phong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kiến</a:t>
            </a:r>
            <a:endParaRPr lang="en-US" dirty="0">
              <a:latin typeface="Times New Roman "/>
            </a:endParaRP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Lãnh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vùng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rộng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lớn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quý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tộc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biến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vùng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riêng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họ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được</a:t>
            </a:r>
            <a:r>
              <a:rPr lang="en-US" dirty="0">
                <a:latin typeface="Times New Roman "/>
              </a:rPr>
              <a:t> cha </a:t>
            </a:r>
            <a:r>
              <a:rPr lang="en-US" dirty="0" err="1">
                <a:latin typeface="Times New Roman "/>
              </a:rPr>
              <a:t>truyền</a:t>
            </a:r>
            <a:r>
              <a:rPr lang="en-US" dirty="0">
                <a:latin typeface="Times New Roman "/>
              </a:rPr>
              <a:t> con </a:t>
            </a:r>
            <a:r>
              <a:rPr lang="en-US" dirty="0" err="1">
                <a:latin typeface="Times New Roman "/>
              </a:rPr>
              <a:t>nối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Thời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gian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hình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giữa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IX.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chúa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xây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dựng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bằng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đài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kiên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cố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dinh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thự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nhà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thờ</a:t>
            </a:r>
            <a:r>
              <a:rPr lang="en-US" dirty="0">
                <a:latin typeface="Times New Roman "/>
              </a:rPr>
              <a:t>…</a:t>
            </a:r>
            <a:r>
              <a:rPr lang="en-US" dirty="0" err="1">
                <a:latin typeface="Times New Roman "/>
              </a:rPr>
              <a:t>với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hào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sâu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tường</a:t>
            </a:r>
            <a:r>
              <a:rPr lang="en-US" dirty="0">
                <a:latin typeface="Times New Roman "/>
              </a:rPr>
              <a:t> bao </a:t>
            </a:r>
            <a:r>
              <a:rPr lang="en-US" dirty="0" err="1">
                <a:latin typeface="Times New Roman "/>
              </a:rPr>
              <a:t>quanh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Xung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quanh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canh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tác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đồng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cỏ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ao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hồ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rừng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nhà</a:t>
            </a:r>
            <a:r>
              <a:rPr lang="en-US" dirty="0">
                <a:latin typeface="Times New Roman "/>
              </a:rPr>
              <a:t> ở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nô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Mỗi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chúa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riêng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toàn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quyền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quản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như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vua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nhỏ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Hoạt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động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kinh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tế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trong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lãnh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Chủ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yếu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nghiệp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mang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tính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tự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cung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tự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cấp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Ngoài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nghề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dệt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vải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rèn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đúc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cụ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vũ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khí</a:t>
            </a:r>
            <a:r>
              <a:rPr lang="en-US" dirty="0">
                <a:latin typeface="Times New Roman "/>
              </a:rPr>
              <a:t>…</a:t>
            </a:r>
          </a:p>
          <a:p>
            <a:pPr>
              <a:lnSpc>
                <a:spcPct val="150000"/>
              </a:lnSpc>
            </a:pPr>
            <a:endParaRPr lang="en-US" sz="1600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465BF-F2A7-4BB2-AB60-B816C12DE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010" y="2036988"/>
            <a:ext cx="4977730" cy="38982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4800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29312" y="2645076"/>
            <a:ext cx="620420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434815-F397-FDFB-A182-98E13300569B}"/>
              </a:ext>
            </a:extLst>
          </p:cNvPr>
          <p:cNvSpPr txBox="1"/>
          <p:nvPr/>
        </p:nvSpPr>
        <p:spPr>
          <a:xfrm>
            <a:off x="129312" y="2968040"/>
            <a:ext cx="60420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 "/>
              </a:rPr>
              <a:t>b. Quan </a:t>
            </a:r>
            <a:r>
              <a:rPr lang="en-US" sz="2000" b="1" dirty="0" err="1">
                <a:latin typeface="Times New Roman "/>
              </a:rPr>
              <a:t>hệ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xã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hội</a:t>
            </a:r>
            <a:endParaRPr lang="en-US" sz="2000" dirty="0">
              <a:latin typeface="Times New Roman "/>
            </a:endParaRPr>
          </a:p>
          <a:p>
            <a:r>
              <a:rPr lang="en-US" sz="2000" dirty="0">
                <a:latin typeface="Times New Roman "/>
              </a:rPr>
              <a:t>- </a:t>
            </a:r>
            <a:r>
              <a:rPr lang="en-US" sz="2000" b="1" dirty="0" err="1">
                <a:latin typeface="Times New Roman "/>
              </a:rPr>
              <a:t>Lãnh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: </a:t>
            </a:r>
            <a:r>
              <a:rPr lang="en-US" sz="2000" dirty="0" err="1">
                <a:latin typeface="Times New Roman "/>
              </a:rPr>
              <a:t>là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người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sở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hữu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nhiều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ruộng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đất</a:t>
            </a:r>
            <a:r>
              <a:rPr lang="en-US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Họ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không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phải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lao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động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mà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vẫn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sống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một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cuộc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sống</a:t>
            </a:r>
            <a:r>
              <a:rPr lang="en-US" sz="2000" dirty="0">
                <a:latin typeface="Times New Roman "/>
              </a:rPr>
              <a:t> sung </a:t>
            </a:r>
            <a:r>
              <a:rPr lang="en-US" sz="2000" dirty="0" err="1">
                <a:latin typeface="Times New Roman "/>
              </a:rPr>
              <a:t>sướng</a:t>
            </a:r>
            <a:r>
              <a:rPr lang="en-US" sz="2000" dirty="0">
                <a:latin typeface="Times New Roman "/>
              </a:rPr>
              <a:t>, </a:t>
            </a:r>
            <a:r>
              <a:rPr lang="en-US" sz="2000" dirty="0" err="1">
                <a:latin typeface="Times New Roman "/>
              </a:rPr>
              <a:t>xa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hoa</a:t>
            </a:r>
            <a:r>
              <a:rPr lang="en-US" sz="2000" dirty="0">
                <a:latin typeface="Times New Roman "/>
              </a:rPr>
              <a:t>.</a:t>
            </a:r>
          </a:p>
          <a:p>
            <a:r>
              <a:rPr lang="en-US" sz="2000" dirty="0">
                <a:latin typeface="Times New Roman "/>
              </a:rPr>
              <a:t>- </a:t>
            </a:r>
            <a:r>
              <a:rPr lang="en-US" sz="2000" b="1" dirty="0" err="1">
                <a:latin typeface="Times New Roman "/>
              </a:rPr>
              <a:t>Nông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nô</a:t>
            </a:r>
            <a:r>
              <a:rPr lang="en-US" sz="2000" dirty="0">
                <a:latin typeface="Times New Roman "/>
              </a:rPr>
              <a:t>: </a:t>
            </a:r>
            <a:r>
              <a:rPr lang="en-US" sz="2000" dirty="0" err="1">
                <a:latin typeface="Times New Roman "/>
              </a:rPr>
              <a:t>là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người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thuê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ruộng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của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lãnh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để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cấy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cầy</a:t>
            </a:r>
            <a:r>
              <a:rPr lang="en-US" sz="2000" dirty="0">
                <a:latin typeface="Times New Roman "/>
              </a:rPr>
              <a:t>, </a:t>
            </a:r>
            <a:r>
              <a:rPr lang="en-US" sz="2000" dirty="0" err="1">
                <a:latin typeface="Times New Roman "/>
              </a:rPr>
              <a:t>trồng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trọt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nộp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tô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thuế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nặng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cho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lãnh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. </a:t>
            </a:r>
          </a:p>
          <a:p>
            <a:r>
              <a:rPr lang="en-US" sz="2000" b="1" i="1" dirty="0">
                <a:latin typeface="Times New Roman "/>
              </a:rPr>
              <a:t>=&gt; </a:t>
            </a:r>
            <a:r>
              <a:rPr lang="en-US" sz="2000" b="1" i="1" dirty="0" err="1">
                <a:latin typeface="Times New Roman "/>
              </a:rPr>
              <a:t>Đây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là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quan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hệ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giữa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lãnh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chúa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với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nông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nô</a:t>
            </a:r>
            <a:r>
              <a:rPr lang="en-US" sz="2000" b="1" i="1" dirty="0">
                <a:latin typeface="Times New Roman "/>
              </a:rPr>
              <a:t> (</a:t>
            </a:r>
            <a:r>
              <a:rPr lang="en-US" sz="2000" b="1" i="1" dirty="0" err="1">
                <a:latin typeface="Times New Roman "/>
              </a:rPr>
              <a:t>quan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hệ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gia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cấp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bóc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lột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và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giai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cấp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bị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bóc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lột</a:t>
            </a:r>
            <a:r>
              <a:rPr lang="en-US" sz="2000" b="1" i="1" dirty="0">
                <a:latin typeface="Times New Roman "/>
              </a:rPr>
              <a:t>)</a:t>
            </a:r>
            <a:endParaRPr lang="en-US" sz="2000" dirty="0">
              <a:latin typeface="Times New Roman 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1640A-B729-4A4F-E0DB-CE069FA97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925" y="1496809"/>
            <a:ext cx="3982820" cy="5172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10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1958788" y="0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1537612" y="249331"/>
            <a:ext cx="9392703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74909" y="11229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8CBB1-0837-03F3-8F27-BADE63D6759C}"/>
              </a:ext>
            </a:extLst>
          </p:cNvPr>
          <p:cNvSpPr txBox="1"/>
          <p:nvPr/>
        </p:nvSpPr>
        <p:spPr>
          <a:xfrm>
            <a:off x="193964" y="1384087"/>
            <a:ext cx="118231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Thời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gian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Cuối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XI</a:t>
            </a:r>
          </a:p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Nguyên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nhân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>
                <a:latin typeface="Times New Roman "/>
              </a:rPr>
              <a:t>do </a:t>
            </a:r>
            <a:r>
              <a:rPr lang="en-US" dirty="0" err="1">
                <a:latin typeface="Times New Roman "/>
              </a:rPr>
              <a:t>nhu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trao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đổi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sản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phẩm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buôn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bán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thương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nhân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Quá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trình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hình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số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thoát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khỏi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bằng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cách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bỏ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trốn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Họ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nơi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qua </a:t>
            </a:r>
            <a:r>
              <a:rPr lang="en-US" dirty="0" err="1">
                <a:latin typeface="Times New Roman "/>
              </a:rPr>
              <a:t>lại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để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bán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hàng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lập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xưởng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sản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xuất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trấn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nhỏ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bắt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xuất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hiện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dần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dần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trở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phố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lớn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gọi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trung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đại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Đặc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điểm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phố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xá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bến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càng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rạp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hát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nhà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thờ</a:t>
            </a:r>
            <a:r>
              <a:rPr lang="en-US" dirty="0">
                <a:latin typeface="Times New Roman "/>
              </a:rPr>
              <a:t>…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Kinh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đạo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nghiệp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thương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nghiệp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b="1" dirty="0">
                <a:latin typeface="Times New Roman "/>
              </a:rPr>
              <a:t>- Ý </a:t>
            </a:r>
            <a:r>
              <a:rPr lang="en-US" b="1" dirty="0" err="1">
                <a:latin typeface="Times New Roman "/>
              </a:rPr>
              <a:t>nghĩa</a:t>
            </a:r>
            <a:r>
              <a:rPr lang="en-US" b="1" dirty="0">
                <a:latin typeface="Times New Roman "/>
              </a:rPr>
              <a:t>: </a:t>
            </a:r>
            <a:br>
              <a:rPr lang="en-US" b="1" dirty="0">
                <a:latin typeface="Times New Roman "/>
              </a:rPr>
            </a:br>
            <a:r>
              <a:rPr lang="en-US" dirty="0">
                <a:latin typeface="Times New Roman "/>
              </a:rPr>
              <a:t>+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góp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phần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phá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vỡ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nền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tư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nhiên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tạo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điều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kiện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hàng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hóa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phát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triển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+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mang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lại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khí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tự</a:t>
            </a:r>
            <a:r>
              <a:rPr lang="en-US" dirty="0">
                <a:latin typeface="Times New Roman "/>
              </a:rPr>
              <a:t> do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mở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mang</a:t>
            </a:r>
            <a:r>
              <a:rPr lang="en-US" dirty="0">
                <a:latin typeface="Times New Roman "/>
              </a:rPr>
              <a:t> tri </a:t>
            </a:r>
            <a:r>
              <a:rPr lang="en-US" dirty="0" err="1">
                <a:latin typeface="Times New Roman "/>
              </a:rPr>
              <a:t>thức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mọi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(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trường</a:t>
            </a:r>
            <a:r>
              <a:rPr lang="en-US" dirty="0">
                <a:latin typeface="Times New Roman "/>
              </a:rPr>
              <a:t> ĐH </a:t>
            </a:r>
            <a:r>
              <a:rPr lang="en-US" dirty="0" err="1">
                <a:latin typeface="Times New Roman "/>
              </a:rPr>
              <a:t>lớn</a:t>
            </a:r>
            <a:r>
              <a:rPr lang="en-US" dirty="0">
                <a:latin typeface="Times New Roman "/>
              </a:rPr>
              <a:t> ở </a:t>
            </a:r>
            <a:r>
              <a:rPr lang="en-US" dirty="0" err="1">
                <a:latin typeface="Times New Roman "/>
              </a:rPr>
              <a:t>Tây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Âu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hình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).</a:t>
            </a:r>
            <a:endParaRPr lang="en-US" sz="1600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6D1E6-A7CC-9D3E-C84C-D48F9B6F8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238" y="4246409"/>
            <a:ext cx="6400825" cy="2604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Đại học Bologna - một trong những ngôi trường có kiến trúc tinh xảo nhất  thế giới - Tạp chí Kiến Trúc">
            <a:extLst>
              <a:ext uri="{FF2B5EF4-FFF2-40B4-BE49-F238E27FC236}">
                <a16:creationId xmlns:a16="http://schemas.microsoft.com/office/drawing/2014/main" id="{F11B786B-0281-B939-8A93-B016FAC1C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99" y="4303348"/>
            <a:ext cx="3587519" cy="2610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Tổng quan về Đại học Oxford của Anh Quốc - University of Oxford">
            <a:extLst>
              <a:ext uri="{FF2B5EF4-FFF2-40B4-BE49-F238E27FC236}">
                <a16:creationId xmlns:a16="http://schemas.microsoft.com/office/drawing/2014/main" id="{C6858D44-3482-E9F7-F184-87CA0DF96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1" y="4303348"/>
            <a:ext cx="3693602" cy="247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Trường Đại học Paris 1 Panthéon – Sorbonne | Du học Pháp 2015 cùng Việt  Phát VTI">
            <a:extLst>
              <a:ext uri="{FF2B5EF4-FFF2-40B4-BE49-F238E27FC236}">
                <a16:creationId xmlns:a16="http://schemas.microsoft.com/office/drawing/2014/main" id="{FE386153-34F3-DC9C-A5B1-ADCCC7B47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53" y="4319346"/>
            <a:ext cx="3736111" cy="248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0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690528" y="1785747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896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A5195-53F8-FBC3-3250-8E4FDFC22074}"/>
              </a:ext>
            </a:extLst>
          </p:cNvPr>
          <p:cNvSpPr txBox="1"/>
          <p:nvPr/>
        </p:nvSpPr>
        <p:spPr>
          <a:xfrm>
            <a:off x="241806" y="2266054"/>
            <a:ext cx="615848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Thời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gian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I TCN</a:t>
            </a:r>
          </a:p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điểm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Giu-đê</a:t>
            </a:r>
            <a:r>
              <a:rPr lang="en-US" dirty="0">
                <a:latin typeface="Times New Roman "/>
              </a:rPr>
              <a:t> (</a:t>
            </a:r>
            <a:r>
              <a:rPr lang="en-US" dirty="0" err="1">
                <a:latin typeface="Times New Roman "/>
              </a:rPr>
              <a:t>Vùng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Giê-ru-sa-lem</a:t>
            </a:r>
            <a:r>
              <a:rPr lang="en-US" dirty="0">
                <a:latin typeface="Times New Roman "/>
              </a:rPr>
              <a:t>) </a:t>
            </a:r>
            <a:r>
              <a:rPr lang="en-US" dirty="0" err="1">
                <a:latin typeface="Times New Roman "/>
              </a:rPr>
              <a:t>hiện</a:t>
            </a:r>
            <a:r>
              <a:rPr lang="en-US" dirty="0">
                <a:latin typeface="Times New Roman "/>
              </a:rPr>
              <a:t> nay </a:t>
            </a:r>
            <a:r>
              <a:rPr lang="en-US" dirty="0" err="1">
                <a:latin typeface="Times New Roman "/>
              </a:rPr>
              <a:t>thuộc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Palestin</a:t>
            </a:r>
            <a:r>
              <a:rPr lang="en-US" dirty="0">
                <a:latin typeface="Times New Roman "/>
              </a:rPr>
              <a:t> (La </a:t>
            </a:r>
            <a:r>
              <a:rPr lang="en-US" dirty="0" err="1">
                <a:latin typeface="Times New Roman "/>
              </a:rPr>
              <a:t>Mã</a:t>
            </a:r>
            <a:r>
              <a:rPr lang="en-US" dirty="0">
                <a:latin typeface="Times New Roman "/>
              </a:rPr>
              <a:t>)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vi-VN" b="1" dirty="0">
                <a:latin typeface="Times New Roman "/>
              </a:rPr>
              <a:t>Nguồn gốc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tôn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giáo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nghèo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khổ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bị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áp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bức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vi-VN" dirty="0">
                <a:latin typeface="Times New Roman "/>
              </a:rPr>
              <a:t>- </a:t>
            </a:r>
            <a:r>
              <a:rPr lang="vi-VN" b="1" dirty="0">
                <a:latin typeface="Times New Roman "/>
              </a:rPr>
              <a:t>Quá trình</a:t>
            </a:r>
            <a:r>
              <a:rPr lang="vi-VN" dirty="0">
                <a:latin typeface="Times New Roman "/>
              </a:rPr>
              <a:t>:</a:t>
            </a:r>
            <a:endParaRPr lang="en-US" dirty="0">
              <a:latin typeface="Times New Roman "/>
            </a:endParaRPr>
          </a:p>
          <a:p>
            <a:r>
              <a:rPr lang="en-US" dirty="0">
                <a:latin typeface="Times New Roman "/>
              </a:rPr>
              <a:t>+ </a:t>
            </a:r>
            <a:r>
              <a:rPr lang="vi-VN" dirty="0">
                <a:latin typeface="Times New Roman "/>
              </a:rPr>
              <a:t>Khi mới ra đời, Thiên Chúa giáo bị đế quốc La Mã ngăn cản. </a:t>
            </a:r>
            <a:endParaRPr lang="en-US" dirty="0">
              <a:latin typeface="Times New Roman "/>
            </a:endParaRPr>
          </a:p>
          <a:p>
            <a:r>
              <a:rPr lang="vi-VN" dirty="0">
                <a:latin typeface="Times New Roman "/>
              </a:rPr>
              <a:t>+ </a:t>
            </a:r>
            <a:r>
              <a:rPr lang="en-US" dirty="0" err="1">
                <a:latin typeface="Times New Roman "/>
              </a:rPr>
              <a:t>Đến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thứ</a:t>
            </a:r>
            <a:r>
              <a:rPr lang="en-US" dirty="0">
                <a:latin typeface="Times New Roman "/>
              </a:rPr>
              <a:t> IV</a:t>
            </a:r>
            <a:r>
              <a:rPr lang="vi-VN" dirty="0">
                <a:latin typeface="Times New Roman "/>
              </a:rPr>
              <a:t>, Thiên Chúa giáo </a:t>
            </a:r>
            <a:r>
              <a:rPr lang="en-US" dirty="0" err="1">
                <a:latin typeface="Times New Roman "/>
              </a:rPr>
              <a:t>được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hoàng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đế</a:t>
            </a:r>
            <a:r>
              <a:rPr lang="en-US" dirty="0">
                <a:latin typeface="Times New Roman "/>
              </a:rPr>
              <a:t> La </a:t>
            </a:r>
            <a:r>
              <a:rPr lang="en-US" dirty="0" err="1">
                <a:latin typeface="Times New Roman "/>
              </a:rPr>
              <a:t>Mã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nhận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trí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chắc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trong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hội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Đứng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Giáo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hoàng</a:t>
            </a:r>
            <a:r>
              <a:rPr lang="en-US" dirty="0">
                <a:latin typeface="Times New Roman "/>
              </a:rPr>
              <a:t> –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quyền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lực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chính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trị</a:t>
            </a:r>
            <a:r>
              <a:rPr lang="en-US" dirty="0">
                <a:latin typeface="Times New Roman "/>
              </a:rPr>
              <a:t> , </a:t>
            </a:r>
            <a:r>
              <a:rPr lang="en-US" dirty="0" err="1">
                <a:latin typeface="Times New Roman "/>
              </a:rPr>
              <a:t>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hưởng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sự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vua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b="1" i="1" dirty="0">
                <a:latin typeface="Times New Roman "/>
                <a:sym typeface="Wingdings" panose="05000000000000000000" pitchFamily="2" charset="2"/>
              </a:rPr>
              <a:t></a:t>
            </a:r>
            <a:r>
              <a:rPr lang="en-US" b="1" i="1" dirty="0">
                <a:latin typeface="Times New Roman "/>
              </a:rPr>
              <a:t> </a:t>
            </a:r>
            <a:r>
              <a:rPr lang="vi-VN" b="1" i="1" dirty="0">
                <a:latin typeface="Times New Roman "/>
              </a:rPr>
              <a:t> Thiên Chúa giáo trở thành thế lực rất lớn về chính trị, kinh tế, văn hóa, xã hội ở Tây Âu.</a:t>
            </a:r>
            <a:endParaRPr lang="en-US" sz="1600" b="1" i="1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9D831-5D18-D351-857F-6C71523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046" y="1295659"/>
            <a:ext cx="3472549" cy="5357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3F25D2-1AD7-ABD8-5C48-B21399E07883}"/>
              </a:ext>
            </a:extLst>
          </p:cNvPr>
          <p:cNvSpPr txBox="1"/>
          <p:nvPr/>
        </p:nvSpPr>
        <p:spPr>
          <a:xfrm>
            <a:off x="6974637" y="2543053"/>
            <a:ext cx="11338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Times New Roman "/>
              </a:rPr>
              <a:t>Nhà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thờ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Rêm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–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nơi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hoàng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đăng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quang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vua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Pháp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thời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trung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đại</a:t>
            </a:r>
            <a:endParaRPr lang="en-US" dirty="0">
              <a:solidFill>
                <a:srgbClr val="002060"/>
              </a:solidFill>
              <a:latin typeface="Times New Roman "/>
            </a:endParaRPr>
          </a:p>
        </p:txBody>
      </p:sp>
    </p:spTree>
    <p:extLst>
      <p:ext uri="{BB962C8B-B14F-4D97-AF65-F5344CB8AC3E}">
        <p14:creationId xmlns:p14="http://schemas.microsoft.com/office/powerpoint/2010/main" val="2414766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5" y="320919"/>
            <a:ext cx="8288215" cy="6216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5AAA6-2795-6AC7-7C6C-1A51E6FC1242}"/>
              </a:ext>
            </a:extLst>
          </p:cNvPr>
          <p:cNvSpPr txBox="1"/>
          <p:nvPr/>
        </p:nvSpPr>
        <p:spPr>
          <a:xfrm>
            <a:off x="3358661" y="2790091"/>
            <a:ext cx="511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23222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B856C63-D80A-F12B-A415-F6161688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56" y="1111351"/>
            <a:ext cx="6853387" cy="469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" y="4974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60" y="7770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07" y="304987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" y="5025415"/>
            <a:ext cx="785412" cy="1097267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90" y="76325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0" y="305939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484E1-4A87-4016-BB0A-2C146190FF7E}"/>
              </a:ext>
            </a:extLst>
          </p:cNvPr>
          <p:cNvSpPr/>
          <p:nvPr/>
        </p:nvSpPr>
        <p:spPr>
          <a:xfrm>
            <a:off x="3317007" y="6260823"/>
            <a:ext cx="2421641" cy="29958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0AEB4DC-3847-4C2C-8993-FF510E8267BD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3E64A3-ED03-4889-AF79-3E6A1CADA479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82A1070-D65A-4587-879A-79CA62310DC7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Giéc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94587A-838B-424A-8C62-CE47B966198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AC8AE7-4DB5-4814-A68E-867A2CA69C4E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89" y="4149044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1270</Words>
  <Application>Microsoft Office PowerPoint</Application>
  <PresentationFormat>Widescreen</PresentationFormat>
  <Paragraphs>83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Times New Roman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Nguyễn Thị Thuý Hoà</cp:lastModifiedBy>
  <cp:revision>8</cp:revision>
  <dcterms:created xsi:type="dcterms:W3CDTF">2022-06-19T11:40:22Z</dcterms:created>
  <dcterms:modified xsi:type="dcterms:W3CDTF">2022-09-04T01:49:23Z</dcterms:modified>
</cp:coreProperties>
</file>