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6"/>
  </p:notesMasterIdLst>
  <p:sldIdLst>
    <p:sldId id="256" r:id="rId4"/>
    <p:sldId id="309" r:id="rId5"/>
    <p:sldId id="405" r:id="rId6"/>
    <p:sldId id="477" r:id="rId7"/>
    <p:sldId id="478" r:id="rId8"/>
    <p:sldId id="479" r:id="rId9"/>
    <p:sldId id="480" r:id="rId10"/>
    <p:sldId id="481" r:id="rId11"/>
    <p:sldId id="463" r:id="rId12"/>
    <p:sldId id="483" r:id="rId13"/>
    <p:sldId id="472" r:id="rId14"/>
    <p:sldId id="470" r:id="rId15"/>
    <p:sldId id="484" r:id="rId16"/>
    <p:sldId id="471" r:id="rId17"/>
    <p:sldId id="319" r:id="rId18"/>
    <p:sldId id="465" r:id="rId19"/>
    <p:sldId id="466" r:id="rId20"/>
    <p:sldId id="467" r:id="rId21"/>
    <p:sldId id="468" r:id="rId22"/>
    <p:sldId id="469" r:id="rId23"/>
    <p:sldId id="324" r:id="rId24"/>
    <p:sldId id="325" r:id="rId25"/>
    <p:sldId id="326" r:id="rId26"/>
    <p:sldId id="327" r:id="rId27"/>
    <p:sldId id="473" r:id="rId28"/>
    <p:sldId id="475" r:id="rId29"/>
    <p:sldId id="329" r:id="rId30"/>
    <p:sldId id="330" r:id="rId31"/>
    <p:sldId id="331" r:id="rId32"/>
    <p:sldId id="482" r:id="rId33"/>
    <p:sldId id="458" r:id="rId34"/>
    <p:sldId id="476" r:id="rId35"/>
  </p:sldIdLst>
  <p:sldSz cx="18288000" cy="10287000"/>
  <p:notesSz cx="6858000" cy="9144000"/>
  <p:embeddedFontLst>
    <p:embeddedFont>
      <p:font typeface="#9Slide04 Pridi SemiBold" panose="00000700000000000000" pitchFamily="2" charset="-34"/>
      <p:bold r:id="rId37"/>
    </p:embeddedFont>
    <p:embeddedFont>
      <p:font typeface="#9Slide05 IcielSanelma" pitchFamily="2" charset="0"/>
      <p:regular r:id="rId38"/>
    </p:embeddedFont>
    <p:embeddedFont>
      <p:font typeface="#9Slide05 SVNBistro Script" panose="02000506000000020003" pitchFamily="2" charset="0"/>
      <p:regular r:id="rId39"/>
    </p:embeddedFont>
    <p:embeddedFont>
      <p:font typeface="#9Slide07 IcielCrocante" panose="02000000000000000000" pitchFamily="2" charset="0"/>
      <p:regular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ADCBF"/>
    <a:srgbClr val="FCF6D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91" autoAdjust="0"/>
    <p:restoredTop sz="93979" autoAdjust="0"/>
  </p:normalViewPr>
  <p:slideViewPr>
    <p:cSldViewPr>
      <p:cViewPr varScale="1">
        <p:scale>
          <a:sx n="46" d="100"/>
          <a:sy n="46" d="100"/>
        </p:scale>
        <p:origin x="501"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CDBBE-6FA7-4ECF-963E-99B4AB949A74}"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09903-6536-4DED-83EC-D21D108F1530}" type="slidenum">
              <a:rPr lang="en-US" smtClean="0"/>
              <a:t>‹#›</a:t>
            </a:fld>
            <a:endParaRPr lang="en-US"/>
          </a:p>
        </p:txBody>
      </p:sp>
    </p:spTree>
    <p:extLst>
      <p:ext uri="{BB962C8B-B14F-4D97-AF65-F5344CB8AC3E}">
        <p14:creationId xmlns:p14="http://schemas.microsoft.com/office/powerpoint/2010/main" val="11087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r>
            <a:r>
              <a:rPr lang="vi-VN" dirty="0"/>
              <a:t>hia lớp thành </a:t>
            </a:r>
            <a:r>
              <a:rPr lang="en-US" dirty="0"/>
              <a:t>3 </a:t>
            </a:r>
            <a:r>
              <a:rPr lang="vi-VN" dirty="0"/>
              <a:t>nhóm </a:t>
            </a:r>
            <a:r>
              <a:rPr lang="en-US" dirty="0" err="1"/>
              <a:t>mỗi</a:t>
            </a:r>
            <a:r>
              <a:rPr lang="en-US" dirty="0"/>
              <a:t> </a:t>
            </a:r>
            <a:r>
              <a:rPr lang="en-US" dirty="0" err="1"/>
              <a:t>nhóm</a:t>
            </a:r>
            <a:r>
              <a:rPr lang="en-US" dirty="0"/>
              <a:t> </a:t>
            </a:r>
            <a:r>
              <a:rPr lang="vi-VN" dirty="0"/>
              <a:t>3-5 học sinh. </a:t>
            </a:r>
            <a:r>
              <a:rPr lang="en-US" dirty="0" err="1"/>
              <a:t>Các</a:t>
            </a:r>
            <a:r>
              <a:rPr lang="en-US" dirty="0"/>
              <a:t> </a:t>
            </a:r>
            <a:r>
              <a:rPr lang="en-US" dirty="0" err="1"/>
              <a:t>nhóm</a:t>
            </a:r>
            <a:r>
              <a:rPr lang="en-US" dirty="0"/>
              <a:t> </a:t>
            </a:r>
            <a:r>
              <a:rPr lang="en-US" dirty="0" err="1"/>
              <a:t>đóng</a:t>
            </a:r>
            <a:r>
              <a:rPr lang="en-US" dirty="0"/>
              <a:t> </a:t>
            </a:r>
            <a:r>
              <a:rPr lang="en-US" dirty="0" err="1"/>
              <a:t>vai</a:t>
            </a:r>
            <a:r>
              <a:rPr lang="en-US" dirty="0"/>
              <a:t> </a:t>
            </a:r>
            <a:r>
              <a:rPr lang="en-US" dirty="0" err="1"/>
              <a:t>là</a:t>
            </a:r>
            <a:r>
              <a:rPr lang="en-US" dirty="0"/>
              <a:t> </a:t>
            </a:r>
            <a:r>
              <a:rPr lang="en-US" dirty="0" err="1"/>
              <a:t>các</a:t>
            </a:r>
            <a:r>
              <a:rPr lang="en-US" dirty="0"/>
              <a:t> </a:t>
            </a:r>
            <a:r>
              <a:rPr lang="vi-VN" dirty="0"/>
              <a:t>"siêu sao“</a:t>
            </a:r>
            <a:r>
              <a:rPr lang="en-US" dirty="0"/>
              <a:t> </a:t>
            </a:r>
            <a:r>
              <a:rPr lang="en-US" dirty="0" err="1"/>
              <a:t>có</a:t>
            </a:r>
            <a:r>
              <a:rPr lang="en-US" dirty="0"/>
              <a:t> </a:t>
            </a:r>
            <a:r>
              <a:rPr lang="en-US" dirty="0" err="1"/>
              <a:t>tầm</a:t>
            </a:r>
            <a:r>
              <a:rPr lang="en-US" dirty="0"/>
              <a:t> </a:t>
            </a:r>
            <a:r>
              <a:rPr lang="en-US" dirty="0" err="1"/>
              <a:t>ảnh</a:t>
            </a:r>
            <a:r>
              <a:rPr lang="en-US" dirty="0"/>
              <a:t> </a:t>
            </a:r>
            <a:r>
              <a:rPr lang="en-US" dirty="0" err="1"/>
              <a:t>hưởng</a:t>
            </a:r>
            <a:r>
              <a:rPr lang="vi-VN" dirty="0"/>
              <a:t> và chọn một vật dụng có sẵn trong lớp học (ví dụ: bút, sách, chai nước, tẩy...)</a:t>
            </a:r>
            <a:r>
              <a:rPr lang="en-US" dirty="0"/>
              <a:t>. Trong </a:t>
            </a:r>
            <a:r>
              <a:rPr lang="en-US" dirty="0" err="1"/>
              <a:t>vòng</a:t>
            </a:r>
            <a:r>
              <a:rPr lang="en-US" dirty="0"/>
              <a:t> </a:t>
            </a:r>
            <a:r>
              <a:rPr lang="vi-VN" b="1" dirty="0"/>
              <a:t>2 phút</a:t>
            </a:r>
            <a:r>
              <a:rPr lang="vi-VN" dirty="0"/>
              <a:t> </a:t>
            </a:r>
            <a:r>
              <a:rPr lang="en-US" dirty="0" err="1"/>
              <a:t>thảo</a:t>
            </a:r>
            <a:r>
              <a:rPr lang="en-US" dirty="0"/>
              <a:t> </a:t>
            </a:r>
            <a:r>
              <a:rPr lang="en-US" dirty="0" err="1"/>
              <a:t>luận</a:t>
            </a:r>
            <a:r>
              <a:rPr lang="en-US" dirty="0"/>
              <a:t>, </a:t>
            </a:r>
            <a:r>
              <a:rPr lang="en-US" dirty="0" err="1"/>
              <a:t>các</a:t>
            </a:r>
            <a:r>
              <a:rPr lang="en-US" dirty="0"/>
              <a:t> </a:t>
            </a:r>
            <a:r>
              <a:rPr lang="en-US" dirty="0" err="1"/>
              <a:t>nhóm</a:t>
            </a:r>
            <a:r>
              <a:rPr lang="en-US" dirty="0"/>
              <a:t> </a:t>
            </a:r>
            <a:r>
              <a:rPr lang="en-US" dirty="0" err="1"/>
              <a:t>sẽ</a:t>
            </a:r>
            <a:r>
              <a:rPr lang="vi-VN" dirty="0"/>
              <a:t> xây dựng một ý tưởng quảng cáo "siêu sale" cho vật dụng của mình</a:t>
            </a:r>
            <a:r>
              <a:rPr lang="en-US" dirty="0"/>
              <a:t> </a:t>
            </a:r>
            <a:r>
              <a:rPr lang="en-US" dirty="0" err="1"/>
              <a:t>một</a:t>
            </a:r>
            <a:r>
              <a:rPr lang="en-US" dirty="0"/>
              <a:t> </a:t>
            </a:r>
            <a:r>
              <a:rPr lang="en-US" dirty="0" err="1"/>
              <a:t>cách</a:t>
            </a:r>
            <a:r>
              <a:rPr lang="en-US" dirty="0"/>
              <a:t> </a:t>
            </a:r>
            <a:r>
              <a:rPr lang="vi-VN" dirty="0"/>
              <a:t>sáng tạo, độc đáo</a:t>
            </a:r>
            <a:r>
              <a:rPr lang="en-US" dirty="0"/>
              <a:t>. </a:t>
            </a:r>
            <a:r>
              <a:rPr lang="vi-VN" dirty="0"/>
              <a:t>Mỗi nhóm lần lượt lên trình bày quảng cáo của mình trong </a:t>
            </a:r>
            <a:r>
              <a:rPr lang="vi-VN" b="1" dirty="0"/>
              <a:t>30-45 giây</a:t>
            </a:r>
            <a:r>
              <a:rPr lang="vi-VN" dirty="0"/>
              <a:t>. </a:t>
            </a:r>
            <a:r>
              <a:rPr lang="en-US" dirty="0"/>
              <a:t>N</a:t>
            </a:r>
            <a:r>
              <a:rPr lang="vi-VN" dirty="0"/>
              <a:t>hóm có quảng cáo hấp dẫn nhất, sáng tạo nhất</a:t>
            </a:r>
            <a:r>
              <a:rPr lang="en-US" dirty="0"/>
              <a:t> </a:t>
            </a:r>
            <a:r>
              <a:rPr lang="en-US" dirty="0" err="1"/>
              <a:t>sẽ</a:t>
            </a:r>
            <a:r>
              <a:rPr lang="en-US" dirty="0"/>
              <a:t> </a:t>
            </a:r>
            <a:r>
              <a:rPr lang="en-US" dirty="0" err="1"/>
              <a:t>giành</a:t>
            </a:r>
            <a:r>
              <a:rPr lang="en-US" dirty="0"/>
              <a:t> </a:t>
            </a:r>
            <a:r>
              <a:rPr lang="en-US" dirty="0" err="1"/>
              <a:t>chiến</a:t>
            </a:r>
            <a:r>
              <a:rPr lang="en-US" dirty="0"/>
              <a:t> </a:t>
            </a:r>
            <a:r>
              <a:rPr lang="en-US" dirty="0" err="1"/>
              <a:t>thắng</a:t>
            </a:r>
            <a:r>
              <a:rPr lang="en-US" dirty="0"/>
              <a:t>.</a:t>
            </a:r>
          </a:p>
        </p:txBody>
      </p:sp>
      <p:sp>
        <p:nvSpPr>
          <p:cNvPr id="4" name="Slide Number Placeholder 3"/>
          <p:cNvSpPr>
            <a:spLocks noGrp="1"/>
          </p:cNvSpPr>
          <p:nvPr>
            <p:ph type="sldNum" sz="quarter" idx="5"/>
          </p:nvPr>
        </p:nvSpPr>
        <p:spPr/>
        <p:txBody>
          <a:bodyPr/>
          <a:lstStyle/>
          <a:p>
            <a:fld id="{DB209903-6536-4DED-83EC-D21D108F1530}" type="slidenum">
              <a:rPr lang="en-US" smtClean="0"/>
              <a:t>1</a:t>
            </a:fld>
            <a:endParaRPr lang="en-US"/>
          </a:p>
        </p:txBody>
      </p:sp>
    </p:spTree>
    <p:extLst>
      <p:ext uri="{BB962C8B-B14F-4D97-AF65-F5344CB8AC3E}">
        <p14:creationId xmlns:p14="http://schemas.microsoft.com/office/powerpoint/2010/main" val="3394762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94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43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571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52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459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15</a:t>
            </a:fld>
            <a:endParaRPr lang="en-US"/>
          </a:p>
        </p:txBody>
      </p:sp>
    </p:spTree>
    <p:extLst>
      <p:ext uri="{BB962C8B-B14F-4D97-AF65-F5344CB8AC3E}">
        <p14:creationId xmlns:p14="http://schemas.microsoft.com/office/powerpoint/2010/main" val="40584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Cặp</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đôi</a:t>
            </a:r>
            <a:r>
              <a:rPr lang="en-US" sz="1200" b="1" dirty="0">
                <a:latin typeface="Times New Roman" panose="02020603050405020304" pitchFamily="18" charset="0"/>
                <a:cs typeface="Times New Roman" panose="02020603050405020304" pitchFamily="18" charset="0"/>
              </a:rPr>
              <a:t> chia </a:t>
            </a:r>
            <a:r>
              <a:rPr lang="en-US" sz="1200" b="1" dirty="0" err="1">
                <a:latin typeface="Times New Roman" panose="02020603050405020304" pitchFamily="18" charset="0"/>
                <a:cs typeface="Times New Roman" panose="02020603050405020304" pitchFamily="18" charset="0"/>
              </a:rPr>
              <a:t>sẻ</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16</a:t>
            </a:fld>
            <a:endParaRPr lang="en-US"/>
          </a:p>
        </p:txBody>
      </p:sp>
    </p:spTree>
    <p:extLst>
      <p:ext uri="{BB962C8B-B14F-4D97-AF65-F5344CB8AC3E}">
        <p14:creationId xmlns:p14="http://schemas.microsoft.com/office/powerpoint/2010/main" val="681420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17</a:t>
            </a:fld>
            <a:endParaRPr lang="en-US"/>
          </a:p>
        </p:txBody>
      </p:sp>
    </p:spTree>
    <p:extLst>
      <p:ext uri="{BB962C8B-B14F-4D97-AF65-F5344CB8AC3E}">
        <p14:creationId xmlns:p14="http://schemas.microsoft.com/office/powerpoint/2010/main" val="2097097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18</a:t>
            </a:fld>
            <a:endParaRPr lang="en-US"/>
          </a:p>
        </p:txBody>
      </p:sp>
    </p:spTree>
    <p:extLst>
      <p:ext uri="{BB962C8B-B14F-4D97-AF65-F5344CB8AC3E}">
        <p14:creationId xmlns:p14="http://schemas.microsoft.com/office/powerpoint/2010/main" val="1989902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21</a:t>
            </a:fld>
            <a:endParaRPr lang="en-US"/>
          </a:p>
        </p:txBody>
      </p:sp>
    </p:spTree>
    <p:extLst>
      <p:ext uri="{BB962C8B-B14F-4D97-AF65-F5344CB8AC3E}">
        <p14:creationId xmlns:p14="http://schemas.microsoft.com/office/powerpoint/2010/main" val="64374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a:t>
            </a:fld>
            <a:endParaRPr lang="en-US"/>
          </a:p>
        </p:txBody>
      </p:sp>
    </p:spTree>
    <p:extLst>
      <p:ext uri="{BB962C8B-B14F-4D97-AF65-F5344CB8AC3E}">
        <p14:creationId xmlns:p14="http://schemas.microsoft.com/office/powerpoint/2010/main" val="408705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22</a:t>
            </a:fld>
            <a:endParaRPr lang="en-US"/>
          </a:p>
        </p:txBody>
      </p:sp>
    </p:spTree>
    <p:extLst>
      <p:ext uri="{BB962C8B-B14F-4D97-AF65-F5344CB8AC3E}">
        <p14:creationId xmlns:p14="http://schemas.microsoft.com/office/powerpoint/2010/main" val="2624748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a:t>
            </a:r>
            <a:r>
              <a:rPr lang="vi-VN" sz="1200" dirty="0">
                <a:latin typeface="Times New Roman" panose="02020603050405020304" pitchFamily="18" charset="0"/>
                <a:cs typeface="Times New Roman" panose="02020603050405020304" pitchFamily="18" charset="0"/>
              </a:rPr>
              <a:t> Sản phẩm: sách, văn phòng phẩm, một đặc sản của quê hương,...</a:t>
            </a:r>
          </a:p>
          <a:p>
            <a:pPr algn="just"/>
            <a:r>
              <a:rPr lang="en-US" sz="1200" dirty="0">
                <a:latin typeface="Times New Roman" panose="02020603050405020304" pitchFamily="18" charset="0"/>
                <a:cs typeface="Times New Roman" panose="02020603050405020304" pitchFamily="18" charset="0"/>
              </a:rPr>
              <a:t>+</a:t>
            </a:r>
            <a:r>
              <a:rPr lang="vi-VN" sz="1200" dirty="0">
                <a:latin typeface="Times New Roman" panose="02020603050405020304" pitchFamily="18" charset="0"/>
                <a:cs typeface="Times New Roman" panose="02020603050405020304" pitchFamily="18" charset="0"/>
              </a:rPr>
              <a:t> Hoạt động: chiến dịch Hoa phượng đỏ, hoạt động Hiến máu nhân đạo, chương trình quyên góp, ủng hộ học sinh có hoàn cảnh khó khăn,...</a:t>
            </a:r>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23</a:t>
            </a:fld>
            <a:endParaRPr lang="en-US"/>
          </a:p>
        </p:txBody>
      </p:sp>
    </p:spTree>
    <p:extLst>
      <p:ext uri="{BB962C8B-B14F-4D97-AF65-F5344CB8AC3E}">
        <p14:creationId xmlns:p14="http://schemas.microsoft.com/office/powerpoint/2010/main" val="3556506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24</a:t>
            </a:fld>
            <a:endParaRPr lang="en-US"/>
          </a:p>
        </p:txBody>
      </p:sp>
    </p:spTree>
    <p:extLst>
      <p:ext uri="{BB962C8B-B14F-4D97-AF65-F5344CB8AC3E}">
        <p14:creationId xmlns:p14="http://schemas.microsoft.com/office/powerpoint/2010/main" val="317726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5630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latin typeface="Times New Roman" panose="02020603050405020304" pitchFamily="18" charset="0"/>
                <a:cs typeface="Times New Roman" panose="02020603050405020304" pitchFamily="18" charset="0"/>
              </a:rPr>
              <a:t>+</a:t>
            </a:r>
            <a:r>
              <a:rPr lang="vi-VN" sz="1200" dirty="0">
                <a:latin typeface="Times New Roman" panose="02020603050405020304" pitchFamily="18" charset="0"/>
                <a:cs typeface="Times New Roman" panose="02020603050405020304" pitchFamily="18" charset="0"/>
              </a:rPr>
              <a:t> Sản phẩm: sách, văn phòng phẩm, một đặc sản của quê hương,...</a:t>
            </a:r>
          </a:p>
          <a:p>
            <a:pPr algn="just"/>
            <a:r>
              <a:rPr lang="en-US" sz="1200" dirty="0">
                <a:latin typeface="Times New Roman" panose="02020603050405020304" pitchFamily="18" charset="0"/>
                <a:cs typeface="Times New Roman" panose="02020603050405020304" pitchFamily="18" charset="0"/>
              </a:rPr>
              <a:t>+</a:t>
            </a:r>
            <a:r>
              <a:rPr lang="vi-VN" sz="1200" dirty="0">
                <a:latin typeface="Times New Roman" panose="02020603050405020304" pitchFamily="18" charset="0"/>
                <a:cs typeface="Times New Roman" panose="02020603050405020304" pitchFamily="18" charset="0"/>
              </a:rPr>
              <a:t> Hoạt động: chiến dịch Hoa phượng đỏ, hoạt động Hiến máu nhân đạo, chương trình quyên góp, ủng hộ học sinh có hoàn cảnh khó khăn,...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189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27</a:t>
            </a:fld>
            <a:endParaRPr lang="en-US"/>
          </a:p>
        </p:txBody>
      </p:sp>
    </p:spTree>
    <p:extLst>
      <p:ext uri="{BB962C8B-B14F-4D97-AF65-F5344CB8AC3E}">
        <p14:creationId xmlns:p14="http://schemas.microsoft.com/office/powerpoint/2010/main" val="1894822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28</a:t>
            </a:fld>
            <a:endParaRPr lang="en-US"/>
          </a:p>
        </p:txBody>
      </p:sp>
    </p:spTree>
    <p:extLst>
      <p:ext uri="{BB962C8B-B14F-4D97-AF65-F5344CB8AC3E}">
        <p14:creationId xmlns:p14="http://schemas.microsoft.com/office/powerpoint/2010/main" val="424355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A770257-A887-42EF-A8D2-D298CF5D6670}" type="slidenum">
              <a:rPr lang="en-US" smtClean="0"/>
              <a:t>29</a:t>
            </a:fld>
            <a:endParaRPr lang="en-US"/>
          </a:p>
        </p:txBody>
      </p:sp>
    </p:spTree>
    <p:extLst>
      <p:ext uri="{BB962C8B-B14F-4D97-AF65-F5344CB8AC3E}">
        <p14:creationId xmlns:p14="http://schemas.microsoft.com/office/powerpoint/2010/main" val="290691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nhân</a:t>
            </a:r>
            <a:endParaRPr lang="en-US" baseline="0" dirty="0"/>
          </a:p>
          <a:p>
            <a:r>
              <a:rPr lang="en-US" baseline="0" dirty="0" err="1"/>
              <a:t>Các</a:t>
            </a:r>
            <a:r>
              <a:rPr lang="en-US" baseline="0" dirty="0"/>
              <a:t> </a:t>
            </a:r>
            <a:r>
              <a:rPr lang="en-US" baseline="0" dirty="0" err="1"/>
              <a:t>bài</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đăng</a:t>
            </a:r>
            <a:r>
              <a:rPr lang="en-US" baseline="0" dirty="0"/>
              <a:t> </a:t>
            </a:r>
            <a:r>
              <a:rPr lang="en-US" baseline="0" dirty="0" err="1"/>
              <a:t>lên</a:t>
            </a:r>
            <a:r>
              <a:rPr lang="en-US" baseline="0" dirty="0"/>
              <a:t> </a:t>
            </a:r>
            <a:r>
              <a:rPr lang="en-US" baseline="0" dirty="0" err="1"/>
              <a:t>trang</a:t>
            </a:r>
            <a:r>
              <a:rPr lang="en-US" baseline="0" dirty="0"/>
              <a:t> fb/</a:t>
            </a:r>
            <a:r>
              <a:rPr lang="en-US" baseline="0" dirty="0" err="1"/>
              <a:t>zalo</a:t>
            </a:r>
            <a:r>
              <a:rPr lang="en-US" baseline="0" dirty="0"/>
              <a:t> </a:t>
            </a:r>
            <a:r>
              <a:rPr lang="en-US" baseline="0" dirty="0" err="1"/>
              <a:t>của</a:t>
            </a:r>
            <a:r>
              <a:rPr lang="en-US" baseline="0" dirty="0"/>
              <a:t> </a:t>
            </a:r>
            <a:r>
              <a:rPr lang="en-US" baseline="0" dirty="0" err="1"/>
              <a:t>lớp</a:t>
            </a:r>
            <a:r>
              <a:rPr lang="en-US" baseline="0" dirty="0"/>
              <a:t>, </a:t>
            </a:r>
            <a:r>
              <a:rPr lang="en-US" baseline="0" dirty="0" err="1"/>
              <a:t>bài</a:t>
            </a:r>
            <a:r>
              <a:rPr lang="en-US" baseline="0" dirty="0"/>
              <a:t> </a:t>
            </a:r>
            <a:r>
              <a:rPr lang="en-US" baseline="0" dirty="0" err="1"/>
              <a:t>viết</a:t>
            </a:r>
            <a:r>
              <a:rPr lang="en-US" baseline="0" dirty="0"/>
              <a:t> </a:t>
            </a:r>
            <a:r>
              <a:rPr lang="en-US" baseline="0" dirty="0" err="1"/>
              <a:t>nào</a:t>
            </a:r>
            <a:r>
              <a:rPr lang="en-US" baseline="0" dirty="0"/>
              <a:t> </a:t>
            </a:r>
            <a:r>
              <a:rPr lang="en-US" baseline="0" dirty="0" err="1"/>
              <a:t>được</a:t>
            </a:r>
            <a:r>
              <a:rPr lang="en-US" baseline="0" dirty="0"/>
              <a:t> </a:t>
            </a:r>
            <a:r>
              <a:rPr lang="en-US" baseline="0" dirty="0" err="1"/>
              <a:t>bình</a:t>
            </a:r>
            <a:r>
              <a:rPr lang="en-US" baseline="0" dirty="0"/>
              <a:t> </a:t>
            </a:r>
            <a:r>
              <a:rPr lang="en-US" baseline="0" dirty="0" err="1"/>
              <a:t>chọn</a:t>
            </a:r>
            <a:r>
              <a:rPr lang="en-US" baseline="0" dirty="0"/>
              <a:t> </a:t>
            </a:r>
            <a:r>
              <a:rPr lang="en-US" baseline="0" dirty="0" err="1"/>
              <a:t>nhiều</a:t>
            </a:r>
            <a:r>
              <a:rPr lang="en-US" baseline="0" dirty="0"/>
              <a:t> </a:t>
            </a:r>
            <a:r>
              <a:rPr lang="en-US" baseline="0" dirty="0" err="1"/>
              <a:t>nhất</a:t>
            </a:r>
            <a:r>
              <a:rPr lang="en-US" baseline="0" dirty="0"/>
              <a:t> </a:t>
            </a:r>
            <a:r>
              <a:rPr lang="en-US" baseline="0" dirty="0" err="1"/>
              <a:t>sẽ</a:t>
            </a:r>
            <a:r>
              <a:rPr lang="en-US" baseline="0" dirty="0"/>
              <a:t> </a:t>
            </a:r>
            <a:r>
              <a:rPr lang="en-US" baseline="0" dirty="0" err="1"/>
              <a:t>chiến</a:t>
            </a:r>
            <a:r>
              <a:rPr lang="en-US" baseline="0" dirty="0"/>
              <a:t> </a:t>
            </a:r>
            <a:r>
              <a:rPr lang="en-US" baseline="0" dirty="0" err="1"/>
              <a:t>thắng</a:t>
            </a:r>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30</a:t>
            </a:fld>
            <a:endParaRPr lang="en-US"/>
          </a:p>
        </p:txBody>
      </p:sp>
    </p:spTree>
    <p:extLst>
      <p:ext uri="{BB962C8B-B14F-4D97-AF65-F5344CB8AC3E}">
        <p14:creationId xmlns:p14="http://schemas.microsoft.com/office/powerpoint/2010/main" val="3105721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7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24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r>
              <a:rPr lang="en-US" baseline="0" dirty="0"/>
              <a:t> </a:t>
            </a:r>
            <a:r>
              <a:rPr lang="en-US" baseline="0" dirty="0" err="1"/>
              <a:t>khi</a:t>
            </a:r>
            <a:r>
              <a:rPr lang="en-US" baseline="0" dirty="0"/>
              <a:t> </a:t>
            </a:r>
            <a:r>
              <a:rPr lang="en-US" baseline="0" dirty="0" err="1"/>
              <a:t>chơi</a:t>
            </a:r>
            <a:r>
              <a:rPr lang="en-US" baseline="0" dirty="0"/>
              <a:t> </a:t>
            </a:r>
            <a:r>
              <a:rPr lang="en-US" baseline="0" dirty="0" err="1"/>
              <a:t>xong</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4</a:t>
            </a:fld>
            <a:endParaRPr lang="en-US"/>
          </a:p>
        </p:txBody>
      </p:sp>
    </p:spTree>
    <p:extLst>
      <p:ext uri="{BB962C8B-B14F-4D97-AF65-F5344CB8AC3E}">
        <p14:creationId xmlns:p14="http://schemas.microsoft.com/office/powerpoint/2010/main" val="117658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5</a:t>
            </a:fld>
            <a:endParaRPr lang="en-US"/>
          </a:p>
        </p:txBody>
      </p:sp>
    </p:spTree>
    <p:extLst>
      <p:ext uri="{BB962C8B-B14F-4D97-AF65-F5344CB8AC3E}">
        <p14:creationId xmlns:p14="http://schemas.microsoft.com/office/powerpoint/2010/main" val="1227740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6</a:t>
            </a:fld>
            <a:endParaRPr lang="en-US"/>
          </a:p>
        </p:txBody>
      </p:sp>
    </p:spTree>
    <p:extLst>
      <p:ext uri="{BB962C8B-B14F-4D97-AF65-F5344CB8AC3E}">
        <p14:creationId xmlns:p14="http://schemas.microsoft.com/office/powerpoint/2010/main" val="301079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7</a:t>
            </a:fld>
            <a:endParaRPr lang="en-US"/>
          </a:p>
        </p:txBody>
      </p:sp>
    </p:spTree>
    <p:extLst>
      <p:ext uri="{BB962C8B-B14F-4D97-AF65-F5344CB8AC3E}">
        <p14:creationId xmlns:p14="http://schemas.microsoft.com/office/powerpoint/2010/main" val="4672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B209903-6536-4DED-83EC-D21D108F1530}" type="slidenum">
              <a:rPr lang="en-US" smtClean="0"/>
              <a:t>8</a:t>
            </a:fld>
            <a:endParaRPr lang="en-US"/>
          </a:p>
        </p:txBody>
      </p:sp>
    </p:spTree>
    <p:extLst>
      <p:ext uri="{BB962C8B-B14F-4D97-AF65-F5344CB8AC3E}">
        <p14:creationId xmlns:p14="http://schemas.microsoft.com/office/powerpoint/2010/main" val="2180216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026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616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35467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7801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5914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46017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5734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0379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0689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947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14809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537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158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1862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93810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57759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994035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34570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3131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25516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977814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8265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5956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10/31/2024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61729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31/10/2024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120111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svg"/><Relationship Id="rId9"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3.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sv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gif"/><Relationship Id="rId3" Type="http://schemas.openxmlformats.org/officeDocument/2006/relationships/slideLayout" Target="../slideLayouts/slideLayout24.xml"/><Relationship Id="rId7" Type="http://schemas.openxmlformats.org/officeDocument/2006/relationships/slide" Target="slide5.xml"/><Relationship Id="rId12" Type="http://schemas.openxmlformats.org/officeDocument/2006/relationships/image" Target="../media/image2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4.png"/><Relationship Id="rId11" Type="http://schemas.openxmlformats.org/officeDocument/2006/relationships/image" Target="../media/image25.gif"/><Relationship Id="rId5" Type="http://schemas.openxmlformats.org/officeDocument/2006/relationships/image" Target="../media/image23.png"/><Relationship Id="rId15" Type="http://schemas.openxmlformats.org/officeDocument/2006/relationships/slide" Target="slide9.xml"/><Relationship Id="rId10"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slide" Target="slide7.xml"/><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0.png"/><Relationship Id="rId4" Type="http://schemas.microsoft.com/office/2007/relationships/hdphoto" Target="../media/hdphoto1.wdp"/><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E1EDC2-CA50-BAA8-F781-C0C0E27740EC}"/>
              </a:ext>
            </a:extLst>
          </p:cNvPr>
          <p:cNvPicPr>
            <a:picLocks noChangeAspect="1"/>
          </p:cNvPicPr>
          <p:nvPr/>
        </p:nvPicPr>
        <p:blipFill>
          <a:blip r:embed="rId5">
            <a:lum bright="70000" contrast="-70000"/>
          </a:blip>
          <a:stretch>
            <a:fillRect/>
          </a:stretch>
        </p:blipFill>
        <p:spPr>
          <a:xfrm>
            <a:off x="-952500" y="-2628900"/>
            <a:ext cx="20193000" cy="17053458"/>
          </a:xfrm>
          <a:prstGeom prst="rect">
            <a:avLst/>
          </a:prstGeom>
        </p:spPr>
      </p:pic>
      <p:sp>
        <p:nvSpPr>
          <p:cNvPr id="4" name="Freeform 4"/>
          <p:cNvSpPr/>
          <p:nvPr/>
        </p:nvSpPr>
        <p:spPr>
          <a:xfrm>
            <a:off x="4648200" y="2552700"/>
            <a:ext cx="8219313" cy="8229600"/>
          </a:xfrm>
          <a:custGeom>
            <a:avLst/>
            <a:gdLst/>
            <a:ahLst/>
            <a:cxnLst/>
            <a:rect l="l" t="t" r="r" b="b"/>
            <a:pathLst>
              <a:path w="8219313" h="8229600">
                <a:moveTo>
                  <a:pt x="0" y="0"/>
                </a:moveTo>
                <a:lnTo>
                  <a:pt x="8219312" y="0"/>
                </a:lnTo>
                <a:lnTo>
                  <a:pt x="8219312" y="8229600"/>
                </a:lnTo>
                <a:lnTo>
                  <a:pt x="0" y="8229600"/>
                </a:lnTo>
                <a:lnTo>
                  <a:pt x="0" y="0"/>
                </a:lnTo>
                <a:close/>
              </a:path>
            </a:pathLst>
          </a:custGeom>
          <a:blipFill>
            <a:blip r:embed="rId6"/>
            <a:stretch>
              <a:fillRect/>
            </a:stretch>
          </a:blipFill>
        </p:spPr>
        <p:txBody>
          <a:bodyPr/>
          <a:lstStyle/>
          <a:p>
            <a:endParaRPr lang="en-US"/>
          </a:p>
        </p:txBody>
      </p:sp>
      <p:sp>
        <p:nvSpPr>
          <p:cNvPr id="5" name="Freeform 5"/>
          <p:cNvSpPr/>
          <p:nvPr/>
        </p:nvSpPr>
        <p:spPr>
          <a:xfrm>
            <a:off x="13182600" y="562984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6044339" y="3086100"/>
            <a:ext cx="6199322" cy="4114800"/>
          </a:xfrm>
          <a:custGeom>
            <a:avLst/>
            <a:gdLst/>
            <a:ahLst/>
            <a:cxnLst/>
            <a:rect l="l" t="t" r="r" b="b"/>
            <a:pathLst>
              <a:path w="6199322" h="4114800">
                <a:moveTo>
                  <a:pt x="0" y="0"/>
                </a:moveTo>
                <a:lnTo>
                  <a:pt x="6199322" y="0"/>
                </a:lnTo>
                <a:lnTo>
                  <a:pt x="619932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31BB2911-2E28-BC5C-E5FE-68CB7E666C36}"/>
              </a:ext>
            </a:extLst>
          </p:cNvPr>
          <p:cNvGrpSpPr/>
          <p:nvPr/>
        </p:nvGrpSpPr>
        <p:grpSpPr>
          <a:xfrm>
            <a:off x="1309961" y="933357"/>
            <a:ext cx="15668078" cy="5858764"/>
            <a:chOff x="1309961" y="723900"/>
            <a:chExt cx="15668078" cy="5858764"/>
          </a:xfrm>
        </p:grpSpPr>
        <p:pic>
          <p:nvPicPr>
            <p:cNvPr id="9" name="Picture 8">
              <a:extLst>
                <a:ext uri="{FF2B5EF4-FFF2-40B4-BE49-F238E27FC236}">
                  <a16:creationId xmlns:a16="http://schemas.microsoft.com/office/drawing/2014/main" id="{DB66199F-FB8F-D8EC-7952-D9784A79A7D2}"/>
                </a:ext>
              </a:extLst>
            </p:cNvPr>
            <p:cNvPicPr>
              <a:picLocks noChangeAspect="1"/>
            </p:cNvPicPr>
            <p:nvPr/>
          </p:nvPicPr>
          <p:blipFill>
            <a:blip r:embed="rId11"/>
            <a:stretch>
              <a:fillRect/>
            </a:stretch>
          </p:blipFill>
          <p:spPr>
            <a:xfrm>
              <a:off x="1309961" y="723900"/>
              <a:ext cx="15668078" cy="5858764"/>
            </a:xfrm>
            <a:prstGeom prst="rect">
              <a:avLst/>
            </a:prstGeom>
          </p:spPr>
        </p:pic>
        <p:sp>
          <p:nvSpPr>
            <p:cNvPr id="10" name="Freeform 2">
              <a:extLst>
                <a:ext uri="{FF2B5EF4-FFF2-40B4-BE49-F238E27FC236}">
                  <a16:creationId xmlns:a16="http://schemas.microsoft.com/office/drawing/2014/main" id="{7664EAEC-99C5-0374-A52A-D925EE094CBA}"/>
                </a:ext>
              </a:extLst>
            </p:cNvPr>
            <p:cNvSpPr/>
            <p:nvPr/>
          </p:nvSpPr>
          <p:spPr>
            <a:xfrm>
              <a:off x="10506303" y="723900"/>
              <a:ext cx="3474715" cy="3192394"/>
            </a:xfrm>
            <a:custGeom>
              <a:avLst/>
              <a:gdLst/>
              <a:ahLst/>
              <a:cxnLst/>
              <a:rect l="l" t="t" r="r" b="b"/>
              <a:pathLst>
                <a:path w="3474715" h="3192394">
                  <a:moveTo>
                    <a:pt x="0" y="0"/>
                  </a:moveTo>
                  <a:lnTo>
                    <a:pt x="3474715" y="0"/>
                  </a:lnTo>
                  <a:lnTo>
                    <a:pt x="3474715" y="3192394"/>
                  </a:lnTo>
                  <a:lnTo>
                    <a:pt x="0" y="319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58104307-2091-7E71-CC32-D284E1F5BE88}"/>
              </a:ext>
            </a:extLst>
          </p:cNvPr>
          <p:cNvSpPr/>
          <p:nvPr/>
        </p:nvSpPr>
        <p:spPr>
          <a:xfrm>
            <a:off x="519874" y="1943100"/>
            <a:ext cx="3837051" cy="8229600"/>
          </a:xfrm>
          <a:custGeom>
            <a:avLst/>
            <a:gdLst/>
            <a:ahLst/>
            <a:cxnLst/>
            <a:rect l="l" t="t" r="r" b="b"/>
            <a:pathLst>
              <a:path w="3837051" h="8229600">
                <a:moveTo>
                  <a:pt x="0" y="0"/>
                </a:moveTo>
                <a:lnTo>
                  <a:pt x="3837051" y="0"/>
                </a:lnTo>
                <a:lnTo>
                  <a:pt x="3837051" y="8229600"/>
                </a:lnTo>
                <a:lnTo>
                  <a:pt x="0" y="8229600"/>
                </a:lnTo>
                <a:lnTo>
                  <a:pt x="0" y="0"/>
                </a:lnTo>
                <a:close/>
              </a:path>
            </a:pathLst>
          </a:custGeom>
          <a:blipFill>
            <a:blip r:embed="rId5"/>
            <a:stretch>
              <a:fillRect/>
            </a:stretch>
          </a:blipFill>
        </p:spPr>
        <p:txBody>
          <a:bodyPr/>
          <a:lstStyle/>
          <a:p>
            <a:endParaRPr lang="en-US"/>
          </a:p>
        </p:txBody>
      </p:sp>
      <p:sp>
        <p:nvSpPr>
          <p:cNvPr id="2"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p:cNvSpPr/>
          <p:nvPr/>
        </p:nvSpPr>
        <p:spPr>
          <a:xfrm>
            <a:off x="5437251" y="2324100"/>
            <a:ext cx="10500272" cy="4154984"/>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kích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thước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nhỏ</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được</a:t>
            </a:r>
            <a:r>
              <a:rPr lang="en-US" altLang="en-US" sz="4400" dirty="0">
                <a:solidFill>
                  <a:srgbClr val="000000"/>
                </a:solidFill>
                <a:latin typeface="Times New Roman" panose="02020603050405020304" pitchFamily="18" charset="0"/>
                <a:cs typeface="Times New Roman" panose="02020603050405020304" pitchFamily="18" charset="0"/>
              </a:rPr>
              <a:t> in </a:t>
            </a:r>
            <a:r>
              <a:rPr lang="en-US" altLang="en-US" sz="4400" dirty="0" err="1">
                <a:solidFill>
                  <a:srgbClr val="000000"/>
                </a:solidFill>
                <a:latin typeface="Times New Roman" panose="02020603050405020304" pitchFamily="18" charset="0"/>
                <a:cs typeface="Times New Roman" panose="02020603050405020304" pitchFamily="18" charset="0"/>
              </a:rPr>
              <a:t>trên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hai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mặt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tờ</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giấy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thường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khổ</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giấy</a:t>
            </a:r>
            <a:r>
              <a:rPr lang="en-US" altLang="en-US" sz="4400" dirty="0">
                <a:solidFill>
                  <a:srgbClr val="000000"/>
                </a:solidFill>
                <a:latin typeface="Times New Roman" panose="02020603050405020304" pitchFamily="18" charset="0"/>
                <a:cs typeface="Times New Roman" panose="02020603050405020304" pitchFamily="18" charset="0"/>
              </a:rPr>
              <a:t> A4, A5). </a:t>
            </a:r>
            <a:r>
              <a:rPr lang="en-US" altLang="en-US" sz="4400" dirty="0" err="1">
                <a:solidFill>
                  <a:srgbClr val="000000"/>
                </a:solidFill>
                <a:latin typeface="Times New Roman" panose="02020603050405020304" pitchFamily="18" charset="0"/>
                <a:cs typeface="Times New Roman" panose="02020603050405020304" pitchFamily="18" charset="0"/>
              </a:rPr>
              <a:t>Ưu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điểm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tờ</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rơi</a:t>
            </a:r>
            <a:r>
              <a:rPr lang="en-US" altLang="en-US" sz="4400" dirty="0">
                <a:solidFill>
                  <a:srgbClr val="000000"/>
                </a:solidFill>
                <a:latin typeface="Times New Roman" panose="02020603050405020304" pitchFamily="18" charset="0"/>
                <a:cs typeface="Times New Roman" panose="02020603050405020304" pitchFamily="18" charset="0"/>
              </a:rPr>
              <a:t> so </a:t>
            </a:r>
            <a:r>
              <a:rPr lang="en-US" altLang="en-US" sz="4400" dirty="0" err="1">
                <a:solidFill>
                  <a:srgbClr val="000000"/>
                </a:solidFill>
                <a:latin typeface="Times New Roman" panose="02020603050405020304" pitchFamily="18" charset="0"/>
                <a:cs typeface="Times New Roman" panose="02020603050405020304" pitchFamily="18" charset="0"/>
              </a:rPr>
              <a:t>với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thức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quảng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chi </a:t>
            </a:r>
            <a:r>
              <a:rPr lang="en-US" altLang="en-US" sz="4400" dirty="0" err="1">
                <a:solidFill>
                  <a:srgbClr val="000000"/>
                </a:solidFill>
                <a:latin typeface="Times New Roman" panose="02020603050405020304" pitchFamily="18" charset="0"/>
                <a:cs typeface="Times New Roman" panose="02020603050405020304" pitchFamily="18" charset="0"/>
              </a:rPr>
              <a:t>phí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thấp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dễ</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tiếp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cận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xem</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773E2EB-2610-B0D4-5112-6BCA6B1F3043}"/>
              </a:ext>
            </a:extLst>
          </p:cNvPr>
          <p:cNvSpPr/>
          <p:nvPr/>
        </p:nvSpPr>
        <p:spPr>
          <a:xfrm>
            <a:off x="1600200" y="3807380"/>
            <a:ext cx="2514600" cy="1446550"/>
          </a:xfrm>
          <a:prstGeom prst="rect">
            <a:avLst/>
          </a:prstGeom>
        </p:spPr>
        <p:txBody>
          <a:bodyPr wrap="square">
            <a:spAutoFit/>
          </a:bodyPr>
          <a:lstStyle/>
          <a:p>
            <a:pPr lvl="0" algn="ctr" eaLnBrk="0" fontAlgn="base" hangingPunct="0">
              <a:spcBef>
                <a:spcPct val="0"/>
              </a:spcBef>
              <a:spcAft>
                <a:spcPct val="0"/>
              </a:spcAft>
            </a:pPr>
            <a:r>
              <a:rPr lang="en-US" altLang="en-US" sz="4400" b="1" dirty="0">
                <a:latin typeface="Times New Roman" panose="02020603050405020304" pitchFamily="18" charset="0"/>
                <a:cs typeface="Times New Roman" panose="02020603050405020304" pitchFamily="18" charset="0"/>
              </a:rPr>
              <a:t>TỜ</a:t>
            </a:r>
            <a:br>
              <a:rPr lang="en-US" altLang="en-US" sz="4400" b="1" dirty="0">
                <a:latin typeface="Times New Roman" panose="02020603050405020304" pitchFamily="18" charset="0"/>
                <a:cs typeface="Times New Roman" panose="02020603050405020304" pitchFamily="18" charset="0"/>
              </a:rPr>
            </a:br>
            <a:r>
              <a:rPr lang="en-US" altLang="en-US" sz="4400" b="1" dirty="0">
                <a:latin typeface="Times New Roman" panose="02020603050405020304" pitchFamily="18" charset="0"/>
                <a:cs typeface="Times New Roman" panose="02020603050405020304" pitchFamily="18" charset="0"/>
              </a:rPr>
              <a:t>RƠI</a:t>
            </a:r>
            <a:endParaRPr lang="en-US" altLang="en-US" sz="4400" dirty="0">
              <a:latin typeface="Times New Roman" panose="02020603050405020304" pitchFamily="18" charset="0"/>
              <a:cs typeface="Times New Roman" panose="02020603050405020304" pitchFamily="18" charset="0"/>
            </a:endParaRPr>
          </a:p>
        </p:txBody>
      </p:sp>
      <p:sp>
        <p:nvSpPr>
          <p:cNvPr id="4" name="Freeform 11">
            <a:extLst>
              <a:ext uri="{FF2B5EF4-FFF2-40B4-BE49-F238E27FC236}">
                <a16:creationId xmlns:a16="http://schemas.microsoft.com/office/drawing/2014/main" id="{2D6312CF-4AAD-00F5-E0BB-30C36F60E55B}"/>
              </a:ext>
            </a:extLst>
          </p:cNvPr>
          <p:cNvSpPr/>
          <p:nvPr/>
        </p:nvSpPr>
        <p:spPr>
          <a:xfrm rot="-5400000">
            <a:off x="16267577" y="-673474"/>
            <a:ext cx="1346949" cy="2693898"/>
          </a:xfrm>
          <a:custGeom>
            <a:avLst/>
            <a:gdLst/>
            <a:ahLst/>
            <a:cxnLst/>
            <a:rect l="l" t="t" r="r" b="b"/>
            <a:pathLst>
              <a:path w="1346949" h="2693898">
                <a:moveTo>
                  <a:pt x="0" y="0"/>
                </a:moveTo>
                <a:lnTo>
                  <a:pt x="1346949" y="0"/>
                </a:lnTo>
                <a:lnTo>
                  <a:pt x="1346949" y="2693897"/>
                </a:lnTo>
                <a:lnTo>
                  <a:pt x="0" y="2693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DA1AC234-F91A-B92E-918B-4C2F302F71EA}"/>
              </a:ext>
            </a:extLst>
          </p:cNvPr>
          <p:cNvSpPr/>
          <p:nvPr/>
        </p:nvSpPr>
        <p:spPr>
          <a:xfrm>
            <a:off x="13563600" y="6180146"/>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93070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C9D48D18-093C-A695-1BFD-5A28657B28F7}"/>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DA4CA4FE-7B58-BC0A-3121-CF6F244827BA}"/>
              </a:ext>
            </a:extLst>
          </p:cNvPr>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3657600" y="2057400"/>
            <a:ext cx="13716000" cy="483209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ưu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phương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gọn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endPar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Freeform 8">
            <a:extLst>
              <a:ext uri="{FF2B5EF4-FFF2-40B4-BE49-F238E27FC236}">
                <a16:creationId xmlns:a16="http://schemas.microsoft.com/office/drawing/2014/main" id="{F8952C47-A5D0-A03E-7931-9A1D1762F36D}"/>
              </a:ext>
            </a:extLst>
          </p:cNvPr>
          <p:cNvSpPr/>
          <p:nvPr/>
        </p:nvSpPr>
        <p:spPr>
          <a:xfrm>
            <a:off x="572919" y="2057400"/>
            <a:ext cx="2366010" cy="8229600"/>
          </a:xfrm>
          <a:custGeom>
            <a:avLst/>
            <a:gdLst/>
            <a:ahLst/>
            <a:cxnLst/>
            <a:rect l="l" t="t" r="r" b="b"/>
            <a:pathLst>
              <a:path w="2366010" h="8229600">
                <a:moveTo>
                  <a:pt x="0" y="0"/>
                </a:moveTo>
                <a:lnTo>
                  <a:pt x="2366010" y="0"/>
                </a:lnTo>
                <a:lnTo>
                  <a:pt x="2366010" y="8229600"/>
                </a:lnTo>
                <a:lnTo>
                  <a:pt x="0" y="8229600"/>
                </a:lnTo>
                <a:lnTo>
                  <a:pt x="0" y="0"/>
                </a:lnTo>
                <a:close/>
              </a:path>
            </a:pathLst>
          </a:custGeom>
          <a:blipFill>
            <a:blip r:embed="rId7"/>
            <a:stretch>
              <a:fillRect/>
            </a:stretch>
          </a:blipFill>
        </p:spPr>
        <p:txBody>
          <a:bodyPr/>
          <a:lstStyle/>
          <a:p>
            <a:endParaRPr lang="en-US"/>
          </a:p>
        </p:txBody>
      </p:sp>
      <p:sp>
        <p:nvSpPr>
          <p:cNvPr id="5" name="Rectangle 4">
            <a:extLst>
              <a:ext uri="{FF2B5EF4-FFF2-40B4-BE49-F238E27FC236}">
                <a16:creationId xmlns:a16="http://schemas.microsoft.com/office/drawing/2014/main" id="{AA1990EF-514C-1D98-F1F3-20334D9DC4A2}"/>
              </a:ext>
            </a:extLst>
          </p:cNvPr>
          <p:cNvSpPr/>
          <p:nvPr/>
        </p:nvSpPr>
        <p:spPr>
          <a:xfrm>
            <a:off x="874881" y="2693898"/>
            <a:ext cx="1868319" cy="550920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 YÊU CẦU ĐỐI VỚI KIỂU VĂN BẢN</a:t>
            </a:r>
            <a:endPar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4683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533398" y="1333500"/>
            <a:ext cx="3733800" cy="73152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dụng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từ</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có</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thái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nghĩa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tích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cực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khẳng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định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tính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ưu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dịch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vụ</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r>
              <a:rPr lang="en-US" altLang="en-US" sz="4400" dirty="0">
                <a:solidFill>
                  <a:srgbClr val="000000"/>
                </a:solidFill>
                <a:latin typeface="Times New Roman" panose="02020603050405020304" pitchFamily="18" charset="0"/>
                <a:cs typeface="Times New Roman" panose="02020603050405020304" pitchFamily="18" charset="0"/>
              </a:rPr>
              <a:t> </a:t>
            </a:r>
          </a:p>
        </p:txBody>
      </p:sp>
      <p:sp>
        <p:nvSpPr>
          <p:cNvPr id="5" name="Rounded Rectangle 4"/>
          <p:cNvSpPr/>
          <p:nvPr/>
        </p:nvSpPr>
        <p:spPr>
          <a:xfrm>
            <a:off x="4724400" y="1333500"/>
            <a:ext cx="4169212" cy="7315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dụng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ảnh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nổi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tiếng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để</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chứng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thực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lượng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dịch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vụ</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endParaRPr lang="en-US" altLang="en-US" sz="4400"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9331417" y="1333500"/>
            <a:ext cx="4003579" cy="7315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dịch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vụ</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nhớ</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cụm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từ</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ngắn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gọn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khẩu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hiệu</a:t>
            </a:r>
            <a:r>
              <a:rPr lang="en-US" altLang="en-US" sz="4400" dirty="0">
                <a:solidFill>
                  <a:srgbClr val="000000"/>
                </a:solidFill>
                <a:latin typeface="Times New Roman" panose="02020603050405020304" pitchFamily="18" charset="0"/>
                <a:cs typeface="Times New Roman" panose="02020603050405020304" pitchFamily="18" charset="0"/>
              </a:rPr>
              <a:t>)</a:t>
            </a:r>
          </a:p>
        </p:txBody>
      </p:sp>
      <p:sp>
        <p:nvSpPr>
          <p:cNvPr id="7" name="Rounded Rectangle 6"/>
          <p:cNvSpPr/>
          <p:nvPr/>
        </p:nvSpPr>
        <p:spPr>
          <a:xfrm>
            <a:off x="13792197" y="1333500"/>
            <a:ext cx="3810000" cy="7315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eaLnBrk="0" fontAlgn="base" hangingPunct="0">
              <a:spcBef>
                <a:spcPct val="0"/>
              </a:spcBef>
              <a:spcAft>
                <a:spcPct val="0"/>
              </a:spcAft>
              <a:defRPr/>
            </a:pP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phối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hợp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cỡ</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kiểu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màu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sắc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đậm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nhạt</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46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0">
            <a:extLst>
              <a:ext uri="{FF2B5EF4-FFF2-40B4-BE49-F238E27FC236}">
                <a16:creationId xmlns:a16="http://schemas.microsoft.com/office/drawing/2014/main" id="{C9D48D18-093C-A695-1BFD-5A28657B28F7}"/>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DA4CA4FE-7B58-BC0A-3121-CF6F244827BA}"/>
              </a:ext>
            </a:extLst>
          </p:cNvPr>
          <p:cNvSpPr/>
          <p:nvPr/>
        </p:nvSpPr>
        <p:spPr>
          <a:xfrm flipV="1">
            <a:off x="16941051" y="0"/>
            <a:ext cx="1346949" cy="2693898"/>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3657600" y="2057400"/>
            <a:ext cx="13716000" cy="483209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ưu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phương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tiện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cáo</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Ngôn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gọn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p:txBody>
      </p:sp>
      <p:sp>
        <p:nvSpPr>
          <p:cNvPr id="4" name="Freeform 8">
            <a:extLst>
              <a:ext uri="{FF2B5EF4-FFF2-40B4-BE49-F238E27FC236}">
                <a16:creationId xmlns:a16="http://schemas.microsoft.com/office/drawing/2014/main" id="{F8952C47-A5D0-A03E-7931-9A1D1762F36D}"/>
              </a:ext>
            </a:extLst>
          </p:cNvPr>
          <p:cNvSpPr/>
          <p:nvPr/>
        </p:nvSpPr>
        <p:spPr>
          <a:xfrm>
            <a:off x="572919" y="2057400"/>
            <a:ext cx="2366010" cy="8229600"/>
          </a:xfrm>
          <a:custGeom>
            <a:avLst/>
            <a:gdLst/>
            <a:ahLst/>
            <a:cxnLst/>
            <a:rect l="l" t="t" r="r" b="b"/>
            <a:pathLst>
              <a:path w="2366010" h="8229600">
                <a:moveTo>
                  <a:pt x="0" y="0"/>
                </a:moveTo>
                <a:lnTo>
                  <a:pt x="2366010" y="0"/>
                </a:lnTo>
                <a:lnTo>
                  <a:pt x="2366010" y="8229600"/>
                </a:lnTo>
                <a:lnTo>
                  <a:pt x="0" y="8229600"/>
                </a:lnTo>
                <a:lnTo>
                  <a:pt x="0" y="0"/>
                </a:lnTo>
                <a:close/>
              </a:path>
            </a:pathLst>
          </a:custGeom>
          <a:blipFill>
            <a:blip r:embed="rId5"/>
            <a:stretch>
              <a:fillRect/>
            </a:stretch>
          </a:blipFill>
        </p:spPr>
        <p:txBody>
          <a:bodyPr/>
          <a:lstStyle/>
          <a:p>
            <a:endParaRPr lang="en-US"/>
          </a:p>
        </p:txBody>
      </p:sp>
      <p:sp>
        <p:nvSpPr>
          <p:cNvPr id="5" name="Rectangle 4">
            <a:extLst>
              <a:ext uri="{FF2B5EF4-FFF2-40B4-BE49-F238E27FC236}">
                <a16:creationId xmlns:a16="http://schemas.microsoft.com/office/drawing/2014/main" id="{AA1990EF-514C-1D98-F1F3-20334D9DC4A2}"/>
              </a:ext>
            </a:extLst>
          </p:cNvPr>
          <p:cNvSpPr/>
          <p:nvPr/>
        </p:nvSpPr>
        <p:spPr>
          <a:xfrm>
            <a:off x="914400" y="3072839"/>
            <a:ext cx="1868319" cy="483209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YÊU CẦU ĐỐI VỚI KIỂU VĂN BẢN</a:t>
            </a:r>
            <a:endPar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3657600" y="6743700"/>
            <a:ext cx="13716000" cy="280076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Sơ</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biểu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nét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nổi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bật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giác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xem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nhằm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rõ</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ưu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hữu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ích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4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555334" y="577096"/>
            <a:ext cx="16992600"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Bố</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cục</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thường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gồm</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phần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Rounded Rectangle 3"/>
          <p:cNvSpPr/>
          <p:nvPr/>
        </p:nvSpPr>
        <p:spPr>
          <a:xfrm>
            <a:off x="1905000" y="2473254"/>
            <a:ext cx="3886200" cy="1020901"/>
          </a:xfrm>
          <a:prstGeom prst="roundRect">
            <a:avLst/>
          </a:prstGeom>
          <a:solidFill>
            <a:srgbClr val="0AD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cs typeface="Times New Roman" panose="02020603050405020304" pitchFamily="18" charset="0"/>
              </a:rPr>
              <a:t>Tiêu</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đề</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948896" y="4173446"/>
            <a:ext cx="5257800" cy="212365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4400" dirty="0">
                <a:solidFill>
                  <a:srgbClr val="000000"/>
                </a:solidFill>
                <a:latin typeface="Times New Roman" panose="02020603050405020304" pitchFamily="18" charset="0"/>
                <a:cs typeface="Times New Roman" panose="02020603050405020304" pitchFamily="18" charset="0"/>
              </a:rPr>
              <a:t>G</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iới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khái</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1125201" y="4114800"/>
            <a:ext cx="6553200" cy="4832092"/>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4400" noProof="0" dirty="0">
                <a:solidFill>
                  <a:srgbClr val="000000"/>
                </a:solidFill>
                <a:latin typeface="Times New Roman" panose="02020603050405020304" pitchFamily="18" charset="0"/>
                <a:cs typeface="Times New Roman" panose="02020603050405020304" pitchFamily="18" charset="0"/>
              </a:rPr>
              <a:t>+ </a:t>
            </a:r>
            <a:r>
              <a:rPr lang="en-US" altLang="en-US" sz="4400" noProof="0" dirty="0" err="1">
                <a:solidFill>
                  <a:srgbClr val="000000"/>
                </a:solidFill>
                <a:latin typeface="Times New Roman" panose="02020603050405020304" pitchFamily="18" charset="0"/>
                <a:cs typeface="Times New Roman" panose="02020603050405020304" pitchFamily="18" charset="0"/>
              </a:rPr>
              <a:t>C</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tin chi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chữ</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kênh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en-US" sz="4400" dirty="0">
                <a:solidFill>
                  <a:srgbClr val="000000"/>
                </a:solidFill>
                <a:latin typeface="Times New Roman" panose="02020603050405020304" pitchFamily="18" charset="0"/>
                <a:cs typeface="Times New Roman" panose="02020603050405020304" pitchFamily="18" charset="0"/>
              </a:rPr>
              <a:t>+ N</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êu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khẩu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điệp</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hoạt</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11506833" y="2473255"/>
            <a:ext cx="4343400" cy="10209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Times New Roman" panose="02020603050405020304" pitchFamily="18" charset="0"/>
                <a:cs typeface="Times New Roman" panose="02020603050405020304" pitchFamily="18" charset="0"/>
              </a:rPr>
              <a:t>Nội</a:t>
            </a:r>
            <a:r>
              <a:rPr lang="en-US" sz="4400" b="1" dirty="0">
                <a:solidFill>
                  <a:schemeClr val="bg1"/>
                </a:solidFill>
                <a:latin typeface="Times New Roman" panose="02020603050405020304" pitchFamily="18" charset="0"/>
                <a:cs typeface="Times New Roman" panose="02020603050405020304" pitchFamily="18" charset="0"/>
              </a:rPr>
              <a:t> dung </a:t>
            </a:r>
            <a:r>
              <a:rPr lang="en-US" sz="4400" b="1" dirty="0" err="1">
                <a:solidFill>
                  <a:schemeClr val="bg1"/>
                </a:solidFill>
                <a:latin typeface="Times New Roman" panose="02020603050405020304" pitchFamily="18" charset="0"/>
                <a:cs typeface="Times New Roman" panose="02020603050405020304" pitchFamily="18" charset="0"/>
              </a:rPr>
              <a:t>chính</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10" name="Freeform 3">
            <a:extLst>
              <a:ext uri="{FF2B5EF4-FFF2-40B4-BE49-F238E27FC236}">
                <a16:creationId xmlns:a16="http://schemas.microsoft.com/office/drawing/2014/main" id="{E2F9C417-9CA9-CDAF-D9F1-37DD1CA35A0E}"/>
              </a:ext>
            </a:extLst>
          </p:cNvPr>
          <p:cNvSpPr/>
          <p:nvPr/>
        </p:nvSpPr>
        <p:spPr>
          <a:xfrm>
            <a:off x="6787036" y="3314700"/>
            <a:ext cx="3759898" cy="4114800"/>
          </a:xfrm>
          <a:custGeom>
            <a:avLst/>
            <a:gdLst/>
            <a:ahLst/>
            <a:cxnLst/>
            <a:rect l="l" t="t" r="r" b="b"/>
            <a:pathLst>
              <a:path w="3759898" h="4114800">
                <a:moveTo>
                  <a:pt x="0" y="0"/>
                </a:moveTo>
                <a:lnTo>
                  <a:pt x="3759898" y="0"/>
                </a:lnTo>
                <a:lnTo>
                  <a:pt x="37598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AutoShape 15">
            <a:extLst>
              <a:ext uri="{FF2B5EF4-FFF2-40B4-BE49-F238E27FC236}">
                <a16:creationId xmlns:a16="http://schemas.microsoft.com/office/drawing/2014/main" id="{2D371DD9-428F-C75C-8BE5-CAECA5BD7C17}"/>
              </a:ext>
            </a:extLst>
          </p:cNvPr>
          <p:cNvSpPr/>
          <p:nvPr/>
        </p:nvSpPr>
        <p:spPr>
          <a:xfrm rot="-10800000">
            <a:off x="608326" y="9406139"/>
            <a:ext cx="3905051" cy="0"/>
          </a:xfrm>
          <a:prstGeom prst="line">
            <a:avLst/>
          </a:prstGeom>
          <a:ln w="47625" cap="flat">
            <a:solidFill>
              <a:srgbClr val="02084B"/>
            </a:solidFill>
            <a:prstDash val="solid"/>
            <a:headEnd type="none" w="sm" len="sm"/>
            <a:tailEnd type="none" w="sm" len="sm"/>
          </a:ln>
        </p:spPr>
        <p:txBody>
          <a:bodyPr/>
          <a:lstStyle/>
          <a:p>
            <a:endParaRPr lang="en-US"/>
          </a:p>
        </p:txBody>
      </p:sp>
      <p:sp>
        <p:nvSpPr>
          <p:cNvPr id="12" name="AutoShape 17">
            <a:extLst>
              <a:ext uri="{FF2B5EF4-FFF2-40B4-BE49-F238E27FC236}">
                <a16:creationId xmlns:a16="http://schemas.microsoft.com/office/drawing/2014/main" id="{334CEAC2-5C6F-A156-D675-41B223F69CB8}"/>
              </a:ext>
            </a:extLst>
          </p:cNvPr>
          <p:cNvSpPr/>
          <p:nvPr/>
        </p:nvSpPr>
        <p:spPr>
          <a:xfrm rot="5400000">
            <a:off x="-1092463" y="7705349"/>
            <a:ext cx="3447298" cy="0"/>
          </a:xfrm>
          <a:prstGeom prst="line">
            <a:avLst/>
          </a:prstGeom>
          <a:ln w="47625" cap="flat">
            <a:solidFill>
              <a:srgbClr val="02084B"/>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17595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barn(inVertical)">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128A52EE-2941-DC7B-C174-8B4D3CFDCC68}"/>
              </a:ext>
            </a:extLst>
          </p:cNvPr>
          <p:cNvSpPr/>
          <p:nvPr/>
        </p:nvSpPr>
        <p:spPr>
          <a:xfrm>
            <a:off x="0" y="-78082"/>
            <a:ext cx="4157685" cy="5221582"/>
          </a:xfrm>
          <a:custGeom>
            <a:avLst/>
            <a:gdLst/>
            <a:ahLst/>
            <a:cxnLst/>
            <a:rect l="l" t="t" r="r" b="b"/>
            <a:pathLst>
              <a:path w="4157685" h="5221582">
                <a:moveTo>
                  <a:pt x="0" y="0"/>
                </a:moveTo>
                <a:lnTo>
                  <a:pt x="4157685" y="0"/>
                </a:lnTo>
                <a:lnTo>
                  <a:pt x="4157685" y="5221582"/>
                </a:lnTo>
                <a:lnTo>
                  <a:pt x="0" y="5221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F00FB74A-A474-8687-F562-5C12B741D7EF}"/>
              </a:ext>
            </a:extLst>
          </p:cNvPr>
          <p:cNvGrpSpPr/>
          <p:nvPr/>
        </p:nvGrpSpPr>
        <p:grpSpPr>
          <a:xfrm rot="680931">
            <a:off x="3429000" y="1451998"/>
            <a:ext cx="3986212" cy="4114800"/>
            <a:chOff x="3429000" y="1451998"/>
            <a:chExt cx="3986212" cy="4114800"/>
          </a:xfrm>
        </p:grpSpPr>
        <p:sp>
          <p:nvSpPr>
            <p:cNvPr id="6" name="Freeform 9">
              <a:extLst>
                <a:ext uri="{FF2B5EF4-FFF2-40B4-BE49-F238E27FC236}">
                  <a16:creationId xmlns:a16="http://schemas.microsoft.com/office/drawing/2014/main" id="{F23B7F87-1DF4-C70F-806C-125FA35E5C12}"/>
                </a:ext>
              </a:extLst>
            </p:cNvPr>
            <p:cNvSpPr/>
            <p:nvPr/>
          </p:nvSpPr>
          <p:spPr>
            <a:xfrm>
              <a:off x="3429000" y="1451998"/>
              <a:ext cx="3986212" cy="4114800"/>
            </a:xfrm>
            <a:custGeom>
              <a:avLst/>
              <a:gdLst/>
              <a:ahLst/>
              <a:cxnLst/>
              <a:rect l="l" t="t" r="r" b="b"/>
              <a:pathLst>
                <a:path w="3986212" h="4114800">
                  <a:moveTo>
                    <a:pt x="0" y="0"/>
                  </a:moveTo>
                  <a:lnTo>
                    <a:pt x="3986212" y="0"/>
                  </a:lnTo>
                  <a:lnTo>
                    <a:pt x="39862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23">
              <a:extLst>
                <a:ext uri="{FF2B5EF4-FFF2-40B4-BE49-F238E27FC236}">
                  <a16:creationId xmlns:a16="http://schemas.microsoft.com/office/drawing/2014/main" id="{54EECBF8-CAC8-14EE-3C9A-976AC8EDBB4D}"/>
                </a:ext>
              </a:extLst>
            </p:cNvPr>
            <p:cNvSpPr txBox="1"/>
            <p:nvPr/>
          </p:nvSpPr>
          <p:spPr>
            <a:xfrm rot="20750946">
              <a:off x="4317255" y="3909874"/>
              <a:ext cx="2711563" cy="1085233"/>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7200" b="0" i="0" u="none" strike="noStrike" kern="1200" cap="none" spc="0" normalizeH="0" baseline="0" noProof="0" dirty="0">
                  <a:ln>
                    <a:noFill/>
                  </a:ln>
                  <a:effectLst/>
                  <a:uLnTx/>
                  <a:uFillTx/>
                  <a:latin typeface="#9Slide07 IcielCrocante" panose="02000000000000000000" pitchFamily="2" charset="0"/>
                </a:rPr>
                <a:t>I</a:t>
              </a:r>
              <a:r>
                <a:rPr lang="en-US" sz="7200" dirty="0">
                  <a:latin typeface="#9Slide07 IcielCrocante" panose="02000000000000000000" pitchFamily="2" charset="0"/>
                </a:rPr>
                <a:t>I.</a:t>
              </a:r>
              <a:endParaRPr kumimoji="0" lang="en-US" sz="7200" b="0" i="0" u="none" strike="noStrike" kern="1200" cap="none" spc="0" normalizeH="0" baseline="0" noProof="0" dirty="0">
                <a:ln>
                  <a:noFill/>
                </a:ln>
                <a:effectLst/>
                <a:uLnTx/>
                <a:uFillTx/>
                <a:latin typeface="#9Slide07 IcielCrocante" panose="02000000000000000000" pitchFamily="2" charset="0"/>
              </a:endParaRPr>
            </a:p>
          </p:txBody>
        </p:sp>
      </p:grpSp>
      <p:sp>
        <p:nvSpPr>
          <p:cNvPr id="12" name="Freeform 3">
            <a:extLst>
              <a:ext uri="{FF2B5EF4-FFF2-40B4-BE49-F238E27FC236}">
                <a16:creationId xmlns:a16="http://schemas.microsoft.com/office/drawing/2014/main" id="{5149056F-DEE8-5B38-9D34-C0DA4B29B312}"/>
              </a:ext>
            </a:extLst>
          </p:cNvPr>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23"/>
          <p:cNvSpPr txBox="1"/>
          <p:nvPr/>
        </p:nvSpPr>
        <p:spPr>
          <a:xfrm>
            <a:off x="3057249" y="5481573"/>
            <a:ext cx="13870204" cy="2385268"/>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8000" i="0" u="none" strike="noStrike" kern="1200" cap="none" spc="0" normalizeH="0" baseline="0" noProof="0" dirty="0" err="1">
                <a:ln>
                  <a:noFill/>
                </a:ln>
                <a:effectLst/>
                <a:uLnTx/>
                <a:uFillTx/>
                <a:latin typeface="#9Slide07 IcielCrocante" panose="02000000000000000000" pitchFamily="2" charset="0"/>
              </a:rPr>
              <a:t>Hướng</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dẫn</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phân</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tích</a:t>
            </a:r>
            <a:r>
              <a:rPr kumimoji="0" lang="en-US" sz="8000" i="0" u="none" strike="noStrike" kern="1200" cap="none" spc="0" normalizeH="0" noProof="0" dirty="0">
                <a:ln>
                  <a:noFill/>
                </a:ln>
                <a:effectLst/>
                <a:uLnTx/>
                <a:uFillTx/>
                <a:latin typeface="#9Slide07 IcielCrocante" panose="02000000000000000000" pitchFamily="2" charset="0"/>
              </a:rPr>
              <a:t>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8000" i="0" u="none" strike="noStrike" kern="1200" cap="none" spc="0" normalizeH="0" noProof="0" dirty="0" err="1">
                <a:ln>
                  <a:noFill/>
                </a:ln>
                <a:effectLst/>
                <a:uLnTx/>
                <a:uFillTx/>
                <a:latin typeface="#9Slide07 IcielCrocante" panose="02000000000000000000" pitchFamily="2" charset="0"/>
              </a:rPr>
              <a:t>kiểu</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văn</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bản</a:t>
            </a:r>
            <a:endParaRPr kumimoji="0" lang="en-US" sz="8000" i="0" u="none" strike="noStrike" kern="1200" cap="none" spc="0" normalizeH="0" baseline="0" noProof="0" dirty="0">
              <a:ln>
                <a:noFill/>
              </a:ln>
              <a:effectLst/>
              <a:uLnTx/>
              <a:uFillTx/>
              <a:latin typeface="#9Slide07 IcielCrocante" panose="02000000000000000000" pitchFamily="2" charset="0"/>
            </a:endParaRPr>
          </a:p>
        </p:txBody>
      </p:sp>
    </p:spTree>
    <p:extLst>
      <p:ext uri="{BB962C8B-B14F-4D97-AF65-F5344CB8AC3E}">
        <p14:creationId xmlns:p14="http://schemas.microsoft.com/office/powerpoint/2010/main" val="2876085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685800" y="64994"/>
            <a:ext cx="7848600" cy="10157012"/>
          </a:xfrm>
          <a:prstGeom prst="rect">
            <a:avLst/>
          </a:prstGeom>
        </p:spPr>
      </p:pic>
      <p:pic>
        <p:nvPicPr>
          <p:cNvPr id="5" name="Picture 4">
            <a:extLst>
              <a:ext uri="{FF2B5EF4-FFF2-40B4-BE49-F238E27FC236}">
                <a16:creationId xmlns:a16="http://schemas.microsoft.com/office/drawing/2014/main" id="{BDC95093-69F3-385A-4476-1233C4DCA2DC}"/>
              </a:ext>
            </a:extLst>
          </p:cNvPr>
          <p:cNvPicPr>
            <a:picLocks noChangeAspect="1"/>
          </p:cNvPicPr>
          <p:nvPr/>
        </p:nvPicPr>
        <p:blipFill>
          <a:blip r:embed="rId6"/>
          <a:stretch>
            <a:fillRect/>
          </a:stretch>
        </p:blipFill>
        <p:spPr>
          <a:xfrm>
            <a:off x="9410674" y="64477"/>
            <a:ext cx="7212649" cy="10287000"/>
          </a:xfrm>
          <a:prstGeom prst="rect">
            <a:avLst/>
          </a:prstGeom>
        </p:spPr>
      </p:pic>
    </p:spTree>
    <p:extLst>
      <p:ext uri="{BB962C8B-B14F-4D97-AF65-F5344CB8AC3E}">
        <p14:creationId xmlns:p14="http://schemas.microsoft.com/office/powerpoint/2010/main" val="39836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419100"/>
            <a:ext cx="18288000" cy="1446550"/>
          </a:xfrm>
          <a:prstGeom prst="rect">
            <a:avLst/>
          </a:prstGeom>
          <a:solidFill>
            <a:schemeClr val="accent1">
              <a:lumMod val="20000"/>
              <a:lumOff val="80000"/>
            </a:schemeClr>
          </a:solid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Câu 1</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Tiêu đề của tờ rơi có phù hợp với nội dung của hoạt động hay không?</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66800" y="2400300"/>
            <a:ext cx="9601200" cy="6186309"/>
          </a:xfrm>
          <a:prstGeom prst="rect">
            <a:avLst/>
          </a:prstGeom>
        </p:spPr>
        <p:txBody>
          <a:bodyPr wrap="square">
            <a:spAutoFit/>
          </a:bodyPr>
          <a:lstStyle/>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T</a:t>
            </a:r>
            <a:r>
              <a:rPr lang="vi-VN" sz="4400" dirty="0">
                <a:latin typeface="Times New Roman" panose="02020603050405020304" pitchFamily="18" charset="0"/>
                <a:ea typeface="Calibri" panose="020F0502020204030204" pitchFamily="34" charset="0"/>
                <a:cs typeface="Times New Roman" panose="02020603050405020304" pitchFamily="18" charset="0"/>
              </a:rPr>
              <a:t>iêu đề</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“Học sinh trường Trung học cơ sở Hoà Bình vì đồng bào miền Trung”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t>
            </a:r>
            <a:r>
              <a:rPr lang="vi-VN" sz="4400" dirty="0">
                <a:latin typeface="Times New Roman" panose="02020603050405020304" pitchFamily="18" charset="0"/>
                <a:ea typeface="Calibri" panose="020F0502020204030204" pitchFamily="34" charset="0"/>
                <a:cs typeface="Times New Roman" panose="02020603050405020304" pitchFamily="18" charset="0"/>
              </a:rPr>
              <a:t>ội dung của hoạt động</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chương trình quyên góp lương thực, quần áo, đồ dùng học tập,… giúp đỡ đồng bào miền Trung chịu thiệt hại nặng nề do bão lũ của học sinh trường Trung học cơ sở Hoà Bình. </a:t>
            </a:r>
            <a:endParaRPr lang="en-US" sz="4400"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ea typeface="Calibri" panose="020F0502020204030204" pitchFamily="34" charset="0"/>
                <a:cs typeface="Times New Roman" panose="02020603050405020304" pitchFamily="18" charset="0"/>
              </a:rPr>
              <a:t>Tiêu đề của tờ rơi phù hợp với nội dung của hoạt động. </a:t>
            </a:r>
            <a:endParaRPr lang="en-US" sz="44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11582400" y="2128626"/>
            <a:ext cx="6156992" cy="7967873"/>
          </a:xfrm>
          <a:prstGeom prst="rect">
            <a:avLst/>
          </a:prstGeom>
        </p:spPr>
      </p:pic>
    </p:spTree>
    <p:extLst>
      <p:ext uri="{BB962C8B-B14F-4D97-AF65-F5344CB8AC3E}">
        <p14:creationId xmlns:p14="http://schemas.microsoft.com/office/powerpoint/2010/main" val="13136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0" y="266700"/>
            <a:ext cx="18288000" cy="1446550"/>
          </a:xfrm>
          <a:prstGeom prst="rect">
            <a:avLst/>
          </a:prstGeom>
          <a:solidFill>
            <a:schemeClr val="accent1">
              <a:lumMod val="20000"/>
              <a:lumOff val="80000"/>
            </a:schemeClr>
          </a:solidFill>
        </p:spPr>
        <p:txBody>
          <a:bodyPr wrap="square">
            <a:spAutoFit/>
          </a:bodyPr>
          <a:lstStyle/>
          <a:p>
            <a:pPr algn="ctr"/>
            <a:r>
              <a:rPr lang="vi-VN" sz="4400" b="1" dirty="0">
                <a:latin typeface="Times New Roman" panose="02020603050405020304" pitchFamily="18" charset="0"/>
                <a:cs typeface="Times New Roman" panose="02020603050405020304" pitchFamily="18" charset="0"/>
              </a:rPr>
              <a:t>Câu 2</a:t>
            </a:r>
            <a:r>
              <a:rPr lang="en-US" sz="4400" b="1" dirty="0">
                <a:latin typeface="Times New Roman" panose="02020603050405020304" pitchFamily="18" charset="0"/>
                <a:cs typeface="Times New Roman" panose="02020603050405020304" pitchFamily="18" charset="0"/>
              </a:rPr>
              <a:t>. </a:t>
            </a:r>
          </a:p>
          <a:p>
            <a:pPr algn="ctr"/>
            <a:r>
              <a:rPr lang="vi-VN" sz="4400" b="1" dirty="0">
                <a:latin typeface="Times New Roman" panose="02020603050405020304" pitchFamily="18" charset="0"/>
                <a:cs typeface="Times New Roman" panose="02020603050405020304" pitchFamily="18" charset="0"/>
              </a:rPr>
              <a:t>Văn bản đã sử dụng những cách thể hiện nào để thuyết phục người đọc?</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5715000" y="1866900"/>
            <a:ext cx="12227428" cy="8217634"/>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Sử dụng các từ ngữ có sắc thái tích cực (</a:t>
            </a:r>
            <a:r>
              <a:rPr lang="vi-VN" sz="4400" i="1" dirty="0">
                <a:latin typeface="Times New Roman" panose="02020603050405020304" pitchFamily="18" charset="0"/>
                <a:cs typeface="Times New Roman" panose="02020603050405020304" pitchFamily="18" charset="0"/>
              </a:rPr>
              <a:t>vì đồng bào, giúp đỡ đồng bào </a:t>
            </a:r>
            <a:r>
              <a:rPr lang="en-US" sz="4400" i="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khẳng định ý nghĩa tốt đẹp của hoạt động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khơi gợi cảm xúc tích cực ở người đọc bằng câu tục ngữ “Bầu ơi thương lấy bí cùng/ Tuy rằng khác giống nhưng chung một giàn”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S</a:t>
            </a:r>
            <a:r>
              <a:rPr lang="vi-VN" sz="4400" dirty="0">
                <a:latin typeface="Times New Roman" panose="02020603050405020304" pitchFamily="18" charset="0"/>
                <a:cs typeface="Times New Roman" panose="02020603050405020304" pitchFamily="18" charset="0"/>
              </a:rPr>
              <a:t>ử dụng phối hợp các cỡ chữ, kiểu chữ, màu sắc đậm, nhạt…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S</a:t>
            </a:r>
            <a:r>
              <a:rPr lang="vi-VN" sz="4400" dirty="0">
                <a:latin typeface="Times New Roman" panose="02020603050405020304" pitchFamily="18" charset="0"/>
                <a:cs typeface="Times New Roman" panose="02020603050405020304" pitchFamily="18" charset="0"/>
              </a:rPr>
              <a:t>ử dụng các hình ảnh quần áo, lương thực, dụng cụ học tập, biểu tượng trái tim có màu sắc, đường nét nổi bật </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vi-VN" sz="4400" dirty="0">
                <a:latin typeface="Times New Roman" panose="02020603050405020304" pitchFamily="18" charset="0"/>
                <a:cs typeface="Times New Roman" panose="02020603050405020304" pitchFamily="18" charset="0"/>
              </a:rPr>
              <a:t>tác động mạnh vào thị giác của người đọc để làm rõ tính chất cần thiết và hữu ích của hoạt động. </a:t>
            </a: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228600" y="2400300"/>
            <a:ext cx="5298572" cy="6856976"/>
          </a:xfrm>
          <a:prstGeom prst="rect">
            <a:avLst/>
          </a:prstGeom>
        </p:spPr>
      </p:pic>
    </p:spTree>
    <p:extLst>
      <p:ext uri="{BB962C8B-B14F-4D97-AF65-F5344CB8AC3E}">
        <p14:creationId xmlns:p14="http://schemas.microsoft.com/office/powerpoint/2010/main" val="257838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38100" y="276642"/>
            <a:ext cx="18364200" cy="2123658"/>
          </a:xfrm>
          <a:prstGeom prst="rect">
            <a:avLst/>
          </a:prstGeom>
          <a:solidFill>
            <a:schemeClr val="accent1">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3. </a:t>
            </a:r>
          </a:p>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endParaRPr lang="en-US" sz="4400" b="1" dirty="0">
              <a:latin typeface="Times New Roman" panose="02020603050405020304" pitchFamily="18" charset="0"/>
              <a:cs typeface="Times New Roman" panose="02020603050405020304" pitchFamily="18" charset="0"/>
            </a:endParaRPr>
          </a:p>
          <a:p>
            <a:pPr algn="ct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cáo</a:t>
            </a:r>
            <a:r>
              <a:rPr lang="en-US" sz="4400" b="1" dirty="0">
                <a:latin typeface="Times New Roman" panose="02020603050405020304" pitchFamily="18" charset="0"/>
                <a:cs typeface="Times New Roman" panose="02020603050405020304" pitchFamily="18" charset="0"/>
              </a:rPr>
              <a:t>.</a:t>
            </a:r>
          </a:p>
        </p:txBody>
      </p:sp>
      <p:sp>
        <p:nvSpPr>
          <p:cNvPr id="4" name="Rectangle 3"/>
          <p:cNvSpPr/>
          <p:nvPr/>
        </p:nvSpPr>
        <p:spPr>
          <a:xfrm>
            <a:off x="887543" y="2857500"/>
            <a:ext cx="10264515" cy="6186309"/>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 kiểu chữ, cỡ chữ, màu sắc chữ trong VB quảng cáo được sử dụng hài hoà, hiệu quả và phù hợp với nội dung. </a:t>
            </a:r>
            <a:endParaRPr lang="en-US" sz="4400" dirty="0">
              <a:latin typeface="Times New Roman" panose="02020603050405020304" pitchFamily="18" charset="0"/>
              <a:cs typeface="Times New Roman" panose="02020603050405020304" pitchFamily="18" charset="0"/>
            </a:endParaRPr>
          </a:p>
          <a:p>
            <a:pPr algn="just"/>
            <a:r>
              <a:rPr lang="vi-VN" sz="4400" b="1" dirty="0">
                <a:latin typeface="Times New Roman" panose="02020603050405020304" pitchFamily="18" charset="0"/>
                <a:cs typeface="Times New Roman" panose="02020603050405020304" pitchFamily="18" charset="0"/>
              </a:rPr>
              <a:t>Ví dụ: </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iêu 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điêp</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sử dụng kiểu chữ in hoa, cỡ lớn, màu sắc nổi bật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hông tin về địa điểm, thời gian tổ chức hoạt động</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sử dụng kiểu chữ thường, cỡ nhỏ, chữ màu xanh nhạt</a:t>
            </a:r>
            <a:endParaRPr lang="en-US" sz="4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2268200" y="2781300"/>
            <a:ext cx="5298572" cy="6856976"/>
          </a:xfrm>
          <a:prstGeom prst="rect">
            <a:avLst/>
          </a:prstGeom>
        </p:spPr>
      </p:pic>
    </p:spTree>
    <p:extLst>
      <p:ext uri="{BB962C8B-B14F-4D97-AF65-F5344CB8AC3E}">
        <p14:creationId xmlns:p14="http://schemas.microsoft.com/office/powerpoint/2010/main" val="161274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9E40ABEF-C3CB-A091-76BE-B5167726B580}"/>
              </a:ext>
            </a:extLst>
          </p:cNvPr>
          <p:cNvSpPr/>
          <p:nvPr/>
        </p:nvSpPr>
        <p:spPr>
          <a:xfrm flipH="1" flipV="1">
            <a:off x="15163275" y="6362700"/>
            <a:ext cx="3124724" cy="3924300"/>
          </a:xfrm>
          <a:custGeom>
            <a:avLst/>
            <a:gdLst/>
            <a:ahLst/>
            <a:cxnLst/>
            <a:rect l="l" t="t" r="r" b="b"/>
            <a:pathLst>
              <a:path w="4157685" h="5221582">
                <a:moveTo>
                  <a:pt x="4157685" y="5221582"/>
                </a:moveTo>
                <a:lnTo>
                  <a:pt x="0" y="5221582"/>
                </a:lnTo>
                <a:lnTo>
                  <a:pt x="0" y="0"/>
                </a:lnTo>
                <a:lnTo>
                  <a:pt x="4157685" y="0"/>
                </a:lnTo>
                <a:lnTo>
                  <a:pt x="4157685" y="522158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a:extLst>
              <a:ext uri="{FF2B5EF4-FFF2-40B4-BE49-F238E27FC236}">
                <a16:creationId xmlns:a16="http://schemas.microsoft.com/office/drawing/2014/main" id="{0822618C-7C89-A470-DCB4-176D7C0F6016}"/>
              </a:ext>
            </a:extLst>
          </p:cNvPr>
          <p:cNvSpPr/>
          <p:nvPr/>
        </p:nvSpPr>
        <p:spPr>
          <a:xfrm>
            <a:off x="11723" y="8792"/>
            <a:ext cx="8979877" cy="4114800"/>
          </a:xfrm>
          <a:custGeom>
            <a:avLst/>
            <a:gdLst/>
            <a:ahLst/>
            <a:cxnLst/>
            <a:rect l="l" t="t" r="r" b="b"/>
            <a:pathLst>
              <a:path w="5734913" h="4114800">
                <a:moveTo>
                  <a:pt x="0" y="0"/>
                </a:moveTo>
                <a:lnTo>
                  <a:pt x="5734913" y="0"/>
                </a:lnTo>
                <a:lnTo>
                  <a:pt x="573491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8"/>
          <p:cNvSpPr txBox="1"/>
          <p:nvPr/>
        </p:nvSpPr>
        <p:spPr>
          <a:xfrm>
            <a:off x="786472" y="4305300"/>
            <a:ext cx="16562655" cy="3139321"/>
          </a:xfrm>
          <a:prstGeom prst="rect">
            <a:avLst/>
          </a:prstGeom>
          <a:noFill/>
        </p:spPr>
        <p:txBody>
          <a:bodyPr wrap="square" rtlCol="0">
            <a:spAutoFit/>
          </a:bodyPr>
          <a:lstStyle/>
          <a:p>
            <a:pPr algn="ctr"/>
            <a:r>
              <a:rPr lang="en-US" sz="6600" dirty="0" err="1">
                <a:solidFill>
                  <a:srgbClr val="FF0000"/>
                </a:solidFill>
                <a:latin typeface="#9Slide07 IcielCrocante" panose="02000000000000000000" pitchFamily="2" charset="0"/>
                <a:cs typeface="Times New Roman" panose="02020603050405020304" pitchFamily="18" charset="0"/>
              </a:rPr>
              <a:t>Viết</a:t>
            </a:r>
            <a:endParaRPr lang="en-US" sz="6600" dirty="0">
              <a:solidFill>
                <a:srgbClr val="FF0000"/>
              </a:solidFill>
              <a:latin typeface="#9Slide07 IcielCrocante" panose="02000000000000000000" pitchFamily="2" charset="0"/>
              <a:cs typeface="Times New Roman" panose="02020603050405020304" pitchFamily="18" charset="0"/>
            </a:endParaRPr>
          </a:p>
          <a:p>
            <a:pPr algn="ctr"/>
            <a:r>
              <a:rPr lang="en-US" sz="6600" dirty="0" err="1">
                <a:solidFill>
                  <a:prstClr val="black"/>
                </a:solidFill>
                <a:latin typeface="#9Slide07 IcielCrocante" panose="02000000000000000000" pitchFamily="2" charset="0"/>
                <a:cs typeface="Times New Roman" panose="02020603050405020304" pitchFamily="18" charset="0"/>
              </a:rPr>
              <a:t>Viết</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văn</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bản</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quảng</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cáo</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hoặc</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tờ</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rơi</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về</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một</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sản</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phẩm</a:t>
            </a:r>
            <a:r>
              <a:rPr lang="en-US" sz="6600" dirty="0">
                <a:solidFill>
                  <a:prstClr val="black"/>
                </a:solidFill>
                <a:latin typeface="#9Slide07 IcielCrocante" panose="02000000000000000000" pitchFamily="2" charset="0"/>
                <a:cs typeface="Times New Roman" panose="02020603050405020304" pitchFamily="18" charset="0"/>
              </a:rPr>
              <a:t> hay </a:t>
            </a:r>
            <a:r>
              <a:rPr lang="en-US" sz="6600" dirty="0" err="1">
                <a:solidFill>
                  <a:prstClr val="black"/>
                </a:solidFill>
                <a:latin typeface="#9Slide07 IcielCrocante" panose="02000000000000000000" pitchFamily="2" charset="0"/>
                <a:cs typeface="Times New Roman" panose="02020603050405020304" pitchFamily="18" charset="0"/>
              </a:rPr>
              <a:t>một</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hoạt</a:t>
            </a:r>
            <a:r>
              <a:rPr lang="en-US" sz="6600" dirty="0">
                <a:solidFill>
                  <a:prstClr val="black"/>
                </a:solidFill>
                <a:latin typeface="#9Slide07 IcielCrocante" panose="02000000000000000000" pitchFamily="2" charset="0"/>
                <a:cs typeface="Times New Roman" panose="02020603050405020304" pitchFamily="18" charset="0"/>
              </a:rPr>
              <a:t> </a:t>
            </a:r>
            <a:r>
              <a:rPr lang="en-US" sz="6600" dirty="0" err="1">
                <a:solidFill>
                  <a:prstClr val="black"/>
                </a:solidFill>
                <a:latin typeface="#9Slide07 IcielCrocante" panose="02000000000000000000" pitchFamily="2" charset="0"/>
                <a:cs typeface="Times New Roman" panose="02020603050405020304" pitchFamily="18" charset="0"/>
              </a:rPr>
              <a:t>động</a:t>
            </a:r>
            <a:endParaRPr lang="en-US" sz="6600" dirty="0">
              <a:solidFill>
                <a:prstClr val="black"/>
              </a:solidFill>
              <a:latin typeface="#9Slide07 IcielCrocante" panose="02000000000000000000" pitchFamily="2" charset="0"/>
              <a:cs typeface="Times New Roman" panose="02020603050405020304" pitchFamily="18" charset="0"/>
            </a:endParaRPr>
          </a:p>
        </p:txBody>
      </p:sp>
      <p:sp>
        <p:nvSpPr>
          <p:cNvPr id="7" name="TextBox 9"/>
          <p:cNvSpPr txBox="1"/>
          <p:nvPr/>
        </p:nvSpPr>
        <p:spPr>
          <a:xfrm rot="21227287">
            <a:off x="446837" y="158399"/>
            <a:ext cx="3523663" cy="1408078"/>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6600" b="0" i="0" u="none" strike="noStrike" kern="1200" cap="none" spc="0" normalizeH="0" baseline="0" noProof="0" dirty="0" err="1">
                <a:ln>
                  <a:noFill/>
                </a:ln>
                <a:effectLst/>
                <a:uLnTx/>
                <a:uFillTx/>
                <a:latin typeface="#9Slide05 SVNBistro Script" panose="02000506000000020003" pitchFamily="2" charset="0"/>
                <a:ea typeface="+mn-ea"/>
                <a:cs typeface="+mn-cs"/>
              </a:rPr>
              <a:t>Bài</a:t>
            </a:r>
            <a:r>
              <a:rPr kumimoji="0" lang="en-US" sz="6600" b="0" i="0" u="none" strike="noStrike" kern="1200" cap="none" spc="0" normalizeH="0" noProof="0" dirty="0">
                <a:ln>
                  <a:noFill/>
                </a:ln>
                <a:effectLst/>
                <a:uLnTx/>
                <a:uFillTx/>
                <a:latin typeface="#9Slide05 SVNBistro Script" panose="02000506000000020003" pitchFamily="2" charset="0"/>
                <a:ea typeface="+mn-ea"/>
                <a:cs typeface="+mn-cs"/>
              </a:rPr>
              <a:t> 6</a:t>
            </a:r>
            <a:endParaRPr kumimoji="0" lang="en-US" sz="6600" b="0" i="0" u="none" strike="noStrike" kern="1200" cap="none" spc="0" normalizeH="0" baseline="0" noProof="0" dirty="0">
              <a:ln>
                <a:noFill/>
              </a:ln>
              <a:effectLst/>
              <a:uLnTx/>
              <a:uFillTx/>
              <a:latin typeface="#9Slide05 SVNBistro Script" panose="02000506000000020003" pitchFamily="2" charset="0"/>
              <a:ea typeface="+mn-ea"/>
              <a:cs typeface="+mn-cs"/>
            </a:endParaRPr>
          </a:p>
        </p:txBody>
      </p:sp>
      <p:sp>
        <p:nvSpPr>
          <p:cNvPr id="3" name="TextBox 9">
            <a:extLst>
              <a:ext uri="{FF2B5EF4-FFF2-40B4-BE49-F238E27FC236}">
                <a16:creationId xmlns:a16="http://schemas.microsoft.com/office/drawing/2014/main" id="{270EFE62-4BC3-330E-42F7-E942870A3A79}"/>
              </a:ext>
            </a:extLst>
          </p:cNvPr>
          <p:cNvSpPr txBox="1"/>
          <p:nvPr/>
        </p:nvSpPr>
        <p:spPr>
          <a:xfrm rot="21110798">
            <a:off x="964436" y="1235195"/>
            <a:ext cx="8026073" cy="166199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0" i="0" u="none" strike="noStrike" kern="1200" cap="none" spc="0" normalizeH="0" noProof="0" dirty="0" err="1">
                <a:ln>
                  <a:noFill/>
                </a:ln>
                <a:solidFill>
                  <a:schemeClr val="bg1"/>
                </a:solidFill>
                <a:effectLst/>
                <a:uLnTx/>
                <a:uFillTx/>
                <a:latin typeface="#9Slide04 Pridi SemiBold" panose="00000700000000000000" pitchFamily="2" charset="-34"/>
                <a:cs typeface="#9Slide04 Pridi SemiBold" panose="00000700000000000000" pitchFamily="2" charset="-34"/>
              </a:rPr>
              <a:t>Những</a:t>
            </a:r>
            <a:r>
              <a:rPr kumimoji="0" lang="en-US" sz="5400" b="0" i="0" u="none" strike="noStrike" kern="1200" cap="none" spc="0" normalizeH="0" noProof="0" dirty="0">
                <a:ln>
                  <a:noFill/>
                </a:ln>
                <a:solidFill>
                  <a:schemeClr val="bg1"/>
                </a:solidFill>
                <a:effectLst/>
                <a:uLnTx/>
                <a:uFillTx/>
                <a:latin typeface="#9Slide04 Pridi SemiBold" panose="00000700000000000000" pitchFamily="2" charset="-34"/>
                <a:cs typeface="#9Slide04 Pridi SemiBold" panose="00000700000000000000" pitchFamily="2" charset="-34"/>
              </a:rPr>
              <a:t> </a:t>
            </a:r>
            <a:r>
              <a:rPr kumimoji="0" lang="en-US" sz="5400" b="0" i="0" u="none" strike="noStrike" kern="1200" cap="none" spc="0" normalizeH="0" noProof="0" dirty="0" err="1">
                <a:ln>
                  <a:noFill/>
                </a:ln>
                <a:solidFill>
                  <a:schemeClr val="bg1"/>
                </a:solidFill>
                <a:effectLst/>
                <a:uLnTx/>
                <a:uFillTx/>
                <a:latin typeface="#9Slide04 Pridi SemiBold" panose="00000700000000000000" pitchFamily="2" charset="-34"/>
                <a:cs typeface="#9Slide04 Pridi SemiBold" panose="00000700000000000000" pitchFamily="2" charset="-34"/>
              </a:rPr>
              <a:t>vấn</a:t>
            </a:r>
            <a:r>
              <a:rPr kumimoji="0" lang="en-US" sz="5400" b="0" i="0" u="none" strike="noStrike" kern="1200" cap="none" spc="0" normalizeH="0" noProof="0" dirty="0">
                <a:ln>
                  <a:noFill/>
                </a:ln>
                <a:solidFill>
                  <a:schemeClr val="bg1"/>
                </a:solidFill>
                <a:effectLst/>
                <a:uLnTx/>
                <a:uFillTx/>
                <a:latin typeface="#9Slide04 Pridi SemiBold" panose="00000700000000000000" pitchFamily="2" charset="-34"/>
                <a:cs typeface="#9Slide04 Pridi SemiBold" panose="00000700000000000000" pitchFamily="2" charset="-34"/>
              </a:rPr>
              <a:t> </a:t>
            </a:r>
            <a:r>
              <a:rPr kumimoji="0" lang="en-US" sz="5400" b="0" i="0" u="none" strike="noStrike" kern="1200" cap="none" spc="0" normalizeH="0" noProof="0" dirty="0" err="1">
                <a:ln>
                  <a:noFill/>
                </a:ln>
                <a:solidFill>
                  <a:schemeClr val="bg1"/>
                </a:solidFill>
                <a:effectLst/>
                <a:uLnTx/>
                <a:uFillTx/>
                <a:latin typeface="#9Slide04 Pridi SemiBold" panose="00000700000000000000" pitchFamily="2" charset="-34"/>
                <a:cs typeface="#9Slide04 Pridi SemiBold" panose="00000700000000000000" pitchFamily="2" charset="-34"/>
              </a:rPr>
              <a:t>đề</a:t>
            </a:r>
            <a:r>
              <a:rPr kumimoji="0" lang="en-US" sz="5400" b="0" i="0" u="none" strike="noStrike" kern="1200" cap="none" spc="0" normalizeH="0" noProof="0" dirty="0">
                <a:ln>
                  <a:noFill/>
                </a:ln>
                <a:solidFill>
                  <a:schemeClr val="bg1"/>
                </a:solidFill>
                <a:effectLst/>
                <a:uLnTx/>
                <a:uFillTx/>
                <a:latin typeface="#9Slide04 Pridi SemiBold" panose="00000700000000000000" pitchFamily="2" charset="-34"/>
                <a:cs typeface="#9Slide04 Pridi SemiBold" panose="00000700000000000000" pitchFamily="2" charset="-34"/>
              </a:rPr>
              <a:t> </a:t>
            </a:r>
            <a:r>
              <a:rPr kumimoji="0" lang="en-US" sz="5400" b="0" i="0" u="none" strike="noStrike" kern="1200" cap="none" spc="0" normalizeH="0" noProof="0" dirty="0" err="1">
                <a:ln>
                  <a:noFill/>
                </a:ln>
                <a:solidFill>
                  <a:schemeClr val="bg1"/>
                </a:solidFill>
                <a:effectLst/>
                <a:uLnTx/>
                <a:uFillTx/>
                <a:latin typeface="#9Slide04 Pridi SemiBold" panose="00000700000000000000" pitchFamily="2" charset="-34"/>
                <a:cs typeface="#9Slide04 Pridi SemiBold" panose="00000700000000000000" pitchFamily="2" charset="-34"/>
              </a:rPr>
              <a:t>toàn</a:t>
            </a:r>
            <a:r>
              <a:rPr kumimoji="0" lang="en-US" sz="5400" b="0" i="0" u="none" strike="noStrike" kern="1200" cap="none" spc="0" normalizeH="0" noProof="0" dirty="0">
                <a:ln>
                  <a:noFill/>
                </a:ln>
                <a:solidFill>
                  <a:schemeClr val="bg1"/>
                </a:solidFill>
                <a:effectLst/>
                <a:uLnTx/>
                <a:uFillTx/>
                <a:latin typeface="#9Slide04 Pridi SemiBold" panose="00000700000000000000" pitchFamily="2" charset="-34"/>
                <a:cs typeface="#9Slide04 Pridi SemiBold" panose="00000700000000000000" pitchFamily="2" charset="-34"/>
              </a:rPr>
              <a:t> </a:t>
            </a:r>
            <a:r>
              <a:rPr kumimoji="0" lang="en-US" sz="5400" b="0" i="0" u="none" strike="noStrike" kern="1200" cap="none" spc="0" normalizeH="0" noProof="0" dirty="0" err="1">
                <a:ln>
                  <a:noFill/>
                </a:ln>
                <a:solidFill>
                  <a:schemeClr val="bg1"/>
                </a:solidFill>
                <a:effectLst/>
                <a:uLnTx/>
                <a:uFillTx/>
                <a:latin typeface="#9Slide04 Pridi SemiBold" panose="00000700000000000000" pitchFamily="2" charset="-34"/>
                <a:cs typeface="#9Slide04 Pridi SemiBold" panose="00000700000000000000" pitchFamily="2" charset="-34"/>
              </a:rPr>
              <a:t>cầu</a:t>
            </a:r>
            <a:endParaRPr kumimoji="0" lang="en-US" sz="5400" b="0" i="0" u="none" strike="noStrike" kern="1200" cap="none" spc="0" normalizeH="0" noProof="0" dirty="0">
              <a:ln>
                <a:noFill/>
              </a:ln>
              <a:solidFill>
                <a:schemeClr val="bg1"/>
              </a:solidFill>
              <a:effectLst/>
              <a:uLnTx/>
              <a:uFillTx/>
              <a:latin typeface="#9Slide04 Pridi SemiBold" panose="00000700000000000000" pitchFamily="2" charset="-34"/>
              <a:cs typeface="#9Slide04 Pridi SemiBold" panose="00000700000000000000" pitchFamily="2" charset="-34"/>
            </a:endParaRPr>
          </a:p>
          <a:p>
            <a:pPr marL="0" marR="0" lvl="0" indent="0" algn="ctr" defTabSz="914400" rtl="0" eaLnBrk="1" fontAlgn="auto" latinLnBrk="0" hangingPunct="1">
              <a:spcBef>
                <a:spcPts val="0"/>
              </a:spcBef>
              <a:spcAft>
                <a:spcPts val="0"/>
              </a:spcAft>
              <a:buClrTx/>
              <a:buSzTx/>
              <a:buFontTx/>
              <a:buNone/>
              <a:tabLst/>
              <a:defRPr/>
            </a:pPr>
            <a:r>
              <a:rPr lang="en-US" sz="5400" baseline="0" dirty="0">
                <a:solidFill>
                  <a:schemeClr val="bg1"/>
                </a:solidFill>
                <a:latin typeface="#9Slide04 Pridi SemiBold" panose="00000700000000000000" pitchFamily="2" charset="-34"/>
                <a:cs typeface="#9Slide04 Pridi SemiBold" panose="00000700000000000000" pitchFamily="2" charset="-34"/>
              </a:rPr>
              <a:t>(</a:t>
            </a:r>
            <a:r>
              <a:rPr lang="en-US" sz="5400" baseline="0" dirty="0" err="1">
                <a:solidFill>
                  <a:schemeClr val="bg1"/>
                </a:solidFill>
                <a:latin typeface="#9Slide04 Pridi SemiBold" panose="00000700000000000000" pitchFamily="2" charset="-34"/>
                <a:cs typeface="#9Slide04 Pridi SemiBold" panose="00000700000000000000" pitchFamily="2" charset="-34"/>
              </a:rPr>
              <a:t>Văn</a:t>
            </a:r>
            <a:r>
              <a:rPr lang="en-US" sz="5400" dirty="0">
                <a:solidFill>
                  <a:schemeClr val="bg1"/>
                </a:solidFill>
                <a:latin typeface="#9Slide04 Pridi SemiBold" panose="00000700000000000000" pitchFamily="2" charset="-34"/>
                <a:cs typeface="#9Slide04 Pridi SemiBold" panose="00000700000000000000" pitchFamily="2" charset="-34"/>
              </a:rPr>
              <a:t> </a:t>
            </a:r>
            <a:r>
              <a:rPr lang="en-US" sz="5400" dirty="0" err="1">
                <a:solidFill>
                  <a:schemeClr val="bg1"/>
                </a:solidFill>
                <a:latin typeface="#9Slide04 Pridi SemiBold" panose="00000700000000000000" pitchFamily="2" charset="-34"/>
                <a:cs typeface="#9Slide04 Pridi SemiBold" panose="00000700000000000000" pitchFamily="2" charset="-34"/>
              </a:rPr>
              <a:t>bản</a:t>
            </a:r>
            <a:r>
              <a:rPr lang="en-US" sz="5400" dirty="0">
                <a:solidFill>
                  <a:schemeClr val="bg1"/>
                </a:solidFill>
                <a:latin typeface="#9Slide04 Pridi SemiBold" panose="00000700000000000000" pitchFamily="2" charset="-34"/>
                <a:cs typeface="#9Slide04 Pridi SemiBold" panose="00000700000000000000" pitchFamily="2" charset="-34"/>
              </a:rPr>
              <a:t> </a:t>
            </a:r>
            <a:r>
              <a:rPr lang="en-US" sz="5400" dirty="0" err="1">
                <a:solidFill>
                  <a:schemeClr val="bg1"/>
                </a:solidFill>
                <a:latin typeface="#9Slide04 Pridi SemiBold" panose="00000700000000000000" pitchFamily="2" charset="-34"/>
                <a:cs typeface="#9Slide04 Pridi SemiBold" panose="00000700000000000000" pitchFamily="2" charset="-34"/>
              </a:rPr>
              <a:t>nghị</a:t>
            </a:r>
            <a:r>
              <a:rPr lang="en-US" sz="5400" dirty="0">
                <a:solidFill>
                  <a:schemeClr val="bg1"/>
                </a:solidFill>
                <a:latin typeface="#9Slide04 Pridi SemiBold" panose="00000700000000000000" pitchFamily="2" charset="-34"/>
                <a:cs typeface="#9Slide04 Pridi SemiBold" panose="00000700000000000000" pitchFamily="2" charset="-34"/>
              </a:rPr>
              <a:t> </a:t>
            </a:r>
            <a:r>
              <a:rPr lang="en-US" sz="5400" dirty="0" err="1">
                <a:solidFill>
                  <a:schemeClr val="bg1"/>
                </a:solidFill>
                <a:latin typeface="#9Slide04 Pridi SemiBold" panose="00000700000000000000" pitchFamily="2" charset="-34"/>
                <a:cs typeface="#9Slide04 Pridi SemiBold" panose="00000700000000000000" pitchFamily="2" charset="-34"/>
              </a:rPr>
              <a:t>luận</a:t>
            </a:r>
            <a:r>
              <a:rPr lang="en-US" sz="5400" dirty="0">
                <a:solidFill>
                  <a:schemeClr val="bg1"/>
                </a:solidFill>
                <a:latin typeface="#9Slide04 Pridi SemiBold" panose="00000700000000000000" pitchFamily="2" charset="-34"/>
                <a:cs typeface="#9Slide04 Pridi SemiBold" panose="00000700000000000000" pitchFamily="2" charset="-34"/>
              </a:rPr>
              <a:t>)</a:t>
            </a:r>
            <a:endParaRPr kumimoji="0" lang="en-US" sz="5400" b="0" i="0" u="none" strike="noStrike" kern="1200" cap="none" spc="0" normalizeH="0" baseline="0" noProof="0" dirty="0">
              <a:ln>
                <a:noFill/>
              </a:ln>
              <a:solidFill>
                <a:schemeClr val="bg1"/>
              </a:solidFill>
              <a:effectLst/>
              <a:uLnTx/>
              <a:uFillTx/>
              <a:latin typeface="#9Slide04 Pridi SemiBold" panose="00000700000000000000" pitchFamily="2" charset="-34"/>
              <a:cs typeface="#9Slide04 Pridi SemiBold" panose="00000700000000000000" pitchFamily="2" charset="-34"/>
            </a:endParaRPr>
          </a:p>
        </p:txBody>
      </p:sp>
      <p:sp>
        <p:nvSpPr>
          <p:cNvPr id="5" name="Freeform 8">
            <a:extLst>
              <a:ext uri="{FF2B5EF4-FFF2-40B4-BE49-F238E27FC236}">
                <a16:creationId xmlns:a16="http://schemas.microsoft.com/office/drawing/2014/main" id="{BEA1F66C-C4DF-5C16-B796-8203B8AEB199}"/>
              </a:ext>
            </a:extLst>
          </p:cNvPr>
          <p:cNvSpPr/>
          <p:nvPr/>
        </p:nvSpPr>
        <p:spPr>
          <a:xfrm>
            <a:off x="12646664" y="666504"/>
            <a:ext cx="5208608" cy="4114800"/>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AutoShape 24">
            <a:extLst>
              <a:ext uri="{FF2B5EF4-FFF2-40B4-BE49-F238E27FC236}">
                <a16:creationId xmlns:a16="http://schemas.microsoft.com/office/drawing/2014/main" id="{673C21F3-CCD2-089E-DF2E-177BC946FC3C}"/>
              </a:ext>
            </a:extLst>
          </p:cNvPr>
          <p:cNvSpPr/>
          <p:nvPr/>
        </p:nvSpPr>
        <p:spPr>
          <a:xfrm rot="-10800000">
            <a:off x="1029176" y="9403657"/>
            <a:ext cx="1947686" cy="0"/>
          </a:xfrm>
          <a:prstGeom prst="line">
            <a:avLst/>
          </a:prstGeom>
          <a:ln w="47625" cap="flat">
            <a:solidFill>
              <a:srgbClr val="02084B"/>
            </a:solidFill>
            <a:prstDash val="solid"/>
            <a:headEnd type="none" w="sm" len="sm"/>
            <a:tailEnd type="none" w="sm" len="sm"/>
          </a:ln>
        </p:spPr>
        <p:txBody>
          <a:bodyPr/>
          <a:lstStyle/>
          <a:p>
            <a:endParaRPr lang="en-US"/>
          </a:p>
        </p:txBody>
      </p:sp>
      <p:sp>
        <p:nvSpPr>
          <p:cNvPr id="12" name="AutoShape 25">
            <a:extLst>
              <a:ext uri="{FF2B5EF4-FFF2-40B4-BE49-F238E27FC236}">
                <a16:creationId xmlns:a16="http://schemas.microsoft.com/office/drawing/2014/main" id="{1458F220-BE5C-3F31-0EDB-7BC0BD28054E}"/>
              </a:ext>
            </a:extLst>
          </p:cNvPr>
          <p:cNvSpPr/>
          <p:nvPr/>
        </p:nvSpPr>
        <p:spPr>
          <a:xfrm rot="5400000">
            <a:off x="80968" y="8455449"/>
            <a:ext cx="1942136" cy="0"/>
          </a:xfrm>
          <a:prstGeom prst="line">
            <a:avLst/>
          </a:prstGeom>
          <a:ln w="47625" cap="flat">
            <a:solidFill>
              <a:srgbClr val="02084B"/>
            </a:solidFill>
            <a:prstDash val="solid"/>
            <a:headEnd type="none" w="sm" len="sm"/>
            <a:tailEnd type="none" w="sm" len="sm"/>
          </a:ln>
        </p:spPr>
        <p:txBody>
          <a:bodyPr/>
          <a:lstStyle/>
          <a:p>
            <a:endParaRPr lang="en-US"/>
          </a:p>
        </p:txBody>
      </p:sp>
      <p:sp>
        <p:nvSpPr>
          <p:cNvPr id="13" name="Freeform 11">
            <a:extLst>
              <a:ext uri="{FF2B5EF4-FFF2-40B4-BE49-F238E27FC236}">
                <a16:creationId xmlns:a16="http://schemas.microsoft.com/office/drawing/2014/main" id="{C0B37BE4-B59E-BE73-94D5-502383A307B7}"/>
              </a:ext>
            </a:extLst>
          </p:cNvPr>
          <p:cNvSpPr/>
          <p:nvPr/>
        </p:nvSpPr>
        <p:spPr>
          <a:xfrm flipV="1">
            <a:off x="17316450" y="0"/>
            <a:ext cx="971550" cy="1943100"/>
          </a:xfrm>
          <a:custGeom>
            <a:avLst/>
            <a:gdLst/>
            <a:ahLst/>
            <a:cxnLst/>
            <a:rect l="l" t="t" r="r" b="b"/>
            <a:pathLst>
              <a:path w="1346949" h="2693898">
                <a:moveTo>
                  <a:pt x="0" y="2693898"/>
                </a:moveTo>
                <a:lnTo>
                  <a:pt x="1346949" y="2693898"/>
                </a:lnTo>
                <a:lnTo>
                  <a:pt x="1346949" y="0"/>
                </a:lnTo>
                <a:lnTo>
                  <a:pt x="0" y="0"/>
                </a:lnTo>
                <a:lnTo>
                  <a:pt x="0" y="2693898"/>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extLst>
      <p:ext uri="{BB962C8B-B14F-4D97-AF65-F5344CB8AC3E}">
        <p14:creationId xmlns:p14="http://schemas.microsoft.com/office/powerpoint/2010/main" val="35372132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0" y="402665"/>
            <a:ext cx="18288000" cy="2123658"/>
          </a:xfrm>
          <a:prstGeom prst="rect">
            <a:avLst/>
          </a:prstGeom>
          <a:solidFill>
            <a:schemeClr val="accent1">
              <a:lumMod val="20000"/>
              <a:lumOff val="80000"/>
            </a:schemeClr>
          </a:solid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4. </a:t>
            </a:r>
          </a:p>
          <a:p>
            <a:pPr algn="ctr"/>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ảnh</a:t>
            </a:r>
            <a:r>
              <a:rPr lang="en-US" sz="4400" b="1" dirty="0">
                <a:latin typeface="Times New Roman" panose="02020603050405020304" pitchFamily="18" charset="0"/>
                <a:cs typeface="Times New Roman" panose="02020603050405020304" pitchFamily="18" charset="0"/>
              </a:rPr>
              <a:t> minh </a:t>
            </a:r>
            <a:r>
              <a:rPr lang="en-US" sz="4400" b="1" dirty="0" err="1">
                <a:latin typeface="Times New Roman" panose="02020603050405020304" pitchFamily="18" charset="0"/>
                <a:cs typeface="Times New Roman" panose="02020603050405020304" pitchFamily="18" charset="0"/>
              </a:rPr>
              <a:t>hoạ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a:t>
            </a:r>
          </a:p>
        </p:txBody>
      </p:sp>
      <p:sp>
        <p:nvSpPr>
          <p:cNvPr id="3" name="Rectangle 2"/>
          <p:cNvSpPr/>
          <p:nvPr/>
        </p:nvSpPr>
        <p:spPr>
          <a:xfrm>
            <a:off x="8001000" y="3743116"/>
            <a:ext cx="9144000" cy="2800767"/>
          </a:xfrm>
          <a:prstGeom prst="rect">
            <a:avLst/>
          </a:prstGeom>
        </p:spPr>
        <p:txBody>
          <a:bodyPr>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Tăng tính trực quan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ăng cường tính hấp dẫn</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hu hút sự chú ý của người đọc.</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447800" y="2628899"/>
            <a:ext cx="5638800" cy="7297271"/>
          </a:xfrm>
          <a:prstGeom prst="rect">
            <a:avLst/>
          </a:prstGeom>
        </p:spPr>
      </p:pic>
    </p:spTree>
    <p:extLst>
      <p:ext uri="{BB962C8B-B14F-4D97-AF65-F5344CB8AC3E}">
        <p14:creationId xmlns:p14="http://schemas.microsoft.com/office/powerpoint/2010/main" val="37098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9B525518-7C99-FDAE-D430-C34143D09BC2}"/>
              </a:ext>
            </a:extLst>
          </p:cNvPr>
          <p:cNvSpPr/>
          <p:nvPr/>
        </p:nvSpPr>
        <p:spPr>
          <a:xfrm>
            <a:off x="7010400" y="527685"/>
            <a:ext cx="9932276" cy="9721215"/>
          </a:xfrm>
          <a:custGeom>
            <a:avLst/>
            <a:gdLst/>
            <a:ahLst/>
            <a:cxnLst/>
            <a:rect l="l" t="t" r="r" b="b"/>
            <a:pathLst>
              <a:path w="8408276" h="8229600">
                <a:moveTo>
                  <a:pt x="0" y="0"/>
                </a:moveTo>
                <a:lnTo>
                  <a:pt x="8408275" y="0"/>
                </a:lnTo>
                <a:lnTo>
                  <a:pt x="8408275" y="8229600"/>
                </a:lnTo>
                <a:lnTo>
                  <a:pt x="0" y="8229600"/>
                </a:lnTo>
                <a:lnTo>
                  <a:pt x="0" y="0"/>
                </a:lnTo>
                <a:close/>
              </a:path>
            </a:pathLst>
          </a:custGeom>
          <a:blipFill>
            <a:blip r:embed="rId5"/>
            <a:stretch>
              <a:fillRect/>
            </a:stretch>
          </a:blipFill>
        </p:spPr>
        <p:txBody>
          <a:bodyPr/>
          <a:lstStyle/>
          <a:p>
            <a:endParaRPr lang="en-US"/>
          </a:p>
        </p:txBody>
      </p:sp>
      <p:sp>
        <p:nvSpPr>
          <p:cNvPr id="10" name="TextBox 23"/>
          <p:cNvSpPr txBox="1"/>
          <p:nvPr/>
        </p:nvSpPr>
        <p:spPr>
          <a:xfrm>
            <a:off x="5041436" y="1445582"/>
            <a:ext cx="13870204" cy="3577903"/>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8000" i="0" u="none" strike="noStrike" kern="1200" cap="none" spc="0" normalizeH="0" baseline="0" noProof="0" dirty="0">
                <a:ln>
                  <a:noFill/>
                </a:ln>
                <a:effectLst/>
                <a:uLnTx/>
                <a:uFillTx/>
                <a:latin typeface="#9Slide07 IcielCrocante" panose="02000000000000000000" pitchFamily="2" charset="0"/>
              </a:rPr>
              <a:t>III.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8000" i="0" u="none" strike="noStrike" kern="1200" cap="none" spc="0" normalizeH="0" baseline="0" noProof="0" dirty="0" err="1">
                <a:ln>
                  <a:noFill/>
                </a:ln>
                <a:effectLst/>
                <a:uLnTx/>
                <a:uFillTx/>
                <a:latin typeface="#9Slide07 IcielCrocante" panose="02000000000000000000" pitchFamily="2" charset="0"/>
              </a:rPr>
              <a:t>Hướng</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dẫn</a:t>
            </a:r>
            <a:r>
              <a:rPr kumimoji="0" lang="en-US" sz="8000" i="0" u="none" strike="noStrike" kern="1200" cap="none" spc="0" normalizeH="0" noProof="0" dirty="0">
                <a:ln>
                  <a:noFill/>
                </a:ln>
                <a:effectLst/>
                <a:uLnTx/>
                <a:uFillTx/>
                <a:latin typeface="#9Slide07 IcielCrocante" panose="02000000000000000000" pitchFamily="2" charset="0"/>
              </a:rPr>
              <a:t> </a:t>
            </a: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8000" i="0" u="none" strike="noStrike" kern="1200" cap="none" spc="0" normalizeH="0" noProof="0" dirty="0" err="1">
                <a:ln>
                  <a:noFill/>
                </a:ln>
                <a:effectLst/>
                <a:uLnTx/>
                <a:uFillTx/>
                <a:latin typeface="#9Slide07 IcielCrocante" panose="02000000000000000000" pitchFamily="2" charset="0"/>
              </a:rPr>
              <a:t>quy</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trình</a:t>
            </a:r>
            <a:r>
              <a:rPr kumimoji="0" lang="en-US" sz="8000" i="0" u="none" strike="noStrike" kern="1200" cap="none" spc="0" normalizeH="0" noProof="0" dirty="0">
                <a:ln>
                  <a:noFill/>
                </a:ln>
                <a:effectLst/>
                <a:uLnTx/>
                <a:uFillTx/>
                <a:latin typeface="#9Slide07 IcielCrocante" panose="02000000000000000000" pitchFamily="2" charset="0"/>
              </a:rPr>
              <a:t> </a:t>
            </a:r>
            <a:r>
              <a:rPr kumimoji="0" lang="en-US" sz="8000" i="0" u="none" strike="noStrike" kern="1200" cap="none" spc="0" normalizeH="0" noProof="0" dirty="0" err="1">
                <a:ln>
                  <a:noFill/>
                </a:ln>
                <a:effectLst/>
                <a:uLnTx/>
                <a:uFillTx/>
                <a:latin typeface="#9Slide07 IcielCrocante" panose="02000000000000000000" pitchFamily="2" charset="0"/>
              </a:rPr>
              <a:t>viết</a:t>
            </a:r>
            <a:endParaRPr kumimoji="0" lang="en-US" sz="8000" i="0" u="none" strike="noStrike" kern="1200" cap="none" spc="0" normalizeH="0" baseline="0" noProof="0" dirty="0">
              <a:ln>
                <a:noFill/>
              </a:ln>
              <a:effectLst/>
              <a:uLnTx/>
              <a:uFillTx/>
              <a:latin typeface="#9Slide07 IcielCrocante" panose="02000000000000000000" pitchFamily="2" charset="0"/>
            </a:endParaRPr>
          </a:p>
        </p:txBody>
      </p:sp>
      <p:sp>
        <p:nvSpPr>
          <p:cNvPr id="6" name="Freeform 2">
            <a:extLst>
              <a:ext uri="{FF2B5EF4-FFF2-40B4-BE49-F238E27FC236}">
                <a16:creationId xmlns:a16="http://schemas.microsoft.com/office/drawing/2014/main" id="{295C0B9A-BBA2-4F44-41D6-04BC2C6BADC5}"/>
              </a:ext>
            </a:extLst>
          </p:cNvPr>
          <p:cNvSpPr/>
          <p:nvPr/>
        </p:nvSpPr>
        <p:spPr>
          <a:xfrm>
            <a:off x="-152400" y="2654534"/>
            <a:ext cx="7620000" cy="7629536"/>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864802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A5A0B8-D993-7228-1DA0-B4F049FF94F1}"/>
              </a:ext>
            </a:extLst>
          </p:cNvPr>
          <p:cNvGrpSpPr/>
          <p:nvPr/>
        </p:nvGrpSpPr>
        <p:grpSpPr>
          <a:xfrm>
            <a:off x="-304800" y="-397953"/>
            <a:ext cx="19050000" cy="3120438"/>
            <a:chOff x="0" y="0"/>
            <a:chExt cx="2928248" cy="2033593"/>
          </a:xfrm>
          <a:solidFill>
            <a:schemeClr val="accent1">
              <a:lumMod val="20000"/>
              <a:lumOff val="80000"/>
            </a:schemeClr>
          </a:solidFill>
        </p:grpSpPr>
        <p:sp>
          <p:nvSpPr>
            <p:cNvPr id="9"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 name="TextBox 1"/>
          <p:cNvSpPr txBox="1"/>
          <p:nvPr/>
        </p:nvSpPr>
        <p:spPr>
          <a:xfrm>
            <a:off x="762000" y="497771"/>
            <a:ext cx="16916400" cy="1446550"/>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Hãy thiết kế tờ rơi quảng cáo một sản phẩm hay một hoạt động, sử dụng kết hợp phương tiện ngôn ngữ và phương tiện phi ngôn ngữ.</a:t>
            </a:r>
            <a:endParaRPr lang="en-US" sz="28700"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506308" y="3550462"/>
            <a:ext cx="89916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1: </a:t>
            </a:r>
            <a:r>
              <a:rPr lang="en-US" sz="4400" dirty="0" err="1">
                <a:solidFill>
                  <a:prstClr val="black"/>
                </a:solidFill>
                <a:latin typeface="Times New Roman" panose="02020603050405020304" pitchFamily="18" charset="0"/>
                <a:cs typeface="Times New Roman" panose="02020603050405020304" pitchFamily="18" charset="0"/>
              </a:rPr>
              <a:t>Chuẩn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06308" y="5143500"/>
            <a:ext cx="81534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lập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dàn</a:t>
            </a:r>
            <a:r>
              <a:rPr lang="en-US" sz="4400" dirty="0">
                <a:solidFill>
                  <a:prstClr val="black"/>
                </a:solidFill>
                <a:latin typeface="Times New Roman" panose="02020603050405020304" pitchFamily="18" charset="0"/>
                <a:cs typeface="Times New Roman" panose="02020603050405020304" pitchFamily="18" charset="0"/>
              </a:rPr>
              <a:t> ý</a:t>
            </a:r>
          </a:p>
        </p:txBody>
      </p:sp>
      <p:sp>
        <p:nvSpPr>
          <p:cNvPr id="6" name="TextBox 5"/>
          <p:cNvSpPr txBox="1"/>
          <p:nvPr/>
        </p:nvSpPr>
        <p:spPr>
          <a:xfrm>
            <a:off x="6506308" y="6659963"/>
            <a:ext cx="56388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3: </a:t>
            </a:r>
            <a:r>
              <a:rPr lang="en-US" sz="4400" dirty="0" err="1">
                <a:solidFill>
                  <a:prstClr val="black"/>
                </a:solidFill>
                <a:latin typeface="Times New Roman" panose="02020603050405020304" pitchFamily="18" charset="0"/>
                <a:cs typeface="Times New Roman" panose="02020603050405020304" pitchFamily="18" charset="0"/>
              </a:rPr>
              <a:t>Thiết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kế</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tờ</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rơi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506308" y="8076575"/>
            <a:ext cx="10820400" cy="769441"/>
          </a:xfrm>
          <a:prstGeom prst="rect">
            <a:avLst/>
          </a:prstGeom>
          <a:noFill/>
        </p:spPr>
        <p:txBody>
          <a:bodyPr wrap="square" rtlCol="0">
            <a:spAutoFit/>
          </a:bodyPr>
          <a:lstStyle/>
          <a:p>
            <a:pPr algn="just"/>
            <a:r>
              <a:rPr lang="en-US" sz="4400" dirty="0" err="1">
                <a:solidFill>
                  <a:prstClr val="black"/>
                </a:solidFill>
                <a:latin typeface="Times New Roman" panose="02020603050405020304" pitchFamily="18" charset="0"/>
                <a:cs typeface="Times New Roman" panose="02020603050405020304" pitchFamily="18" charset="0"/>
              </a:rPr>
              <a:t>Bước</a:t>
            </a:r>
            <a:r>
              <a:rPr lang="en-US" sz="4400" dirty="0">
                <a:solidFill>
                  <a:prstClr val="black"/>
                </a:solidFill>
                <a:latin typeface="Times New Roman" panose="02020603050405020304" pitchFamily="18" charset="0"/>
                <a:cs typeface="Times New Roman" panose="02020603050405020304" pitchFamily="18" charset="0"/>
              </a:rPr>
              <a:t> 4: </a:t>
            </a:r>
            <a:r>
              <a:rPr lang="en-US" sz="4400" dirty="0" err="1">
                <a:solidFill>
                  <a:prstClr val="black"/>
                </a:solidFill>
                <a:latin typeface="Times New Roman" panose="02020603050405020304" pitchFamily="18" charset="0"/>
                <a:cs typeface="Times New Roman" panose="02020603050405020304" pitchFamily="18" charset="0"/>
              </a:rPr>
              <a:t>Xem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rút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nghiệm</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0" name="Freeform 7">
            <a:extLst>
              <a:ext uri="{FF2B5EF4-FFF2-40B4-BE49-F238E27FC236}">
                <a16:creationId xmlns:a16="http://schemas.microsoft.com/office/drawing/2014/main" id="{76CBA92E-C0F1-6D89-503F-FE0A05525B1D}"/>
              </a:ext>
            </a:extLst>
          </p:cNvPr>
          <p:cNvSpPr/>
          <p:nvPr/>
        </p:nvSpPr>
        <p:spPr>
          <a:xfrm>
            <a:off x="791308" y="4114175"/>
            <a:ext cx="5541818" cy="4114800"/>
          </a:xfrm>
          <a:custGeom>
            <a:avLst/>
            <a:gdLst/>
            <a:ahLst/>
            <a:cxnLst/>
            <a:rect l="l" t="t" r="r" b="b"/>
            <a:pathLst>
              <a:path w="5541818" h="4114800">
                <a:moveTo>
                  <a:pt x="0" y="0"/>
                </a:moveTo>
                <a:lnTo>
                  <a:pt x="5541819" y="0"/>
                </a:lnTo>
                <a:lnTo>
                  <a:pt x="554181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7042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1: </a:t>
            </a:r>
            <a:r>
              <a:rPr lang="en-US" sz="4400" b="1" dirty="0" err="1">
                <a:solidFill>
                  <a:prstClr val="black"/>
                </a:solidFill>
                <a:latin typeface="Times New Roman" panose="02020603050405020304" pitchFamily="18" charset="0"/>
                <a:cs typeface="Times New Roman" panose="02020603050405020304" pitchFamily="18" charset="0"/>
              </a:rPr>
              <a:t>Chuẩn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bị</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trước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p:nvPr/>
        </p:nvGrpSpPr>
        <p:grpSpPr>
          <a:xfrm>
            <a:off x="0" y="1229002"/>
            <a:ext cx="6934199" cy="174353"/>
            <a:chOff x="0" y="0"/>
            <a:chExt cx="6523881" cy="882838"/>
          </a:xfrm>
          <a:solidFill>
            <a:schemeClr val="tx1"/>
          </a:solidFill>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grpSp>
        <p:nvGrpSpPr>
          <p:cNvPr id="6" name="Group 5">
            <a:extLst>
              <a:ext uri="{FF2B5EF4-FFF2-40B4-BE49-F238E27FC236}">
                <a16:creationId xmlns:a16="http://schemas.microsoft.com/office/drawing/2014/main" id="{C7FE6BDF-6408-6898-36F7-1DA6E528783D}"/>
              </a:ext>
            </a:extLst>
          </p:cNvPr>
          <p:cNvGrpSpPr/>
          <p:nvPr/>
        </p:nvGrpSpPr>
        <p:grpSpPr>
          <a:xfrm>
            <a:off x="685800" y="2207148"/>
            <a:ext cx="2667000" cy="7051152"/>
            <a:chOff x="685800" y="2207148"/>
            <a:chExt cx="2667000" cy="7051152"/>
          </a:xfrm>
        </p:grpSpPr>
        <p:grpSp>
          <p:nvGrpSpPr>
            <p:cNvPr id="7" name="Group 6">
              <a:extLst>
                <a:ext uri="{FF2B5EF4-FFF2-40B4-BE49-F238E27FC236}">
                  <a16:creationId xmlns:a16="http://schemas.microsoft.com/office/drawing/2014/main" id="{3FA5A0B8-D993-7228-1DA0-B4F049FF94F1}"/>
                </a:ext>
              </a:extLst>
            </p:cNvPr>
            <p:cNvGrpSpPr/>
            <p:nvPr/>
          </p:nvGrpSpPr>
          <p:grpSpPr>
            <a:xfrm>
              <a:off x="685800" y="2207148"/>
              <a:ext cx="2667000" cy="7051152"/>
              <a:chOff x="0" y="0"/>
              <a:chExt cx="2928248" cy="2033593"/>
            </a:xfrm>
            <a:solidFill>
              <a:schemeClr val="accent1">
                <a:lumMod val="20000"/>
                <a:lumOff val="80000"/>
              </a:schemeClr>
            </a:solidFill>
          </p:grpSpPr>
          <p:sp>
            <p:nvSpPr>
              <p:cNvPr id="8"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9" name="Rectangle 8"/>
            <p:cNvSpPr/>
            <p:nvPr/>
          </p:nvSpPr>
          <p:spPr>
            <a:xfrm>
              <a:off x="876300" y="2788821"/>
              <a:ext cx="2247900" cy="4401205"/>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Xác định sản phẩm hay hoạt động cần quảng cáo. </a:t>
              </a:r>
            </a:p>
          </p:txBody>
        </p:sp>
      </p:grpSp>
      <p:grpSp>
        <p:nvGrpSpPr>
          <p:cNvPr id="27" name="Group 26">
            <a:extLst>
              <a:ext uri="{FF2B5EF4-FFF2-40B4-BE49-F238E27FC236}">
                <a16:creationId xmlns:a16="http://schemas.microsoft.com/office/drawing/2014/main" id="{14B0CE36-DF65-CBC3-101D-FCE0DDCB168F}"/>
              </a:ext>
            </a:extLst>
          </p:cNvPr>
          <p:cNvGrpSpPr/>
          <p:nvPr/>
        </p:nvGrpSpPr>
        <p:grpSpPr>
          <a:xfrm>
            <a:off x="3294144" y="2207148"/>
            <a:ext cx="2954256" cy="7051152"/>
            <a:chOff x="3294144" y="2207148"/>
            <a:chExt cx="2954256" cy="7051152"/>
          </a:xfrm>
        </p:grpSpPr>
        <p:grpSp>
          <p:nvGrpSpPr>
            <p:cNvPr id="10" name="Group 9">
              <a:extLst>
                <a:ext uri="{FF2B5EF4-FFF2-40B4-BE49-F238E27FC236}">
                  <a16:creationId xmlns:a16="http://schemas.microsoft.com/office/drawing/2014/main" id="{3FA5A0B8-D993-7228-1DA0-B4F049FF94F1}"/>
                </a:ext>
              </a:extLst>
            </p:cNvPr>
            <p:cNvGrpSpPr/>
            <p:nvPr/>
          </p:nvGrpSpPr>
          <p:grpSpPr>
            <a:xfrm>
              <a:off x="3657600" y="2207148"/>
              <a:ext cx="2590800" cy="7051152"/>
              <a:chOff x="0" y="0"/>
              <a:chExt cx="2928248" cy="2033593"/>
            </a:xfrm>
            <a:solidFill>
              <a:schemeClr val="accent1">
                <a:lumMod val="20000"/>
                <a:lumOff val="80000"/>
              </a:schemeClr>
            </a:solidFill>
          </p:grpSpPr>
          <p:sp>
            <p:nvSpPr>
              <p:cNvPr id="11"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12" name="Rectangle 11"/>
            <p:cNvSpPr/>
            <p:nvPr/>
          </p:nvSpPr>
          <p:spPr>
            <a:xfrm>
              <a:off x="3848100" y="2788821"/>
              <a:ext cx="1967459" cy="3170099"/>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Xác định mục đích của tờ rơi</a:t>
              </a:r>
              <a:endParaRPr lang="en-US" sz="4000" dirty="0">
                <a:latin typeface="Times New Roman" panose="02020603050405020304" pitchFamily="18" charset="0"/>
                <a:cs typeface="Times New Roman" panose="02020603050405020304" pitchFamily="18" charset="0"/>
              </a:endParaRPr>
            </a:p>
          </p:txBody>
        </p:sp>
        <p:sp>
          <p:nvSpPr>
            <p:cNvPr id="22" name="Isosceles Triangle 21"/>
            <p:cNvSpPr/>
            <p:nvPr/>
          </p:nvSpPr>
          <p:spPr>
            <a:xfrm rot="5400000">
              <a:off x="3284709" y="7362735"/>
              <a:ext cx="452279" cy="43340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FBBE92F1-36E9-4EB3-0044-2E389BBF3348}"/>
              </a:ext>
            </a:extLst>
          </p:cNvPr>
          <p:cNvGrpSpPr/>
          <p:nvPr/>
        </p:nvGrpSpPr>
        <p:grpSpPr>
          <a:xfrm>
            <a:off x="6161014" y="2207148"/>
            <a:ext cx="4202186" cy="7051152"/>
            <a:chOff x="6161014" y="2207148"/>
            <a:chExt cx="4202186" cy="7051152"/>
          </a:xfrm>
        </p:grpSpPr>
        <p:grpSp>
          <p:nvGrpSpPr>
            <p:cNvPr id="13" name="Group 12">
              <a:extLst>
                <a:ext uri="{FF2B5EF4-FFF2-40B4-BE49-F238E27FC236}">
                  <a16:creationId xmlns:a16="http://schemas.microsoft.com/office/drawing/2014/main" id="{3FA5A0B8-D993-7228-1DA0-B4F049FF94F1}"/>
                </a:ext>
              </a:extLst>
            </p:cNvPr>
            <p:cNvGrpSpPr/>
            <p:nvPr/>
          </p:nvGrpSpPr>
          <p:grpSpPr>
            <a:xfrm>
              <a:off x="6553200" y="2207148"/>
              <a:ext cx="3810000" cy="7051152"/>
              <a:chOff x="0" y="0"/>
              <a:chExt cx="2928248" cy="2033593"/>
            </a:xfrm>
            <a:solidFill>
              <a:schemeClr val="accent1">
                <a:lumMod val="20000"/>
                <a:lumOff val="80000"/>
              </a:schemeClr>
            </a:solidFill>
          </p:grpSpPr>
          <p:sp>
            <p:nvSpPr>
              <p:cNvPr id="14"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15" name="Rectangle 14"/>
            <p:cNvSpPr/>
            <p:nvPr/>
          </p:nvSpPr>
          <p:spPr>
            <a:xfrm>
              <a:off x="6781800" y="2788821"/>
              <a:ext cx="33528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Xác định đối tượng khách hàng hoặc người đọc tờ rơi để lựa chọn nội dung và cách trình bày phù hợp.</a:t>
              </a:r>
            </a:p>
          </p:txBody>
        </p:sp>
        <p:sp>
          <p:nvSpPr>
            <p:cNvPr id="23" name="Isosceles Triangle 22"/>
            <p:cNvSpPr/>
            <p:nvPr/>
          </p:nvSpPr>
          <p:spPr>
            <a:xfrm rot="5400000">
              <a:off x="6151579" y="7362735"/>
              <a:ext cx="452279" cy="43340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8BA6C5AF-C605-4968-A73E-E63DE83D7A14}"/>
              </a:ext>
            </a:extLst>
          </p:cNvPr>
          <p:cNvGrpSpPr/>
          <p:nvPr/>
        </p:nvGrpSpPr>
        <p:grpSpPr>
          <a:xfrm>
            <a:off x="10310791" y="2207148"/>
            <a:ext cx="4554455" cy="7051152"/>
            <a:chOff x="10310791" y="2207148"/>
            <a:chExt cx="4554455" cy="7051152"/>
          </a:xfrm>
        </p:grpSpPr>
        <p:grpSp>
          <p:nvGrpSpPr>
            <p:cNvPr id="16" name="Group 15">
              <a:extLst>
                <a:ext uri="{FF2B5EF4-FFF2-40B4-BE49-F238E27FC236}">
                  <a16:creationId xmlns:a16="http://schemas.microsoft.com/office/drawing/2014/main" id="{3FA5A0B8-D993-7228-1DA0-B4F049FF94F1}"/>
                </a:ext>
              </a:extLst>
            </p:cNvPr>
            <p:cNvGrpSpPr/>
            <p:nvPr/>
          </p:nvGrpSpPr>
          <p:grpSpPr>
            <a:xfrm>
              <a:off x="10668000" y="2207148"/>
              <a:ext cx="4197246" cy="7051152"/>
              <a:chOff x="0" y="0"/>
              <a:chExt cx="2928248" cy="2033593"/>
            </a:xfrm>
            <a:solidFill>
              <a:schemeClr val="accent1">
                <a:lumMod val="20000"/>
                <a:lumOff val="80000"/>
              </a:schemeClr>
            </a:solidFill>
          </p:grpSpPr>
          <p:sp>
            <p:nvSpPr>
              <p:cNvPr id="17"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18" name="Rectangle 17"/>
            <p:cNvSpPr/>
            <p:nvPr/>
          </p:nvSpPr>
          <p:spPr>
            <a:xfrm>
              <a:off x="10964422" y="2788821"/>
              <a:ext cx="3665978" cy="6247864"/>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Thu thập các thông tin liên quan về sản phẩm hoặc hoạt động: đặc tính của sản phẩm/ hoạt động, hình ảnh minh hoa sản phẩm/ hoạt động,...</a:t>
              </a:r>
            </a:p>
          </p:txBody>
        </p:sp>
        <p:sp>
          <p:nvSpPr>
            <p:cNvPr id="24" name="Isosceles Triangle 23"/>
            <p:cNvSpPr/>
            <p:nvPr/>
          </p:nvSpPr>
          <p:spPr>
            <a:xfrm rot="5400000">
              <a:off x="10301356" y="7362735"/>
              <a:ext cx="452279" cy="43340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EAC2C5A-6AAF-0709-08EF-6996BA82C239}"/>
              </a:ext>
            </a:extLst>
          </p:cNvPr>
          <p:cNvGrpSpPr/>
          <p:nvPr/>
        </p:nvGrpSpPr>
        <p:grpSpPr>
          <a:xfrm>
            <a:off x="14859000" y="2207148"/>
            <a:ext cx="3096718" cy="7051152"/>
            <a:chOff x="14859000" y="2207148"/>
            <a:chExt cx="3096718" cy="7051152"/>
          </a:xfrm>
        </p:grpSpPr>
        <p:grpSp>
          <p:nvGrpSpPr>
            <p:cNvPr id="19" name="Group 18">
              <a:extLst>
                <a:ext uri="{FF2B5EF4-FFF2-40B4-BE49-F238E27FC236}">
                  <a16:creationId xmlns:a16="http://schemas.microsoft.com/office/drawing/2014/main" id="{3FA5A0B8-D993-7228-1DA0-B4F049FF94F1}"/>
                </a:ext>
              </a:extLst>
            </p:cNvPr>
            <p:cNvGrpSpPr/>
            <p:nvPr/>
          </p:nvGrpSpPr>
          <p:grpSpPr>
            <a:xfrm>
              <a:off x="15240000" y="2207148"/>
              <a:ext cx="2715718" cy="7051152"/>
              <a:chOff x="0" y="0"/>
              <a:chExt cx="2928248" cy="2033593"/>
            </a:xfrm>
            <a:solidFill>
              <a:schemeClr val="accent1">
                <a:lumMod val="20000"/>
                <a:lumOff val="80000"/>
              </a:schemeClr>
            </a:solidFill>
          </p:grpSpPr>
          <p:sp>
            <p:nvSpPr>
              <p:cNvPr id="20"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endParaRPr lang="en-US"/>
              </a:p>
            </p:txBody>
          </p:sp>
        </p:grpSp>
        <p:sp>
          <p:nvSpPr>
            <p:cNvPr id="21" name="Rectangle 20"/>
            <p:cNvSpPr/>
            <p:nvPr/>
          </p:nvSpPr>
          <p:spPr>
            <a:xfrm>
              <a:off x="15384020" y="2788821"/>
              <a:ext cx="2235043" cy="378565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Tham khảo cách thiết kế các tờ rơi trên Internet.</a:t>
              </a:r>
            </a:p>
          </p:txBody>
        </p:sp>
        <p:sp>
          <p:nvSpPr>
            <p:cNvPr id="25" name="Isosceles Triangle 24"/>
            <p:cNvSpPr/>
            <p:nvPr/>
          </p:nvSpPr>
          <p:spPr>
            <a:xfrm rot="5400000">
              <a:off x="14849565" y="7362734"/>
              <a:ext cx="452279" cy="433409"/>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10">
            <a:extLst>
              <a:ext uri="{FF2B5EF4-FFF2-40B4-BE49-F238E27FC236}">
                <a16:creationId xmlns:a16="http://schemas.microsoft.com/office/drawing/2014/main" id="{19FC65E0-7D49-B0D2-AF37-1D28C443BCC9}"/>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6" name="Freeform 8">
            <a:extLst>
              <a:ext uri="{FF2B5EF4-FFF2-40B4-BE49-F238E27FC236}">
                <a16:creationId xmlns:a16="http://schemas.microsoft.com/office/drawing/2014/main" id="{27B0E13F-6425-F626-796F-1937FA865EC0}"/>
              </a:ext>
            </a:extLst>
          </p:cNvPr>
          <p:cNvSpPr/>
          <p:nvPr/>
        </p:nvSpPr>
        <p:spPr>
          <a:xfrm>
            <a:off x="15950682" y="122018"/>
            <a:ext cx="2005036" cy="1583978"/>
          </a:xfrm>
          <a:custGeom>
            <a:avLst/>
            <a:gdLst/>
            <a:ahLst/>
            <a:cxnLst/>
            <a:rect l="l" t="t" r="r" b="b"/>
            <a:pathLst>
              <a:path w="5208608" h="4114800">
                <a:moveTo>
                  <a:pt x="0" y="0"/>
                </a:moveTo>
                <a:lnTo>
                  <a:pt x="5208608" y="0"/>
                </a:lnTo>
                <a:lnTo>
                  <a:pt x="52086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623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2: </a:t>
            </a:r>
            <a:r>
              <a:rPr lang="en-US" sz="4400" b="1" dirty="0" err="1">
                <a:solidFill>
                  <a:prstClr val="black"/>
                </a:solidFill>
                <a:latin typeface="Times New Roman" panose="02020603050405020304" pitchFamily="18" charset="0"/>
                <a:cs typeface="Times New Roman" panose="02020603050405020304" pitchFamily="18" charset="0"/>
              </a:rPr>
              <a:t>Tìm</a:t>
            </a:r>
            <a:r>
              <a:rPr lang="en-US" sz="4400" b="1" dirty="0">
                <a:solidFill>
                  <a:prstClr val="black"/>
                </a:solidFill>
                <a:latin typeface="Times New Roman" panose="02020603050405020304" pitchFamily="18" charset="0"/>
                <a:cs typeface="Times New Roman" panose="02020603050405020304" pitchFamily="18" charset="0"/>
              </a:rPr>
              <a:t> ý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lập</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dàn</a:t>
            </a:r>
            <a:r>
              <a:rPr lang="en-US" sz="4400" b="1" dirty="0">
                <a:solidFill>
                  <a:prstClr val="black"/>
                </a:solidFill>
                <a:latin typeface="Times New Roman" panose="02020603050405020304" pitchFamily="18" charset="0"/>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a:solidFill>
            <a:schemeClr val="tx1"/>
          </a:solidFill>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3" name="Rectangle 1"/>
          <p:cNvSpPr>
            <a:spLocks noChangeArrowheads="1"/>
          </p:cNvSpPr>
          <p:nvPr/>
        </p:nvSpPr>
        <p:spPr bwMode="auto">
          <a:xfrm>
            <a:off x="6604000" y="389679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1143000" y="2169673"/>
            <a:ext cx="16230600" cy="1446550"/>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Với đối tượng quảng cáo là sản phẩm, em tìm ý bằng cách trả lời những câu hỏi sau:</a:t>
            </a:r>
          </a:p>
        </p:txBody>
      </p:sp>
      <p:sp>
        <p:nvSpPr>
          <p:cNvPr id="2" name="Freeform 10">
            <a:extLst>
              <a:ext uri="{FF2B5EF4-FFF2-40B4-BE49-F238E27FC236}">
                <a16:creationId xmlns:a16="http://schemas.microsoft.com/office/drawing/2014/main" id="{E78CBD1D-51F3-C19D-D7AE-42E6A30D53F1}"/>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6">
            <a:extLst>
              <a:ext uri="{FF2B5EF4-FFF2-40B4-BE49-F238E27FC236}">
                <a16:creationId xmlns:a16="http://schemas.microsoft.com/office/drawing/2014/main" id="{2FB054A5-E3C4-C56F-C039-12FDA7541F91}"/>
              </a:ext>
            </a:extLst>
          </p:cNvPr>
          <p:cNvSpPr/>
          <p:nvPr/>
        </p:nvSpPr>
        <p:spPr>
          <a:xfrm>
            <a:off x="279070" y="4266129"/>
            <a:ext cx="4750130" cy="4114800"/>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Rectangle 8">
            <a:extLst>
              <a:ext uri="{FF2B5EF4-FFF2-40B4-BE49-F238E27FC236}">
                <a16:creationId xmlns:a16="http://schemas.microsoft.com/office/drawing/2014/main" id="{8B26B59E-9E5D-C514-0564-7A9D77632671}"/>
              </a:ext>
            </a:extLst>
          </p:cNvPr>
          <p:cNvSpPr/>
          <p:nvPr/>
        </p:nvSpPr>
        <p:spPr>
          <a:xfrm>
            <a:off x="5257800" y="3771900"/>
            <a:ext cx="12115800" cy="4154984"/>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Sản phẩm muốn quảng cáo là sản phẩm gì?</a:t>
            </a:r>
          </a:p>
          <a:p>
            <a:pPr algn="just"/>
            <a:r>
              <a:rPr lang="en-US" sz="4400" dirty="0">
                <a:solidFill>
                  <a:srgbClr val="000000"/>
                </a:solidFill>
                <a:latin typeface="+mj-lt"/>
              </a:rPr>
              <a:t>+</a:t>
            </a:r>
            <a:r>
              <a:rPr lang="vi-VN" sz="4400" dirty="0">
                <a:solidFill>
                  <a:srgbClr val="000000"/>
                </a:solidFill>
                <a:latin typeface="+mj-lt"/>
              </a:rPr>
              <a:t> Sản phẩm có đặc điểm, tính năng nào nổi bật?</a:t>
            </a:r>
          </a:p>
          <a:p>
            <a:pPr algn="just"/>
            <a:r>
              <a:rPr lang="en-US" sz="4400" dirty="0">
                <a:solidFill>
                  <a:srgbClr val="000000"/>
                </a:solidFill>
                <a:latin typeface="+mj-lt"/>
              </a:rPr>
              <a:t>+</a:t>
            </a:r>
            <a:r>
              <a:rPr lang="vi-VN" sz="4400" dirty="0">
                <a:solidFill>
                  <a:srgbClr val="000000"/>
                </a:solidFill>
                <a:latin typeface="+mj-lt"/>
              </a:rPr>
              <a:t> Vì sao khách hàng nên mua/ sử dụng sản phẩm đó?</a:t>
            </a:r>
          </a:p>
          <a:p>
            <a:pPr algn="just"/>
            <a:r>
              <a:rPr lang="en-US" sz="4400" dirty="0">
                <a:solidFill>
                  <a:srgbClr val="000000"/>
                </a:solidFill>
                <a:latin typeface="+mj-lt"/>
              </a:rPr>
              <a:t>+</a:t>
            </a:r>
            <a:r>
              <a:rPr lang="vi-VN" sz="4400" dirty="0">
                <a:solidFill>
                  <a:srgbClr val="000000"/>
                </a:solidFill>
                <a:latin typeface="+mj-lt"/>
              </a:rPr>
              <a:t> Có thể mua sản phẩm ở đâu?</a:t>
            </a:r>
          </a:p>
          <a:p>
            <a:pPr algn="just"/>
            <a:r>
              <a:rPr lang="en-US" sz="4400" dirty="0">
                <a:solidFill>
                  <a:srgbClr val="000000"/>
                </a:solidFill>
                <a:latin typeface="+mj-lt"/>
              </a:rPr>
              <a:t>+</a:t>
            </a:r>
            <a:r>
              <a:rPr lang="vi-VN" sz="4400" dirty="0">
                <a:solidFill>
                  <a:srgbClr val="000000"/>
                </a:solidFill>
                <a:latin typeface="+mj-lt"/>
              </a:rPr>
              <a:t> Giá sản phẩm thế nào? Có chương trình khuyến mãi hoặc giảm giá hay không?</a:t>
            </a:r>
          </a:p>
        </p:txBody>
      </p:sp>
    </p:spTree>
    <p:extLst>
      <p:ext uri="{BB962C8B-B14F-4D97-AF65-F5344CB8AC3E}">
        <p14:creationId xmlns:p14="http://schemas.microsoft.com/office/powerpoint/2010/main" val="140025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grpSp>
        <p:nvGrpSpPr>
          <p:cNvPr id="5" name="Group 8"/>
          <p:cNvGrpSpPr/>
          <p:nvPr/>
        </p:nvGrpSpPr>
        <p:grpSpPr>
          <a:xfrm>
            <a:off x="0" y="1229002"/>
            <a:ext cx="6934199" cy="174353"/>
            <a:chOff x="0" y="0"/>
            <a:chExt cx="6523881" cy="882838"/>
          </a:xfrm>
          <a:solidFill>
            <a:schemeClr val="tx1"/>
          </a:solidFill>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1"/>
          <p:cNvSpPr>
            <a:spLocks noChangeArrowheads="1"/>
          </p:cNvSpPr>
          <p:nvPr/>
        </p:nvSpPr>
        <p:spPr bwMode="auto">
          <a:xfrm>
            <a:off x="6604000" y="389679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7"/>
          <p:cNvSpPr/>
          <p:nvPr/>
        </p:nvSpPr>
        <p:spPr>
          <a:xfrm>
            <a:off x="914400" y="1998443"/>
            <a:ext cx="162306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Với đối tượng quảng cáo là hoạt động, em tìm ý bằng cách trả lời những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Hoạt động nào sắp diễn ra?</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Vì sao mọi người nên đến dự/ tham gia hoạt động đó?</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Ý nghĩa của hoạt động này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Hoạt động đó diễn ra ở đâu, khi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tham gia hoạt động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Phác thảo nội dung quảng cáo (từ ngữ, hình ảnh, tranh vẽ,...).</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Sắp xếp tiêu đề, nội dung quảng cáo, hình ảnh minh họa và thông điệp/ lời kệu gọi hành động theo trình tự phù họp sao cho tác động mạnh nhất đến người đọc.</a:t>
            </a:r>
          </a:p>
        </p:txBody>
      </p:sp>
      <p:sp>
        <p:nvSpPr>
          <p:cNvPr id="2" name="Freeform 10">
            <a:extLst>
              <a:ext uri="{FF2B5EF4-FFF2-40B4-BE49-F238E27FC236}">
                <a16:creationId xmlns:a16="http://schemas.microsoft.com/office/drawing/2014/main" id="{1C00CA71-6A64-91F0-A6D9-9FF089B175C0}"/>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406716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arn(inVertical)">
                                      <p:cBhvr>
                                        <p:cTn id="15" dur="500"/>
                                        <p:tgtEl>
                                          <p:spTgt spid="8">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arn(inVertical)">
                                      <p:cBhvr>
                                        <p:cTn id="18" dur="500"/>
                                        <p:tgtEl>
                                          <p:spTgt spid="8">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barn(inVertical)">
                                      <p:cBhvr>
                                        <p:cTn id="21" dur="500"/>
                                        <p:tgtEl>
                                          <p:spTgt spid="8">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barn(inVertical)">
                                      <p:cBhvr>
                                        <p:cTn id="24" dur="500"/>
                                        <p:tgtEl>
                                          <p:spTgt spid="8">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grpSp>
        <p:nvGrpSpPr>
          <p:cNvPr id="4" name="Group 8"/>
          <p:cNvGrpSpPr/>
          <p:nvPr/>
        </p:nvGrpSpPr>
        <p:grpSpPr>
          <a:xfrm>
            <a:off x="0" y="1229002"/>
            <a:ext cx="6934199" cy="174353"/>
            <a:chOff x="0" y="0"/>
            <a:chExt cx="6523881" cy="882838"/>
          </a:xfrm>
          <a:solidFill>
            <a:schemeClr val="tx1"/>
          </a:solidFill>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3FA5A0B8-D993-7228-1DA0-B4F049FF94F1}"/>
              </a:ext>
            </a:extLst>
          </p:cNvPr>
          <p:cNvGrpSpPr/>
          <p:nvPr/>
        </p:nvGrpSpPr>
        <p:grpSpPr>
          <a:xfrm>
            <a:off x="304800" y="2207148"/>
            <a:ext cx="2432153" cy="7051152"/>
            <a:chOff x="0" y="0"/>
            <a:chExt cx="2928248" cy="2033593"/>
          </a:xfrm>
          <a:solidFill>
            <a:schemeClr val="accent1">
              <a:lumMod val="20000"/>
              <a:lumOff val="80000"/>
            </a:schemeClr>
          </a:solidFill>
        </p:grpSpPr>
        <p:sp>
          <p:nvSpPr>
            <p:cNvPr id="8"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495300" y="2788821"/>
            <a:ext cx="2081189" cy="5472267"/>
          </a:xfrm>
          <a:prstGeom prst="rect">
            <a:avLst/>
          </a:prstGeom>
        </p:spPr>
        <p:txBody>
          <a:bodyPr wrap="square">
            <a:spAutoFit/>
          </a:bodyPr>
          <a:lstStyle/>
          <a:p>
            <a:pPr indent="182880" algn="just">
              <a:lnSpc>
                <a:spcPct val="115000"/>
              </a:lnSpc>
              <a:spcAft>
                <a:spcPts val="600"/>
              </a:spcAft>
            </a:pPr>
            <a:r>
              <a:rPr lang="vi-VN" sz="3800" dirty="0">
                <a:latin typeface="Times New Roman" panose="02020603050405020304" pitchFamily="18" charset="0"/>
                <a:ea typeface="Calibri" panose="020F0502020204030204" pitchFamily="34" charset="0"/>
                <a:cs typeface="Times New Roman" panose="02020603050405020304" pitchFamily="18" charset="0"/>
              </a:rPr>
              <a:t>Xác định mẫu tờ rơi sẽ thiết kế (dạng đơn/ gấp đôi/ gấp ba).</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3FA5A0B8-D993-7228-1DA0-B4F049FF94F1}"/>
              </a:ext>
            </a:extLst>
          </p:cNvPr>
          <p:cNvGrpSpPr/>
          <p:nvPr/>
        </p:nvGrpSpPr>
        <p:grpSpPr>
          <a:xfrm>
            <a:off x="2895600" y="2207148"/>
            <a:ext cx="2590800" cy="7051152"/>
            <a:chOff x="0" y="0"/>
            <a:chExt cx="2928248" cy="2033593"/>
          </a:xfrm>
          <a:solidFill>
            <a:schemeClr val="accent1">
              <a:lumMod val="20000"/>
              <a:lumOff val="80000"/>
            </a:schemeClr>
          </a:solidFill>
        </p:grpSpPr>
        <p:sp>
          <p:nvSpPr>
            <p:cNvPr id="11"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3086100" y="2788821"/>
            <a:ext cx="2247900" cy="6144759"/>
          </a:xfrm>
          <a:prstGeom prst="rect">
            <a:avLst/>
          </a:prstGeom>
        </p:spPr>
        <p:txBody>
          <a:bodyPr wrap="square">
            <a:spAutoFit/>
          </a:bodyPr>
          <a:lstStyle/>
          <a:p>
            <a:pPr indent="182880" algn="just">
              <a:lnSpc>
                <a:spcPct val="115000"/>
              </a:lnSpc>
              <a:spcAft>
                <a:spcPts val="600"/>
              </a:spcAft>
            </a:pPr>
            <a:r>
              <a:rPr lang="vi-VN" sz="3800" dirty="0">
                <a:latin typeface="Times New Roman" panose="02020603050405020304" pitchFamily="18" charset="0"/>
                <a:ea typeface="Calibri" panose="020F0502020204030204" pitchFamily="34" charset="0"/>
                <a:cs typeface="Times New Roman" panose="02020603050405020304" pitchFamily="18" charset="0"/>
              </a:rPr>
              <a:t>Xác định nội dung quảng cáo của tờ rơi (dựa trên sản phẩm của bước </a:t>
            </a:r>
            <a:r>
              <a:rPr lang="vi-VN" sz="3800" i="1" dirty="0">
                <a:latin typeface="Times New Roman" panose="02020603050405020304" pitchFamily="18" charset="0"/>
                <a:ea typeface="Calibri" panose="020F0502020204030204" pitchFamily="34" charset="0"/>
                <a:cs typeface="Times New Roman" panose="02020603050405020304" pitchFamily="18" charset="0"/>
              </a:rPr>
              <a:t>Tìm ý, lập dàn ý</a:t>
            </a:r>
            <a:r>
              <a:rPr lang="vi-VN" sz="3800" dirty="0">
                <a:latin typeface="Times New Roman" panose="02020603050405020304" pitchFamily="18" charset="0"/>
                <a:ea typeface="Calibri" panose="020F0502020204030204" pitchFamily="34" charset="0"/>
                <a:cs typeface="Times New Roman" panose="02020603050405020304" pitchFamily="18" charset="0"/>
              </a:rPr>
              <a:t>).</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3FA5A0B8-D993-7228-1DA0-B4F049FF94F1}"/>
              </a:ext>
            </a:extLst>
          </p:cNvPr>
          <p:cNvGrpSpPr/>
          <p:nvPr/>
        </p:nvGrpSpPr>
        <p:grpSpPr>
          <a:xfrm>
            <a:off x="5638800" y="2207148"/>
            <a:ext cx="3581400" cy="7051152"/>
            <a:chOff x="0" y="0"/>
            <a:chExt cx="2928248" cy="2033593"/>
          </a:xfrm>
          <a:solidFill>
            <a:schemeClr val="accent1">
              <a:lumMod val="20000"/>
              <a:lumOff val="80000"/>
            </a:schemeClr>
          </a:solidFill>
        </p:grpSpPr>
        <p:sp>
          <p:nvSpPr>
            <p:cNvPr id="14"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5779228" y="2788821"/>
            <a:ext cx="3212371" cy="6144759"/>
          </a:xfrm>
          <a:prstGeom prst="rect">
            <a:avLst/>
          </a:prstGeom>
        </p:spPr>
        <p:txBody>
          <a:bodyPr wrap="square">
            <a:spAutoFit/>
          </a:bodyPr>
          <a:lstStyle/>
          <a:p>
            <a:pPr indent="182880" algn="just">
              <a:lnSpc>
                <a:spcPct val="115000"/>
              </a:lnSpc>
              <a:spcAft>
                <a:spcPts val="600"/>
              </a:spcAft>
            </a:pPr>
            <a:r>
              <a:rPr lang="vi-VN" sz="3800" dirty="0">
                <a:latin typeface="Times New Roman" panose="02020603050405020304" pitchFamily="18" charset="0"/>
                <a:ea typeface="Calibri" panose="020F0502020204030204" pitchFamily="34" charset="0"/>
                <a:cs typeface="Times New Roman" panose="02020603050405020304" pitchFamily="18" charset="0"/>
              </a:rPr>
              <a:t>Xác định (những) phương tiện phi ngôn ngữ như: Hình ảnh/ biểu tượng/sơ đồ/… sẽ sử dụng kết hợp trong tờ rơi.</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3FA5A0B8-D993-7228-1DA0-B4F049FF94F1}"/>
              </a:ext>
            </a:extLst>
          </p:cNvPr>
          <p:cNvGrpSpPr/>
          <p:nvPr/>
        </p:nvGrpSpPr>
        <p:grpSpPr>
          <a:xfrm>
            <a:off x="9372600" y="2207148"/>
            <a:ext cx="2751265" cy="7051152"/>
            <a:chOff x="0" y="0"/>
            <a:chExt cx="2928248" cy="2033593"/>
          </a:xfrm>
          <a:solidFill>
            <a:schemeClr val="accent1">
              <a:lumMod val="20000"/>
              <a:lumOff val="80000"/>
            </a:schemeClr>
          </a:solidFill>
        </p:grpSpPr>
        <p:sp>
          <p:nvSpPr>
            <p:cNvPr id="17"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9669023" y="2788821"/>
            <a:ext cx="2203552" cy="6144759"/>
          </a:xfrm>
          <a:prstGeom prst="rect">
            <a:avLst/>
          </a:prstGeom>
        </p:spPr>
        <p:txBody>
          <a:bodyPr wrap="square">
            <a:spAutoFit/>
          </a:bodyPr>
          <a:lstStyle/>
          <a:p>
            <a:pPr indent="182880" algn="just">
              <a:lnSpc>
                <a:spcPct val="115000"/>
              </a:lnSpc>
              <a:spcAft>
                <a:spcPts val="600"/>
              </a:spcAft>
            </a:pPr>
            <a:r>
              <a:rPr lang="vi-VN" sz="3800" dirty="0">
                <a:latin typeface="Times New Roman" panose="02020603050405020304" pitchFamily="18" charset="0"/>
                <a:ea typeface="Calibri" panose="020F0502020204030204" pitchFamily="34" charset="0"/>
                <a:cs typeface="Times New Roman" panose="02020603050405020304" pitchFamily="18" charset="0"/>
              </a:rPr>
              <a:t>Dự kiến cách sắp xếp nội dung và các phương tiện phi ngôn ngữ trên tờ rơi</a:t>
            </a:r>
            <a:endParaRPr lang="en-US" sz="3800"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3FA5A0B8-D993-7228-1DA0-B4F049FF94F1}"/>
              </a:ext>
            </a:extLst>
          </p:cNvPr>
          <p:cNvGrpSpPr/>
          <p:nvPr/>
        </p:nvGrpSpPr>
        <p:grpSpPr>
          <a:xfrm>
            <a:off x="12268200" y="2196530"/>
            <a:ext cx="2201421" cy="7051152"/>
            <a:chOff x="0" y="0"/>
            <a:chExt cx="2928248" cy="2033593"/>
          </a:xfrm>
          <a:solidFill>
            <a:schemeClr val="accent1">
              <a:lumMod val="20000"/>
              <a:lumOff val="80000"/>
            </a:schemeClr>
          </a:solidFill>
        </p:grpSpPr>
        <p:sp>
          <p:nvSpPr>
            <p:cNvPr id="20"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12581065" y="2778203"/>
            <a:ext cx="1668336" cy="5355312"/>
          </a:xfrm>
          <a:prstGeom prst="rect">
            <a:avLst/>
          </a:prstGeom>
        </p:spPr>
        <p:txBody>
          <a:bodyPr wrap="square">
            <a:spAutoFit/>
          </a:bodyPr>
          <a:lstStyle/>
          <a:p>
            <a:pPr lvl="0" algn="just"/>
            <a:r>
              <a:rPr lang="vi-VN" sz="3800" dirty="0">
                <a:latin typeface="Times New Roman" panose="02020603050405020304" pitchFamily="18" charset="0"/>
                <a:ea typeface="Calibri" panose="020F0502020204030204" pitchFamily="34" charset="0"/>
                <a:cs typeface="Times New Roman" panose="02020603050405020304" pitchFamily="18" charset="0"/>
              </a:rPr>
              <a:t>Tiến hành bố trí thử nội dung quảng cáo trên tờ rơi</a:t>
            </a:r>
            <a:endPar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3FA5A0B8-D993-7228-1DA0-B4F049FF94F1}"/>
              </a:ext>
            </a:extLst>
          </p:cNvPr>
          <p:cNvGrpSpPr/>
          <p:nvPr/>
        </p:nvGrpSpPr>
        <p:grpSpPr>
          <a:xfrm>
            <a:off x="14622022" y="2207148"/>
            <a:ext cx="3468454" cy="7051152"/>
            <a:chOff x="0" y="0"/>
            <a:chExt cx="2928248" cy="2033593"/>
          </a:xfrm>
          <a:solidFill>
            <a:schemeClr val="accent1">
              <a:lumMod val="20000"/>
              <a:lumOff val="80000"/>
            </a:schemeClr>
          </a:solidFill>
        </p:grpSpPr>
        <p:sp>
          <p:nvSpPr>
            <p:cNvPr id="27" name="Freeform 5">
              <a:extLst>
                <a:ext uri="{FF2B5EF4-FFF2-40B4-BE49-F238E27FC236}">
                  <a16:creationId xmlns:a16="http://schemas.microsoft.com/office/drawing/2014/main" id="{81EED1DF-74FD-4F1B-54AF-2BA603D06B88}"/>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Rectangle 27"/>
          <p:cNvSpPr/>
          <p:nvPr/>
        </p:nvSpPr>
        <p:spPr>
          <a:xfrm>
            <a:off x="14865247" y="2788821"/>
            <a:ext cx="3134397" cy="6500049"/>
          </a:xfrm>
          <a:prstGeom prst="rect">
            <a:avLst/>
          </a:prstGeom>
        </p:spPr>
        <p:txBody>
          <a:bodyPr wrap="square">
            <a:spAutoFit/>
          </a:bodyPr>
          <a:lstStyle/>
          <a:p>
            <a:pPr indent="182880" algn="just">
              <a:lnSpc>
                <a:spcPct val="115000"/>
              </a:lnSpc>
              <a:spcAft>
                <a:spcPts val="600"/>
              </a:spcAft>
            </a:pPr>
            <a:r>
              <a:rPr lang="vi-VN" sz="3650" dirty="0">
                <a:latin typeface="Times New Roman" panose="02020603050405020304" pitchFamily="18" charset="0"/>
                <a:cs typeface="Times New Roman" panose="02020603050405020304" pitchFamily="18" charset="0"/>
              </a:rPr>
              <a:t>Xem xét, chỉnh sửa, sắp xếp lại nội dung quảng cáo theo một bố cục hợp lí, hấp dẫn, thu hút được sự chú ý của người đọc tờ rơi. </a:t>
            </a:r>
            <a:endParaRPr lang="en-US" sz="365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Thiết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rơi</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2" name="Freeform 10">
            <a:extLst>
              <a:ext uri="{FF2B5EF4-FFF2-40B4-BE49-F238E27FC236}">
                <a16:creationId xmlns:a16="http://schemas.microsoft.com/office/drawing/2014/main" id="{A6FB1881-7934-623E-83B8-697F4FCBCE65}"/>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68025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21"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5029200" y="459561"/>
            <a:ext cx="87630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Thiết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rơi</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5" name="Group 8"/>
          <p:cNvGrpSpPr/>
          <p:nvPr/>
        </p:nvGrpSpPr>
        <p:grpSpPr>
          <a:xfrm>
            <a:off x="0" y="1229002"/>
            <a:ext cx="6934199" cy="174353"/>
            <a:chOff x="0" y="0"/>
            <a:chExt cx="6523881" cy="882838"/>
          </a:xfrm>
          <a:solidFill>
            <a:schemeClr val="tx1"/>
          </a:solidFill>
        </p:grpSpPr>
        <p:sp>
          <p:nvSpPr>
            <p:cNvPr id="6"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sp>
        <p:nvSpPr>
          <p:cNvPr id="7" name="TextBox 6"/>
          <p:cNvSpPr txBox="1"/>
          <p:nvPr/>
        </p:nvSpPr>
        <p:spPr>
          <a:xfrm>
            <a:off x="1905000" y="1638300"/>
            <a:ext cx="15468600" cy="2123658"/>
          </a:xfrm>
          <a:prstGeom prst="rect">
            <a:avLst/>
          </a:prstGeom>
          <a:noFill/>
        </p:spPr>
        <p:txBody>
          <a:bodyPr wrap="square" rtlCol="0">
            <a:spAutoFit/>
          </a:bodyPr>
          <a:lstStyle/>
          <a:p>
            <a:pPr algn="just"/>
            <a:r>
              <a:rPr lang="vi-VN" sz="4400" b="1" dirty="0">
                <a:solidFill>
                  <a:srgbClr val="FF0000"/>
                </a:solidFill>
                <a:latin typeface="Times New Roman" panose="02020603050405020304" pitchFamily="18" charset="0"/>
                <a:cs typeface="Times New Roman" panose="02020603050405020304" pitchFamily="18" charset="0"/>
              </a:rPr>
              <a:t>Lưu ý:</a:t>
            </a:r>
            <a:r>
              <a:rPr lang="vi-VN"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Thông tin trong nội dung của tờ rơi cần trung thực và tránh phản cảm.</a:t>
            </a:r>
          </a:p>
        </p:txBody>
      </p:sp>
      <p:sp>
        <p:nvSpPr>
          <p:cNvPr id="2" name="Freeform 10">
            <a:extLst>
              <a:ext uri="{FF2B5EF4-FFF2-40B4-BE49-F238E27FC236}">
                <a16:creationId xmlns:a16="http://schemas.microsoft.com/office/drawing/2014/main" id="{260F9BC0-4385-9BD0-85CC-476BDFAD218C}"/>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0B155BBE-CCEA-7906-DC4B-9B91E5F2BE27}"/>
              </a:ext>
            </a:extLst>
          </p:cNvPr>
          <p:cNvSpPr/>
          <p:nvPr/>
        </p:nvSpPr>
        <p:spPr>
          <a:xfrm rot="20846874">
            <a:off x="-771186" y="4397614"/>
            <a:ext cx="6302300" cy="4114800"/>
          </a:xfrm>
          <a:custGeom>
            <a:avLst/>
            <a:gdLst/>
            <a:ahLst/>
            <a:cxnLst/>
            <a:rect l="l" t="t" r="r" b="b"/>
            <a:pathLst>
              <a:path w="6302300" h="4114800">
                <a:moveTo>
                  <a:pt x="0" y="0"/>
                </a:moveTo>
                <a:lnTo>
                  <a:pt x="6302301" y="0"/>
                </a:lnTo>
                <a:lnTo>
                  <a:pt x="630230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9D961787-475B-139C-9D5B-C225967E43A5}"/>
              </a:ext>
            </a:extLst>
          </p:cNvPr>
          <p:cNvSpPr txBox="1"/>
          <p:nvPr/>
        </p:nvSpPr>
        <p:spPr>
          <a:xfrm>
            <a:off x="5902927" y="4079631"/>
            <a:ext cx="11470673"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Sử dụng các phương tiện (giấy, bút, màu,...) hoặc ứng dụng phù hợp như Canva, Adobe Illustrator, Photoshop,... để thiết kế tờ rơi.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Sử dụng các cỡ chữ, kiểu chữ khác nhau, màu sắc chữ hài hoà.</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Từ ngữ ngắn gọn, không sử dụng nhiều hình ảnh gây rối mắt và phân tán sự chú ý của người đọc; màu sắc, cỡ hình phù hợp.</a:t>
            </a:r>
          </a:p>
        </p:txBody>
      </p:sp>
    </p:spTree>
    <p:extLst>
      <p:ext uri="{BB962C8B-B14F-4D97-AF65-F5344CB8AC3E}">
        <p14:creationId xmlns:p14="http://schemas.microsoft.com/office/powerpoint/2010/main" val="6860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4038600" y="354373"/>
            <a:ext cx="12039600" cy="769441"/>
          </a:xfrm>
          <a:prstGeom prst="rect">
            <a:avLst/>
          </a:prstGeom>
          <a:noFill/>
        </p:spPr>
        <p:txBody>
          <a:bodyPr wrap="square" rtlCol="0">
            <a:spAutoFit/>
          </a:bodyPr>
          <a:lstStyle/>
          <a:p>
            <a:pPr algn="just"/>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4: </a:t>
            </a:r>
            <a:r>
              <a:rPr lang="en-US" sz="4400" b="1" dirty="0" err="1">
                <a:solidFill>
                  <a:prstClr val="black"/>
                </a:solidFill>
                <a:latin typeface="Times New Roman" panose="02020603050405020304" pitchFamily="18" charset="0"/>
                <a:cs typeface="Times New Roman" panose="02020603050405020304" pitchFamily="18" charset="0"/>
              </a:rPr>
              <a:t>Xem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rút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nghiệm</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6" name="Group 8"/>
          <p:cNvGrpSpPr/>
          <p:nvPr/>
        </p:nvGrpSpPr>
        <p:grpSpPr>
          <a:xfrm>
            <a:off x="0" y="1229002"/>
            <a:ext cx="6934199" cy="174353"/>
            <a:chOff x="0" y="0"/>
            <a:chExt cx="6523881" cy="882838"/>
          </a:xfrm>
          <a:solidFill>
            <a:schemeClr val="tx1"/>
          </a:solidFill>
        </p:grpSpPr>
        <p:sp>
          <p:nvSpPr>
            <p:cNvPr id="7"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txBody>
            <a:bodyPr/>
            <a:lstStyle/>
            <a:p>
              <a:endParaRPr lang="en-US"/>
            </a:p>
          </p:txBody>
        </p:sp>
      </p:grpSp>
      <p:graphicFrame>
        <p:nvGraphicFramePr>
          <p:cNvPr id="3" name="Table 2"/>
          <p:cNvGraphicFramePr>
            <a:graphicFrameLocks noGrp="1"/>
          </p:cNvGraphicFramePr>
          <p:nvPr>
            <p:extLst>
              <p:ext uri="{D42A27DB-BD31-4B8C-83A1-F6EECF244321}">
                <p14:modId xmlns:p14="http://schemas.microsoft.com/office/powerpoint/2010/main" val="2548141851"/>
              </p:ext>
            </p:extLst>
          </p:nvPr>
        </p:nvGraphicFramePr>
        <p:xfrm>
          <a:off x="304800" y="1562100"/>
          <a:ext cx="17449800" cy="8568816"/>
        </p:xfrm>
        <a:graphic>
          <a:graphicData uri="http://schemas.openxmlformats.org/drawingml/2006/table">
            <a:tbl>
              <a:tblPr>
                <a:tableStyleId>{5940675A-B579-460E-94D1-54222C63F5DA}</a:tableStyleId>
              </a:tblPr>
              <a:tblGrid>
                <a:gridCol w="1905000">
                  <a:extLst>
                    <a:ext uri="{9D8B030D-6E8A-4147-A177-3AD203B41FA5}">
                      <a16:colId xmlns:a16="http://schemas.microsoft.com/office/drawing/2014/main" val="1826192483"/>
                    </a:ext>
                  </a:extLst>
                </a:gridCol>
                <a:gridCol w="12039600">
                  <a:extLst>
                    <a:ext uri="{9D8B030D-6E8A-4147-A177-3AD203B41FA5}">
                      <a16:colId xmlns:a16="http://schemas.microsoft.com/office/drawing/2014/main" val="1580122936"/>
                    </a:ext>
                  </a:extLst>
                </a:gridCol>
                <a:gridCol w="1447800">
                  <a:extLst>
                    <a:ext uri="{9D8B030D-6E8A-4147-A177-3AD203B41FA5}">
                      <a16:colId xmlns:a16="http://schemas.microsoft.com/office/drawing/2014/main" val="2507334391"/>
                    </a:ext>
                  </a:extLst>
                </a:gridCol>
                <a:gridCol w="2057400">
                  <a:extLst>
                    <a:ext uri="{9D8B030D-6E8A-4147-A177-3AD203B41FA5}">
                      <a16:colId xmlns:a16="http://schemas.microsoft.com/office/drawing/2014/main" val="1830076262"/>
                    </a:ext>
                  </a:extLst>
                </a:gridCol>
              </a:tblGrid>
              <a:tr h="1219200">
                <a:tc gridSpan="2">
                  <a:txBody>
                    <a:bodyPr/>
                    <a:lstStyle/>
                    <a:p>
                      <a:pPr algn="ctr"/>
                      <a:r>
                        <a:rPr lang="en-US" sz="3800" b="1" dirty="0" err="1">
                          <a:effectLst/>
                          <a:latin typeface="Times New Roman" panose="02020603050405020304" pitchFamily="18" charset="0"/>
                          <a:cs typeface="Times New Roman" panose="02020603050405020304" pitchFamily="18" charset="0"/>
                        </a:rPr>
                        <a:t>Tiêu</a:t>
                      </a:r>
                      <a:r>
                        <a:rPr lang="en-US" sz="3800" b="1" dirty="0">
                          <a:effectLst/>
                          <a:latin typeface="Times New Roman" panose="02020603050405020304" pitchFamily="18" charset="0"/>
                          <a:cs typeface="Times New Roman" panose="02020603050405020304" pitchFamily="18" charset="0"/>
                        </a:rPr>
                        <a:t> </a:t>
                      </a:r>
                      <a:r>
                        <a:rPr lang="en-US" sz="3800" b="1" dirty="0" err="1">
                          <a:effectLst/>
                          <a:latin typeface="Times New Roman" panose="02020603050405020304" pitchFamily="18" charset="0"/>
                          <a:cs typeface="Times New Roman" panose="02020603050405020304" pitchFamily="18" charset="0"/>
                        </a:rPr>
                        <a:t>chí</a:t>
                      </a: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1">
                        <a:lumMod val="20000"/>
                        <a:lumOff val="80000"/>
                      </a:schemeClr>
                    </a:solidFill>
                  </a:tcPr>
                </a:tc>
                <a:tc hMerge="1">
                  <a:txBody>
                    <a:bodyPr/>
                    <a:lstStyle/>
                    <a:p>
                      <a:pPr algn="ct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6">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3800" b="1" dirty="0" err="1">
                          <a:effectLst/>
                          <a:latin typeface="Times New Roman" panose="02020603050405020304" pitchFamily="18" charset="0"/>
                          <a:cs typeface="Times New Roman" panose="02020603050405020304" pitchFamily="18" charset="0"/>
                        </a:rPr>
                        <a:t>Đạt</a:t>
                      </a: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1">
                        <a:lumMod val="20000"/>
                        <a:lumOff val="80000"/>
                      </a:schemeClr>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vi-VN" sz="3800" b="1" dirty="0">
                          <a:effectLst/>
                          <a:latin typeface="Times New Roman" panose="02020603050405020304" pitchFamily="18" charset="0"/>
                          <a:cs typeface="Times New Roman" panose="02020603050405020304" pitchFamily="18" charset="0"/>
                        </a:rPr>
                        <a:t>Chưa đạt</a:t>
                      </a:r>
                      <a:endParaRPr lang="vi-VN"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1">
                        <a:lumMod val="20000"/>
                        <a:lumOff val="80000"/>
                      </a:schemeClr>
                    </a:solidFill>
                  </a:tcPr>
                </a:tc>
                <a:extLst>
                  <a:ext uri="{0D108BD9-81ED-4DB2-BD59-A6C34878D82A}">
                    <a16:rowId xmlns:a16="http://schemas.microsoft.com/office/drawing/2014/main" val="3408911471"/>
                  </a:ext>
                </a:extLst>
              </a:tr>
              <a:tr h="500215">
                <a:tc rowSpan="3">
                  <a:txBody>
                    <a:bodyPr/>
                    <a:lstStyle/>
                    <a:p>
                      <a:pPr algn="ctr"/>
                      <a:r>
                        <a:rPr lang="en-US" sz="3800" b="1" dirty="0" err="1">
                          <a:effectLst/>
                          <a:latin typeface="Times New Roman" panose="02020603050405020304" pitchFamily="18" charset="0"/>
                          <a:cs typeface="Times New Roman" panose="02020603050405020304" pitchFamily="18" charset="0"/>
                        </a:rPr>
                        <a:t>Nội</a:t>
                      </a:r>
                      <a:r>
                        <a:rPr lang="en-US" sz="3800" b="1" dirty="0">
                          <a:effectLst/>
                          <a:latin typeface="Times New Roman" panose="02020603050405020304" pitchFamily="18" charset="0"/>
                          <a:cs typeface="Times New Roman" panose="02020603050405020304" pitchFamily="18" charset="0"/>
                        </a:rPr>
                        <a:t> dung</a:t>
                      </a: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1">
                        <a:lumMod val="20000"/>
                        <a:lumOff val="80000"/>
                      </a:schemeClr>
                    </a:solidFill>
                  </a:tcPr>
                </a:tc>
                <a:tc>
                  <a:txBody>
                    <a:bodyPr/>
                    <a:lstStyle/>
                    <a:p>
                      <a:pPr algn="just"/>
                      <a:r>
                        <a:rPr lang="en-US" sz="3800" dirty="0" err="1">
                          <a:effectLst/>
                          <a:latin typeface="Times New Roman" panose="02020603050405020304" pitchFamily="18" charset="0"/>
                          <a:cs typeface="Times New Roman" panose="02020603050405020304" pitchFamily="18" charset="0"/>
                        </a:rPr>
                        <a:t>Giới</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thiệu</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khái</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quát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về</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sản</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phẩm</a:t>
                      </a:r>
                      <a:r>
                        <a:rPr lang="en-US" sz="3800" dirty="0">
                          <a:effectLst/>
                          <a:latin typeface="Times New Roman" panose="02020603050405020304" pitchFamily="18" charset="0"/>
                          <a:cs typeface="Times New Roman" panose="02020603050405020304" pitchFamily="18" charset="0"/>
                        </a:rPr>
                        <a:t> hay </a:t>
                      </a:r>
                      <a:r>
                        <a:rPr lang="en-US" sz="3800" dirty="0" err="1">
                          <a:effectLst/>
                          <a:latin typeface="Times New Roman" panose="02020603050405020304" pitchFamily="18" charset="0"/>
                          <a:cs typeface="Times New Roman" panose="02020603050405020304" pitchFamily="18" charset="0"/>
                        </a:rPr>
                        <a:t>hoạt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động</a:t>
                      </a:r>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2312046013"/>
                  </a:ext>
                </a:extLst>
              </a:tr>
              <a:tr h="725311">
                <a:tc vMerge="1">
                  <a:txBody>
                    <a:bodyPr/>
                    <a:lstStyle/>
                    <a:p>
                      <a:endParaRPr lang="en-US"/>
                    </a:p>
                  </a:txBody>
                  <a:tcPr/>
                </a:tc>
                <a:tc>
                  <a:txBody>
                    <a:bodyPr/>
                    <a:lstStyle/>
                    <a:p>
                      <a:pPr algn="just"/>
                      <a:r>
                        <a:rPr lang="vi-VN" sz="3800" dirty="0">
                          <a:effectLst/>
                          <a:latin typeface="Times New Roman" panose="02020603050405020304" pitchFamily="18" charset="0"/>
                          <a:cs typeface="Times New Roman" panose="02020603050405020304" pitchFamily="18" charset="0"/>
                        </a:rPr>
                        <a:t>Cung cấp thông tin chi tiết về ưu điểm, giá trị của sản phẩm hay hoạt động</a:t>
                      </a:r>
                      <a:endParaRPr lang="vi-VN"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544903304"/>
                  </a:ext>
                </a:extLst>
              </a:tr>
              <a:tr h="1175504">
                <a:tc vMerge="1">
                  <a:txBody>
                    <a:bodyPr/>
                    <a:lstStyle/>
                    <a:p>
                      <a:endParaRPr lang="en-US"/>
                    </a:p>
                  </a:txBody>
                  <a:tcPr/>
                </a:tc>
                <a:tc>
                  <a:txBody>
                    <a:bodyPr/>
                    <a:lstStyle/>
                    <a:p>
                      <a:pPr algn="just"/>
                      <a:r>
                        <a:rPr lang="vi-VN" sz="3800" dirty="0">
                          <a:effectLst/>
                          <a:latin typeface="Times New Roman" panose="02020603050405020304" pitchFamily="18" charset="0"/>
                          <a:cs typeface="Times New Roman" panose="02020603050405020304" pitchFamily="18" charset="0"/>
                        </a:rPr>
                        <a:t>Nêu được khẩu hiệu/ thông điệp nhấn mạnh ưu điểm, giá trị của sản phẩm hay tính tích cực, lợi ích</a:t>
                      </a:r>
                      <a:r>
                        <a:rPr lang="en-US" sz="3800" baseline="0" dirty="0">
                          <a:effectLst/>
                          <a:latin typeface="Times New Roman" panose="02020603050405020304" pitchFamily="18" charset="0"/>
                          <a:cs typeface="Times New Roman" panose="02020603050405020304" pitchFamily="18" charset="0"/>
                        </a:rPr>
                        <a:t> c</a:t>
                      </a:r>
                      <a:r>
                        <a:rPr lang="vi-VN" sz="3800" dirty="0">
                          <a:effectLst/>
                          <a:latin typeface="Times New Roman" panose="02020603050405020304" pitchFamily="18" charset="0"/>
                          <a:cs typeface="Times New Roman" panose="02020603050405020304" pitchFamily="18" charset="0"/>
                        </a:rPr>
                        <a:t>ủa hoạt động</a:t>
                      </a:r>
                      <a:endParaRPr lang="vi-VN"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229357817"/>
                  </a:ext>
                </a:extLst>
              </a:tr>
              <a:tr h="500215">
                <a:tc rowSpan="5">
                  <a:txBody>
                    <a:bodyPr/>
                    <a:lstStyle/>
                    <a:p>
                      <a:pPr algn="ctr"/>
                      <a:r>
                        <a:rPr lang="en-US" sz="3800" b="1" dirty="0" err="1">
                          <a:effectLst/>
                          <a:latin typeface="Times New Roman" panose="02020603050405020304" pitchFamily="18" charset="0"/>
                          <a:cs typeface="Times New Roman" panose="02020603050405020304" pitchFamily="18" charset="0"/>
                        </a:rPr>
                        <a:t>Hình</a:t>
                      </a:r>
                      <a:r>
                        <a:rPr lang="en-US" sz="3800" b="1" dirty="0">
                          <a:effectLst/>
                          <a:latin typeface="Times New Roman" panose="02020603050405020304" pitchFamily="18" charset="0"/>
                          <a:cs typeface="Times New Roman" panose="02020603050405020304" pitchFamily="18" charset="0"/>
                        </a:rPr>
                        <a:t> </a:t>
                      </a:r>
                      <a:r>
                        <a:rPr lang="en-US" sz="3800" b="1" dirty="0" err="1">
                          <a:effectLst/>
                          <a:latin typeface="Times New Roman" panose="02020603050405020304" pitchFamily="18" charset="0"/>
                          <a:cs typeface="Times New Roman" panose="02020603050405020304" pitchFamily="18" charset="0"/>
                        </a:rPr>
                        <a:t>thức</a:t>
                      </a:r>
                      <a:endParaRPr lang="en-US" sz="3800" b="1"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accent1">
                        <a:lumMod val="20000"/>
                        <a:lumOff val="80000"/>
                      </a:schemeClr>
                    </a:solidFill>
                  </a:tcPr>
                </a:tc>
                <a:tc>
                  <a:txBody>
                    <a:bodyPr/>
                    <a:lstStyle/>
                    <a:p>
                      <a:pPr algn="just"/>
                      <a:r>
                        <a:rPr lang="en-US" sz="3800" dirty="0" err="1">
                          <a:effectLst/>
                          <a:latin typeface="Times New Roman" panose="02020603050405020304" pitchFamily="18" charset="0"/>
                          <a:cs typeface="Times New Roman" panose="02020603050405020304" pitchFamily="18" charset="0"/>
                        </a:rPr>
                        <a:t>Sắp</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xếp</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các</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nội</a:t>
                      </a:r>
                      <a:r>
                        <a:rPr lang="en-US" sz="3800" dirty="0">
                          <a:effectLst/>
                          <a:latin typeface="Times New Roman" panose="02020603050405020304" pitchFamily="18" charset="0"/>
                          <a:cs typeface="Times New Roman" panose="02020603050405020304" pitchFamily="18" charset="0"/>
                        </a:rPr>
                        <a:t> dung ở </a:t>
                      </a:r>
                      <a:r>
                        <a:rPr lang="en-US" sz="3800" dirty="0" err="1">
                          <a:effectLst/>
                          <a:latin typeface="Times New Roman" panose="02020603050405020304" pitchFamily="18" charset="0"/>
                          <a:cs typeface="Times New Roman" panose="02020603050405020304" pitchFamily="18" charset="0"/>
                        </a:rPr>
                        <a:t>những</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vị</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trí</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phù</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hợp</a:t>
                      </a:r>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723485833"/>
                  </a:ext>
                </a:extLst>
              </a:tr>
              <a:tr h="725311">
                <a:tc vMerge="1">
                  <a:txBody>
                    <a:bodyPr/>
                    <a:lstStyle/>
                    <a:p>
                      <a:endParaRPr lang="en-US"/>
                    </a:p>
                  </a:txBody>
                  <a:tcPr/>
                </a:tc>
                <a:tc>
                  <a:txBody>
                    <a:bodyPr/>
                    <a:lstStyle/>
                    <a:p>
                      <a:pPr algn="just"/>
                      <a:r>
                        <a:rPr lang="vi-VN" sz="3800" dirty="0">
                          <a:effectLst/>
                          <a:latin typeface="Times New Roman" panose="02020603050405020304" pitchFamily="18" charset="0"/>
                          <a:cs typeface="Times New Roman" panose="02020603050405020304" pitchFamily="18" charset="0"/>
                        </a:rPr>
                        <a:t>Sử dụng hình ảnh, biểu tượng làm nổi bật ưu điểm và giá trị của sản phẩm hay hoạt động</a:t>
                      </a:r>
                      <a:endParaRPr lang="vi-VN"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1366469019"/>
                  </a:ext>
                </a:extLst>
              </a:tr>
              <a:tr h="275118">
                <a:tc vMerge="1">
                  <a:txBody>
                    <a:bodyPr/>
                    <a:lstStyle/>
                    <a:p>
                      <a:endParaRPr lang="en-US"/>
                    </a:p>
                  </a:txBody>
                  <a:tcPr/>
                </a:tc>
                <a:tc>
                  <a:txBody>
                    <a:bodyPr/>
                    <a:lstStyle/>
                    <a:p>
                      <a:pPr algn="just"/>
                      <a:r>
                        <a:rPr lang="en-US" sz="3800" dirty="0" err="1">
                          <a:effectLst/>
                          <a:latin typeface="Times New Roman" panose="02020603050405020304" pitchFamily="18" charset="0"/>
                          <a:cs typeface="Times New Roman" panose="02020603050405020304" pitchFamily="18" charset="0"/>
                        </a:rPr>
                        <a:t>Kết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hợp</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một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số</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cỡ</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chữ</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kiểu</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chữ</a:t>
                      </a:r>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2118509244"/>
                  </a:ext>
                </a:extLst>
              </a:tr>
              <a:tr h="500215">
                <a:tc vMerge="1">
                  <a:txBody>
                    <a:bodyPr/>
                    <a:lstStyle/>
                    <a:p>
                      <a:endParaRPr lang="en-US"/>
                    </a:p>
                  </a:txBody>
                  <a:tcPr/>
                </a:tc>
                <a:tc>
                  <a:txBody>
                    <a:bodyPr/>
                    <a:lstStyle/>
                    <a:p>
                      <a:pPr algn="just"/>
                      <a:r>
                        <a:rPr lang="en-US" sz="3800" dirty="0" err="1">
                          <a:effectLst/>
                          <a:latin typeface="Times New Roman" panose="02020603050405020304" pitchFamily="18" charset="0"/>
                          <a:cs typeface="Times New Roman" panose="02020603050405020304" pitchFamily="18" charset="0"/>
                        </a:rPr>
                        <a:t>Sử</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dụng</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màu</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sắc</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phủ</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hợp</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hài</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hòa</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để</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làm</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nổi</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bật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thông</a:t>
                      </a:r>
                      <a:r>
                        <a:rPr lang="en-US" sz="3800" dirty="0">
                          <a:effectLst/>
                          <a:latin typeface="Times New Roman" panose="02020603050405020304" pitchFamily="18" charset="0"/>
                          <a:cs typeface="Times New Roman" panose="02020603050405020304" pitchFamily="18" charset="0"/>
                        </a:rPr>
                        <a:t> tin.</a:t>
                      </a:r>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3190286693"/>
                  </a:ext>
                </a:extLst>
              </a:tr>
              <a:tr h="500215">
                <a:tc vMerge="1">
                  <a:txBody>
                    <a:bodyPr/>
                    <a:lstStyle/>
                    <a:p>
                      <a:endParaRPr lang="en-US"/>
                    </a:p>
                  </a:txBody>
                  <a:tcPr/>
                </a:tc>
                <a:tc>
                  <a:txBody>
                    <a:bodyPr/>
                    <a:lstStyle/>
                    <a:p>
                      <a:pPr algn="just"/>
                      <a:r>
                        <a:rPr lang="en-US" sz="3800" dirty="0" err="1">
                          <a:effectLst/>
                          <a:latin typeface="Times New Roman" panose="02020603050405020304" pitchFamily="18" charset="0"/>
                          <a:cs typeface="Times New Roman" panose="02020603050405020304" pitchFamily="18" charset="0"/>
                        </a:rPr>
                        <a:t>Sử</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dụng</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ngôn</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ngữ</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ngắn</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gọn</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sinh</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động</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giàu</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sức</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thuyết</a:t>
                      </a:r>
                      <a:r>
                        <a:rPr lang="en-US" sz="3800" dirty="0">
                          <a:effectLst/>
                          <a:latin typeface="Times New Roman" panose="02020603050405020304" pitchFamily="18" charset="0"/>
                          <a:cs typeface="Times New Roman" panose="02020603050405020304" pitchFamily="18" charset="0"/>
                        </a:rPr>
                        <a:t> </a:t>
                      </a:r>
                      <a:r>
                        <a:rPr lang="en-US" sz="3800" dirty="0" err="1">
                          <a:effectLst/>
                          <a:latin typeface="Times New Roman" panose="02020603050405020304" pitchFamily="18" charset="0"/>
                          <a:cs typeface="Times New Roman" panose="02020603050405020304" pitchFamily="18" charset="0"/>
                        </a:rPr>
                        <a:t>phục</a:t>
                      </a:r>
                      <a:r>
                        <a:rPr lang="en-US" sz="3800" dirty="0">
                          <a:effectLst/>
                          <a:latin typeface="Times New Roman" panose="02020603050405020304" pitchFamily="18" charset="0"/>
                          <a:cs typeface="Times New Roman" panose="02020603050405020304" pitchFamily="18" charset="0"/>
                        </a:rPr>
                        <a:t>.</a:t>
                      </a:r>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tc>
                  <a:txBody>
                    <a:bodyPr/>
                    <a:lstStyle/>
                    <a:p>
                      <a:pPr algn="just"/>
                      <a:endParaRPr lang="en-US" sz="3800" dirty="0">
                        <a:solidFill>
                          <a:srgbClr val="000000"/>
                        </a:solidFill>
                        <a:effectLst/>
                        <a:latin typeface="Times New Roman" panose="02020603050405020304" pitchFamily="18" charset="0"/>
                        <a:cs typeface="Times New Roman" panose="02020603050405020304" pitchFamily="18" charset="0"/>
                      </a:endParaRPr>
                    </a:p>
                  </a:txBody>
                  <a:tcPr marL="50021" marR="50021" marT="25011" marB="25011" anchor="ctr">
                    <a:solidFill>
                      <a:schemeClr val="bg1"/>
                    </a:solidFill>
                  </a:tcPr>
                </a:tc>
                <a:extLst>
                  <a:ext uri="{0D108BD9-81ED-4DB2-BD59-A6C34878D82A}">
                    <a16:rowId xmlns:a16="http://schemas.microsoft.com/office/drawing/2014/main" val="470540887"/>
                  </a:ext>
                </a:extLst>
              </a:tr>
            </a:tbl>
          </a:graphicData>
        </a:graphic>
      </p:graphicFrame>
      <p:sp>
        <p:nvSpPr>
          <p:cNvPr id="2" name="Freeform 10">
            <a:extLst>
              <a:ext uri="{FF2B5EF4-FFF2-40B4-BE49-F238E27FC236}">
                <a16:creationId xmlns:a16="http://schemas.microsoft.com/office/drawing/2014/main" id="{1C3A5158-1C8A-496A-7FF8-2F0C374503E9}"/>
              </a:ext>
            </a:extLst>
          </p:cNvPr>
          <p:cNvSpPr/>
          <p:nvPr/>
        </p:nvSpPr>
        <p:spPr>
          <a:xfrm flipH="1" flipV="1">
            <a:off x="-3777" y="0"/>
            <a:ext cx="1346949" cy="2693898"/>
          </a:xfrm>
          <a:custGeom>
            <a:avLst/>
            <a:gdLst/>
            <a:ahLst/>
            <a:cxnLst/>
            <a:rect l="l" t="t" r="r" b="b"/>
            <a:pathLst>
              <a:path w="1346949" h="2693898">
                <a:moveTo>
                  <a:pt x="1346948" y="2693898"/>
                </a:moveTo>
                <a:lnTo>
                  <a:pt x="0" y="2693898"/>
                </a:lnTo>
                <a:lnTo>
                  <a:pt x="0" y="0"/>
                </a:lnTo>
                <a:lnTo>
                  <a:pt x="1346948" y="0"/>
                </a:lnTo>
                <a:lnTo>
                  <a:pt x="1346948" y="269389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id="{0759725B-F4D4-3C66-8038-544E42288E0A}"/>
              </a:ext>
            </a:extLst>
          </p:cNvPr>
          <p:cNvPicPr>
            <a:picLocks noChangeAspect="1"/>
          </p:cNvPicPr>
          <p:nvPr/>
        </p:nvPicPr>
        <p:blipFill>
          <a:blip r:embed="rId7"/>
          <a:stretch>
            <a:fillRect/>
          </a:stretch>
        </p:blipFill>
        <p:spPr>
          <a:xfrm>
            <a:off x="15773400" y="6286500"/>
            <a:ext cx="2928665" cy="4152900"/>
          </a:xfrm>
          <a:prstGeom prst="rect">
            <a:avLst/>
          </a:prstGeom>
        </p:spPr>
      </p:pic>
    </p:spTree>
    <p:extLst>
      <p:ext uri="{BB962C8B-B14F-4D97-AF65-F5344CB8AC3E}">
        <p14:creationId xmlns:p14="http://schemas.microsoft.com/office/powerpoint/2010/main" val="31301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DD640AA5-93B6-A59F-6EA0-EFD044ABD681}"/>
              </a:ext>
            </a:extLst>
          </p:cNvPr>
          <p:cNvSpPr/>
          <p:nvPr/>
        </p:nvSpPr>
        <p:spPr>
          <a:xfrm>
            <a:off x="2514600" y="800100"/>
            <a:ext cx="13258800" cy="8419338"/>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23"/>
          <p:cNvSpPr txBox="1"/>
          <p:nvPr/>
        </p:nvSpPr>
        <p:spPr>
          <a:xfrm>
            <a:off x="2743200" y="3923454"/>
            <a:ext cx="13870204" cy="2440092"/>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a:ln>
                  <a:noFill/>
                </a:ln>
                <a:solidFill>
                  <a:schemeClr val="bg1"/>
                </a:solidFill>
                <a:effectLst/>
                <a:uLnTx/>
                <a:uFillTx/>
                <a:latin typeface="#9Slide07 IcielCrocante" panose="02000000000000000000" pitchFamily="2" charset="0"/>
              </a:rPr>
              <a:t>IV. </a:t>
            </a:r>
            <a:endParaRPr kumimoji="0" lang="vi-VN" sz="9600" i="0" u="none" strike="noStrike" kern="1200" cap="none" spc="0" normalizeH="0" baseline="0" noProof="0" dirty="0">
              <a:ln>
                <a:noFill/>
              </a:ln>
              <a:solidFill>
                <a:schemeClr val="bg1"/>
              </a:solidFill>
              <a:effectLst/>
              <a:uLnTx/>
              <a:uFillTx/>
              <a:latin typeface="#9Slide07 IcielCrocante" panose="02000000000000000000" pitchFamily="2" charset="0"/>
            </a:endParaRP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9600" i="0" u="none" strike="noStrike" kern="1200" cap="none" spc="0" normalizeH="0" baseline="0" noProof="0" dirty="0" err="1">
                <a:ln>
                  <a:noFill/>
                </a:ln>
                <a:solidFill>
                  <a:schemeClr val="bg1"/>
                </a:solidFill>
                <a:effectLst/>
                <a:uLnTx/>
                <a:uFillTx/>
                <a:latin typeface="#9Slide07 IcielCrocante" panose="02000000000000000000" pitchFamily="2" charset="0"/>
              </a:rPr>
              <a:t>Luyện</a:t>
            </a:r>
            <a:r>
              <a:rPr kumimoji="0" lang="en-US" sz="9600" i="0" u="none" strike="noStrike" kern="1200" cap="none" spc="0" normalizeH="0" noProof="0" dirty="0">
                <a:ln>
                  <a:noFill/>
                </a:ln>
                <a:solidFill>
                  <a:schemeClr val="bg1"/>
                </a:solidFill>
                <a:effectLst/>
                <a:uLnTx/>
                <a:uFillTx/>
                <a:latin typeface="#9Slide07 IcielCrocante" panose="02000000000000000000" pitchFamily="2" charset="0"/>
              </a:rPr>
              <a:t> </a:t>
            </a:r>
            <a:r>
              <a:rPr kumimoji="0" lang="en-US" sz="9600" i="0" u="none" strike="noStrike" kern="1200" cap="none" spc="0" normalizeH="0" noProof="0" dirty="0" err="1">
                <a:ln>
                  <a:noFill/>
                </a:ln>
                <a:solidFill>
                  <a:schemeClr val="bg1"/>
                </a:solidFill>
                <a:effectLst/>
                <a:uLnTx/>
                <a:uFillTx/>
                <a:latin typeface="#9Slide07 IcielCrocante" panose="02000000000000000000" pitchFamily="2" charset="0"/>
              </a:rPr>
              <a:t>tập</a:t>
            </a:r>
            <a:endParaRPr kumimoji="0" lang="en-US" sz="9600" i="0" u="none" strike="noStrike" kern="1200" cap="none" spc="0" normalizeH="0" baseline="0" noProof="0" dirty="0">
              <a:ln>
                <a:noFill/>
              </a:ln>
              <a:solidFill>
                <a:schemeClr val="bg1"/>
              </a:solidFill>
              <a:effectLst/>
              <a:uLnTx/>
              <a:uFillTx/>
              <a:latin typeface="#9Slide07 IcielCrocante" panose="02000000000000000000" pitchFamily="2" charset="0"/>
            </a:endParaRPr>
          </a:p>
        </p:txBody>
      </p:sp>
    </p:spTree>
    <p:extLst>
      <p:ext uri="{BB962C8B-B14F-4D97-AF65-F5344CB8AC3E}">
        <p14:creationId xmlns:p14="http://schemas.microsoft.com/office/powerpoint/2010/main" val="2615544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8" name="TextBox 23"/>
          <p:cNvSpPr txBox="1"/>
          <p:nvPr/>
        </p:nvSpPr>
        <p:spPr>
          <a:xfrm>
            <a:off x="3688077" y="5234271"/>
            <a:ext cx="12542523" cy="2277868"/>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7200" b="0" i="0" u="none" strike="noStrike" kern="1200" cap="none" spc="0" normalizeH="0" baseline="0" noProof="0" dirty="0" err="1">
                <a:ln>
                  <a:noFill/>
                </a:ln>
                <a:effectLst/>
                <a:uLnTx/>
                <a:uFillTx/>
                <a:latin typeface="#9Slide07 IcielCrocante" panose="02000000000000000000" pitchFamily="2" charset="0"/>
              </a:rPr>
              <a:t>Tìm</a:t>
            </a:r>
            <a:r>
              <a:rPr kumimoji="0" lang="en-US" sz="7200" b="0" i="0" u="none" strike="noStrike" kern="1200" cap="none" spc="0" normalizeH="0" baseline="0" noProof="0" dirty="0">
                <a:ln>
                  <a:noFill/>
                </a:ln>
                <a:effectLst/>
                <a:uLnTx/>
                <a:uFillTx/>
                <a:latin typeface="#9Slide07 IcielCrocante" panose="02000000000000000000" pitchFamily="2" charset="0"/>
              </a:rPr>
              <a:t> </a:t>
            </a:r>
            <a:r>
              <a:rPr kumimoji="0" lang="en-US" sz="7200" b="0" i="0" u="none" strike="noStrike" kern="1200" cap="none" spc="0" normalizeH="0" baseline="0" noProof="0" dirty="0" err="1">
                <a:ln>
                  <a:noFill/>
                </a:ln>
                <a:effectLst/>
                <a:uLnTx/>
                <a:uFillTx/>
                <a:latin typeface="#9Slide07 IcielCrocante" panose="02000000000000000000" pitchFamily="2" charset="0"/>
              </a:rPr>
              <a:t>hiểu</a:t>
            </a:r>
            <a:r>
              <a:rPr kumimoji="0" lang="en-US" sz="7200" b="0" i="0" u="none" strike="noStrike" kern="1200" cap="none" spc="0" normalizeH="0" baseline="0" noProof="0" dirty="0">
                <a:ln>
                  <a:noFill/>
                </a:ln>
                <a:effectLst/>
                <a:uLnTx/>
                <a:uFillTx/>
                <a:latin typeface="#9Slide07 IcielCrocante" panose="02000000000000000000" pitchFamily="2" charset="0"/>
              </a:rPr>
              <a:t> tri </a:t>
            </a:r>
            <a:r>
              <a:rPr kumimoji="0" lang="en-US" sz="7200" b="0" i="0" u="none" strike="noStrike" kern="1200" cap="none" spc="0" normalizeH="0" baseline="0" noProof="0" dirty="0" err="1">
                <a:ln>
                  <a:noFill/>
                </a:ln>
                <a:effectLst/>
                <a:uLnTx/>
                <a:uFillTx/>
                <a:latin typeface="#9Slide07 IcielCrocante" panose="02000000000000000000" pitchFamily="2" charset="0"/>
              </a:rPr>
              <a:t>thức</a:t>
            </a:r>
            <a:endParaRPr kumimoji="0" lang="en-US" sz="7200" b="0" i="0" u="none" strike="noStrike" kern="1200" cap="none" spc="0" normalizeH="0" baseline="0" noProof="0" dirty="0">
              <a:ln>
                <a:noFill/>
              </a:ln>
              <a:effectLst/>
              <a:uLnTx/>
              <a:uFillTx/>
              <a:latin typeface="#9Slide07 IcielCrocante" panose="02000000000000000000" pitchFamily="2" charset="0"/>
            </a:endParaRPr>
          </a:p>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7200" b="0" i="0" u="none" strike="noStrike" kern="1200" cap="none" spc="0" normalizeH="0" baseline="0" noProof="0" dirty="0">
                <a:ln>
                  <a:noFill/>
                </a:ln>
                <a:effectLst/>
                <a:uLnTx/>
                <a:uFillTx/>
                <a:latin typeface="#9Slide07 IcielCrocante" panose="02000000000000000000" pitchFamily="2" charset="0"/>
              </a:rPr>
              <a:t> </a:t>
            </a:r>
            <a:r>
              <a:rPr kumimoji="0" lang="en-US" sz="7200" b="0" i="0" u="none" strike="noStrike" kern="1200" cap="none" spc="0" normalizeH="0" baseline="0" noProof="0" dirty="0" err="1">
                <a:ln>
                  <a:noFill/>
                </a:ln>
                <a:effectLst/>
                <a:uLnTx/>
                <a:uFillTx/>
                <a:latin typeface="#9Slide07 IcielCrocante" panose="02000000000000000000" pitchFamily="2" charset="0"/>
              </a:rPr>
              <a:t>về</a:t>
            </a:r>
            <a:r>
              <a:rPr kumimoji="0" lang="en-US" sz="7200" b="0" i="0" u="none" strike="noStrike" kern="1200" cap="none" spc="0" normalizeH="0" baseline="0" noProof="0" dirty="0">
                <a:ln>
                  <a:noFill/>
                </a:ln>
                <a:effectLst/>
                <a:uLnTx/>
                <a:uFillTx/>
                <a:latin typeface="#9Slide07 IcielCrocante" panose="02000000000000000000" pitchFamily="2" charset="0"/>
              </a:rPr>
              <a:t> </a:t>
            </a:r>
            <a:r>
              <a:rPr kumimoji="0" lang="en-US" sz="7200" b="0" i="0" u="none" strike="noStrike" kern="1200" cap="none" spc="0" normalizeH="0" baseline="0" noProof="0" dirty="0" err="1">
                <a:ln>
                  <a:noFill/>
                </a:ln>
                <a:effectLst/>
                <a:uLnTx/>
                <a:uFillTx/>
                <a:latin typeface="#9Slide07 IcielCrocante" panose="02000000000000000000" pitchFamily="2" charset="0"/>
              </a:rPr>
              <a:t>kiểu</a:t>
            </a:r>
            <a:r>
              <a:rPr kumimoji="0" lang="en-US" sz="7200" b="0" i="0" u="none" strike="noStrike" kern="1200" cap="none" spc="0" normalizeH="0" baseline="0" noProof="0" dirty="0">
                <a:ln>
                  <a:noFill/>
                </a:ln>
                <a:effectLst/>
                <a:uLnTx/>
                <a:uFillTx/>
                <a:latin typeface="#9Slide07 IcielCrocante" panose="02000000000000000000" pitchFamily="2" charset="0"/>
              </a:rPr>
              <a:t> </a:t>
            </a:r>
            <a:r>
              <a:rPr kumimoji="0" lang="en-US" sz="7200" b="0" i="0" u="none" strike="noStrike" kern="1200" cap="none" spc="0" normalizeH="0" baseline="0" noProof="0" dirty="0" err="1">
                <a:ln>
                  <a:noFill/>
                </a:ln>
                <a:effectLst/>
                <a:uLnTx/>
                <a:uFillTx/>
                <a:latin typeface="#9Slide07 IcielCrocante" panose="02000000000000000000" pitchFamily="2" charset="0"/>
              </a:rPr>
              <a:t>bài</a:t>
            </a:r>
            <a:endParaRPr kumimoji="0" lang="en-US" sz="7200" b="0" i="0" u="none" strike="noStrike" kern="1200" cap="none" spc="0" normalizeH="0" baseline="0" noProof="0" dirty="0">
              <a:ln>
                <a:noFill/>
              </a:ln>
              <a:effectLst/>
              <a:uLnTx/>
              <a:uFillTx/>
              <a:latin typeface="#9Slide07 IcielCrocante" panose="02000000000000000000" pitchFamily="2" charset="0"/>
            </a:endParaRPr>
          </a:p>
        </p:txBody>
      </p:sp>
      <p:sp>
        <p:nvSpPr>
          <p:cNvPr id="4" name="Freeform 8">
            <a:extLst>
              <a:ext uri="{FF2B5EF4-FFF2-40B4-BE49-F238E27FC236}">
                <a16:creationId xmlns:a16="http://schemas.microsoft.com/office/drawing/2014/main" id="{2C2C4805-AA29-B4DF-592A-F11C2D9B342E}"/>
              </a:ext>
            </a:extLst>
          </p:cNvPr>
          <p:cNvSpPr/>
          <p:nvPr/>
        </p:nvSpPr>
        <p:spPr>
          <a:xfrm>
            <a:off x="0" y="-78082"/>
            <a:ext cx="4157685" cy="5221582"/>
          </a:xfrm>
          <a:custGeom>
            <a:avLst/>
            <a:gdLst/>
            <a:ahLst/>
            <a:cxnLst/>
            <a:rect l="l" t="t" r="r" b="b"/>
            <a:pathLst>
              <a:path w="4157685" h="5221582">
                <a:moveTo>
                  <a:pt x="0" y="0"/>
                </a:moveTo>
                <a:lnTo>
                  <a:pt x="4157685" y="0"/>
                </a:lnTo>
                <a:lnTo>
                  <a:pt x="4157685" y="5221582"/>
                </a:lnTo>
                <a:lnTo>
                  <a:pt x="0" y="5221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5ADCC637-29FC-CF31-9E1E-7BAA2BD332FD}"/>
              </a:ext>
            </a:extLst>
          </p:cNvPr>
          <p:cNvGrpSpPr/>
          <p:nvPr/>
        </p:nvGrpSpPr>
        <p:grpSpPr>
          <a:xfrm rot="680931">
            <a:off x="3429000" y="1451998"/>
            <a:ext cx="3986212" cy="4114800"/>
            <a:chOff x="3429000" y="1451998"/>
            <a:chExt cx="3986212" cy="4114800"/>
          </a:xfrm>
        </p:grpSpPr>
        <p:sp>
          <p:nvSpPr>
            <p:cNvPr id="6" name="Freeform 9">
              <a:extLst>
                <a:ext uri="{FF2B5EF4-FFF2-40B4-BE49-F238E27FC236}">
                  <a16:creationId xmlns:a16="http://schemas.microsoft.com/office/drawing/2014/main" id="{291F1441-2E2E-4493-FFD9-BDC307023E3A}"/>
                </a:ext>
              </a:extLst>
            </p:cNvPr>
            <p:cNvSpPr/>
            <p:nvPr/>
          </p:nvSpPr>
          <p:spPr>
            <a:xfrm>
              <a:off x="3429000" y="1451998"/>
              <a:ext cx="3986212" cy="4114800"/>
            </a:xfrm>
            <a:custGeom>
              <a:avLst/>
              <a:gdLst/>
              <a:ahLst/>
              <a:cxnLst/>
              <a:rect l="l" t="t" r="r" b="b"/>
              <a:pathLst>
                <a:path w="3986212" h="4114800">
                  <a:moveTo>
                    <a:pt x="0" y="0"/>
                  </a:moveTo>
                  <a:lnTo>
                    <a:pt x="3986212" y="0"/>
                  </a:lnTo>
                  <a:lnTo>
                    <a:pt x="398621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23">
              <a:extLst>
                <a:ext uri="{FF2B5EF4-FFF2-40B4-BE49-F238E27FC236}">
                  <a16:creationId xmlns:a16="http://schemas.microsoft.com/office/drawing/2014/main" id="{179D9F03-AD8B-301D-B84E-57497E35F9AC}"/>
                </a:ext>
              </a:extLst>
            </p:cNvPr>
            <p:cNvSpPr txBox="1"/>
            <p:nvPr/>
          </p:nvSpPr>
          <p:spPr>
            <a:xfrm rot="20987002">
              <a:off x="4317255" y="3909874"/>
              <a:ext cx="2711563" cy="1085233"/>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7200" b="0" i="0" u="none" strike="noStrike" kern="1200" cap="none" spc="0" normalizeH="0" baseline="0" noProof="0" dirty="0">
                  <a:ln>
                    <a:noFill/>
                  </a:ln>
                  <a:effectLst/>
                  <a:uLnTx/>
                  <a:uFillTx/>
                  <a:latin typeface="#9Slide07 IcielCrocante" panose="02000000000000000000" pitchFamily="2" charset="0"/>
                </a:rPr>
                <a:t>I.</a:t>
              </a:r>
            </a:p>
          </p:txBody>
        </p:sp>
      </p:grpSp>
      <p:sp>
        <p:nvSpPr>
          <p:cNvPr id="11" name="Freeform 3">
            <a:extLst>
              <a:ext uri="{FF2B5EF4-FFF2-40B4-BE49-F238E27FC236}">
                <a16:creationId xmlns:a16="http://schemas.microsoft.com/office/drawing/2014/main" id="{0ED67C2B-F4DF-7526-E5F1-8DF7B8E9CFDA}"/>
              </a:ext>
            </a:extLst>
          </p:cNvPr>
          <p:cNvSpPr/>
          <p:nvPr/>
        </p:nvSpPr>
        <p:spPr>
          <a:xfrm>
            <a:off x="16230600" y="6172200"/>
            <a:ext cx="2057400" cy="4114800"/>
          </a:xfrm>
          <a:custGeom>
            <a:avLst/>
            <a:gdLst/>
            <a:ahLst/>
            <a:cxnLst/>
            <a:rect l="l" t="t" r="r" b="b"/>
            <a:pathLst>
              <a:path w="2057400" h="4114800">
                <a:moveTo>
                  <a:pt x="0" y="0"/>
                </a:moveTo>
                <a:lnTo>
                  <a:pt x="2057400" y="0"/>
                </a:lnTo>
                <a:lnTo>
                  <a:pt x="20574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359900633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extBox 23"/>
          <p:cNvSpPr txBox="1"/>
          <p:nvPr/>
        </p:nvSpPr>
        <p:spPr>
          <a:xfrm>
            <a:off x="6324600" y="1943100"/>
            <a:ext cx="13870204" cy="1317284"/>
          </a:xfrm>
          <a:prstGeom prst="rect">
            <a:avLst/>
          </a:prstGeom>
        </p:spPr>
        <p:txBody>
          <a:bodyPr wrap="square" lIns="0" tIns="0" rIns="0" bIns="0" rtlCol="0" anchor="t">
            <a:spAutoFit/>
          </a:bodyPr>
          <a:lstStyle/>
          <a:p>
            <a:pPr marL="0" marR="0" lvl="0" indent="0" algn="ctr" defTabSz="914400" rtl="0" eaLnBrk="1" fontAlgn="auto" latinLnBrk="0" hangingPunct="1">
              <a:lnSpc>
                <a:spcPts val="9292"/>
              </a:lnSpc>
              <a:spcBef>
                <a:spcPts val="0"/>
              </a:spcBef>
              <a:spcAft>
                <a:spcPts val="0"/>
              </a:spcAft>
              <a:buClrTx/>
              <a:buSzTx/>
              <a:buFontTx/>
              <a:buNone/>
              <a:tabLst/>
              <a:defRPr/>
            </a:pPr>
            <a:r>
              <a:rPr kumimoji="0" lang="en-US" sz="11500" i="0" u="none" strike="noStrike" kern="1200" cap="none" spc="0" normalizeH="0" baseline="0" noProof="0" dirty="0" err="1">
                <a:ln>
                  <a:noFill/>
                </a:ln>
                <a:solidFill>
                  <a:srgbClr val="C00000"/>
                </a:solidFill>
                <a:effectLst/>
                <a:uLnTx/>
                <a:uFillTx/>
                <a:latin typeface="#9Slide05 IcielSanelma" pitchFamily="2" charset="0"/>
              </a:rPr>
              <a:t>Thiết</a:t>
            </a:r>
            <a:r>
              <a:rPr kumimoji="0" lang="en-US" sz="11500" i="0" u="none" strike="noStrike" kern="1200" cap="none" spc="0" normalizeH="0" baseline="0" noProof="0" dirty="0">
                <a:ln>
                  <a:noFill/>
                </a:ln>
                <a:solidFill>
                  <a:srgbClr val="C00000"/>
                </a:solidFill>
                <a:effectLst/>
                <a:uLnTx/>
                <a:uFillTx/>
                <a:latin typeface="#9Slide05 IcielSanelma" pitchFamily="2" charset="0"/>
              </a:rPr>
              <a:t> </a:t>
            </a:r>
            <a:r>
              <a:rPr kumimoji="0" lang="en-US" sz="11500" i="0" u="none" strike="noStrike" kern="1200" cap="none" spc="0" normalizeH="0" baseline="0" noProof="0" dirty="0" err="1">
                <a:ln>
                  <a:noFill/>
                </a:ln>
                <a:solidFill>
                  <a:srgbClr val="C00000"/>
                </a:solidFill>
                <a:effectLst/>
                <a:uLnTx/>
                <a:uFillTx/>
                <a:latin typeface="#9Slide05 IcielSanelma" pitchFamily="2" charset="0"/>
              </a:rPr>
              <a:t>kế</a:t>
            </a:r>
            <a:r>
              <a:rPr kumimoji="0" lang="en-US" sz="11500" i="0" u="none" strike="noStrike" kern="1200" cap="none" spc="0" normalizeH="0" noProof="0" dirty="0">
                <a:ln>
                  <a:noFill/>
                </a:ln>
                <a:solidFill>
                  <a:srgbClr val="C00000"/>
                </a:solidFill>
                <a:effectLst/>
                <a:uLnTx/>
                <a:uFillTx/>
                <a:latin typeface="#9Slide05 IcielSanelma" pitchFamily="2" charset="0"/>
              </a:rPr>
              <a:t> </a:t>
            </a:r>
            <a:r>
              <a:rPr kumimoji="0" lang="en-US" sz="11500" i="0" u="none" strike="noStrike" kern="1200" cap="none" spc="0" normalizeH="0" noProof="0" dirty="0" err="1">
                <a:ln>
                  <a:noFill/>
                </a:ln>
                <a:solidFill>
                  <a:srgbClr val="C00000"/>
                </a:solidFill>
                <a:effectLst/>
                <a:uLnTx/>
                <a:uFillTx/>
                <a:latin typeface="#9Slide05 IcielSanelma" pitchFamily="2" charset="0"/>
              </a:rPr>
              <a:t>cùng</a:t>
            </a:r>
            <a:r>
              <a:rPr kumimoji="0" lang="en-US" sz="11500" i="0" u="none" strike="noStrike" kern="1200" cap="none" spc="0" normalizeH="0" noProof="0" dirty="0">
                <a:ln>
                  <a:noFill/>
                </a:ln>
                <a:solidFill>
                  <a:srgbClr val="C00000"/>
                </a:solidFill>
                <a:effectLst/>
                <a:uLnTx/>
                <a:uFillTx/>
                <a:latin typeface="#9Slide05 IcielSanelma" pitchFamily="2" charset="0"/>
              </a:rPr>
              <a:t> </a:t>
            </a:r>
            <a:r>
              <a:rPr kumimoji="0" lang="en-US" sz="11500" i="0" u="none" strike="noStrike" kern="1200" cap="none" spc="0" normalizeH="0" noProof="0" dirty="0" err="1">
                <a:ln>
                  <a:noFill/>
                </a:ln>
                <a:solidFill>
                  <a:srgbClr val="C00000"/>
                </a:solidFill>
                <a:effectLst/>
                <a:uLnTx/>
                <a:uFillTx/>
                <a:latin typeface="#9Slide05 IcielSanelma" pitchFamily="2" charset="0"/>
              </a:rPr>
              <a:t>tôi</a:t>
            </a:r>
            <a:endParaRPr kumimoji="0" lang="en-US" sz="11500" i="0" u="none" strike="noStrike" kern="1200" cap="none" spc="0" normalizeH="0" baseline="0" noProof="0" dirty="0">
              <a:ln>
                <a:noFill/>
              </a:ln>
              <a:solidFill>
                <a:srgbClr val="C00000"/>
              </a:solidFill>
              <a:effectLst/>
              <a:uLnTx/>
              <a:uFillTx/>
              <a:latin typeface="#9Slide05 IcielSanelma" pitchFamily="2" charset="0"/>
            </a:endParaRPr>
          </a:p>
        </p:txBody>
      </p:sp>
      <p:sp>
        <p:nvSpPr>
          <p:cNvPr id="3" name="TextBox 2"/>
          <p:cNvSpPr txBox="1"/>
          <p:nvPr/>
        </p:nvSpPr>
        <p:spPr>
          <a:xfrm>
            <a:off x="9307678" y="3924300"/>
            <a:ext cx="8218322" cy="3477875"/>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Hãy thiết kế tờ rơi quảng cáo một sản phẩm hay một hoạt động, sử dụng kết hợp phương tiện ngôn ngữ và phương tiện phi ngôn ngữ.</a:t>
            </a:r>
            <a:endParaRPr lang="en-US" sz="28700" dirty="0">
              <a:solidFill>
                <a:prstClr val="black"/>
              </a:solidFill>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2D1DFCFB-0DBD-D4DB-73C4-9C88219E0A08}"/>
              </a:ext>
            </a:extLst>
          </p:cNvPr>
          <p:cNvSpPr/>
          <p:nvPr/>
        </p:nvSpPr>
        <p:spPr>
          <a:xfrm>
            <a:off x="762000" y="2171700"/>
            <a:ext cx="8218321" cy="7704676"/>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8984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143000" y="0"/>
            <a:ext cx="7315200" cy="10358877"/>
          </a:xfrm>
          <a:prstGeom prst="rect">
            <a:avLst/>
          </a:prstGeom>
        </p:spPr>
      </p:pic>
      <p:pic>
        <p:nvPicPr>
          <p:cNvPr id="3" name="Picture 2"/>
          <p:cNvPicPr>
            <a:picLocks noChangeAspect="1"/>
          </p:cNvPicPr>
          <p:nvPr/>
        </p:nvPicPr>
        <p:blipFill>
          <a:blip r:embed="rId6"/>
          <a:stretch>
            <a:fillRect/>
          </a:stretch>
        </p:blipFill>
        <p:spPr>
          <a:xfrm>
            <a:off x="9448800" y="23446"/>
            <a:ext cx="7696200" cy="10402696"/>
          </a:xfrm>
          <a:prstGeom prst="rect">
            <a:avLst/>
          </a:prstGeom>
        </p:spPr>
      </p:pic>
    </p:spTree>
    <p:extLst>
      <p:ext uri="{BB962C8B-B14F-4D97-AF65-F5344CB8AC3E}">
        <p14:creationId xmlns:p14="http://schemas.microsoft.com/office/powerpoint/2010/main" val="3553487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r:embed="rId3"/>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81000" y="519659"/>
            <a:ext cx="9067800" cy="9247682"/>
          </a:xfrm>
          <a:prstGeom prst="rect">
            <a:avLst/>
          </a:prstGeom>
        </p:spPr>
      </p:pic>
      <p:pic>
        <p:nvPicPr>
          <p:cNvPr id="3" name="Picture 2"/>
          <p:cNvPicPr>
            <a:picLocks noChangeAspect="1"/>
          </p:cNvPicPr>
          <p:nvPr/>
        </p:nvPicPr>
        <p:blipFill>
          <a:blip r:embed="rId5"/>
          <a:stretch>
            <a:fillRect/>
          </a:stretch>
        </p:blipFill>
        <p:spPr>
          <a:xfrm>
            <a:off x="9745168" y="510866"/>
            <a:ext cx="8161832" cy="9357033"/>
          </a:xfrm>
          <a:prstGeom prst="rect">
            <a:avLst/>
          </a:prstGeom>
        </p:spPr>
      </p:pic>
    </p:spTree>
    <p:extLst>
      <p:ext uri="{BB962C8B-B14F-4D97-AF65-F5344CB8AC3E}">
        <p14:creationId xmlns:p14="http://schemas.microsoft.com/office/powerpoint/2010/main" val="2289718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1123451"/>
            <a:ext cx="7563188" cy="7555283"/>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87092"/>
              <a:ext cx="2025648" cy="641046"/>
            </a:xfrm>
            <a:prstGeom prst="rect">
              <a:avLst/>
            </a:prstGeom>
            <a:noFill/>
            <a:ln>
              <a:noFill/>
            </a:ln>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a:ln>
              <a:noFill/>
            </a:ln>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a:ln>
              <a:noFill/>
            </a:ln>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a:ln>
              <a:noFill/>
            </a:ln>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a:ln>
              <a:noFill/>
            </a:ln>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a:ln>
              <a:noFill/>
            </a:ln>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2897"/>
              <a:ext cx="2025648" cy="641046"/>
            </a:xfrm>
            <a:prstGeom prst="rect">
              <a:avLst/>
            </a:prstGeom>
            <a:noFill/>
            <a:ln>
              <a:noFill/>
            </a:ln>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a:ln>
              <a:noFill/>
            </a:ln>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656046" y="8662880"/>
            <a:ext cx="2624420" cy="153400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2426872" y="4283730"/>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4673747" y="4283730"/>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2336297" y="6622100"/>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4655009" y="6622100"/>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82975" y="45977"/>
            <a:ext cx="2710880" cy="2093844"/>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69291" y="4001706"/>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pic>
        <p:nvPicPr>
          <p:cNvPr id="62" name="Picture 6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88460" y="8598372"/>
            <a:ext cx="1874115" cy="1598508"/>
          </a:xfrm>
          <a:prstGeom prst="rect">
            <a:avLst/>
          </a:prstGeom>
        </p:spPr>
      </p:pic>
      <p:sp>
        <p:nvSpPr>
          <p:cNvPr id="6" name="Rounded Rectangle 5"/>
          <p:cNvSpPr/>
          <p:nvPr/>
        </p:nvSpPr>
        <p:spPr>
          <a:xfrm>
            <a:off x="9021992" y="8662880"/>
            <a:ext cx="2447300" cy="153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white"/>
                </a:solidFill>
                <a:latin typeface="Times New Roman" pitchFamily="18" charset="0"/>
                <a:cs typeface="Times New Roman" pitchFamily="18" charset="0"/>
              </a:rPr>
              <a:t>STOP</a:t>
            </a:r>
          </a:p>
        </p:txBody>
      </p:sp>
      <p:sp>
        <p:nvSpPr>
          <p:cNvPr id="5" name="Right Arrow 4">
            <a:hlinkClick r:id="rId15" action="ppaction://hlinksldjump"/>
          </p:cNvPr>
          <p:cNvSpPr/>
          <p:nvPr/>
        </p:nvSpPr>
        <p:spPr>
          <a:xfrm>
            <a:off x="16526689" y="8877300"/>
            <a:ext cx="1676400" cy="1352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r>
              <a:rPr lang="en-US" dirty="0"/>
              <a:t> </a:t>
            </a:r>
            <a:r>
              <a:rPr lang="en-US" dirty="0" err="1"/>
              <a:t>tục</a:t>
            </a:r>
            <a:r>
              <a:rPr lang="en-US" dirty="0"/>
              <a:t> </a:t>
            </a: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143210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371282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en-US" sz="4800" b="1" dirty="0">
                <a:solidFill>
                  <a:srgbClr val="FF0000"/>
                </a:solidFill>
                <a:latin typeface="Times New Roman" panose="02020603050405020304" pitchFamily="18" charset="0"/>
                <a:cs typeface="Times New Roman" panose="02020603050405020304" pitchFamily="18" charset="0"/>
              </a:rPr>
              <a:t>1. </a:t>
            </a:r>
            <a:r>
              <a:rPr lang="en-US" altLang="en-US" sz="4800" b="1" dirty="0" err="1">
                <a:solidFill>
                  <a:srgbClr val="FF0000"/>
                </a:solidFill>
                <a:latin typeface="Times New Roman" panose="02020603050405020304" pitchFamily="18" charset="0"/>
                <a:cs typeface="Times New Roman" panose="02020603050405020304" pitchFamily="18" charset="0"/>
              </a:rPr>
              <a:t>Văn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bản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quảng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cáo</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là</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kiểu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văn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bản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kết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hợp</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sử</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dụng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phương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tiện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ngôn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ngữ</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và</a:t>
            </a:r>
            <a:r>
              <a:rPr lang="en-US" altLang="en-US" sz="4800" b="1" dirty="0">
                <a:solidFill>
                  <a:srgbClr val="FF0000"/>
                </a:solidFill>
                <a:latin typeface="Times New Roman" panose="02020603050405020304" pitchFamily="18" charset="0"/>
                <a:cs typeface="Times New Roman" panose="02020603050405020304" pitchFamily="18" charset="0"/>
              </a:rPr>
              <a:t> phi </a:t>
            </a:r>
            <a:r>
              <a:rPr lang="en-US" altLang="en-US" sz="4800" b="1" dirty="0" err="1">
                <a:solidFill>
                  <a:srgbClr val="FF0000"/>
                </a:solidFill>
                <a:latin typeface="Times New Roman" panose="02020603050405020304" pitchFamily="18" charset="0"/>
                <a:cs typeface="Times New Roman" panose="02020603050405020304" pitchFamily="18" charset="0"/>
              </a:rPr>
              <a:t>ngôn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ngữ</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nhằm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thuyết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phục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người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đọc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người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xem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sử</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dụng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sản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phẩm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hoặc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tham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gia</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hoạt</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động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Đúng</a:t>
            </a:r>
            <a:r>
              <a:rPr lang="en-US" altLang="en-US" sz="4800" b="1" dirty="0">
                <a:solidFill>
                  <a:srgbClr val="FF0000"/>
                </a:solidFill>
                <a:latin typeface="Times New Roman" panose="02020603050405020304" pitchFamily="18" charset="0"/>
                <a:cs typeface="Times New Roman" panose="02020603050405020304" pitchFamily="18" charset="0"/>
              </a:rPr>
              <a:t> hay </a:t>
            </a:r>
            <a:r>
              <a:rPr lang="en-US" altLang="en-US" sz="4800" b="1" dirty="0" err="1">
                <a:solidFill>
                  <a:srgbClr val="FF0000"/>
                </a:solidFill>
                <a:latin typeface="Times New Roman" panose="02020603050405020304" pitchFamily="18" charset="0"/>
                <a:cs typeface="Times New Roman" panose="02020603050405020304" pitchFamily="18" charset="0"/>
              </a:rPr>
              <a:t>sai</a:t>
            </a:r>
            <a:r>
              <a:rPr lang="en-US" altLang="en-US" sz="4800" b="1" dirty="0">
                <a:solidFill>
                  <a:srgbClr val="FF0000"/>
                </a:solidFill>
                <a:latin typeface="Times New Roman" panose="02020603050405020304" pitchFamily="18" charset="0"/>
                <a:cs typeface="Times New Roman" panose="02020603050405020304" pitchFamily="18" charset="0"/>
              </a:rPr>
              <a:t>?</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b="1">
              <a:solidFill>
                <a:prstClr val="white"/>
              </a:solidFill>
              <a:latin typeface="Times New Roman" panose="02020603050405020304" pitchFamily="18" charset="0"/>
              <a:cs typeface="Times New Roman" panose="02020603050405020304" pitchFamily="18" charset="0"/>
            </a:endParaRPr>
          </a:p>
        </p:txBody>
      </p:sp>
      <p:sp>
        <p:nvSpPr>
          <p:cNvPr id="57" name="Cloud 56">
            <a:hlinkClick r:id="rId9"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b="1"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1371600"/>
            <a:endParaRPr lang="en-US" sz="2700" b="1" dirty="0">
              <a:solidFill>
                <a:prstClr val="black"/>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716297" y="4634932"/>
            <a:ext cx="10855406" cy="213884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1600" y="5299754"/>
            <a:ext cx="7641934" cy="830997"/>
          </a:xfrm>
          <a:prstGeom prst="rect">
            <a:avLst/>
          </a:prstGeom>
        </p:spPr>
        <p:txBody>
          <a:bodyPr wrap="square">
            <a:spAutoFit/>
          </a:bodyPr>
          <a:lstStyle/>
          <a:p>
            <a:pPr marR="0" lvl="0" algn="ctr" defTabSz="914400" rtl="0" eaLnBrk="0" fontAlgn="base" latinLnBrk="0" hangingPunct="0">
              <a:lnSpc>
                <a:spcPct val="100000"/>
              </a:lnSpc>
              <a:spcBef>
                <a:spcPct val="0"/>
              </a:spcBef>
              <a:spcAft>
                <a:spcPct val="0"/>
              </a:spcAft>
              <a:buClrTx/>
              <a:buSzTx/>
              <a:tabLst/>
              <a:defRPr/>
            </a:pPr>
            <a:r>
              <a:rPr lang="en-US" altLang="en-US" sz="4800" dirty="0" err="1">
                <a:solidFill>
                  <a:srgbClr val="000000"/>
                </a:solidFill>
                <a:latin typeface="Times New Roman" panose="02020603050405020304" pitchFamily="18" charset="0"/>
                <a:cs typeface="Times New Roman" panose="02020603050405020304" pitchFamily="18" charset="0"/>
              </a:rPr>
              <a:t>Đúng</a:t>
            </a:r>
            <a:endParaRPr kumimoji="0" lang="en-US" alt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60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5"/>
            <a:ext cx="15790092" cy="268564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4800" b="1" dirty="0">
                <a:solidFill>
                  <a:srgbClr val="FF0000"/>
                </a:solidFill>
                <a:latin typeface="Times New Roman" panose="02020603050405020304" pitchFamily="18" charset="0"/>
                <a:cs typeface="Times New Roman" panose="02020603050405020304" pitchFamily="18" charset="0"/>
              </a:rPr>
              <a:t>2. </a:t>
            </a:r>
            <a:r>
              <a:rPr lang="en-US" altLang="en-US" sz="4800" b="1" dirty="0" err="1">
                <a:solidFill>
                  <a:srgbClr val="FF0000"/>
                </a:solidFill>
                <a:latin typeface="Times New Roman" panose="02020603050405020304" pitchFamily="18" charset="0"/>
                <a:cs typeface="Times New Roman" panose="02020603050405020304" pitchFamily="18" charset="0"/>
              </a:rPr>
              <a:t>Văn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bản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quảng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cáo</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tiếp</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cận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người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đọc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người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xem</a:t>
            </a:r>
            <a:r>
              <a:rPr lang="en-US" altLang="en-US" sz="4800" b="1" dirty="0">
                <a:solidFill>
                  <a:srgbClr val="FF0000"/>
                </a:solidFill>
                <a:latin typeface="Times New Roman" panose="02020603050405020304" pitchFamily="18" charset="0"/>
                <a:cs typeface="Times New Roman" panose="02020603050405020304" pitchFamily="18" charset="0"/>
              </a:rPr>
              <a:t> qua </a:t>
            </a:r>
            <a:r>
              <a:rPr lang="en-US" altLang="en-US" sz="4800" b="1" dirty="0" err="1">
                <a:solidFill>
                  <a:srgbClr val="FF0000"/>
                </a:solidFill>
                <a:latin typeface="Times New Roman" panose="02020603050405020304" pitchFamily="18" charset="0"/>
                <a:cs typeface="Times New Roman" panose="02020603050405020304" pitchFamily="18" charset="0"/>
              </a:rPr>
              <a:t>các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phương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tiện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thông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nào</a:t>
            </a:r>
            <a:r>
              <a:rPr lang="en-US" altLang="en-US" sz="4800" b="1" dirty="0">
                <a:solidFill>
                  <a:srgbClr val="FF0000"/>
                </a:solidFill>
                <a:latin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3716297" y="3543300"/>
            <a:ext cx="10855406" cy="323048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810000" y="3866777"/>
            <a:ext cx="10609303" cy="2308324"/>
          </a:xfrm>
          <a:prstGeom prst="rect">
            <a:avLst/>
          </a:prstGeom>
        </p:spPr>
        <p:txBody>
          <a:bodyPr wrap="square">
            <a:spAutoFit/>
          </a:bodyPr>
          <a:lstStyle/>
          <a:p>
            <a:pPr lvl="0" algn="just" eaLnBrk="0" fontAlgn="base" hangingPunct="0">
              <a:spcBef>
                <a:spcPct val="0"/>
              </a:spcBef>
              <a:spcAft>
                <a:spcPct val="0"/>
              </a:spcAft>
            </a:pPr>
            <a:r>
              <a:rPr lang="en-US" altLang="en-US" sz="4800" dirty="0" err="1">
                <a:solidFill>
                  <a:srgbClr val="000000"/>
                </a:solidFill>
                <a:latin typeface="Times New Roman" panose="02020603050405020304" pitchFamily="18" charset="0"/>
                <a:cs typeface="Times New Roman" panose="02020603050405020304" pitchFamily="18" charset="0"/>
              </a:rPr>
              <a:t>Phương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tiện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thông</a:t>
            </a:r>
            <a:r>
              <a:rPr lang="en-US" altLang="en-US" sz="4800" dirty="0">
                <a:solidFill>
                  <a:srgbClr val="000000"/>
                </a:solidFill>
                <a:latin typeface="Times New Roman" panose="02020603050405020304" pitchFamily="18" charset="0"/>
                <a:cs typeface="Times New Roman" panose="02020603050405020304" pitchFamily="18" charset="0"/>
              </a:rPr>
              <a:t> tin </a:t>
            </a:r>
            <a:r>
              <a:rPr lang="en-US" altLang="en-US" sz="4800" dirty="0" err="1">
                <a:solidFill>
                  <a:srgbClr val="000000"/>
                </a:solidFill>
                <a:latin typeface="Times New Roman" panose="02020603050405020304" pitchFamily="18" charset="0"/>
                <a:cs typeface="Times New Roman" panose="02020603050405020304" pitchFamily="18" charset="0"/>
              </a:rPr>
              <a:t>đại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chúng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báo</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tạp</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chí</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trang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thông</a:t>
            </a:r>
            <a:r>
              <a:rPr lang="en-US" altLang="en-US" sz="4800" dirty="0">
                <a:solidFill>
                  <a:srgbClr val="000000"/>
                </a:solidFill>
                <a:latin typeface="Times New Roman" panose="02020603050405020304" pitchFamily="18" charset="0"/>
                <a:cs typeface="Times New Roman" panose="02020603050405020304" pitchFamily="18" charset="0"/>
              </a:rPr>
              <a:t> tin </a:t>
            </a:r>
            <a:r>
              <a:rPr lang="en-US" altLang="en-US" sz="4800" dirty="0" err="1">
                <a:solidFill>
                  <a:srgbClr val="000000"/>
                </a:solidFill>
                <a:latin typeface="Times New Roman" panose="02020603050405020304" pitchFamily="18" charset="0"/>
                <a:cs typeface="Times New Roman" panose="02020603050405020304" pitchFamily="18" charset="0"/>
              </a:rPr>
              <a:t>điện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tử</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và</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các</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xuất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bản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phẩm</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sách</a:t>
            </a:r>
            <a:r>
              <a:rPr lang="en-US" altLang="en-US" sz="4800" dirty="0">
                <a:solidFill>
                  <a:srgbClr val="000000"/>
                </a:solidFill>
                <a:latin typeface="Times New Roman" panose="02020603050405020304" pitchFamily="18" charset="0"/>
                <a:cs typeface="Times New Roman" panose="02020603050405020304" pitchFamily="18" charset="0"/>
              </a:rPr>
              <a:t> in, </a:t>
            </a:r>
            <a:r>
              <a:rPr lang="en-US" altLang="en-US" sz="4800" dirty="0" err="1">
                <a:solidFill>
                  <a:srgbClr val="000000"/>
                </a:solidFill>
                <a:latin typeface="Times New Roman" panose="02020603050405020304" pitchFamily="18" charset="0"/>
                <a:cs typeface="Times New Roman" panose="02020603050405020304" pitchFamily="18" charset="0"/>
              </a:rPr>
              <a:t>tranh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ảnh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tờ</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rơi</a:t>
            </a:r>
            <a:r>
              <a:rPr lang="en-US" altLang="en-US" sz="4800" dirty="0">
                <a:solidFill>
                  <a:srgbClr val="000000"/>
                </a:solidFill>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sp>
        <p:nvSpPr>
          <p:cNvPr id="12" name="Cloud 11">
            <a:hlinkClick r:id="rId9"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b="1"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88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5"/>
            <a:ext cx="15790092" cy="268564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hiểu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thế</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nào</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là</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tờ</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rơi</a:t>
            </a:r>
            <a:r>
              <a:rPr lang="en-US" altLang="en-US" sz="4800" b="1" dirty="0">
                <a:solidFill>
                  <a:srgbClr val="FF0000"/>
                </a:solidFill>
                <a:latin typeface="Times New Roman" panose="02020603050405020304" pitchFamily="18" charset="0"/>
                <a:cs typeface="Times New Roman" panose="02020603050405020304" pitchFamily="18" charset="0"/>
              </a:rPr>
              <a:t>”?</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3716297" y="3543300"/>
            <a:ext cx="10855406" cy="323048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810000" y="3866777"/>
            <a:ext cx="10609303" cy="3046988"/>
          </a:xfrm>
          <a:prstGeom prst="rect">
            <a:avLst/>
          </a:prstGeom>
        </p:spPr>
        <p:txBody>
          <a:bodyPr wrap="square">
            <a:spAutoFit/>
          </a:bodyPr>
          <a:lstStyle/>
          <a:p>
            <a:pPr lvl="0" algn="just" eaLnBrk="0" fontAlgn="base" hangingPunct="0">
              <a:spcBef>
                <a:spcPct val="0"/>
              </a:spcBef>
              <a:spcAft>
                <a:spcPct val="0"/>
              </a:spcAft>
            </a:pPr>
            <a:r>
              <a:rPr lang="en-US" altLang="en-US" sz="4800" dirty="0" err="1">
                <a:latin typeface="Times New Roman" panose="02020603050405020304" pitchFamily="18" charset="0"/>
                <a:cs typeface="Times New Roman" panose="02020603050405020304" pitchFamily="18" charset="0"/>
              </a:rPr>
              <a:t>Tờ</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rơi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là</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một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dạng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của</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văn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bản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quảng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cáo</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có</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kích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thước</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nhỏ</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được</a:t>
            </a:r>
            <a:r>
              <a:rPr lang="en-US" altLang="en-US" sz="4800" dirty="0">
                <a:solidFill>
                  <a:srgbClr val="000000"/>
                </a:solidFill>
                <a:latin typeface="Times New Roman" panose="02020603050405020304" pitchFamily="18" charset="0"/>
                <a:cs typeface="Times New Roman" panose="02020603050405020304" pitchFamily="18" charset="0"/>
              </a:rPr>
              <a:t> in </a:t>
            </a:r>
            <a:r>
              <a:rPr lang="en-US" altLang="en-US" sz="4800" dirty="0" err="1">
                <a:solidFill>
                  <a:srgbClr val="000000"/>
                </a:solidFill>
                <a:latin typeface="Times New Roman" panose="02020603050405020304" pitchFamily="18" charset="0"/>
                <a:cs typeface="Times New Roman" panose="02020603050405020304" pitchFamily="18" charset="0"/>
              </a:rPr>
              <a:t>trên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một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hoặc</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cả</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hai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mặt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của</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một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tờ</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giấy</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thường</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là</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khổ</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giấy</a:t>
            </a:r>
            <a:r>
              <a:rPr lang="en-US" altLang="en-US" sz="4800" dirty="0">
                <a:solidFill>
                  <a:srgbClr val="000000"/>
                </a:solidFill>
                <a:latin typeface="Times New Roman" panose="02020603050405020304" pitchFamily="18" charset="0"/>
                <a:cs typeface="Times New Roman" panose="02020603050405020304" pitchFamily="18" charset="0"/>
              </a:rPr>
              <a:t> A4, A5).</a:t>
            </a:r>
            <a:endParaRPr kumimoji="0" lang="en-US" alt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Cloud 11">
            <a:hlinkClick r:id="rId9"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b="1"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2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5"/>
            <a:ext cx="15790092" cy="268564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4800" b="1" dirty="0">
                <a:solidFill>
                  <a:srgbClr val="FF0000"/>
                </a:solidFill>
                <a:latin typeface="Times New Roman" panose="02020603050405020304" pitchFamily="18" charset="0"/>
                <a:cs typeface="Times New Roman" panose="02020603050405020304" pitchFamily="18" charset="0"/>
              </a:rPr>
              <a:t>4. Theo </a:t>
            </a:r>
            <a:r>
              <a:rPr lang="en-US" altLang="en-US" sz="4800" b="1" dirty="0" err="1">
                <a:solidFill>
                  <a:srgbClr val="FF0000"/>
                </a:solidFill>
                <a:latin typeface="Times New Roman" panose="02020603050405020304" pitchFamily="18" charset="0"/>
                <a:cs typeface="Times New Roman" panose="02020603050405020304" pitchFamily="18" charset="0"/>
              </a:rPr>
              <a:t>em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ưu</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điểm</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của</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quảng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cáo</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bằng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tờ</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rơi</a:t>
            </a:r>
            <a:r>
              <a:rPr lang="en-US" altLang="en-US" sz="4800" b="1" dirty="0">
                <a:solidFill>
                  <a:srgbClr val="FF0000"/>
                </a:solidFill>
                <a:latin typeface="Times New Roman" panose="02020603050405020304" pitchFamily="18" charset="0"/>
                <a:cs typeface="Times New Roman" panose="02020603050405020304" pitchFamily="18" charset="0"/>
              </a:rPr>
              <a:t> so </a:t>
            </a:r>
            <a:r>
              <a:rPr lang="en-US" altLang="en-US" sz="4800" b="1" dirty="0" err="1">
                <a:solidFill>
                  <a:srgbClr val="FF0000"/>
                </a:solidFill>
                <a:latin typeface="Times New Roman" panose="02020603050405020304" pitchFamily="18" charset="0"/>
                <a:cs typeface="Times New Roman" panose="02020603050405020304" pitchFamily="18" charset="0"/>
              </a:rPr>
              <a:t>với</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các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hình</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thức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quảng</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cáo</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khác</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là</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gì</a:t>
            </a:r>
            <a:r>
              <a:rPr lang="en-US" altLang="en-US" sz="4800" b="1" dirty="0">
                <a:solidFill>
                  <a:srgbClr val="FF0000"/>
                </a:solidFill>
                <a:latin typeface="Times New Roman" panose="02020603050405020304" pitchFamily="18" charset="0"/>
                <a:cs typeface="Times New Roman" panose="02020603050405020304" pitchFamily="18" charset="0"/>
              </a:rPr>
              <a:t>?</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3716297" y="3543300"/>
            <a:ext cx="10855406" cy="323048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419600" y="4229100"/>
            <a:ext cx="9847303" cy="1569660"/>
          </a:xfrm>
          <a:prstGeom prst="rect">
            <a:avLst/>
          </a:prstGeom>
        </p:spPr>
        <p:txBody>
          <a:bodyPr wrap="square">
            <a:spAutoFit/>
          </a:bodyPr>
          <a:lstStyle/>
          <a:p>
            <a:pPr lvl="0" algn="just" eaLnBrk="0" fontAlgn="base" hangingPunct="0">
              <a:spcBef>
                <a:spcPct val="0"/>
              </a:spcBef>
              <a:spcAft>
                <a:spcPct val="0"/>
              </a:spcAft>
            </a:pPr>
            <a:r>
              <a:rPr lang="en-US" altLang="en-US" sz="4800" dirty="0">
                <a:solidFill>
                  <a:srgbClr val="000000"/>
                </a:solidFill>
                <a:latin typeface="Times New Roman" panose="02020603050405020304" pitchFamily="18" charset="0"/>
                <a:cs typeface="Times New Roman" panose="02020603050405020304" pitchFamily="18" charset="0"/>
              </a:rPr>
              <a:t>Chi </a:t>
            </a:r>
            <a:r>
              <a:rPr lang="en-US" altLang="en-US" sz="4800" dirty="0" err="1">
                <a:solidFill>
                  <a:srgbClr val="000000"/>
                </a:solidFill>
                <a:latin typeface="Times New Roman" panose="02020603050405020304" pitchFamily="18" charset="0"/>
                <a:cs typeface="Times New Roman" panose="02020603050405020304" pitchFamily="18" charset="0"/>
              </a:rPr>
              <a:t>phí</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thấp</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dễ</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tiếp</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cận</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người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đọc</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người</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xem</a:t>
            </a:r>
            <a:r>
              <a:rPr lang="en-US" altLang="en-US" sz="4800" dirty="0">
                <a:solidFill>
                  <a:srgbClr val="000000"/>
                </a:solidFill>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sp>
        <p:nvSpPr>
          <p:cNvPr id="12" name="Cloud 11">
            <a:hlinkClick r:id="rId9"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white">
                    <a:lumMod val="50000"/>
                  </a:prstClr>
                </a:solidFill>
                <a:latin typeface="Times New Roman" panose="02020603050405020304" pitchFamily="18" charset="0"/>
                <a:cs typeface="Times New Roman" panose="02020603050405020304" pitchFamily="18" charset="0"/>
              </a:rPr>
              <a:t>QUAY VỀ</a:t>
            </a:r>
            <a:endParaRPr lang="vi-VN" sz="3600" b="1"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r:embed="rId4"/>
              </a:ext>
            </a:extLst>
          </a:blip>
          <a:srcRect/>
          <a:stretch>
            <a:fillRect t="-17000" b="-17000"/>
          </a:stretch>
        </a:blip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58104307-2091-7E71-CC32-D284E1F5BE88}"/>
              </a:ext>
            </a:extLst>
          </p:cNvPr>
          <p:cNvSpPr/>
          <p:nvPr/>
        </p:nvSpPr>
        <p:spPr>
          <a:xfrm>
            <a:off x="519874" y="1943100"/>
            <a:ext cx="3837051" cy="8229600"/>
          </a:xfrm>
          <a:custGeom>
            <a:avLst/>
            <a:gdLst/>
            <a:ahLst/>
            <a:cxnLst/>
            <a:rect l="l" t="t" r="r" b="b"/>
            <a:pathLst>
              <a:path w="3837051" h="8229600">
                <a:moveTo>
                  <a:pt x="0" y="0"/>
                </a:moveTo>
                <a:lnTo>
                  <a:pt x="3837051" y="0"/>
                </a:lnTo>
                <a:lnTo>
                  <a:pt x="3837051" y="8229600"/>
                </a:lnTo>
                <a:lnTo>
                  <a:pt x="0" y="8229600"/>
                </a:lnTo>
                <a:lnTo>
                  <a:pt x="0" y="0"/>
                </a:lnTo>
                <a:close/>
              </a:path>
            </a:pathLst>
          </a:custGeom>
          <a:blipFill>
            <a:blip r:embed="rId5"/>
            <a:stretch>
              <a:fillRect/>
            </a:stretch>
          </a:blipFill>
        </p:spPr>
        <p:txBody>
          <a:bodyPr/>
          <a:lstStyle/>
          <a:p>
            <a:endParaRPr lang="en-US"/>
          </a:p>
        </p:txBody>
      </p:sp>
      <p:sp>
        <p:nvSpPr>
          <p:cNvPr id="2"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p:cNvSpPr/>
          <p:nvPr/>
        </p:nvSpPr>
        <p:spPr>
          <a:xfrm>
            <a:off x="5029200" y="2114608"/>
            <a:ext cx="11811000" cy="4832092"/>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Là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kiểu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hợp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dụng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ngôn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phi </a:t>
            </a:r>
            <a:r>
              <a:rPr lang="en-US" altLang="en-US" sz="4400" dirty="0" err="1">
                <a:solidFill>
                  <a:srgbClr val="000000"/>
                </a:solidFill>
                <a:latin typeface="Times New Roman" panose="02020603050405020304" pitchFamily="18" charset="0"/>
                <a:cs typeface="Times New Roman" panose="02020603050405020304" pitchFamily="18" charset="0"/>
              </a:rPr>
              <a:t>ngôn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ngữ</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nhằm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thuyết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phục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dụng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tham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r>
              <a:rPr lang="en-US" altLang="en-US" sz="4400" dirty="0">
                <a:solidFill>
                  <a:srgbClr val="000000"/>
                </a:solidFill>
                <a:latin typeface="Times New Roman" panose="02020603050405020304" pitchFamily="18" charset="0"/>
                <a:cs typeface="Times New Roman" panose="02020603050405020304" pitchFamily="18" charset="0"/>
              </a:rPr>
              <a:t>. Văn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này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tiếp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cận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người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xem</a:t>
            </a:r>
            <a:r>
              <a:rPr lang="en-US" altLang="en-US" sz="4400" dirty="0">
                <a:solidFill>
                  <a:srgbClr val="000000"/>
                </a:solidFill>
                <a:latin typeface="Times New Roman" panose="02020603050405020304" pitchFamily="18" charset="0"/>
                <a:cs typeface="Times New Roman" panose="02020603050405020304" pitchFamily="18" charset="0"/>
              </a:rPr>
              <a:t> qua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phương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thông</a:t>
            </a:r>
            <a:r>
              <a:rPr lang="en-US" altLang="en-US" sz="4400" dirty="0">
                <a:solidFill>
                  <a:srgbClr val="000000"/>
                </a:solidFill>
                <a:latin typeface="Times New Roman" panose="02020603050405020304" pitchFamily="18" charset="0"/>
                <a:cs typeface="Times New Roman" panose="02020603050405020304" pitchFamily="18" charset="0"/>
              </a:rPr>
              <a:t> tin </a:t>
            </a:r>
            <a:r>
              <a:rPr lang="en-US" altLang="en-US" sz="4400" dirty="0" err="1">
                <a:solidFill>
                  <a:srgbClr val="000000"/>
                </a:solidFill>
                <a:latin typeface="Times New Roman" panose="02020603050405020304" pitchFamily="18" charset="0"/>
                <a:cs typeface="Times New Roman" panose="02020603050405020304" pitchFamily="18" charset="0"/>
              </a:rPr>
              <a:t>đại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chúng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báo</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tạp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trang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thông</a:t>
            </a:r>
            <a:r>
              <a:rPr lang="en-US" altLang="en-US" sz="4400" dirty="0">
                <a:solidFill>
                  <a:srgbClr val="000000"/>
                </a:solidFill>
                <a:latin typeface="Times New Roman" panose="02020603050405020304" pitchFamily="18" charset="0"/>
                <a:cs typeface="Times New Roman" panose="02020603050405020304" pitchFamily="18" charset="0"/>
              </a:rPr>
              <a:t> tin </a:t>
            </a:r>
            <a:r>
              <a:rPr lang="en-US" altLang="en-US" sz="4400" dirty="0" err="1">
                <a:solidFill>
                  <a:srgbClr val="000000"/>
                </a:solidFill>
                <a:latin typeface="Times New Roman" panose="02020603050405020304" pitchFamily="18" charset="0"/>
                <a:cs typeface="Times New Roman" panose="02020603050405020304" pitchFamily="18" charset="0"/>
              </a:rPr>
              <a:t>điện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các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xuất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phẩm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sách</a:t>
            </a:r>
            <a:r>
              <a:rPr lang="en-US" altLang="en-US" sz="4400" dirty="0">
                <a:solidFill>
                  <a:srgbClr val="000000"/>
                </a:solidFill>
                <a:latin typeface="Times New Roman" panose="02020603050405020304" pitchFamily="18" charset="0"/>
                <a:cs typeface="Times New Roman" panose="02020603050405020304" pitchFamily="18" charset="0"/>
              </a:rPr>
              <a:t> in, </a:t>
            </a:r>
            <a:r>
              <a:rPr lang="en-US" altLang="en-US" sz="4400" dirty="0" err="1">
                <a:solidFill>
                  <a:srgbClr val="000000"/>
                </a:solidFill>
                <a:latin typeface="Times New Roman" panose="02020603050405020304" pitchFamily="18" charset="0"/>
                <a:cs typeface="Times New Roman" panose="02020603050405020304" pitchFamily="18" charset="0"/>
              </a:rPr>
              <a:t>tranh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ảnh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tờ</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rơi</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773E2EB-2610-B0D4-5112-6BCA6B1F3043}"/>
              </a:ext>
            </a:extLst>
          </p:cNvPr>
          <p:cNvSpPr/>
          <p:nvPr/>
        </p:nvSpPr>
        <p:spPr>
          <a:xfrm>
            <a:off x="1600200" y="3130271"/>
            <a:ext cx="2514600" cy="2800767"/>
          </a:xfrm>
          <a:prstGeom prst="rect">
            <a:avLst/>
          </a:prstGeom>
        </p:spPr>
        <p:txBody>
          <a:bodyPr wrap="square">
            <a:spAutoFit/>
          </a:bodyPr>
          <a:lstStyle/>
          <a:p>
            <a:pPr lvl="0" algn="ctr" eaLnBrk="0" fontAlgn="base" hangingPunct="0">
              <a:spcBef>
                <a:spcPct val="0"/>
              </a:spcBef>
              <a:spcAft>
                <a:spcPct val="0"/>
              </a:spcAft>
            </a:pPr>
            <a:r>
              <a:rPr lang="en-US" altLang="en-US" sz="4400" b="1" dirty="0">
                <a:latin typeface="Times New Roman" panose="02020603050405020304" pitchFamily="18" charset="0"/>
                <a:cs typeface="Times New Roman" panose="02020603050405020304" pitchFamily="18" charset="0"/>
              </a:rPr>
              <a:t>VĂN BẢN QUẢNG CÁO</a:t>
            </a:r>
            <a:r>
              <a:rPr lang="en-US" altLang="en-US" sz="4400" dirty="0">
                <a:latin typeface="Times New Roman" panose="02020603050405020304" pitchFamily="18" charset="0"/>
                <a:cs typeface="Times New Roman" panose="02020603050405020304" pitchFamily="18" charset="0"/>
              </a:rPr>
              <a:t> </a:t>
            </a:r>
          </a:p>
        </p:txBody>
      </p:sp>
      <p:grpSp>
        <p:nvGrpSpPr>
          <p:cNvPr id="7" name="Group 2">
            <a:extLst>
              <a:ext uri="{FF2B5EF4-FFF2-40B4-BE49-F238E27FC236}">
                <a16:creationId xmlns:a16="http://schemas.microsoft.com/office/drawing/2014/main" id="{6655DF0A-5493-A9FE-73F0-FFE6ABCF0993}"/>
              </a:ext>
            </a:extLst>
          </p:cNvPr>
          <p:cNvGrpSpPr/>
          <p:nvPr/>
        </p:nvGrpSpPr>
        <p:grpSpPr>
          <a:xfrm>
            <a:off x="16408880" y="8490744"/>
            <a:ext cx="1554673" cy="1554673"/>
            <a:chOff x="0" y="0"/>
            <a:chExt cx="2072897" cy="2072897"/>
          </a:xfrm>
        </p:grpSpPr>
        <p:grpSp>
          <p:nvGrpSpPr>
            <p:cNvPr id="8" name="Group 3">
              <a:extLst>
                <a:ext uri="{FF2B5EF4-FFF2-40B4-BE49-F238E27FC236}">
                  <a16:creationId xmlns:a16="http://schemas.microsoft.com/office/drawing/2014/main" id="{5BEF1A6E-BBC2-BF08-77D6-A2A4B0EAB743}"/>
                </a:ext>
              </a:extLst>
            </p:cNvPr>
            <p:cNvGrpSpPr/>
            <p:nvPr/>
          </p:nvGrpSpPr>
          <p:grpSpPr>
            <a:xfrm rot="-2700000">
              <a:off x="483157" y="483157"/>
              <a:ext cx="1106584" cy="1106584"/>
              <a:chOff x="0" y="0"/>
              <a:chExt cx="812800" cy="812800"/>
            </a:xfrm>
          </p:grpSpPr>
          <p:sp>
            <p:nvSpPr>
              <p:cNvPr id="12" name="Freeform 4">
                <a:extLst>
                  <a:ext uri="{FF2B5EF4-FFF2-40B4-BE49-F238E27FC236}">
                    <a16:creationId xmlns:a16="http://schemas.microsoft.com/office/drawing/2014/main" id="{8F1F08A7-BD6B-DDB5-2940-AA00BBE27341}"/>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2084B"/>
              </a:solidFill>
            </p:spPr>
            <p:txBody>
              <a:bodyPr/>
              <a:lstStyle/>
              <a:p>
                <a:endParaRPr lang="en-US"/>
              </a:p>
            </p:txBody>
          </p:sp>
          <p:sp>
            <p:nvSpPr>
              <p:cNvPr id="13" name="TextBox 5">
                <a:extLst>
                  <a:ext uri="{FF2B5EF4-FFF2-40B4-BE49-F238E27FC236}">
                    <a16:creationId xmlns:a16="http://schemas.microsoft.com/office/drawing/2014/main" id="{CBC93E6A-CAFB-FA8B-C60F-BCC1EB7D71B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6">
              <a:extLst>
                <a:ext uri="{FF2B5EF4-FFF2-40B4-BE49-F238E27FC236}">
                  <a16:creationId xmlns:a16="http://schemas.microsoft.com/office/drawing/2014/main" id="{60BA0F58-B432-A223-3F5B-185D85084380}"/>
                </a:ext>
              </a:extLst>
            </p:cNvPr>
            <p:cNvGrpSpPr/>
            <p:nvPr/>
          </p:nvGrpSpPr>
          <p:grpSpPr>
            <a:xfrm rot="-2700000">
              <a:off x="303569" y="303569"/>
              <a:ext cx="1465759" cy="1465759"/>
              <a:chOff x="0" y="0"/>
              <a:chExt cx="812800" cy="812800"/>
            </a:xfrm>
          </p:grpSpPr>
          <p:sp>
            <p:nvSpPr>
              <p:cNvPr id="10" name="Freeform 7">
                <a:extLst>
                  <a:ext uri="{FF2B5EF4-FFF2-40B4-BE49-F238E27FC236}">
                    <a16:creationId xmlns:a16="http://schemas.microsoft.com/office/drawing/2014/main" id="{00F4E847-C6CE-E7D5-E510-D78164CA33F7}"/>
                  </a:ext>
                </a:extLst>
              </p:cNvPr>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57150" cap="sq">
                <a:solidFill>
                  <a:srgbClr val="02084B"/>
                </a:solidFill>
                <a:prstDash val="solid"/>
                <a:miter/>
              </a:ln>
            </p:spPr>
            <p:txBody>
              <a:bodyPr/>
              <a:lstStyle/>
              <a:p>
                <a:endParaRPr lang="en-US"/>
              </a:p>
            </p:txBody>
          </p:sp>
          <p:sp>
            <p:nvSpPr>
              <p:cNvPr id="11" name="TextBox 8">
                <a:extLst>
                  <a:ext uri="{FF2B5EF4-FFF2-40B4-BE49-F238E27FC236}">
                    <a16:creationId xmlns:a16="http://schemas.microsoft.com/office/drawing/2014/main" id="{4D452D13-E522-5B6E-F9D0-D7CC5D7AFA08}"/>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sp>
        <p:nvSpPr>
          <p:cNvPr id="14" name="AutoShape 9">
            <a:extLst>
              <a:ext uri="{FF2B5EF4-FFF2-40B4-BE49-F238E27FC236}">
                <a16:creationId xmlns:a16="http://schemas.microsoft.com/office/drawing/2014/main" id="{011A1210-EE91-A17C-0985-A9802F3ED63B}"/>
              </a:ext>
            </a:extLst>
          </p:cNvPr>
          <p:cNvSpPr/>
          <p:nvPr/>
        </p:nvSpPr>
        <p:spPr>
          <a:xfrm rot="-5399999">
            <a:off x="16257015" y="7295602"/>
            <a:ext cx="1858401" cy="0"/>
          </a:xfrm>
          <a:prstGeom prst="line">
            <a:avLst/>
          </a:prstGeom>
          <a:ln w="47625" cap="flat">
            <a:solidFill>
              <a:srgbClr val="02084B"/>
            </a:solidFill>
            <a:prstDash val="solid"/>
            <a:headEnd type="none" w="sm" len="sm"/>
            <a:tailEnd type="none" w="sm" len="sm"/>
          </a:ln>
        </p:spPr>
        <p:txBody>
          <a:bodyPr/>
          <a:lstStyle/>
          <a:p>
            <a:endParaRPr lang="en-US"/>
          </a:p>
        </p:txBody>
      </p:sp>
      <p:sp>
        <p:nvSpPr>
          <p:cNvPr id="15" name="Rectangle 14">
            <a:extLst>
              <a:ext uri="{FF2B5EF4-FFF2-40B4-BE49-F238E27FC236}">
                <a16:creationId xmlns:a16="http://schemas.microsoft.com/office/drawing/2014/main" id="{AA1990EF-514C-1D98-F1F3-20334D9DC4A2}"/>
              </a:ext>
            </a:extLst>
          </p:cNvPr>
          <p:cNvSpPr/>
          <p:nvPr/>
        </p:nvSpPr>
        <p:spPr>
          <a:xfrm>
            <a:off x="5334000" y="643852"/>
            <a:ext cx="6211719" cy="76944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 </a:t>
            </a:r>
            <a:r>
              <a:rPr lang="en-US" altLang="en-US" sz="4400" b="1" dirty="0">
                <a:solidFill>
                  <a:srgbClr val="C00000"/>
                </a:solidFill>
                <a:latin typeface="Times New Roman" panose="02020603050405020304" pitchFamily="18" charset="0"/>
                <a:cs typeface="Times New Roman" panose="02020603050405020304" pitchFamily="18" charset="0"/>
              </a:rPr>
              <a:t>KHÁI NIỆM</a:t>
            </a:r>
            <a:endParaRPr kumimoji="0" lang="en-US"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20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3034</TotalTime>
  <Words>2517</Words>
  <Application>Microsoft Office PowerPoint</Application>
  <PresentationFormat>Custom</PresentationFormat>
  <Paragraphs>208</Paragraphs>
  <Slides>32</Slides>
  <Notes>29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#9Slide07 IcielCrocante</vt:lpstr>
      <vt:lpstr>Times New Roman</vt:lpstr>
      <vt:lpstr>Calibri</vt:lpstr>
      <vt:lpstr>#9Slide05 SVNBistro Script</vt:lpstr>
      <vt:lpstr>#9Slide04 Pridi SemiBold</vt:lpstr>
      <vt:lpstr>Tahoma</vt:lpstr>
      <vt:lpstr>#9Slide05 IcielSanelma</vt:lpstr>
      <vt:lpstr>Arial</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cp:lastModifiedBy>Dell Inspiron 5320</cp:lastModifiedBy>
  <cp:revision>139</cp:revision>
  <dcterms:created xsi:type="dcterms:W3CDTF">2006-08-16T00:00:00Z</dcterms:created>
  <dcterms:modified xsi:type="dcterms:W3CDTF">2024-10-31T16:01:41Z</dcterms:modified>
  <dc:identifier>DAGIqu7OUZY</dc:identifier>
</cp:coreProperties>
</file>