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3" r:id="rId4"/>
    <p:sldId id="464" r:id="rId5"/>
    <p:sldId id="456" r:id="rId6"/>
    <p:sldId id="465" r:id="rId7"/>
    <p:sldId id="471" r:id="rId8"/>
    <p:sldId id="452" r:id="rId9"/>
    <p:sldId id="466" r:id="rId10"/>
    <p:sldId id="467" r:id="rId11"/>
    <p:sldId id="453" r:id="rId12"/>
    <p:sldId id="4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7" d="100"/>
          <a:sy n="87" d="100"/>
        </p:scale>
        <p:origin x="3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5</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5867594" y="657255"/>
            <a:ext cx="5887721" cy="5945768"/>
          </a:xfrm>
          <a:prstGeom prst="rect">
            <a:avLst/>
          </a:prstGeom>
        </p:spPr>
      </p:pic>
      <p:pic>
        <p:nvPicPr>
          <p:cNvPr id="15" name="Picture 14"/>
          <p:cNvPicPr>
            <a:picLocks noChangeAspect="1"/>
          </p:cNvPicPr>
          <p:nvPr/>
        </p:nvPicPr>
        <p:blipFill>
          <a:blip r:embed="rId4"/>
          <a:stretch>
            <a:fillRect/>
          </a:stretch>
        </p:blipFill>
        <p:spPr>
          <a:xfrm>
            <a:off x="123825" y="657255"/>
            <a:ext cx="5543550" cy="59457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Câu 12:</a:t>
            </a:r>
            <a:r>
              <a:rPr lang="en-US" sz="2400">
                <a:latin typeface="Times New Roman" panose="02020603050405020304" pitchFamily="18" charset="0"/>
                <a:cs typeface="Times New Roman" panose="02020603050405020304" pitchFamily="18" charset="0"/>
              </a:rPr>
              <a:t> Hoạt động thiết kế kĩ thuật không bao gồm bước nào sau đây?</a:t>
            </a:r>
          </a:p>
          <a:p>
            <a:r>
              <a:rPr lang="en-US" sz="2400">
                <a:latin typeface="Times New Roman" panose="02020603050405020304" pitchFamily="18" charset="0"/>
                <a:cs typeface="Times New Roman" panose="02020603050405020304" pitchFamily="18" charset="0"/>
              </a:rPr>
              <a:t>A. Hình thành ý tưởng thiết kế		B. Tìm kiếm nguồn tài trợ</a:t>
            </a:r>
          </a:p>
          <a:p>
            <a:r>
              <a:rPr lang="en-US" sz="2400">
                <a:latin typeface="Times New Roman" panose="02020603050405020304" pitchFamily="18" charset="0"/>
                <a:cs typeface="Times New Roman" panose="02020603050405020304" pitchFamily="18" charset="0"/>
              </a:rPr>
              <a:t>C. Đánh giá phương án thiết kế		D. Lập hồ sơ kĩ thuật</a:t>
            </a:r>
          </a:p>
          <a:p>
            <a:r>
              <a:rPr lang="en-US" sz="2400" b="1">
                <a:latin typeface="Times New Roman" panose="02020603050405020304" pitchFamily="18" charset="0"/>
                <a:cs typeface="Times New Roman" panose="02020603050405020304" pitchFamily="18" charset="0"/>
              </a:rPr>
              <a:t>Câu 13:</a:t>
            </a:r>
            <a:r>
              <a:rPr lang="en-US" sz="2400">
                <a:latin typeface="Times New Roman" panose="02020603050405020304" pitchFamily="18" charset="0"/>
                <a:cs typeface="Times New Roman" panose="02020603050405020304" pitchFamily="18" charset="0"/>
              </a:rPr>
              <a:t> Kết quả của hoạt động thiết kế kĩ thuật là gì?</a:t>
            </a:r>
          </a:p>
          <a:p>
            <a:r>
              <a:rPr lang="en-US" sz="2400">
                <a:latin typeface="Times New Roman" panose="02020603050405020304" pitchFamily="18" charset="0"/>
                <a:cs typeface="Times New Roman" panose="02020603050405020304" pitchFamily="18" charset="0"/>
              </a:rPr>
              <a:t>A. Kĩ thuật mới trong chế tạo sản phẩm kĩ thuật.</a:t>
            </a:r>
          </a:p>
          <a:p>
            <a:r>
              <a:rPr lang="en-US" sz="2400">
                <a:latin typeface="Times New Roman" panose="02020603050405020304" pitchFamily="18" charset="0"/>
                <a:cs typeface="Times New Roman" panose="02020603050405020304" pitchFamily="18" charset="0"/>
              </a:rPr>
              <a:t>B. Giải pháp, sản phẩm công nghệ.</a:t>
            </a:r>
          </a:p>
          <a:p>
            <a:r>
              <a:rPr lang="en-US" sz="2400">
                <a:latin typeface="Times New Roman" panose="02020603050405020304" pitchFamily="18" charset="0"/>
                <a:cs typeface="Times New Roman" panose="02020603050405020304" pitchFamily="18" charset="0"/>
              </a:rPr>
              <a:t>C. Sản phẩm mĩ thuật</a:t>
            </a:r>
          </a:p>
          <a:p>
            <a:r>
              <a:rPr lang="en-US" sz="2400">
                <a:latin typeface="Times New Roman" panose="02020603050405020304" pitchFamily="18" charset="0"/>
                <a:cs typeface="Times New Roman" panose="02020603050405020304" pitchFamily="18" charset="0"/>
              </a:rPr>
              <a:t>D. Tất cả các đáp án trên.</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14:</a:t>
            </a:r>
            <a:r>
              <a:rPr lang="en-US" sz="2400">
                <a:latin typeface="Times New Roman" panose="02020603050405020304" pitchFamily="18" charset="0"/>
                <a:cs typeface="Times New Roman" panose="02020603050405020304" pitchFamily="18" charset="0"/>
              </a:rPr>
              <a:t> Để biết bản vẽ thiết kế sản phẩm có đạt yêu cầu hay không thì không được bỏ qua bước nào?</a:t>
            </a:r>
          </a:p>
          <a:p>
            <a:r>
              <a:rPr lang="en-US" sz="2400">
                <a:latin typeface="Times New Roman" panose="02020603050405020304" pitchFamily="18" charset="0"/>
                <a:cs typeface="Times New Roman" panose="02020603050405020304" pitchFamily="18" charset="0"/>
              </a:rPr>
              <a:t>A. Hình thành ý tưởng thiết kế		B. Tiến hành thiết kế</a:t>
            </a:r>
          </a:p>
          <a:p>
            <a:r>
              <a:rPr lang="en-US" sz="2400">
                <a:latin typeface="Times New Roman" panose="02020603050405020304" pitchFamily="18" charset="0"/>
                <a:cs typeface="Times New Roman" panose="02020603050405020304" pitchFamily="18" charset="0"/>
              </a:rPr>
              <a:t>C. Đánh giá phương án thiết kế		D. Lập hồ sơ kĩ thuật của sản phẩm</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15:</a:t>
            </a:r>
            <a:r>
              <a:rPr lang="en-US" sz="2400">
                <a:latin typeface="Times New Roman" panose="02020603050405020304" pitchFamily="18" charset="0"/>
                <a:cs typeface="Times New Roman" panose="02020603050405020304" pitchFamily="18" charset="0"/>
              </a:rPr>
              <a:t> Ngành nghề liên quan đến thiết kế đòi hỏi hiểu biết chủ yếu ở lĩnh vực nào?</a:t>
            </a:r>
          </a:p>
          <a:p>
            <a:r>
              <a:rPr lang="en-US" sz="2400">
                <a:latin typeface="Times New Roman" panose="02020603050405020304" pitchFamily="18" charset="0"/>
                <a:cs typeface="Times New Roman" panose="02020603050405020304" pitchFamily="18" charset="0"/>
              </a:rPr>
              <a:t>A. Toán			B. Khoa học và công nghệ</a:t>
            </a:r>
          </a:p>
          <a:p>
            <a:r>
              <a:rPr lang="en-US" sz="2400">
                <a:latin typeface="Times New Roman" panose="02020603050405020304" pitchFamily="18" charset="0"/>
                <a:cs typeface="Times New Roman" panose="02020603050405020304" pitchFamily="18" charset="0"/>
              </a:rPr>
              <a:t>C. Nghệ thuật		D. Tất cả các đáp án trên.</a:t>
            </a:r>
          </a:p>
          <a:p>
            <a:r>
              <a:rPr lang="nl-NL"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4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arn(inVertic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arn(inVertic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barn(inVertical)">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barn(inVertical)">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barn(inVertical)">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barn(inVertical)">
                                      <p:cBhvr>
                                        <p:cTn id="8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Những điều học được sau khi thực hiện dự án thiết kế sản phẩm đơn giản: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Những điều học được sau khi thực hiện dự án thiết kế sản phẩm đơn giản: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0618" y="2000547"/>
            <a:ext cx="9996190" cy="3108543"/>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Những điều học được sau khi thực hiện dự án thiết kế sản phẩm đơn giản:</a:t>
            </a:r>
          </a:p>
          <a:p>
            <a:r>
              <a:rPr lang="vi-VN" sz="2800" b="1">
                <a:solidFill>
                  <a:srgbClr val="0000FF"/>
                </a:solidFill>
                <a:latin typeface="Times New Roman" panose="02020603050405020304" pitchFamily="18" charset="0"/>
                <a:cs typeface="Times New Roman" panose="02020603050405020304" pitchFamily="18" charset="0"/>
              </a:rPr>
              <a:t>- Biết quy trình, cách thực hiện các sản phẩm</a:t>
            </a:r>
          </a:p>
          <a:p>
            <a:r>
              <a:rPr lang="vi-VN" sz="2800" b="1">
                <a:solidFill>
                  <a:srgbClr val="0000FF"/>
                </a:solidFill>
                <a:latin typeface="Times New Roman" panose="02020603050405020304" pitchFamily="18" charset="0"/>
                <a:cs typeface="Times New Roman" panose="02020603050405020304" pitchFamily="18" charset="0"/>
              </a:rPr>
              <a:t>- Lên kế hoạch chi tiết cho các dự án thiết kế</a:t>
            </a:r>
          </a:p>
          <a:p>
            <a:r>
              <a:rPr lang="vi-VN" sz="2800" b="1">
                <a:solidFill>
                  <a:srgbClr val="0000FF"/>
                </a:solidFill>
                <a:latin typeface="Times New Roman" panose="02020603050405020304" pitchFamily="18" charset="0"/>
                <a:cs typeface="Times New Roman" panose="02020603050405020304" pitchFamily="18" charset="0"/>
              </a:rPr>
              <a:t>- Chủ động, sáng tạo hơn</a:t>
            </a:r>
          </a:p>
          <a:p>
            <a:r>
              <a:rPr lang="vi-VN" sz="2800" b="1">
                <a:solidFill>
                  <a:srgbClr val="0000FF"/>
                </a:solidFill>
                <a:latin typeface="Times New Roman" panose="02020603050405020304" pitchFamily="18" charset="0"/>
                <a:cs typeface="Times New Roman" panose="02020603050405020304" pitchFamily="18" charset="0"/>
              </a:rPr>
              <a:t>- Biết làm việc nhóm</a:t>
            </a:r>
          </a:p>
          <a:p>
            <a:r>
              <a:rPr lang="vi-VN" sz="2800" b="1">
                <a:solidFill>
                  <a:srgbClr val="0000FF"/>
                </a:solidFill>
                <a:latin typeface="Times New Roman" panose="02020603050405020304" pitchFamily="18" charset="0"/>
                <a:cs typeface="Times New Roman" panose="02020603050405020304" pitchFamily="18" charset="0"/>
              </a:rPr>
              <a:t>- Có được sản phẩm đơn giản</a:t>
            </a:r>
          </a:p>
        </p:txBody>
      </p:sp>
    </p:spTree>
    <p:extLst>
      <p:ext uri="{BB962C8B-B14F-4D97-AF65-F5344CB8AC3E}">
        <p14:creationId xmlns:p14="http://schemas.microsoft.com/office/powerpoint/2010/main" val="31748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Minh đi nghỉ trong một thời gian dài. Làm thế nào để cây cối được cung cấp đủ nước khi nhà bạn Minh vắng nhà?</a:t>
            </a:r>
          </a:p>
        </p:txBody>
      </p:sp>
      <p:pic>
        <p:nvPicPr>
          <p:cNvPr id="3" name="Picture 2"/>
          <p:cNvPicPr>
            <a:picLocks noChangeAspect="1"/>
          </p:cNvPicPr>
          <p:nvPr/>
        </p:nvPicPr>
        <p:blipFill>
          <a:blip r:embed="rId2"/>
          <a:stretch>
            <a:fillRect/>
          </a:stretch>
        </p:blipFill>
        <p:spPr>
          <a:xfrm>
            <a:off x="169985" y="202222"/>
            <a:ext cx="7224346" cy="6312877"/>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Minh đi nghỉ trong một thời gian dài. Làm thế nào để cây cối được cung cấp đủ nước khi nhà bạn Minh vắng nhà?</a:t>
            </a:r>
          </a:p>
        </p:txBody>
      </p:sp>
      <p:pic>
        <p:nvPicPr>
          <p:cNvPr id="3" name="Picture 2"/>
          <p:cNvPicPr>
            <a:picLocks noChangeAspect="1"/>
          </p:cNvPicPr>
          <p:nvPr/>
        </p:nvPicPr>
        <p:blipFill>
          <a:blip r:embed="rId2"/>
          <a:stretch>
            <a:fillRect/>
          </a:stretch>
        </p:blipFill>
        <p:spPr>
          <a:xfrm>
            <a:off x="169985" y="202222"/>
            <a:ext cx="7224346" cy="5591909"/>
          </a:xfrm>
          <a:prstGeom prst="rect">
            <a:avLst/>
          </a:prstGeom>
        </p:spPr>
      </p:pic>
      <p:sp>
        <p:nvSpPr>
          <p:cNvPr id="4" name="Rectangle 3"/>
          <p:cNvSpPr/>
          <p:nvPr/>
        </p:nvSpPr>
        <p:spPr>
          <a:xfrm>
            <a:off x="1020216" y="6019976"/>
            <a:ext cx="5137945"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Dùng hệ thống tưới cây tự động</a:t>
            </a:r>
            <a:r>
              <a:rPr lang="vi-VN" sz="2800" b="1" i="1">
                <a:latin typeface="Times New Roman" panose="02020603050405020304" pitchFamily="18" charset="0"/>
                <a:cs typeface="Times New Roman" panose="02020603050405020304" pitchFamily="18" charset="0"/>
              </a:rPr>
              <a:t>.</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8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669" y="0"/>
            <a:ext cx="11758246" cy="3970318"/>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Nhóm 1</a:t>
            </a:r>
          </a:p>
          <a:p>
            <a:r>
              <a:rPr lang="en-US" sz="2800" b="1">
                <a:latin typeface="Times New Roman" panose="02020603050405020304" pitchFamily="18" charset="0"/>
                <a:cs typeface="Times New Roman" panose="02020603050405020304" pitchFamily="18" charset="0"/>
              </a:rPr>
              <a:t>Câu hỏi 1: </a:t>
            </a:r>
            <a:r>
              <a:rPr lang="en-US" sz="2800">
                <a:latin typeface="Times New Roman" panose="02020603050405020304" pitchFamily="18" charset="0"/>
                <a:cs typeface="Times New Roman" panose="02020603050405020304" pitchFamily="18" charset="0"/>
              </a:rPr>
              <a:t>Trình bày mục đích và vai trò của thiết kế kĩ thuật.</a:t>
            </a:r>
          </a:p>
          <a:p>
            <a:r>
              <a:rPr lang="en-US" sz="2800">
                <a:latin typeface="Times New Roman" panose="02020603050405020304" pitchFamily="18" charset="0"/>
                <a:cs typeface="Times New Roman" panose="02020603050405020304" pitchFamily="18" charset="0"/>
              </a:rPr>
              <a:t>Nhóm 2:</a:t>
            </a:r>
          </a:p>
          <a:p>
            <a:r>
              <a:rPr lang="en-US" sz="2800" b="1">
                <a:latin typeface="Times New Roman" panose="02020603050405020304" pitchFamily="18" charset="0"/>
                <a:cs typeface="Times New Roman" panose="02020603050405020304" pitchFamily="18" charset="0"/>
              </a:rPr>
              <a:t>Câu hỏi 2:</a:t>
            </a:r>
            <a:r>
              <a:rPr lang="en-US" sz="2800">
                <a:latin typeface="Times New Roman" panose="02020603050405020304" pitchFamily="18" charset="0"/>
                <a:cs typeface="Times New Roman" panose="02020603050405020304" pitchFamily="18" charset="0"/>
              </a:rPr>
              <a:t> Kể tên một số ngành nghề chính có liên quan tới thiết kế.</a:t>
            </a:r>
          </a:p>
          <a:p>
            <a:r>
              <a:rPr lang="en-US" sz="2800">
                <a:latin typeface="Times New Roman" panose="02020603050405020304" pitchFamily="18" charset="0"/>
                <a:cs typeface="Times New Roman" panose="02020603050405020304" pitchFamily="18" charset="0"/>
              </a:rPr>
              <a:t>Nhóm 3:</a:t>
            </a:r>
          </a:p>
          <a:p>
            <a:r>
              <a:rPr lang="en-US" sz="2800" b="1">
                <a:latin typeface="Times New Roman" panose="02020603050405020304" pitchFamily="18" charset="0"/>
                <a:cs typeface="Times New Roman" panose="02020603050405020304" pitchFamily="18" charset="0"/>
              </a:rPr>
              <a:t>Câu hỏi 3:</a:t>
            </a:r>
            <a:r>
              <a:rPr lang="en-US" sz="2800">
                <a:latin typeface="Times New Roman" panose="02020603050405020304" pitchFamily="18" charset="0"/>
                <a:cs typeface="Times New Roman" panose="02020603050405020304" pitchFamily="18" charset="0"/>
              </a:rPr>
              <a:t> Mô tả các bước cơ bản trong thiết kế kĩ thuật.</a:t>
            </a:r>
          </a:p>
          <a:p>
            <a:r>
              <a:rPr lang="en-US" sz="2800">
                <a:latin typeface="Times New Roman" panose="02020603050405020304" pitchFamily="18" charset="0"/>
                <a:cs typeface="Times New Roman" panose="02020603050405020304" pitchFamily="18" charset="0"/>
              </a:rPr>
              <a:t>Nhóm 4</a:t>
            </a:r>
          </a:p>
          <a:p>
            <a:r>
              <a:rPr lang="en-US" sz="2800" b="1">
                <a:latin typeface="Times New Roman" panose="02020603050405020304" pitchFamily="18" charset="0"/>
                <a:cs typeface="Times New Roman" panose="02020603050405020304" pitchFamily="18" charset="0"/>
              </a:rPr>
              <a:t>Câu hỏi 4:</a:t>
            </a:r>
            <a:r>
              <a:rPr lang="en-US" sz="2800">
                <a:latin typeface="Times New Roman" panose="02020603050405020304" pitchFamily="18" charset="0"/>
                <a:cs typeface="Times New Roman" panose="02020603050405020304" pitchFamily="18" charset="0"/>
              </a:rPr>
              <a:t> Trong quy trình thiết kế kĩ thuật bốn bước, bước nào quan trọng nhất? Vì sao?</a:t>
            </a:r>
          </a:p>
        </p:txBody>
      </p:sp>
    </p:spTree>
    <p:extLst>
      <p:ext uri="{BB962C8B-B14F-4D97-AF65-F5344CB8AC3E}">
        <p14:creationId xmlns:p14="http://schemas.microsoft.com/office/powerpoint/2010/main" val="25651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9807" y="-736297"/>
            <a:ext cx="1057714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a:solidFill>
                  <a:srgbClr val="FF0000"/>
                </a:solidFill>
                <a:latin typeface="Times New Roman" panose="02020603050405020304" pitchFamily="18" charset="0"/>
                <a:cs typeface="Times New Roman" panose="02020603050405020304" pitchFamily="18" charset="0"/>
              </a:rPr>
              <a:t>1. - Mục đích của thiết kế kĩ thuật nhằm xác định hình dạng, kích thước, kết cấu và chức năng của sản phẩm. </a:t>
            </a:r>
          </a:p>
          <a:p>
            <a:r>
              <a:rPr lang="en-US" sz="2800">
                <a:solidFill>
                  <a:srgbClr val="FF0000"/>
                </a:solidFill>
                <a:latin typeface="Times New Roman" panose="02020603050405020304" pitchFamily="18" charset="0"/>
                <a:cs typeface="Times New Roman" panose="02020603050405020304" pitchFamily="18" charset="0"/>
              </a:rPr>
              <a:t>- Vai trò của thiết kế kĩ thuật là phát triển sản phẩm và phát triển công nghệ.</a:t>
            </a:r>
          </a:p>
          <a:p>
            <a:r>
              <a:rPr lang="en-US" sz="2800">
                <a:solidFill>
                  <a:srgbClr val="FF0000"/>
                </a:solidFill>
                <a:latin typeface="Times New Roman" panose="02020603050405020304" pitchFamily="18" charset="0"/>
                <a:cs typeface="Times New Roman" panose="02020603050405020304" pitchFamily="18" charset="0"/>
              </a:rPr>
              <a:t>2.</a:t>
            </a:r>
          </a:p>
          <a:p>
            <a:r>
              <a:rPr lang="en-US" sz="2800">
                <a:solidFill>
                  <a:srgbClr val="FF0000"/>
                </a:solidFill>
                <a:latin typeface="Times New Roman" panose="02020603050405020304" pitchFamily="18" charset="0"/>
                <a:cs typeface="Times New Roman" panose="02020603050405020304" pitchFamily="18" charset="0"/>
              </a:rPr>
              <a:t> Kĩ sư công nghiệp chế tạo.</a:t>
            </a:r>
          </a:p>
          <a:p>
            <a:r>
              <a:rPr lang="en-US" sz="2800">
                <a:solidFill>
                  <a:srgbClr val="FF0000"/>
                </a:solidFill>
                <a:latin typeface="Times New Roman" panose="02020603050405020304" pitchFamily="18" charset="0"/>
                <a:cs typeface="Times New Roman" panose="02020603050405020304" pitchFamily="18" charset="0"/>
              </a:rPr>
              <a:t>Kĩ sư xây dựng.</a:t>
            </a:r>
          </a:p>
          <a:p>
            <a:r>
              <a:rPr lang="en-US" sz="2800">
                <a:solidFill>
                  <a:srgbClr val="FF0000"/>
                </a:solidFill>
                <a:latin typeface="Times New Roman" panose="02020603050405020304" pitchFamily="18" charset="0"/>
                <a:cs typeface="Times New Roman" panose="02020603050405020304" pitchFamily="18" charset="0"/>
              </a:rPr>
              <a:t>Nhà thiết kế sản phẩm và may mặc.</a:t>
            </a:r>
          </a:p>
          <a:p>
            <a:r>
              <a:rPr lang="en-US" sz="2800">
                <a:solidFill>
                  <a:srgbClr val="FF0000"/>
                </a:solidFill>
                <a:latin typeface="Times New Roman" panose="02020603050405020304" pitchFamily="18" charset="0"/>
                <a:cs typeface="Times New Roman" panose="02020603050405020304" pitchFamily="18" charset="0"/>
              </a:rPr>
              <a:t>Nhà thiết kế đồ họa và truyền thông đa phương </a:t>
            </a:r>
            <a:r>
              <a:rPr lang="en-US" sz="2800">
                <a:solidFill>
                  <a:srgbClr val="FF0000"/>
                </a:solidFill>
                <a:latin typeface="Times New Roman" panose="02020603050405020304" pitchFamily="18" charset="0"/>
                <a:cs typeface="Times New Roman" panose="02020603050405020304" pitchFamily="18" charset="0"/>
              </a:rPr>
              <a:t>tiện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8" y="104985"/>
            <a:ext cx="11535508" cy="6617196"/>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3</a:t>
            </a:r>
            <a:r>
              <a:rPr lang="en-US" sz="2000">
                <a:solidFill>
                  <a:srgbClr val="FF0000"/>
                </a:solidFill>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Bước 1. Hình thành ý tưởng thiết kế</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Các công việc trong bước hình thành ý tưởng thiết kế bao gồm:</a:t>
            </a:r>
          </a:p>
          <a:p>
            <a:r>
              <a:rPr lang="en-US" sz="2000">
                <a:solidFill>
                  <a:srgbClr val="FF0000"/>
                </a:solidFill>
                <a:latin typeface="Times New Roman" panose="02020603050405020304" pitchFamily="18" charset="0"/>
                <a:cs typeface="Times New Roman" panose="02020603050405020304" pitchFamily="18" charset="0"/>
              </a:rPr>
              <a:t>- Nghiên cứu sự cần thiết của sản phẩm.</a:t>
            </a:r>
          </a:p>
          <a:p>
            <a:r>
              <a:rPr lang="en-US" sz="2000">
                <a:solidFill>
                  <a:srgbClr val="FF0000"/>
                </a:solidFill>
                <a:latin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a:t>
            </a:r>
          </a:p>
          <a:p>
            <a:r>
              <a:rPr lang="en-US" sz="2000" b="1">
                <a:solidFill>
                  <a:srgbClr val="FF0000"/>
                </a:solidFill>
                <a:latin typeface="Times New Roman" panose="02020603050405020304" pitchFamily="18" charset="0"/>
                <a:cs typeface="Times New Roman" panose="02020603050405020304" pitchFamily="18" charset="0"/>
              </a:rPr>
              <a:t>Bước 2. Tiến hành thiết kế</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Các công việc trong bước tiến hành thiết kế bao gồm:</a:t>
            </a:r>
          </a:p>
          <a:p>
            <a:r>
              <a:rPr lang="en-US" sz="2000">
                <a:solidFill>
                  <a:srgbClr val="FF0000"/>
                </a:solidFill>
                <a:latin typeface="Times New Roman" panose="02020603050405020304" pitchFamily="18" charset="0"/>
                <a:cs typeface="Times New Roman" panose="02020603050405020304" pitchFamily="18" charset="0"/>
              </a:rPr>
              <a:t>- Thu thập các thông tin liên quan đến sản phẩm: ưu và nhược điểm của các sản phẩm tương tự, các phương tiện hỗ trợ để thi công và chế tạo sản phẩm.</a:t>
            </a:r>
          </a:p>
          <a:p>
            <a:r>
              <a:rPr lang="en-US" sz="2000">
                <a:solidFill>
                  <a:srgbClr val="FF0000"/>
                </a:solidFill>
                <a:latin typeface="Times New Roman" panose="02020603050405020304" pitchFamily="18" charset="0"/>
                <a:cs typeface="Times New Roman" panose="02020603050405020304" pitchFamily="18" charset="0"/>
              </a:rPr>
              <a:t>- Đề xuất phương án thiết kế về kiểu dáng, màu sắc, kích thước, chất liệu của sản phẩm.</a:t>
            </a:r>
          </a:p>
          <a:p>
            <a:r>
              <a:rPr lang="en-US" sz="2000">
                <a:solidFill>
                  <a:srgbClr val="FF0000"/>
                </a:solidFill>
                <a:latin typeface="Times New Roman" panose="02020603050405020304" pitchFamily="18" charset="0"/>
                <a:cs typeface="Times New Roman" panose="02020603050405020304" pitchFamily="18" charset="0"/>
              </a:rPr>
              <a:t>- Lập bản vẽ kĩ thuật của sản phẩm.</a:t>
            </a:r>
          </a:p>
          <a:p>
            <a:r>
              <a:rPr lang="en-US" sz="2000" b="1">
                <a:solidFill>
                  <a:srgbClr val="FF0000"/>
                </a:solidFill>
                <a:latin typeface="Times New Roman" panose="02020603050405020304" pitchFamily="18" charset="0"/>
                <a:cs typeface="Times New Roman" panose="02020603050405020304" pitchFamily="18" charset="0"/>
              </a:rPr>
              <a:t>Bước 3. Đánh giá phương án thiết kế</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Các công việc trong bước đánh giá phương án thiết kế bao gồm:</a:t>
            </a:r>
          </a:p>
          <a:p>
            <a:r>
              <a:rPr lang="en-US" sz="2000">
                <a:solidFill>
                  <a:srgbClr val="FF0000"/>
                </a:solidFill>
                <a:latin typeface="Times New Roman" panose="02020603050405020304" pitchFamily="18" charset="0"/>
                <a:cs typeface="Times New Roman" panose="02020603050405020304" pitchFamily="18" charset="0"/>
              </a:rPr>
              <a:t>- Dựa vào bản vẽ kĩ thuật để làm mô hình hoặc chế tạo thử nghiệm.</a:t>
            </a:r>
          </a:p>
          <a:p>
            <a:r>
              <a:rPr lang="en-US" sz="2000">
                <a:solidFill>
                  <a:srgbClr val="FF0000"/>
                </a:solidFill>
                <a:latin typeface="Times New Roman" panose="02020603050405020304" pitchFamily="18" charset="0"/>
                <a:cs typeface="Times New Roman" panose="02020603050405020304" pitchFamily="18" charset="0"/>
              </a:rPr>
              <a:t>- Vận hành thử nghiệm mô hình sản phẩm để xác định sự phù hợp với các yêu cầu đã đặt ra. Căn cứ theo các yêu cầu, mục tiêu đã đặt ra để xác định những chi tiết, bộ phận cần thay đổi, cải tiến.</a:t>
            </a:r>
          </a:p>
          <a:p>
            <a:r>
              <a:rPr lang="en-US" sz="2000">
                <a:solidFill>
                  <a:srgbClr val="FF0000"/>
                </a:solidFill>
                <a:latin typeface="Times New Roman" panose="02020603050405020304" pitchFamily="18" charset="0"/>
                <a:cs typeface="Times New Roman" panose="02020603050405020304" pitchFamily="18" charset="0"/>
              </a:rPr>
              <a:t>- Hoàn thiện phương án thiết kế.</a:t>
            </a:r>
          </a:p>
          <a:p>
            <a:r>
              <a:rPr lang="en-US" sz="2000" b="1">
                <a:solidFill>
                  <a:srgbClr val="FF0000"/>
                </a:solidFill>
                <a:latin typeface="Times New Roman" panose="02020603050405020304" pitchFamily="18" charset="0"/>
                <a:cs typeface="Times New Roman" panose="02020603050405020304" pitchFamily="18" charset="0"/>
              </a:rPr>
              <a:t>Bước 4. Lập hồ sơ kĩ thuật của sản phẩm</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Hoàn thiện hồ sơ kĩ thuật của sản phẩm bao gồm các tài liệu bản vẽ chi tiết, bản vẽ lắp, hướng dẫn lắp đặt, sử dụng,...</a:t>
            </a:r>
          </a:p>
          <a:p>
            <a:pPr lvl="0" defTabSz="914400" eaLnBrk="0" fontAlgn="base" hangingPunct="0">
              <a:spcBef>
                <a:spcPct val="0"/>
              </a:spcBef>
              <a:spcAft>
                <a:spcPct val="0"/>
              </a:spcAft>
            </a:pPr>
            <a:endParaRPr lang="en-US" altLang="en-US" sz="2400">
              <a:latin typeface="Arial" panose="020B0604020202020204" pitchFamily="34" charset="0"/>
            </a:endParaRPr>
          </a:p>
        </p:txBody>
      </p:sp>
    </p:spTree>
    <p:extLst>
      <p:ext uri="{BB962C8B-B14F-4D97-AF65-F5344CB8AC3E}">
        <p14:creationId xmlns:p14="http://schemas.microsoft.com/office/powerpoint/2010/main" val="321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wipe(down)">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wipe(down)">
                                      <p:cBhvr>
                                        <p:cTn id="8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8" y="104985"/>
            <a:ext cx="115355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4. Trong quy trình thiết kế kĩ thuật bốn bước, bước 2 tiến hành thiết kế quan trọng nhất. Vì đây là bước thể hiện tính sáng tạo của người thiết kế, bản thiết thiết kế tốt thì mới có thể hoàn thiện được sản phẩm.</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679" y="444089"/>
            <a:ext cx="11440998" cy="6463308"/>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Câu 1:</a:t>
            </a:r>
            <a:r>
              <a:rPr lang="en-US">
                <a:latin typeface="Times New Roman" panose="02020603050405020304" pitchFamily="18" charset="0"/>
                <a:cs typeface="Times New Roman" panose="02020603050405020304" pitchFamily="18" charset="0"/>
              </a:rPr>
              <a:t> Khi thực hiện tiến trình thiết kế kĩ thuật bước đầu cần:</a:t>
            </a:r>
          </a:p>
          <a:p>
            <a:r>
              <a:rPr lang="en-US">
                <a:latin typeface="Times New Roman" panose="02020603050405020304" pitchFamily="18" charset="0"/>
                <a:cs typeface="Times New Roman" panose="02020603050405020304" pitchFamily="18" charset="0"/>
              </a:rPr>
              <a:t>A. Hình thành ý tưởng thiết kế			B. Tiến hành thiết kế</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C. Đánh giá phương án thiết kế			D. Lập hồ sơ kĩ thuật của sản phẩm</a:t>
            </a:r>
          </a:p>
          <a:p>
            <a:r>
              <a:rPr lang="en-US" b="1">
                <a:latin typeface="Times New Roman" panose="02020603050405020304" pitchFamily="18" charset="0"/>
                <a:cs typeface="Times New Roman" panose="02020603050405020304" pitchFamily="18" charset="0"/>
              </a:rPr>
              <a:t>Câu 2:</a:t>
            </a:r>
            <a:r>
              <a:rPr lang="en-US">
                <a:latin typeface="Times New Roman" panose="02020603050405020304" pitchFamily="18" charset="0"/>
                <a:cs typeface="Times New Roman" panose="02020603050405020304" pitchFamily="18" charset="0"/>
              </a:rPr>
              <a:t> Trong các ngành nghề sau, ngành nghề nào không liên quan đến thiết kế kĩ thuật?</a:t>
            </a:r>
          </a:p>
          <a:p>
            <a:r>
              <a:rPr lang="en-US">
                <a:latin typeface="Times New Roman" panose="02020603050405020304" pitchFamily="18" charset="0"/>
                <a:cs typeface="Times New Roman" panose="02020603050405020304" pitchFamily="18" charset="0"/>
              </a:rPr>
              <a:t>A. Nhà thiết kế và trang trí nội thất		B. Kĩ sư cơ khí</a:t>
            </a:r>
          </a:p>
          <a:p>
            <a:r>
              <a:rPr lang="en-US">
                <a:latin typeface="Times New Roman" panose="02020603050405020304" pitchFamily="18" charset="0"/>
                <a:cs typeface="Times New Roman" panose="02020603050405020304" pitchFamily="18" charset="0"/>
              </a:rPr>
              <a:t>C. Kiến trúc sư xây dựng				D. Người vẽ bản đồ</a:t>
            </a:r>
          </a:p>
          <a:p>
            <a:r>
              <a:rPr lang="en-US" b="1">
                <a:latin typeface="Times New Roman" panose="02020603050405020304" pitchFamily="18" charset="0"/>
                <a:cs typeface="Times New Roman" panose="02020603050405020304" pitchFamily="18" charset="0"/>
              </a:rPr>
              <a:t>Câu 3:</a:t>
            </a:r>
            <a:r>
              <a:rPr lang="en-US">
                <a:latin typeface="Times New Roman" panose="02020603050405020304" pitchFamily="18" charset="0"/>
                <a:cs typeface="Times New Roman" panose="02020603050405020304" pitchFamily="18" charset="0"/>
              </a:rPr>
              <a:t> Ngành nghề nào liên quan đến thiết kế?</a:t>
            </a:r>
          </a:p>
          <a:p>
            <a:r>
              <a:rPr lang="en-US">
                <a:latin typeface="Times New Roman" panose="02020603050405020304" pitchFamily="18" charset="0"/>
                <a:cs typeface="Times New Roman" panose="02020603050405020304" pitchFamily="18" charset="0"/>
              </a:rPr>
              <a:t>A. Thợ cơ khí			B. Thợ sửa chữa xe có động cơ</a:t>
            </a:r>
          </a:p>
          <a:p>
            <a:r>
              <a:rPr lang="en-US">
                <a:latin typeface="Times New Roman" panose="02020603050405020304" pitchFamily="18" charset="0"/>
                <a:cs typeface="Times New Roman" panose="02020603050405020304" pitchFamily="18" charset="0"/>
              </a:rPr>
              <a:t>C. Kĩ sư điện tử			D. Thợ điện</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4:</a:t>
            </a:r>
            <a:r>
              <a:rPr lang="en-US">
                <a:latin typeface="Times New Roman" panose="02020603050405020304" pitchFamily="18" charset="0"/>
                <a:cs typeface="Times New Roman" panose="02020603050405020304" pitchFamily="18" charset="0"/>
              </a:rPr>
              <a:t> Trong các nghề sau, nghề nào liên quan đến thiết kế kĩ thuật?</a:t>
            </a:r>
          </a:p>
          <a:p>
            <a:r>
              <a:rPr lang="en-US">
                <a:latin typeface="Times New Roman" panose="02020603050405020304" pitchFamily="18" charset="0"/>
                <a:cs typeface="Times New Roman" panose="02020603050405020304" pitchFamily="18" charset="0"/>
              </a:rPr>
              <a:t>A. Kiểm tra an ninh hàng không	B. Kiến trúc sư cảnh quan</a:t>
            </a:r>
          </a:p>
          <a:p>
            <a:r>
              <a:rPr lang="en-US">
                <a:latin typeface="Times New Roman" panose="02020603050405020304" pitchFamily="18" charset="0"/>
                <a:cs typeface="Times New Roman" panose="02020603050405020304" pitchFamily="18" charset="0"/>
              </a:rPr>
              <a:t>C. Nhà thiên văn học			D. Lắp ráp ô tô</a:t>
            </a:r>
          </a:p>
          <a:p>
            <a:r>
              <a:rPr lang="en-US" b="1">
                <a:latin typeface="Times New Roman" panose="02020603050405020304" pitchFamily="18" charset="0"/>
                <a:cs typeface="Times New Roman" panose="02020603050405020304" pitchFamily="18" charset="0"/>
              </a:rPr>
              <a:t>Câu 5:</a:t>
            </a:r>
            <a:r>
              <a:rPr lang="en-US">
                <a:latin typeface="Times New Roman" panose="02020603050405020304" pitchFamily="18" charset="0"/>
                <a:cs typeface="Times New Roman" panose="02020603050405020304" pitchFamily="18" charset="0"/>
              </a:rPr>
              <a:t> Hồ sơ kĩ thuật gồm:</a:t>
            </a:r>
          </a:p>
          <a:p>
            <a:r>
              <a:rPr lang="en-US">
                <a:latin typeface="Times New Roman" panose="02020603050405020304" pitchFamily="18" charset="0"/>
                <a:cs typeface="Times New Roman" panose="02020603050405020304" pitchFamily="18" charset="0"/>
              </a:rPr>
              <a:t>A. Bản vẽ chi tiết				B. Bản vẽ lắp</a:t>
            </a:r>
          </a:p>
          <a:p>
            <a:r>
              <a:rPr lang="en-US">
                <a:latin typeface="Times New Roman" panose="02020603050405020304" pitchFamily="18" charset="0"/>
                <a:cs typeface="Times New Roman" panose="02020603050405020304" pitchFamily="18" charset="0"/>
              </a:rPr>
              <a:t>C. Hướng dẫn lắp đặt, sử dụng		D. Cả 3 đáp </a:t>
            </a:r>
            <a:r>
              <a:rPr lang="en-US">
                <a:latin typeface="Times New Roman" panose="02020603050405020304" pitchFamily="18" charset="0"/>
                <a:cs typeface="Times New Roman" panose="02020603050405020304" pitchFamily="18" charset="0"/>
              </a:rPr>
              <a:t>án </a:t>
            </a:r>
            <a:r>
              <a:rPr lang="en-US" smtClean="0">
                <a:latin typeface="Times New Roman" panose="02020603050405020304" pitchFamily="18" charset="0"/>
                <a:cs typeface="Times New Roman" panose="02020603050405020304" pitchFamily="18" charset="0"/>
              </a:rPr>
              <a:t>trên</a:t>
            </a:r>
          </a:p>
          <a:p>
            <a:r>
              <a:rPr lang="en-US" b="1">
                <a:latin typeface="Times New Roman" panose="02020603050405020304" pitchFamily="18" charset="0"/>
                <a:cs typeface="Times New Roman" panose="02020603050405020304" pitchFamily="18" charset="0"/>
              </a:rPr>
              <a:t>Câu 6:</a:t>
            </a:r>
            <a:r>
              <a:rPr lang="en-US">
                <a:latin typeface="Times New Roman" panose="02020603050405020304" pitchFamily="18" charset="0"/>
                <a:cs typeface="Times New Roman" panose="02020603050405020304" pitchFamily="18" charset="0"/>
              </a:rPr>
              <a:t> Sắp xếp các bước sau theo đúng quy trình thiết kế kĩ thuật</a:t>
            </a:r>
          </a:p>
          <a:p>
            <a:r>
              <a:rPr lang="en-US">
                <a:latin typeface="Times New Roman" panose="02020603050405020304" pitchFamily="18" charset="0"/>
                <a:cs typeface="Times New Roman" panose="02020603050405020304" pitchFamily="18" charset="0"/>
              </a:rPr>
              <a:t>1. Đánh giá phương án thiết kế</a:t>
            </a:r>
          </a:p>
          <a:p>
            <a:r>
              <a:rPr lang="en-US">
                <a:latin typeface="Times New Roman" panose="02020603050405020304" pitchFamily="18" charset="0"/>
                <a:cs typeface="Times New Roman" panose="02020603050405020304" pitchFamily="18" charset="0"/>
              </a:rPr>
              <a:t>2. Hình thành ý tưởng thiết kế</a:t>
            </a:r>
          </a:p>
          <a:p>
            <a:r>
              <a:rPr lang="en-US">
                <a:latin typeface="Times New Roman" panose="02020603050405020304" pitchFamily="18" charset="0"/>
                <a:cs typeface="Times New Roman" panose="02020603050405020304" pitchFamily="18" charset="0"/>
              </a:rPr>
              <a:t>3. Lập hồ sơ kĩ thuật của sản phẩm</a:t>
            </a:r>
          </a:p>
          <a:p>
            <a:r>
              <a:rPr lang="en-US">
                <a:latin typeface="Times New Roman" panose="02020603050405020304" pitchFamily="18" charset="0"/>
                <a:cs typeface="Times New Roman" panose="02020603050405020304" pitchFamily="18" charset="0"/>
              </a:rPr>
              <a:t>4. Tiến hành thiết kế</a:t>
            </a:r>
          </a:p>
          <a:p>
            <a:r>
              <a:rPr lang="en-US">
                <a:latin typeface="Times New Roman" panose="02020603050405020304" pitchFamily="18" charset="0"/>
                <a:cs typeface="Times New Roman" panose="02020603050405020304" pitchFamily="18" charset="0"/>
              </a:rPr>
              <a:t>A. 1 - 2 - 3 – 4			B. 2 - 1 - 4 - 3</a:t>
            </a:r>
          </a:p>
          <a:p>
            <a:r>
              <a:rPr lang="en-US">
                <a:latin typeface="Times New Roman" panose="02020603050405020304" pitchFamily="18" charset="0"/>
                <a:cs typeface="Times New Roman" panose="02020603050405020304" pitchFamily="18" charset="0"/>
              </a:rPr>
              <a:t>C. 2 - 4 - 1 – 3			D. 3 - 2 - 1 - 4</a:t>
            </a:r>
            <a:endParaRPr lang="en-US" b="1">
              <a:latin typeface="Times New Roman" panose="02020603050405020304" pitchFamily="18" charset="0"/>
              <a:cs typeface="Times New Roman" panose="02020603050405020304" pitchFamily="18" charset="0"/>
            </a:endParaRPr>
          </a:p>
          <a:p>
            <a:endParaRPr lang="en-US"/>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909310"/>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Câu 7:</a:t>
            </a:r>
            <a:r>
              <a:rPr lang="en-US">
                <a:latin typeface="Times New Roman" panose="02020603050405020304" pitchFamily="18" charset="0"/>
                <a:cs typeface="Times New Roman" panose="02020603050405020304" pitchFamily="18" charset="0"/>
              </a:rPr>
              <a:t> Hoạt động thiết kế kĩ thuật có vai trò chủ yếu nào sau đây?</a:t>
            </a:r>
          </a:p>
          <a:p>
            <a:r>
              <a:rPr lang="en-US">
                <a:latin typeface="Times New Roman" panose="02020603050405020304" pitchFamily="18" charset="0"/>
                <a:cs typeface="Times New Roman" panose="02020603050405020304" pitchFamily="18" charset="0"/>
              </a:rPr>
              <a:t>A. Phát triển sản phẩm		B. Phát triển công nghệ</a:t>
            </a:r>
          </a:p>
          <a:p>
            <a:r>
              <a:rPr lang="en-US">
                <a:latin typeface="Times New Roman" panose="02020603050405020304" pitchFamily="18" charset="0"/>
                <a:cs typeface="Times New Roman" panose="02020603050405020304" pitchFamily="18" charset="0"/>
              </a:rPr>
              <a:t>C. Cả A và B đều đúng		D. Cả A và B đều sai</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8:</a:t>
            </a:r>
            <a:r>
              <a:rPr lang="en-US">
                <a:latin typeface="Times New Roman" panose="02020603050405020304" pitchFamily="18" charset="0"/>
                <a:cs typeface="Times New Roman" panose="02020603050405020304" pitchFamily="18" charset="0"/>
              </a:rPr>
              <a:t> Trong quy trình thiết kế kĩ thuật, bước nào quyết định sản phẩm được hoàn thiện tiếp hay phải điều chỉnh lại?</a:t>
            </a:r>
          </a:p>
          <a:p>
            <a:r>
              <a:rPr lang="en-US">
                <a:latin typeface="Times New Roman" panose="02020603050405020304" pitchFamily="18" charset="0"/>
                <a:cs typeface="Times New Roman" panose="02020603050405020304" pitchFamily="18" charset="0"/>
              </a:rPr>
              <a:t>A. Tiến hành thiết kế			B. Hình thành ý tưởng thiết kế</a:t>
            </a:r>
          </a:p>
          <a:p>
            <a:r>
              <a:rPr lang="en-US">
                <a:latin typeface="Times New Roman" panose="02020603050405020304" pitchFamily="18" charset="0"/>
                <a:cs typeface="Times New Roman" panose="02020603050405020304" pitchFamily="18" charset="0"/>
              </a:rPr>
              <a:t>C. Lập hồ sơ kĩ thuật của sản phẩm	D. Đánh giá phương án thiết kế</a:t>
            </a:r>
          </a:p>
          <a:p>
            <a:r>
              <a:rPr lang="en-US" b="1">
                <a:latin typeface="Times New Roman" panose="02020603050405020304" pitchFamily="18" charset="0"/>
                <a:cs typeface="Times New Roman" panose="02020603050405020304" pitchFamily="18" charset="0"/>
              </a:rPr>
              <a:t>Câu 9:</a:t>
            </a:r>
            <a:r>
              <a:rPr lang="en-US">
                <a:latin typeface="Times New Roman" panose="02020603050405020304" pitchFamily="18" charset="0"/>
                <a:cs typeface="Times New Roman" panose="02020603050405020304" pitchFamily="18" charset="0"/>
              </a:rPr>
              <a:t> Đâu là công việc cần làm trong bước đánh giá phương án thiết kế?</a:t>
            </a:r>
          </a:p>
          <a:p>
            <a:r>
              <a:rPr lang="en-US">
                <a:latin typeface="Times New Roman" panose="02020603050405020304" pitchFamily="18" charset="0"/>
                <a:cs typeface="Times New Roman" panose="02020603050405020304" pitchFamily="18" charset="0"/>
              </a:rPr>
              <a:t>A. Dựa vào bản vẽ kĩ thuật để làm mô hình hoặc chế tạo thử nghiệm</a:t>
            </a:r>
          </a:p>
          <a:p>
            <a:r>
              <a:rPr lang="en-US">
                <a:latin typeface="Times New Roman" panose="02020603050405020304" pitchFamily="18" charset="0"/>
                <a:cs typeface="Times New Roman" panose="02020603050405020304" pitchFamily="18" charset="0"/>
              </a:rPr>
              <a:t>B. Vận hành thử nghiệm mô hình sản phẩm để đánh giá, xác định những chi tiết cần thay đổi, cải tiến</a:t>
            </a:r>
          </a:p>
          <a:p>
            <a:r>
              <a:rPr lang="en-US">
                <a:latin typeface="Times New Roman" panose="02020603050405020304" pitchFamily="18" charset="0"/>
                <a:cs typeface="Times New Roman" panose="02020603050405020304" pitchFamily="18" charset="0"/>
              </a:rPr>
              <a:t>C. Hoàn thiện phương án thiết kế</a:t>
            </a:r>
          </a:p>
          <a:p>
            <a:r>
              <a:rPr lang="en-US">
                <a:latin typeface="Times New Roman" panose="02020603050405020304" pitchFamily="18" charset="0"/>
                <a:cs typeface="Times New Roman" panose="02020603050405020304" pitchFamily="18" charset="0"/>
              </a:rPr>
              <a:t>D. Cả 3 đáp án trên</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10:</a:t>
            </a:r>
            <a:r>
              <a:rPr lang="en-US">
                <a:latin typeface="Times New Roman" panose="02020603050405020304" pitchFamily="18" charset="0"/>
                <a:cs typeface="Times New Roman" panose="02020603050405020304" pitchFamily="18" charset="0"/>
              </a:rPr>
              <a:t> Công việc của kĩ sư xây dựng là gì?</a:t>
            </a:r>
          </a:p>
          <a:p>
            <a:r>
              <a:rPr lang="en-US">
                <a:latin typeface="Times New Roman" panose="02020603050405020304" pitchFamily="18" charset="0"/>
                <a:cs typeface="Times New Roman" panose="02020603050405020304" pitchFamily="18" charset="0"/>
              </a:rPr>
              <a:t>A. Thiết kế các chi tiết máy móc, công cụ cho sản xuất</a:t>
            </a:r>
          </a:p>
          <a:p>
            <a:r>
              <a:rPr lang="en-US">
                <a:latin typeface="Times New Roman" panose="02020603050405020304" pitchFamily="18" charset="0"/>
                <a:cs typeface="Times New Roman" panose="02020603050405020304" pitchFamily="18" charset="0"/>
              </a:rPr>
              <a:t>B. Thiết kế trạm điện, hệ thống phát điện</a:t>
            </a:r>
          </a:p>
          <a:p>
            <a:r>
              <a:rPr lang="en-US">
                <a:latin typeface="Times New Roman" panose="02020603050405020304" pitchFamily="18" charset="0"/>
                <a:cs typeface="Times New Roman" panose="02020603050405020304" pitchFamily="18" charset="0"/>
              </a:rPr>
              <a:t>C. Thiết kế mạch, hệ thống điện tử</a:t>
            </a:r>
          </a:p>
          <a:p>
            <a:r>
              <a:rPr lang="en-US">
                <a:latin typeface="Times New Roman" panose="02020603050405020304" pitchFamily="18" charset="0"/>
                <a:cs typeface="Times New Roman" panose="02020603050405020304" pitchFamily="18" charset="0"/>
              </a:rPr>
              <a:t>D. Thiết kế công trình dân dụng</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11:</a:t>
            </a:r>
            <a:r>
              <a:rPr lang="en-US">
                <a:latin typeface="Times New Roman" panose="02020603050405020304" pitchFamily="18" charset="0"/>
                <a:cs typeface="Times New Roman" panose="02020603050405020304" pitchFamily="18" charset="0"/>
              </a:rPr>
              <a:t> Làm thế nào để đánh giá sản phẩm sau khi thiết kế?</a:t>
            </a:r>
          </a:p>
          <a:p>
            <a:r>
              <a:rPr lang="en-US">
                <a:latin typeface="Times New Roman" panose="02020603050405020304" pitchFamily="18" charset="0"/>
                <a:cs typeface="Times New Roman" panose="02020603050405020304" pitchFamily="18" charset="0"/>
              </a:rPr>
              <a:t>A. Tiến hành chế tạo nguyên mẫu</a:t>
            </a:r>
          </a:p>
          <a:p>
            <a:r>
              <a:rPr lang="en-US">
                <a:latin typeface="Times New Roman" panose="02020603050405020304" pitchFamily="18" charset="0"/>
                <a:cs typeface="Times New Roman" panose="02020603050405020304" pitchFamily="18" charset="0"/>
              </a:rPr>
              <a:t>B. Dùng phần mềm mô phỏng hoạt động dựa theo bản thiết kế</a:t>
            </a:r>
          </a:p>
          <a:p>
            <a:r>
              <a:rPr lang="en-US">
                <a:latin typeface="Times New Roman" panose="02020603050405020304" pitchFamily="18" charset="0"/>
                <a:cs typeface="Times New Roman" panose="02020603050405020304" pitchFamily="18" charset="0"/>
              </a:rPr>
              <a:t>C. Chỉ cần đánh giá bản thiết kế</a:t>
            </a:r>
          </a:p>
          <a:p>
            <a:r>
              <a:rPr lang="en-US">
                <a:latin typeface="Times New Roman" panose="02020603050405020304" pitchFamily="18" charset="0"/>
                <a:cs typeface="Times New Roman" panose="02020603050405020304" pitchFamily="18" charset="0"/>
              </a:rPr>
              <a:t>D. Cả A và B đều đúng</a:t>
            </a: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2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arn(inVertic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arn(inVertic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barn(inVertical)">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barn(inVertical)">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barn(inVertical)">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barn(inVertical)">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barn(inVertical)">
                                      <p:cBhvr>
                                        <p:cTn id="87" dur="500"/>
                                        <p:tgtEl>
                                          <p:spTgt spid="4">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
                                            <p:txEl>
                                              <p:pRg st="16" end="16"/>
                                            </p:txEl>
                                          </p:spTgt>
                                        </p:tgtEl>
                                        <p:attrNameLst>
                                          <p:attrName>style.visibility</p:attrName>
                                        </p:attrNameLst>
                                      </p:cBhvr>
                                      <p:to>
                                        <p:strVal val="visible"/>
                                      </p:to>
                                    </p:set>
                                    <p:animEffect transition="in" filter="barn(inVertical)">
                                      <p:cBhvr>
                                        <p:cTn id="92" dur="500"/>
                                        <p:tgtEl>
                                          <p:spTgt spid="4">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xEl>
                                              <p:pRg st="17" end="17"/>
                                            </p:txEl>
                                          </p:spTgt>
                                        </p:tgtEl>
                                        <p:attrNameLst>
                                          <p:attrName>style.visibility</p:attrName>
                                        </p:attrNameLst>
                                      </p:cBhvr>
                                      <p:to>
                                        <p:strVal val="visible"/>
                                      </p:to>
                                    </p:set>
                                    <p:animEffect transition="in" filter="barn(inVertical)">
                                      <p:cBhvr>
                                        <p:cTn id="97" dur="500"/>
                                        <p:tgtEl>
                                          <p:spTgt spid="4">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4">
                                            <p:txEl>
                                              <p:pRg st="18" end="18"/>
                                            </p:txEl>
                                          </p:spTgt>
                                        </p:tgtEl>
                                        <p:attrNameLst>
                                          <p:attrName>style.visibility</p:attrName>
                                        </p:attrNameLst>
                                      </p:cBhvr>
                                      <p:to>
                                        <p:strVal val="visible"/>
                                      </p:to>
                                    </p:set>
                                    <p:animEffect transition="in" filter="barn(inVertical)">
                                      <p:cBhvr>
                                        <p:cTn id="102" dur="500"/>
                                        <p:tgtEl>
                                          <p:spTgt spid="4">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
                                            <p:txEl>
                                              <p:pRg st="19" end="19"/>
                                            </p:txEl>
                                          </p:spTgt>
                                        </p:tgtEl>
                                        <p:attrNameLst>
                                          <p:attrName>style.visibility</p:attrName>
                                        </p:attrNameLst>
                                      </p:cBhvr>
                                      <p:to>
                                        <p:strVal val="visible"/>
                                      </p:to>
                                    </p:set>
                                    <p:animEffect transition="in" filter="barn(inVertical)">
                                      <p:cBhvr>
                                        <p:cTn id="107" dur="500"/>
                                        <p:tgtEl>
                                          <p:spTgt spid="4">
                                            <p:txEl>
                                              <p:pRg st="19" end="1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4">
                                            <p:txEl>
                                              <p:pRg st="20" end="20"/>
                                            </p:txEl>
                                          </p:spTgt>
                                        </p:tgtEl>
                                        <p:attrNameLst>
                                          <p:attrName>style.visibility</p:attrName>
                                        </p:attrNameLst>
                                      </p:cBhvr>
                                      <p:to>
                                        <p:strVal val="visible"/>
                                      </p:to>
                                    </p:set>
                                    <p:animEffect transition="in" filter="barn(inVertical)">
                                      <p:cBhvr>
                                        <p:cTn id="112"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1259</TotalTime>
  <Words>564</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155</cp:revision>
  <dcterms:created xsi:type="dcterms:W3CDTF">2023-06-21T22:05:51Z</dcterms:created>
  <dcterms:modified xsi:type="dcterms:W3CDTF">2023-07-02T06:23:52Z</dcterms:modified>
</cp:coreProperties>
</file>