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415" r:id="rId8"/>
    <p:sldId id="416" r:id="rId9"/>
    <p:sldId id="417" r:id="rId10"/>
    <p:sldId id="335" r:id="rId11"/>
    <p:sldId id="418" r:id="rId12"/>
    <p:sldId id="419" r:id="rId13"/>
    <p:sldId id="420" r:id="rId14"/>
    <p:sldId id="276" r:id="rId15"/>
    <p:sldId id="41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8" d="100"/>
          <a:sy n="78" d="100"/>
        </p:scale>
        <p:origin x="77"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3/28/2024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3/28/2024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p:cNvSpPr/>
          <p:nvPr/>
        </p:nvSpPr>
        <p:spPr>
          <a:xfrm>
            <a:off x="1389185" y="65141"/>
            <a:ext cx="10559561" cy="461665"/>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BÀI </a:t>
            </a:r>
            <a:r>
              <a:rPr lang="en-US" sz="2400" b="1" dirty="0" smtClean="0">
                <a:solidFill>
                  <a:srgbClr val="FF0000"/>
                </a:solidFill>
                <a:latin typeface="Times New Roman" panose="02020603050405020304" pitchFamily="18" charset="0"/>
                <a:cs typeface="Times New Roman" panose="02020603050405020304" pitchFamily="18" charset="0"/>
              </a:rPr>
              <a:t>12. NGÀNH NGHỀ PHỔ BIẾN TRONG LĨNH VỰC </a:t>
            </a:r>
            <a:r>
              <a:rPr lang="en-US" sz="2400" b="1" dirty="0" smtClean="0">
                <a:solidFill>
                  <a:srgbClr val="FF0000"/>
                </a:solidFill>
                <a:latin typeface="Times New Roman" panose="02020603050405020304" pitchFamily="18" charset="0"/>
                <a:cs typeface="Times New Roman" panose="02020603050405020304" pitchFamily="18" charset="0"/>
              </a:rPr>
              <a:t>KĨ </a:t>
            </a:r>
            <a:r>
              <a:rPr lang="en-US" sz="2400" b="1" dirty="0" smtClean="0">
                <a:solidFill>
                  <a:srgbClr val="FF0000"/>
                </a:solidFill>
                <a:latin typeface="Times New Roman" panose="02020603050405020304" pitchFamily="18" charset="0"/>
                <a:cs typeface="Times New Roman" panose="02020603050405020304" pitchFamily="18" charset="0"/>
              </a:rPr>
              <a:t>THUẬT ĐIỆN</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6624041" cy="5258765"/>
          </a:xfrm>
          <a:prstGeom prst="rect">
            <a:avLst/>
          </a:prstGeom>
        </p:spPr>
      </p:pic>
      <p:sp>
        <p:nvSpPr>
          <p:cNvPr id="5" name="Rectangle 4"/>
          <p:cNvSpPr/>
          <p:nvPr/>
        </p:nvSpPr>
        <p:spPr>
          <a:xfrm>
            <a:off x="7006453" y="1242036"/>
            <a:ext cx="4803112" cy="526297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Bài 1. a) Kĩ sư điện tử: thực hiện nhiệm vụ nghiên cứu, thiết kế, chỉ đạo việc xây dựng, vận hành, bảo trì và sửa chữa linh kiện, thiết bị điện tử.</a:t>
            </a:r>
          </a:p>
          <a:p>
            <a:r>
              <a:rPr lang="vi-VN" sz="2400" b="1">
                <a:solidFill>
                  <a:srgbClr val="0000FF"/>
                </a:solidFill>
                <a:latin typeface="Times New Roman" panose="02020603050405020304" pitchFamily="18" charset="0"/>
                <a:cs typeface="Times New Roman" panose="02020603050405020304" pitchFamily="18" charset="0"/>
              </a:rPr>
              <a:t>b) Kĩ sư điện: thực hiện nhiệm vụ nghiên cứu, thiết kế, chỉ đạo việc xây dựng, vận hành, bảo trì và sửa chữa hệ thống, linh kiện, động cơ và thiết bị điện.</a:t>
            </a:r>
          </a:p>
          <a:p>
            <a:r>
              <a:rPr lang="vi-VN" sz="2400" b="1">
                <a:solidFill>
                  <a:srgbClr val="0000FF"/>
                </a:solidFill>
                <a:latin typeface="Times New Roman" panose="02020603050405020304" pitchFamily="18" charset="0"/>
                <a:cs typeface="Times New Roman" panose="02020603050405020304" pitchFamily="18" charset="0"/>
              </a:rPr>
              <a:t>c), d) Thợ điện: 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2" y="578583"/>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15760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367567"/>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133954" y="1532690"/>
            <a:ext cx="3222195" cy="5258765"/>
          </a:xfrm>
          <a:prstGeom prst="rect">
            <a:avLst/>
          </a:prstGeom>
        </p:spPr>
      </p:pic>
      <p:sp>
        <p:nvSpPr>
          <p:cNvPr id="5" name="Rectangle 4"/>
          <p:cNvSpPr/>
          <p:nvPr/>
        </p:nvSpPr>
        <p:spPr>
          <a:xfrm>
            <a:off x="3496826" y="1321674"/>
            <a:ext cx="8571244" cy="5355312"/>
          </a:xfrm>
          <a:prstGeom prst="rect">
            <a:avLst/>
          </a:prstGeom>
        </p:spPr>
        <p:txBody>
          <a:bodyPr wrap="square">
            <a:spAutoFit/>
          </a:bodyPr>
          <a:lstStyle/>
          <a:p>
            <a:r>
              <a:rPr lang="vi-VN" sz="1900" b="1">
                <a:solidFill>
                  <a:srgbClr val="0000FF"/>
                </a:solidFill>
                <a:latin typeface="Times New Roman" panose="02020603050405020304" pitchFamily="18" charset="0"/>
                <a:cs typeface="Times New Roman" panose="02020603050405020304" pitchFamily="18" charset="0"/>
              </a:rPr>
              <a:t>Bài 2. Người lao động làm việc trong lĩnh vực kĩ thuật điện cần đáp ứng các yêu cầu về phẩm chất và năng lực sau:</a:t>
            </a:r>
          </a:p>
          <a:p>
            <a:r>
              <a:rPr lang="vi-VN" sz="1900" b="1">
                <a:solidFill>
                  <a:srgbClr val="0000FF"/>
                </a:solidFill>
                <a:latin typeface="Times New Roman" panose="02020603050405020304" pitchFamily="18" charset="0"/>
                <a:cs typeface="Times New Roman" panose="02020603050405020304" pitchFamily="18" charset="0"/>
              </a:rPr>
              <a:t>1. Phẩm chất</a:t>
            </a:r>
          </a:p>
          <a:p>
            <a:r>
              <a:rPr lang="vi-VN" sz="1900" b="1">
                <a:solidFill>
                  <a:srgbClr val="0000FF"/>
                </a:solidFill>
                <a:latin typeface="Times New Roman" panose="02020603050405020304" pitchFamily="18" charset="0"/>
                <a:cs typeface="Times New Roman" panose="02020603050405020304" pitchFamily="18" charset="0"/>
              </a:rPr>
              <a:t>- Nhanh nhẹn, cẩn thận, tỉ mỉ, kiên trì, tập trung.</a:t>
            </a:r>
          </a:p>
          <a:p>
            <a:r>
              <a:rPr lang="vi-VN" sz="1900" b="1">
                <a:solidFill>
                  <a:srgbClr val="0000FF"/>
                </a:solidFill>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1900" b="1">
                <a:solidFill>
                  <a:srgbClr val="0000FF"/>
                </a:solidFill>
                <a:latin typeface="Times New Roman" panose="02020603050405020304" pitchFamily="18" charset="0"/>
                <a:cs typeface="Times New Roman" panose="02020603050405020304" pitchFamily="18" charset="0"/>
              </a:rPr>
              <a:t>- Có sức khoẻ tốt và không sợ độ cao.</a:t>
            </a:r>
          </a:p>
          <a:p>
            <a:r>
              <a:rPr lang="vi-VN" sz="1900" b="1">
                <a:solidFill>
                  <a:srgbClr val="0000FF"/>
                </a:solidFill>
                <a:latin typeface="Times New Roman" panose="02020603050405020304" pitchFamily="18" charset="0"/>
                <a:cs typeface="Times New Roman" panose="02020603050405020304" pitchFamily="18" charset="0"/>
              </a:rPr>
              <a:t>2. Năng lực</a:t>
            </a:r>
          </a:p>
          <a:p>
            <a:r>
              <a:rPr lang="vi-VN" sz="1900" b="1">
                <a:solidFill>
                  <a:srgbClr val="0000FF"/>
                </a:solidFill>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1900" b="1">
                <a:solidFill>
                  <a:srgbClr val="0000FF"/>
                </a:solidFill>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vi-VN" sz="1900" b="1">
                <a:solidFill>
                  <a:srgbClr val="0000FF"/>
                </a:solidFill>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vi-VN" sz="1900" b="1">
                <a:solidFill>
                  <a:srgbClr val="0000FF"/>
                </a:solidFill>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vi-VN" sz="1900" b="1">
                <a:solidFill>
                  <a:srgbClr val="0000FF"/>
                </a:solidFill>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vi-VN" sz="1900" b="1">
                <a:solidFill>
                  <a:srgbClr val="0000FF"/>
                </a:solidFill>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a:t>
            </a:r>
            <a:r>
              <a:rPr lang="az-Cyrl-AZ" sz="1900" b="1">
                <a:solidFill>
                  <a:srgbClr val="0000FF"/>
                </a:solidFill>
                <a:latin typeface="Times New Roman" panose="02020603050405020304" pitchFamily="18" charset="0"/>
                <a:cs typeface="Times New Roman" panose="02020603050405020304" pitchFamily="18" charset="0"/>
              </a:rPr>
              <a:t>х</a:t>
            </a:r>
            <a:r>
              <a:rPr lang="vi-VN" sz="1900" b="1">
                <a:solidFill>
                  <a:srgbClr val="0000FF"/>
                </a:solidFill>
                <a:latin typeface="Times New Roman" panose="02020603050405020304" pitchFamily="18" charset="0"/>
                <a:cs typeface="Times New Roman" panose="02020603050405020304" pitchFamily="18" charset="0"/>
              </a:rPr>
              <a:t>á</a:t>
            </a:r>
            <a:r>
              <a:rPr lang="az-Cyrl-AZ" sz="1900" b="1">
                <a:solidFill>
                  <a:srgbClr val="0000FF"/>
                </a:solidFill>
                <a:latin typeface="Times New Roman" panose="02020603050405020304" pitchFamily="18" charset="0"/>
                <a:cs typeface="Times New Roman" panose="02020603050405020304" pitchFamily="18" charset="0"/>
              </a:rPr>
              <a:t>с са</a:t>
            </a:r>
            <a:r>
              <a:rPr lang="vi-VN" sz="1900" b="1">
                <a:solidFill>
                  <a:srgbClr val="0000FF"/>
                </a:solidFill>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36893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327091" y="840414"/>
            <a:ext cx="11786251" cy="3416320"/>
          </a:xfrm>
          <a:prstGeom prst="rect">
            <a:avLst/>
          </a:prstGeom>
        </p:spPr>
        <p:txBody>
          <a:bodyPr wrap="square">
            <a:spAutoFit/>
          </a:bodyPr>
          <a:lstStyle/>
          <a:p>
            <a:r>
              <a:rPr lang="en-US" sz="3600" b="1" dirty="0" smtClean="0">
                <a:latin typeface="Times New Roman" panose="02020603050405020304" pitchFamily="18" charset="0"/>
                <a:cs typeface="Times New Roman" panose="02020603050405020304" pitchFamily="18" charset="0"/>
              </a:rPr>
              <a:t>1</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một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công</a:t>
            </a:r>
            <a:r>
              <a:rPr lang="en-US" sz="3600" b="1" dirty="0">
                <a:latin typeface="Times New Roman" panose="02020603050405020304" pitchFamily="18" charset="0"/>
                <a:cs typeface="Times New Roman" panose="02020603050405020304" pitchFamily="18" charset="0"/>
              </a:rPr>
              <a:t> ty, </a:t>
            </a:r>
            <a:r>
              <a:rPr lang="en-US" sz="3600" b="1" dirty="0" err="1">
                <a:latin typeface="Times New Roman" panose="02020603050405020304" pitchFamily="18" charset="0"/>
                <a:cs typeface="Times New Roman" panose="02020603050405020304" pitchFamily="18" charset="0"/>
              </a:rPr>
              <a:t>xí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nghiệp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hoạt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động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lĩnh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vực</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kĩ</a:t>
            </a:r>
            <a:r>
              <a:rPr lang="en-US" sz="3600" b="1" dirty="0" smtClean="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r>
              <a:rPr lang="en-US" sz="3600" b="1" dirty="0">
                <a:latin typeface="Times New Roman" panose="02020603050405020304" pitchFamily="18" charset="0"/>
                <a:cs typeface="Times New Roman" panose="02020603050405020304" pitchFamily="18" charset="0"/>
              </a:rPr>
              <a:t>.</a:t>
            </a:r>
          </a:p>
          <a:p>
            <a:r>
              <a:rPr lang="en-US" sz="3600" b="1" dirty="0" smtClean="0">
                <a:latin typeface="Times New Roman" panose="02020603050405020304" pitchFamily="18" charset="0"/>
                <a:cs typeface="Times New Roman" panose="02020603050405020304" pitchFamily="18" charset="0"/>
              </a:rPr>
              <a:t>2</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tên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trường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trung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cấp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cao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địa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phương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thuộc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lĩnh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r>
              <a:rPr lang="en-US" sz="3600" b="1" dirty="0">
                <a:latin typeface="Times New Roman" panose="02020603050405020304" pitchFamily="18" charset="0"/>
                <a:cs typeface="Times New Roman" panose="02020603050405020304" pitchFamily="18" charset="0"/>
              </a:rPr>
              <a:t>.</a:t>
            </a:r>
          </a:p>
          <a:p>
            <a:r>
              <a:rPr lang="en-US" sz="3600" b="1" dirty="0">
                <a:latin typeface="Times New Roman" panose="02020603050405020304" pitchFamily="18" charset="0"/>
                <a:cs typeface="Times New Roman" panose="02020603050405020304" pitchFamily="18" charset="0"/>
              </a:rPr>
              <a:t>3. </a:t>
            </a:r>
            <a:r>
              <a:rPr lang="en-US" sz="3600" b="1" dirty="0" err="1">
                <a:latin typeface="Times New Roman" panose="02020603050405020304" pitchFamily="18" charset="0"/>
                <a:cs typeface="Times New Roman" panose="02020603050405020304" pitchFamily="18" charset="0"/>
              </a:rPr>
              <a:t>Trong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số</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những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thuộc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lĩnh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vực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kĩ</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thuật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thích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ngành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nghề</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sao</a:t>
            </a:r>
            <a:r>
              <a:rPr lang="en-US" sz="36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7462" y="584775"/>
            <a:ext cx="11857054" cy="6186309"/>
          </a:xfrm>
          <a:prstGeom prst="rect">
            <a:avLst/>
          </a:prstGeom>
        </p:spPr>
        <p:txBody>
          <a:bodyPr wrap="square">
            <a:spAutoFit/>
          </a:bodyPr>
          <a:lstStyle/>
          <a:p>
            <a:r>
              <a:rPr lang="vi-VN" sz="2200" b="1">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smtClean="0">
                <a:solidFill>
                  <a:srgbClr val="0000FF"/>
                </a:solidFill>
                <a:latin typeface="Times New Roman" panose="02020603050405020304" pitchFamily="18" charset="0"/>
                <a:cs typeface="Times New Roman" panose="02020603050405020304" pitchFamily="18" charset="0"/>
              </a:rPr>
              <a:t>-</a:t>
            </a:r>
            <a:r>
              <a:rPr lang="en-US" sz="2200" b="1" smtClean="0">
                <a:solidFill>
                  <a:srgbClr val="0000FF"/>
                </a:solidFill>
                <a:latin typeface="Times New Roman" panose="02020603050405020304" pitchFamily="18" charset="0"/>
                <a:cs typeface="Times New Roman" panose="02020603050405020304" pitchFamily="18" charset="0"/>
              </a:rPr>
              <a:t> </a:t>
            </a:r>
            <a:r>
              <a:rPr lang="vi-VN" sz="2200" b="1" smtClean="0">
                <a:solidFill>
                  <a:srgbClr val="0000FF"/>
                </a:solidFill>
                <a:latin typeface="Times New Roman" panose="02020603050405020304" pitchFamily="18" charset="0"/>
                <a:cs typeface="Times New Roman" panose="02020603050405020304" pitchFamily="18" charset="0"/>
              </a:rPr>
              <a:t>ĐH </a:t>
            </a:r>
            <a:r>
              <a:rPr lang="vi-VN" sz="2200" b="1">
                <a:solidFill>
                  <a:srgbClr val="0000FF"/>
                </a:solidFill>
                <a:latin typeface="Times New Roman" panose="02020603050405020304" pitchFamily="18" charset="0"/>
                <a:cs typeface="Times New Roman" panose="02020603050405020304" pitchFamily="18" charset="0"/>
              </a:rPr>
              <a:t>Bách Khoa Hà Nội.</a:t>
            </a:r>
          </a:p>
          <a:p>
            <a:r>
              <a:rPr lang="vi-VN" sz="2200" b="1">
                <a:solidFill>
                  <a:srgbClr val="0000FF"/>
                </a:solidFill>
                <a:latin typeface="Times New Roman" panose="02020603050405020304" pitchFamily="18" charset="0"/>
                <a:cs typeface="Times New Roman" panose="02020603050405020304" pitchFamily="18" charset="0"/>
              </a:rPr>
              <a:t>- ĐH Bách Khoa TP. HCM.</a:t>
            </a:r>
          </a:p>
          <a:p>
            <a:r>
              <a:rPr lang="vi-VN" sz="2200" b="1">
                <a:solidFill>
                  <a:srgbClr val="0000FF"/>
                </a:solidFill>
                <a:latin typeface="Times New Roman" panose="02020603050405020304" pitchFamily="18" charset="0"/>
                <a:cs typeface="Times New Roman" panose="02020603050405020304" pitchFamily="18" charset="0"/>
              </a:rPr>
              <a:t>- ĐH Giao thông vận tải.</a:t>
            </a:r>
          </a:p>
          <a:p>
            <a:r>
              <a:rPr lang="vi-VN" sz="2200" b="1">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a:solidFill>
                  <a:srgbClr val="0000FF"/>
                </a:solidFill>
                <a:latin typeface="Times New Roman" panose="02020603050405020304" pitchFamily="18" charset="0"/>
                <a:cs typeface="Times New Roman" panose="02020603050405020304" pitchFamily="18" charset="0"/>
              </a:rPr>
              <a:t>- Trường Cao Đẳng Điện Tử – Điện Lạnh Hà Nội.</a:t>
            </a:r>
          </a:p>
          <a:p>
            <a:r>
              <a:rPr lang="vi-VN" sz="2200" b="1">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a:solidFill>
                  <a:srgbClr val="0000FF"/>
                </a:solidFill>
                <a:latin typeface="Times New Roman" panose="02020603050405020304" pitchFamily="18" charset="0"/>
                <a:cs typeface="Times New Roman" panose="02020603050405020304" pitchFamily="18" charset="0"/>
              </a:rPr>
              <a:t>- Trường trung cấp nghề kĩ thuật công nghệ Hùng Vương.</a:t>
            </a:r>
          </a:p>
          <a:p>
            <a:r>
              <a:rPr lang="vi-VN" sz="2200" b="1">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Cloud Callout 1"/>
          <p:cNvSpPr/>
          <p:nvPr/>
        </p:nvSpPr>
        <p:spPr>
          <a:xfrm>
            <a:off x="6849987" y="646411"/>
            <a:ext cx="5342013"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err="1">
                <a:solidFill>
                  <a:srgbClr val="0000FF"/>
                </a:solidFill>
                <a:latin typeface="Times New Roman" panose="02020603050405020304" pitchFamily="18" charset="0"/>
                <a:cs typeface="Times New Roman" panose="02020603050405020304" pitchFamily="18" charset="0"/>
              </a:rPr>
              <a:t>Ngành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lĩnh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smtClean="0">
                <a:solidFill>
                  <a:srgbClr val="0000FF"/>
                </a:solidFill>
                <a:latin typeface="Times New Roman" panose="02020603050405020304" pitchFamily="18" charset="0"/>
                <a:cs typeface="Times New Roman" panose="02020603050405020304" pitchFamily="18" charset="0"/>
              </a:rPr>
              <a:t>kĩ</a:t>
            </a:r>
            <a:r>
              <a:rPr lang="en-US" sz="3600" b="1" dirty="0" smtClean="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thuật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Hình</a:t>
            </a:r>
            <a:r>
              <a:rPr lang="en-US" sz="3600" b="1" dirty="0">
                <a:solidFill>
                  <a:srgbClr val="0000FF"/>
                </a:solidFill>
                <a:latin typeface="Times New Roman" panose="02020603050405020304" pitchFamily="18" charset="0"/>
                <a:cs typeface="Times New Roman" panose="02020603050405020304" pitchFamily="18" charset="0"/>
              </a:rPr>
              <a:t> 12.1) </a:t>
            </a:r>
            <a:r>
              <a:rPr lang="en-US" sz="3600" b="1" dirty="0" err="1">
                <a:solidFill>
                  <a:srgbClr val="0000FF"/>
                </a:solidFill>
                <a:latin typeface="Times New Roman" panose="02020603050405020304" pitchFamily="18" charset="0"/>
                <a:cs typeface="Times New Roman" panose="02020603050405020304" pitchFamily="18" charset="0"/>
              </a:rPr>
              <a:t>có</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đặc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điểm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cơ</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gì</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Ngành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nghề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nào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phù</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hợp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với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491800" y="275074"/>
            <a:ext cx="5970545" cy="522011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5073"/>
            <a:ext cx="5318449" cy="6228363"/>
          </a:xfrm>
          <a:prstGeom prst="rect">
            <a:avLst/>
          </a:prstGeom>
        </p:spPr>
      </p:pic>
      <p:sp>
        <p:nvSpPr>
          <p:cNvPr id="3" name="Rectangle 2"/>
          <p:cNvSpPr/>
          <p:nvPr/>
        </p:nvSpPr>
        <p:spPr>
          <a:xfrm>
            <a:off x="5651240" y="390942"/>
            <a:ext cx="6096000" cy="6001643"/>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Một số ngành nghề phổ biến trong lĩnh vực kĩ thuật điện có đặc điểm cơ bản sau:</a:t>
            </a:r>
          </a:p>
          <a:p>
            <a:r>
              <a:rPr lang="vi-VN" sz="2400">
                <a:solidFill>
                  <a:srgbClr val="FF0000"/>
                </a:solidFill>
                <a:latin typeface="Times New Roman" panose="02020603050405020304" pitchFamily="18" charset="0"/>
                <a:cs typeface="Times New Roman" panose="02020603050405020304" pitchFamily="18" charset="0"/>
              </a:rPr>
              <a:t>- Kĩ sư điện: thực hiện nhiệm vụ nghiên cứu, thiết kế, chỉ đạo việc xây dựng, vận hành, bảo trì và sửa chữa hệ thống, linh kiện, động cơ và thiết bị điện.</a:t>
            </a:r>
          </a:p>
          <a:p>
            <a:r>
              <a:rPr lang="vi-VN" sz="2400">
                <a:solidFill>
                  <a:srgbClr val="FF0000"/>
                </a:solidFill>
                <a:latin typeface="Times New Roman" panose="02020603050405020304" pitchFamily="18" charset="0"/>
                <a:cs typeface="Times New Roman" panose="02020603050405020304" pitchFamily="18" charset="0"/>
              </a:rPr>
              <a:t>- Kĩ sư điện tử: thực hiện nhiệm vụ nghiên cứu, thiết kế, chỉ đạo việc xây dựng, vận hành, bảo trì và sửa chữa linh kiện, thiết bị điện tử.</a:t>
            </a:r>
          </a:p>
          <a:p>
            <a:r>
              <a:rPr lang="vi-VN" sz="2400">
                <a:solidFill>
                  <a:srgbClr val="FF0000"/>
                </a:solidFill>
                <a:latin typeface="Times New Roman" panose="02020603050405020304" pitchFamily="18" charset="0"/>
                <a:cs typeface="Times New Roman" panose="02020603050405020304" pitchFamily="18" charset="0"/>
              </a:rPr>
              <a:t>- Kĩ thuật viên kĩ thuật điện: thực hiện nhiệm vụ hỗ trợ kĩ thuật để nghiên cứu, thiết kế, sản xuất, lắp ráp, vận hành, bảo trì, sửa chữa thiết bị điện và hệ thống phân phối điện.</a:t>
            </a:r>
          </a:p>
          <a:p>
            <a:r>
              <a:rPr lang="vi-VN" sz="2400">
                <a:solidFill>
                  <a:srgbClr val="FF0000"/>
                </a:solidFill>
                <a:latin typeface="Times New Roman" panose="02020603050405020304" pitchFamily="18" charset="0"/>
                <a:cs typeface="Times New Roman" panose="02020603050405020304" pitchFamily="18" charset="0"/>
              </a:rPr>
              <a:t>- Thợ điện: 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28210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PHIẾU HỌC TẬP 1</a:t>
            </a:r>
          </a:p>
          <a:p>
            <a:r>
              <a:rPr lang="en-US" sz="2000" b="1" dirty="0">
                <a:latin typeface="Times New Roman" panose="02020603050405020304" pitchFamily="18" charset="0"/>
                <a:cs typeface="Times New Roman" panose="02020603050405020304" pitchFamily="18" charset="0"/>
              </a:rPr>
              <a:t>1.Theo </a:t>
            </a:r>
            <a:r>
              <a:rPr lang="en-US" sz="2000" b="1" dirty="0" err="1">
                <a:latin typeface="Times New Roman" panose="02020603050405020304" pitchFamily="18" charset="0"/>
                <a:cs typeface="Times New Roman" panose="02020603050405020304" pitchFamily="18" charset="0"/>
              </a:rPr>
              <a:t>em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Hình</a:t>
            </a:r>
            <a:r>
              <a:rPr lang="en-US" sz="2000" b="1" dirty="0">
                <a:latin typeface="Times New Roman" panose="02020603050405020304" pitchFamily="18" charset="0"/>
                <a:cs typeface="Times New Roman" panose="02020603050405020304" pitchFamily="18" charset="0"/>
              </a:rPr>
              <a:t> 12.2 </a:t>
            </a:r>
            <a:r>
              <a:rPr lang="en-US" sz="2000" b="1" dirty="0" err="1">
                <a:latin typeface="Times New Roman" panose="02020603050405020304" pitchFamily="18" charset="0"/>
                <a:cs typeface="Times New Roman" panose="02020603050405020304" pitchFamily="18" charset="0"/>
              </a:rPr>
              <a:t>mô</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tả</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ngành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nghề</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trong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lĩnh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vực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kĩ</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thuật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điện</a:t>
            </a:r>
            <a:r>
              <a:rPr lang="en-US" sz="2000" b="1" dirty="0">
                <a:latin typeface="Times New Roman" panose="02020603050405020304" pitchFamily="18" charset="0"/>
                <a:cs typeface="Times New Roman" panose="02020603050405020304" pitchFamily="18" charset="0"/>
              </a:rPr>
              <a:t>?</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a) Vận hành hệ thống điện</a:t>
            </a:r>
            <a:endParaRPr lang="en-US" sz="2000" i="1">
              <a:latin typeface="Times New Roman" panose="02020603050405020304" pitchFamily="18" charset="0"/>
              <a:cs typeface="Times New Roman" panose="02020603050405020304" pitchFamily="18" charset="0"/>
            </a:endParaRP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a:t>
            </a:r>
            <a:r>
              <a:rPr lang="en-US" sz="2000" i="1" smtClean="0">
                <a:latin typeface="Times New Roman" panose="02020603050405020304" pitchFamily="18" charset="0"/>
                <a:cs typeface="Times New Roman" panose="02020603050405020304" pitchFamily="18" charset="0"/>
              </a:rPr>
              <a:t>) Kiểm tra phần cứng máy tính</a:t>
            </a:r>
            <a:endParaRPr lang="en-US" sz="2000" i="1">
              <a:latin typeface="Times New Roman" panose="02020603050405020304" pitchFamily="18" charset="0"/>
              <a:cs typeface="Times New Roman" panose="02020603050405020304" pitchFamily="18" charset="0"/>
            </a:endParaRP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a:t>
            </a:r>
            <a:r>
              <a:rPr lang="en-US" sz="2000" i="1" smtClean="0">
                <a:latin typeface="Times New Roman" panose="02020603050405020304" pitchFamily="18" charset="0"/>
                <a:cs typeface="Times New Roman" panose="02020603050405020304" pitchFamily="18" charset="0"/>
              </a:rPr>
              <a:t>) Bảo trì thiết bị điện</a:t>
            </a:r>
            <a:endParaRPr lang="en-US" sz="2000" i="1">
              <a:latin typeface="Times New Roman" panose="02020603050405020304" pitchFamily="18" charset="0"/>
              <a:cs typeface="Times New Roman" panose="02020603050405020304" pitchFamily="18" charset="0"/>
            </a:endParaRP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a:t>
            </a:r>
            <a:r>
              <a:rPr lang="en-US" sz="2000" i="1" smtClean="0">
                <a:latin typeface="Times New Roman" panose="02020603050405020304" pitchFamily="18" charset="0"/>
                <a:cs typeface="Times New Roman" panose="02020603050405020304" pitchFamily="18" charset="0"/>
              </a:rPr>
              <a:t>) Thiết kế hệ thống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dirty="0" err="1" smtClean="0">
                <a:latin typeface="Times New Roman" panose="02020603050405020304" pitchFamily="18" charset="0"/>
                <a:cs typeface="Times New Roman" panose="02020603050405020304" pitchFamily="18" charset="0"/>
              </a:rPr>
              <a:t>Hình</a:t>
            </a:r>
            <a:r>
              <a:rPr lang="en-US" sz="2000" b="1" i="1" dirty="0" smtClean="0">
                <a:latin typeface="Times New Roman" panose="02020603050405020304" pitchFamily="18" charset="0"/>
                <a:cs typeface="Times New Roman" panose="02020603050405020304" pitchFamily="18" charset="0"/>
              </a:rPr>
              <a:t> 12.2. </a:t>
            </a:r>
            <a:r>
              <a:rPr lang="en-US" sz="2000" b="1" i="1" dirty="0" err="1" smtClean="0">
                <a:latin typeface="Times New Roman" panose="02020603050405020304" pitchFamily="18" charset="0"/>
                <a:cs typeface="Times New Roman" panose="02020603050405020304" pitchFamily="18" charset="0"/>
              </a:rPr>
              <a:t>Một</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số</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công</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việc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của</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ngành</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nghề</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thuộc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lĩnh</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vực</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kĩ</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thuật</a:t>
            </a:r>
            <a:r>
              <a:rPr lang="en-US" sz="2000" b="1" i="1" dirty="0" smtClean="0">
                <a:latin typeface="Times New Roman" panose="02020603050405020304" pitchFamily="18" charset="0"/>
                <a:cs typeface="Times New Roman" panose="02020603050405020304" pitchFamily="18" charset="0"/>
              </a:rPr>
              <a:t> </a:t>
            </a:r>
            <a:r>
              <a:rPr lang="en-US" sz="2000" b="1" i="1" dirty="0" err="1" smtClean="0">
                <a:latin typeface="Times New Roman" panose="02020603050405020304" pitchFamily="18" charset="0"/>
                <a:cs typeface="Times New Roman" panose="02020603050405020304" pitchFamily="18" charset="0"/>
              </a:rPr>
              <a:t>điện</a:t>
            </a:r>
            <a:endParaRPr lang="en-US" sz="2000" b="1" i="1" dirty="0">
              <a:latin typeface="Times New Roman" panose="02020603050405020304" pitchFamily="18" charset="0"/>
              <a:cs typeface="Times New Roman" panose="02020603050405020304" pitchFamily="18" charset="0"/>
            </a:endParaRPr>
          </a:p>
        </p:txBody>
      </p:sp>
      <p:sp>
        <p:nvSpPr>
          <p:cNvPr id="13" name="Rectangle 12"/>
          <p:cNvSpPr/>
          <p:nvPr/>
        </p:nvSpPr>
        <p:spPr>
          <a:xfrm>
            <a:off x="321570" y="6274124"/>
            <a:ext cx="11870429" cy="707886"/>
          </a:xfrm>
          <a:prstGeom prst="rect">
            <a:avLst/>
          </a:prstGeom>
        </p:spPr>
        <p:txBody>
          <a:bodyPr wrap="square">
            <a:spAutoFit/>
          </a:bodyPr>
          <a:lstStyle/>
          <a:p>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ngành</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nghề</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lĩnh</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2000" b="1" dirty="0" smtClean="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b="1" dirty="0">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649700" y="11660"/>
            <a:ext cx="4520906" cy="932751"/>
          </a:xfrm>
          <a:prstGeom prst="rect">
            <a:avLst/>
          </a:prstGeom>
        </p:spPr>
      </p:pic>
      <p:sp>
        <p:nvSpPr>
          <p:cNvPr id="5" name="Rectangle 4"/>
          <p:cNvSpPr/>
          <p:nvPr/>
        </p:nvSpPr>
        <p:spPr>
          <a:xfrm>
            <a:off x="749736" y="944411"/>
            <a:ext cx="10004809" cy="5632311"/>
          </a:xfrm>
          <a:prstGeom prst="rect">
            <a:avLst/>
          </a:prstGeom>
        </p:spPr>
        <p:txBody>
          <a:bodyPr wrap="square">
            <a:spAutoFit/>
          </a:bodyPr>
          <a:lstStyle/>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Thợ</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endPar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sư</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tử</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viên</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kĩ</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thuật</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Thợ</a:t>
            </a:r>
            <a:r>
              <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điện</a:t>
            </a:r>
            <a:endPar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7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219559" y="725548"/>
            <a:ext cx="11812556" cy="6001643"/>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cơ</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của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một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ngành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nghề</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phổ</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biến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trong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lĩnh</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vực</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kĩ</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thuật</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điện</a:t>
            </a:r>
            <a:endParaRPr lang="en-US" sz="3200" b="1"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Kĩ</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Kĩ</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sư</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Kĩ</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viên</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kĩ</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vụ</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hỗ</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trợ</a:t>
            </a:r>
            <a:r>
              <a:rPr lang="en-US" sz="3200" dirty="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kĩ</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cứu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ráp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p>
          <a:p>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lắp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đặt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sửa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chữa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đường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truyển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móc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điện</a:t>
            </a:r>
            <a:r>
              <a:rPr lang="en-US" sz="32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610658" y="79316"/>
            <a:ext cx="10656732"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4" name="Rectangle 3"/>
          <p:cNvSpPr/>
          <p:nvPr/>
        </p:nvSpPr>
        <p:spPr>
          <a:xfrm>
            <a:off x="263235" y="89053"/>
            <a:ext cx="11457709" cy="954107"/>
          </a:xfrm>
          <a:prstGeom prst="rect">
            <a:avLst/>
          </a:prstGeom>
        </p:spPr>
        <p:txBody>
          <a:bodyPr wrap="square">
            <a:spAutoFit/>
          </a:bodyPr>
          <a:lstStyle/>
          <a:p>
            <a:r>
              <a:rPr lang="vi-VN" sz="2800" b="1" dirty="0" smtClean="0">
                <a:latin typeface="Times New Roman" panose="02020603050405020304" pitchFamily="18" charset="0"/>
                <a:cs typeface="Times New Roman" panose="02020603050405020304" pitchFamily="18" charset="0"/>
              </a:rPr>
              <a:t>1.</a:t>
            </a:r>
            <a:r>
              <a:rPr lang="en-GB" sz="2800" b="1" dirty="0" smtClean="0">
                <a:latin typeface="Times New Roman" panose="02020603050405020304" pitchFamily="18" charset="0"/>
                <a:cs typeface="Times New Roman" panose="02020603050405020304" pitchFamily="18" charset="0"/>
              </a:rPr>
              <a:t> </a:t>
            </a:r>
            <a:r>
              <a:rPr lang="vi-VN" sz="2800" b="1" dirty="0" smtClean="0">
                <a:latin typeface="Times New Roman" panose="02020603050405020304" pitchFamily="18" charset="0"/>
                <a:cs typeface="Times New Roman" panose="02020603050405020304" pitchFamily="18" charset="0"/>
              </a:rPr>
              <a:t>Người </a:t>
            </a:r>
            <a:r>
              <a:rPr lang="vi-VN" sz="2800" b="1" dirty="0">
                <a:latin typeface="Times New Roman" panose="02020603050405020304" pitchFamily="18" charset="0"/>
                <a:cs typeface="Times New Roman" panose="02020603050405020304" pitchFamily="18" charset="0"/>
              </a:rPr>
              <a:t>lao động trong lĩnh vực kĩ thuật điện cần đáp ứng những yêu cầu nào để làm việc trong các điều kiện như Hình 12.3? </a:t>
            </a:r>
            <a:endParaRPr lang="en-US" sz="2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235" y="1143000"/>
            <a:ext cx="11748655" cy="4913853"/>
          </a:xfrm>
          <a:prstGeom prst="rect">
            <a:avLst/>
          </a:prstGeom>
        </p:spPr>
      </p:pic>
      <p:sp>
        <p:nvSpPr>
          <p:cNvPr id="6" name="Rectangle 5"/>
          <p:cNvSpPr/>
          <p:nvPr/>
        </p:nvSpPr>
        <p:spPr>
          <a:xfrm>
            <a:off x="41562" y="6156693"/>
            <a:ext cx="12192000"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lĩnh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kĩ</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Vì</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976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Rectangle 1"/>
          <p:cNvSpPr/>
          <p:nvPr/>
        </p:nvSpPr>
        <p:spPr>
          <a:xfrm>
            <a:off x="332509" y="0"/>
            <a:ext cx="11859491" cy="6524863"/>
          </a:xfrm>
          <a:prstGeom prst="rect">
            <a:avLst/>
          </a:prstGeom>
        </p:spPr>
        <p:txBody>
          <a:bodyPr wrap="square">
            <a:spAutoFit/>
          </a:bodyPr>
          <a:lstStyle/>
          <a:p>
            <a:r>
              <a:rPr lang="en-US" sz="2200" dirty="0" smtClean="0">
                <a:solidFill>
                  <a:srgbClr val="FF0000"/>
                </a:solidFill>
                <a:latin typeface="Times New Roman" panose="02020603050405020304" pitchFamily="18" charset="0"/>
                <a:cs typeface="Times New Roman" panose="02020603050405020304" pitchFamily="18" charset="0"/>
              </a:rPr>
              <a:t>1</a:t>
            </a:r>
            <a:r>
              <a:rPr lang="en-US" sz="2200" dirty="0" smtClean="0">
                <a:solidFill>
                  <a:srgbClr val="FF0000"/>
                </a:solidFill>
                <a:latin typeface="Times New Roman" panose="02020603050405020304" pitchFamily="18" charset="0"/>
                <a:cs typeface="Times New Roman" panose="02020603050405020304" pitchFamily="18" charset="0"/>
              </a:rPr>
              <a:t>. </a:t>
            </a:r>
            <a:r>
              <a:rPr lang="vi-VN" sz="2200" dirty="0" smtClean="0">
                <a:solidFill>
                  <a:srgbClr val="FF0000"/>
                </a:solidFill>
                <a:latin typeface="Times New Roman" panose="02020603050405020304" pitchFamily="18" charset="0"/>
                <a:cs typeface="Times New Roman" panose="02020603050405020304" pitchFamily="18" charset="0"/>
              </a:rPr>
              <a:t>Người </a:t>
            </a:r>
            <a:r>
              <a:rPr lang="vi-VN" sz="2200" dirty="0" smtClean="0">
                <a:solidFill>
                  <a:srgbClr val="FF0000"/>
                </a:solidFill>
                <a:latin typeface="Times New Roman" panose="02020603050405020304" pitchFamily="18" charset="0"/>
                <a:cs typeface="Times New Roman" panose="02020603050405020304" pitchFamily="18" charset="0"/>
              </a:rPr>
              <a:t>lao động làm việc trong lĩnh vực kĩ thuật điện cần đáp ứng các yêu cầu về phẩm chất và năng lực sau:</a:t>
            </a:r>
          </a:p>
          <a:p>
            <a:r>
              <a:rPr lang="en-US" sz="2200" dirty="0" smtClean="0">
                <a:solidFill>
                  <a:srgbClr val="FF0000"/>
                </a:solidFill>
                <a:latin typeface="Times New Roman" panose="02020603050405020304" pitchFamily="18" charset="0"/>
                <a:cs typeface="Times New Roman" panose="02020603050405020304" pitchFamily="18" charset="0"/>
              </a:rPr>
              <a:t>*</a:t>
            </a:r>
            <a:r>
              <a:rPr lang="vi-VN" sz="2200" dirty="0" smtClean="0">
                <a:solidFill>
                  <a:srgbClr val="FF0000"/>
                </a:solidFill>
                <a:latin typeface="Times New Roman" panose="02020603050405020304" pitchFamily="18" charset="0"/>
                <a:cs typeface="Times New Roman" panose="02020603050405020304" pitchFamily="18" charset="0"/>
              </a:rPr>
              <a:t>. Phẩm chất</a:t>
            </a:r>
          </a:p>
          <a:p>
            <a:r>
              <a:rPr lang="vi-VN" sz="2200" dirty="0" smtClean="0">
                <a:solidFill>
                  <a:srgbClr val="FF0000"/>
                </a:solidFill>
                <a:latin typeface="Times New Roman" panose="02020603050405020304" pitchFamily="18" charset="0"/>
                <a:cs typeface="Times New Roman" panose="02020603050405020304" pitchFamily="18" charset="0"/>
              </a:rPr>
              <a:t>- Nhanh nhẹn, cẩn thận, tỉ mỉ, kiên trì, tập trung.</a:t>
            </a:r>
          </a:p>
          <a:p>
            <a:r>
              <a:rPr lang="vi-VN" sz="2200" dirty="0" smtClean="0">
                <a:solidFill>
                  <a:srgbClr val="FF0000"/>
                </a:solidFill>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2200" dirty="0" smtClean="0">
                <a:solidFill>
                  <a:srgbClr val="FF0000"/>
                </a:solidFill>
                <a:latin typeface="Times New Roman" panose="02020603050405020304" pitchFamily="18" charset="0"/>
                <a:cs typeface="Times New Roman" panose="02020603050405020304" pitchFamily="18" charset="0"/>
              </a:rPr>
              <a:t>- Có sức khoẻ tốt và không sợ độ cao.</a:t>
            </a:r>
          </a:p>
          <a:p>
            <a:r>
              <a:rPr lang="en-US" sz="2200" dirty="0" smtClean="0">
                <a:solidFill>
                  <a:srgbClr val="FF0000"/>
                </a:solidFill>
                <a:latin typeface="Times New Roman" panose="02020603050405020304" pitchFamily="18" charset="0"/>
                <a:cs typeface="Times New Roman" panose="02020603050405020304" pitchFamily="18" charset="0"/>
              </a:rPr>
              <a:t>*</a:t>
            </a:r>
            <a:r>
              <a:rPr lang="vi-VN" sz="2200" dirty="0" smtClean="0">
                <a:solidFill>
                  <a:srgbClr val="FF0000"/>
                </a:solidFill>
                <a:latin typeface="Times New Roman" panose="02020603050405020304" pitchFamily="18" charset="0"/>
                <a:cs typeface="Times New Roman" panose="02020603050405020304" pitchFamily="18" charset="0"/>
              </a:rPr>
              <a:t>. Năng lực</a:t>
            </a:r>
          </a:p>
          <a:p>
            <a:r>
              <a:rPr lang="vi-VN" sz="2200" dirty="0" smtClean="0">
                <a:solidFill>
                  <a:srgbClr val="FF0000"/>
                </a:solidFill>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2200" dirty="0" smtClean="0">
                <a:solidFill>
                  <a:srgbClr val="FF0000"/>
                </a:solidFill>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vi-VN" sz="2200" dirty="0" smtClean="0">
                <a:solidFill>
                  <a:srgbClr val="FF0000"/>
                </a:solidFill>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vi-VN" sz="2200" dirty="0" smtClean="0">
                <a:solidFill>
                  <a:srgbClr val="FF0000"/>
                </a:solidFill>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vi-VN" sz="2200" dirty="0" smtClean="0">
                <a:solidFill>
                  <a:srgbClr val="FF0000"/>
                </a:solidFill>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vi-VN" sz="2200" dirty="0" smtClean="0">
                <a:solidFill>
                  <a:srgbClr val="FF0000"/>
                </a:solidFill>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a:t>
            </a:r>
            <a:r>
              <a:rPr lang="az-Cyrl-AZ" sz="2200" dirty="0" smtClean="0">
                <a:solidFill>
                  <a:srgbClr val="FF0000"/>
                </a:solidFill>
                <a:latin typeface="Times New Roman" panose="02020603050405020304" pitchFamily="18" charset="0"/>
                <a:cs typeface="Times New Roman" panose="02020603050405020304" pitchFamily="18" charset="0"/>
              </a:rPr>
              <a:t>х</a:t>
            </a:r>
            <a:r>
              <a:rPr lang="vi-VN" sz="2200" dirty="0" smtClean="0">
                <a:solidFill>
                  <a:srgbClr val="FF0000"/>
                </a:solidFill>
                <a:latin typeface="Times New Roman" panose="02020603050405020304" pitchFamily="18" charset="0"/>
                <a:cs typeface="Times New Roman" panose="02020603050405020304" pitchFamily="18" charset="0"/>
              </a:rPr>
              <a:t>á</a:t>
            </a:r>
            <a:r>
              <a:rPr lang="az-Cyrl-AZ" sz="2200" dirty="0" smtClean="0">
                <a:solidFill>
                  <a:srgbClr val="FF0000"/>
                </a:solidFill>
                <a:latin typeface="Times New Roman" panose="02020603050405020304" pitchFamily="18" charset="0"/>
                <a:cs typeface="Times New Roman" panose="02020603050405020304" pitchFamily="18" charset="0"/>
              </a:rPr>
              <a:t>с са</a:t>
            </a:r>
            <a:r>
              <a:rPr lang="vi-VN" sz="2200" dirty="0" smtClean="0">
                <a:solidFill>
                  <a:srgbClr val="FF0000"/>
                </a:solidFill>
                <a:latin typeface="Times New Roman" panose="02020603050405020304" pitchFamily="18" charset="0"/>
                <a:cs typeface="Times New Roman" panose="02020603050405020304" pitchFamily="18" charset="0"/>
              </a:rPr>
              <a:t>o.</a:t>
            </a:r>
          </a:p>
          <a:p>
            <a:r>
              <a:rPr lang="vi-VN" sz="2200" dirty="0" smtClean="0">
                <a:solidFill>
                  <a:srgbClr val="FF0000"/>
                </a:solidFill>
                <a:latin typeface="Times New Roman" panose="02020603050405020304" pitchFamily="18" charset="0"/>
                <a:cs typeface="Times New Roman" panose="02020603050405020304" pitchFamily="18" charset="0"/>
              </a:rPr>
              <a:t> 2. HS căn cứ vào các yêu cầu về phẩm chất và năng lực của người lao động làm việc trong lĩnh vực kĩ thuật điện để trả lời. </a:t>
            </a:r>
            <a:endParaRPr 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5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rotWithShape="1">
          <a:gsLst>
            <a:gs pos="10000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 name="Rectangle 2"/>
          <p:cNvSpPr/>
          <p:nvPr/>
        </p:nvSpPr>
        <p:spPr>
          <a:xfrm>
            <a:off x="140900" y="519070"/>
            <a:ext cx="11812556" cy="6001643"/>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Yêu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nghề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lĩnh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vực</a:t>
            </a:r>
            <a:r>
              <a:rPr lang="en-US" sz="2400" b="1" dirty="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kĩ</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điện</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2.1.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nhẹn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ham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hỏi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mới</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cao</a:t>
            </a:r>
            <a:r>
              <a:rPr lang="en-US" sz="2400" dirty="0">
                <a:latin typeface="Times New Roman" panose="02020603050405020304" pitchFamily="18" charset="0"/>
                <a:cs typeface="Times New Roman" panose="02020603050405020304" pitchFamily="18" charset="0"/>
              </a:rPr>
              <a:t>.</a:t>
            </a:r>
          </a:p>
          <a:p>
            <a:r>
              <a:rPr lang="en-US" sz="2400" b="1" dirty="0">
                <a:latin typeface="Times New Roman" panose="02020603050405020304" pitchFamily="18" charset="0"/>
                <a:cs typeface="Times New Roman" panose="02020603050405020304" pitchFamily="18" charset="0"/>
              </a:rPr>
              <a:t>2.2. </a:t>
            </a:r>
            <a:r>
              <a:rPr lang="en-US" sz="2400" b="1" dirty="0" err="1">
                <a:latin typeface="Times New Roman" panose="02020603050405020304" pitchFamily="18" charset="0"/>
                <a:cs typeface="Times New Roman" panose="02020603050405020304" pitchFamily="18" charset="0"/>
              </a:rPr>
              <a:t>Năng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lực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Ngoài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lĩnh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vực</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kĩ</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riêng</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tử</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Nắm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хáс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саo</a:t>
            </a:r>
            <a:r>
              <a:rPr lang="en-US" sz="24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stretch>
            <a:fillRect/>
          </a:stretch>
        </p:blipFill>
        <p:spPr>
          <a:xfrm>
            <a:off x="866296" y="0"/>
            <a:ext cx="10656732" cy="646232"/>
          </a:xfrm>
          <a:prstGeom prst="rect">
            <a:avLst/>
          </a:prstGeom>
        </p:spPr>
      </p:pic>
    </p:spTree>
    <p:extLst>
      <p:ext uri="{BB962C8B-B14F-4D97-AF65-F5344CB8AC3E}">
        <p14:creationId xmlns:p14="http://schemas.microsoft.com/office/powerpoint/2010/main" val="38394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1074</TotalTime>
  <Words>1938</Words>
  <Application>Microsoft Office PowerPoint</Application>
  <PresentationFormat>Widescreen</PresentationFormat>
  <Paragraphs>101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126</cp:revision>
  <dcterms:created xsi:type="dcterms:W3CDTF">2023-06-21T22:05:51Z</dcterms:created>
  <dcterms:modified xsi:type="dcterms:W3CDTF">2024-03-27T20:03:59Z</dcterms:modified>
</cp:coreProperties>
</file>