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5" r:id="rId4"/>
    <p:sldId id="386" r:id="rId5"/>
    <p:sldId id="258" r:id="rId6"/>
    <p:sldId id="326" r:id="rId7"/>
    <p:sldId id="387" r:id="rId8"/>
    <p:sldId id="388" r:id="rId9"/>
    <p:sldId id="389" r:id="rId10"/>
    <p:sldId id="335" r:id="rId11"/>
    <p:sldId id="390" r:id="rId12"/>
    <p:sldId id="276" r:id="rId13"/>
    <p:sldId id="3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40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p:cNvSpPr/>
          <p:nvPr/>
        </p:nvSpPr>
        <p:spPr>
          <a:xfrm>
            <a:off x="3719146" y="65141"/>
            <a:ext cx="5433646"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10. MẠCH ĐIỆN ĐIỀU KHIỂN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cho biết vai trò của các mô đun cảm biến có ở Hình 10.7.</a:t>
            </a:r>
          </a:p>
        </p:txBody>
      </p:sp>
      <p:pic>
        <p:nvPicPr>
          <p:cNvPr id="5" name="Picture 4"/>
          <p:cNvPicPr>
            <a:picLocks noChangeAspect="1"/>
          </p:cNvPicPr>
          <p:nvPr/>
        </p:nvPicPr>
        <p:blipFill>
          <a:blip r:embed="rId3"/>
          <a:stretch>
            <a:fillRect/>
          </a:stretch>
        </p:blipFill>
        <p:spPr>
          <a:xfrm>
            <a:off x="1875453" y="1268964"/>
            <a:ext cx="9227976" cy="5066522"/>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cho biết vai trò của các mô đun cảm biến có ở Hình 10.7.</a:t>
            </a:r>
          </a:p>
        </p:txBody>
      </p:sp>
      <p:pic>
        <p:nvPicPr>
          <p:cNvPr id="5" name="Picture 4"/>
          <p:cNvPicPr>
            <a:picLocks noChangeAspect="1"/>
          </p:cNvPicPr>
          <p:nvPr/>
        </p:nvPicPr>
        <p:blipFill>
          <a:blip r:embed="rId3"/>
          <a:stretch>
            <a:fillRect/>
          </a:stretch>
        </p:blipFill>
        <p:spPr>
          <a:xfrm>
            <a:off x="316102" y="1095611"/>
            <a:ext cx="5170298" cy="5529124"/>
          </a:xfrm>
          <a:prstGeom prst="rect">
            <a:avLst/>
          </a:prstGeom>
        </p:spPr>
      </p:pic>
      <p:sp>
        <p:nvSpPr>
          <p:cNvPr id="2" name="Rectangle 1"/>
          <p:cNvSpPr/>
          <p:nvPr/>
        </p:nvSpPr>
        <p:spPr>
          <a:xfrm>
            <a:off x="5666672" y="1095611"/>
            <a:ext cx="6096000" cy="5693866"/>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Bài 1.</a:t>
            </a:r>
          </a:p>
          <a:p>
            <a:r>
              <a:rPr lang="vi-VN" sz="280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val="9634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12649" y="230832"/>
            <a:ext cx="3546448"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1332027"/>
            <a:ext cx="11537795" cy="1938992"/>
          </a:xfrm>
          <a:prstGeom prst="rect">
            <a:avLst/>
          </a:prstGeom>
        </p:spPr>
        <p:txBody>
          <a:bodyPr wrap="square">
            <a:spAutoFit/>
          </a:bodyPr>
          <a:lstStyle/>
          <a:p>
            <a:r>
              <a:rPr lang="vi-VN" sz="4000" dirty="0"/>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hãy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vai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trò</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đun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cảm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chuyển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ứng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dụng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tế</a:t>
            </a:r>
            <a:r>
              <a:rPr lang="en-US" sz="4000" b="1" dirty="0">
                <a:latin typeface="Times New Roman" panose="02020603050405020304" pitchFamily="18" charset="0"/>
                <a:cs typeface="Times New Roman" panose="02020603050405020304" pitchFamily="18" charset="0"/>
              </a:rPr>
              <a:t>.</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754326"/>
          </a:xfrm>
          <a:prstGeom prst="rect">
            <a:avLst/>
          </a:prstGeom>
        </p:spPr>
        <p:txBody>
          <a:bodyPr wrap="square">
            <a:spAutoFit/>
          </a:bodyPr>
          <a:lstStyle/>
          <a:p>
            <a:r>
              <a:rPr lang="vi-VN" sz="3600" dirty="0"/>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trò</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đun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a:t>
            </a:r>
            <a:r>
              <a:rPr lang="en-US" sz="3600" b="1" dirty="0">
                <a:latin typeface="Times New Roman" panose="02020603050405020304" pitchFamily="18" charset="0"/>
                <a:cs typeface="Times New Roman" panose="02020603050405020304" pitchFamily="18" charset="0"/>
              </a:rPr>
              <a:t>.</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96094" y="2111302"/>
            <a:ext cx="11667437" cy="3970318"/>
          </a:xfrm>
          <a:prstGeom prst="rect">
            <a:avLst/>
          </a:prstGeom>
        </p:spPr>
        <p:txBody>
          <a:bodyPr wrap="square">
            <a:spAutoFit/>
          </a:bodyPr>
          <a:lstStyle/>
          <a:p>
            <a:r>
              <a:rPr lang="vi-VN" sz="3600" b="1" dirty="0">
                <a:solidFill>
                  <a:srgbClr val="0000FF"/>
                </a:solidFill>
                <a:latin typeface="Times New Roman" panose="02020603050405020304" pitchFamily="18" charset="0"/>
                <a:cs typeface="Times New Roman" panose="02020603050405020304" pitchFamily="18" charset="0"/>
              </a:rPr>
              <a:t>Cảm biến chuyển động là cảm biến có khả năng nhận biết được một vật di chuyển vào vùng mà cảm biến hoạt động. </a:t>
            </a:r>
          </a:p>
          <a:p>
            <a:r>
              <a:rPr lang="vi-VN" sz="3600" b="1" dirty="0">
                <a:solidFill>
                  <a:srgbClr val="0000FF"/>
                </a:solidFill>
                <a:latin typeface="Times New Roman" panose="02020603050405020304" pitchFamily="18" charset="0"/>
                <a:cs typeface="Times New Roman" panose="02020603050405020304" pitchFamily="18" charset="0"/>
              </a:rPr>
              <a:t>Ứng dụng:</a:t>
            </a:r>
          </a:p>
          <a:p>
            <a:r>
              <a:rPr lang="vi-VN" sz="3600" b="1" dirty="0">
                <a:solidFill>
                  <a:srgbClr val="0000FF"/>
                </a:solidFill>
                <a:latin typeface="Times New Roman" panose="02020603050405020304" pitchFamily="18" charset="0"/>
                <a:cs typeface="Times New Roman" panose="02020603050405020304" pitchFamily="18" charset="0"/>
              </a:rPr>
              <a:t>- Giúp phát hiện được sự xuất hiện của các đối tượng khác trong ngôi nhà của mình.</a:t>
            </a:r>
          </a:p>
          <a:p>
            <a:r>
              <a:rPr lang="vi-VN" sz="3600" b="1" dirty="0">
                <a:solidFill>
                  <a:srgbClr val="0000FF"/>
                </a:solidFill>
                <a:latin typeface="Times New Roman" panose="02020603050405020304" pitchFamily="18" charset="0"/>
                <a:cs typeface="Times New Roman" panose="02020603050405020304" pitchFamily="18" charset="0"/>
              </a:rPr>
              <a:t>- Lắp đặt cảm biến chuyển động kết hợp với hệ thống ánh sáng sẽ giúp đèn tự động được bật lên. </a:t>
            </a:r>
          </a:p>
        </p:txBody>
      </p:sp>
    </p:spTree>
    <p:extLst>
      <p:ext uri="{BB962C8B-B14F-4D97-AF65-F5344CB8AC3E}">
        <p14:creationId xmlns:p14="http://schemas.microsoft.com/office/powerpoint/2010/main" val="3807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Cloud Callout 1"/>
          <p:cNvSpPr/>
          <p:nvPr/>
        </p:nvSpPr>
        <p:spPr>
          <a:xfrm>
            <a:off x="7097487" y="80354"/>
            <a:ext cx="4993670"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mô</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đun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cảm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mạch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khiển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10.1.</a:t>
            </a:r>
          </a:p>
        </p:txBody>
      </p:sp>
      <p:pic>
        <p:nvPicPr>
          <p:cNvPr id="4" name="Picture 3"/>
          <p:cNvPicPr>
            <a:picLocks noChangeAspect="1"/>
          </p:cNvPicPr>
          <p:nvPr/>
        </p:nvPicPr>
        <p:blipFill>
          <a:blip r:embed="rId2"/>
          <a:stretch>
            <a:fillRect/>
          </a:stretch>
        </p:blipFill>
        <p:spPr>
          <a:xfrm>
            <a:off x="947680" y="448409"/>
            <a:ext cx="5724640" cy="3577654"/>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98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Mô</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đun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cảm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khí</a:t>
            </a:r>
            <a:r>
              <a:rPr lang="en-US" sz="3600" b="1" dirty="0">
                <a:solidFill>
                  <a:srgbClr val="0000FF"/>
                </a:solidFill>
                <a:latin typeface="Times New Roman" panose="02020603050405020304" pitchFamily="18" charset="0"/>
                <a:cs typeface="Times New Roman" panose="02020603050405020304" pitchFamily="18" charset="0"/>
              </a:rPr>
              <a:t> metal</a:t>
            </a: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Mạch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khiển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cảm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khí</a:t>
            </a:r>
            <a:r>
              <a:rPr lang="en-US" sz="3600" b="1" dirty="0">
                <a:solidFill>
                  <a:srgbClr val="0000FF"/>
                </a:solidFill>
                <a:latin typeface="Times New Roman" panose="02020603050405020304" pitchFamily="18" charset="0"/>
                <a:cs typeface="Times New Roman" panose="02020603050405020304" pitchFamily="18" charset="0"/>
              </a:rPr>
              <a:t> metal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hợp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đèn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
            </a:r>
            <a:br>
              <a:rPr lang="en-US" sz="3600" b="1" dirty="0">
                <a:solidFill>
                  <a:srgbClr val="0000FF"/>
                </a:solidFill>
                <a:latin typeface="Times New Roman" panose="02020603050405020304" pitchFamily="18" charset="0"/>
                <a:cs typeface="Times New Roman" panose="02020603050405020304" pitchFamily="18" charset="0"/>
              </a:rPr>
            </a:b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47680" y="448409"/>
            <a:ext cx="5724640" cy="3577654"/>
          </a:xfrm>
          <a:prstGeom prst="rect">
            <a:avLst/>
          </a:prstGeom>
        </p:spPr>
      </p:pic>
    </p:spTree>
    <p:extLst>
      <p:ext uri="{BB962C8B-B14F-4D97-AF65-F5344CB8AC3E}">
        <p14:creationId xmlns:p14="http://schemas.microsoft.com/office/powerpoint/2010/main" val="85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36266"/>
            <a:ext cx="1180011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827588" algn="l"/>
                <a:tab pos="4829175" algn="l"/>
              </a:tabLst>
            </a:pP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547396" y="99461"/>
            <a:ext cx="11644604"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Q</a:t>
            </a:r>
            <a:r>
              <a:rPr lang="en-US" sz="2800" b="1" dirty="0" err="1" smtClean="0">
                <a:latin typeface="Times New Roman" panose="02020603050405020304" pitchFamily="18" charset="0"/>
                <a:cs typeface="Times New Roman" panose="02020603050405020304" pitchFamily="18" charset="0"/>
              </a:rPr>
              <a:t>uan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10.2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1617148" y="659486"/>
            <a:ext cx="7340240" cy="3282838"/>
          </a:xfrm>
          <a:prstGeom prst="rect">
            <a:avLst/>
          </a:prstGeom>
        </p:spPr>
      </p:pic>
      <p:sp>
        <p:nvSpPr>
          <p:cNvPr id="2" name="Rectangle 1"/>
          <p:cNvSpPr/>
          <p:nvPr/>
        </p:nvSpPr>
        <p:spPr>
          <a:xfrm>
            <a:off x="547396" y="3942324"/>
            <a:ext cx="11369301" cy="2862322"/>
          </a:xfrm>
          <a:prstGeom prst="rect">
            <a:avLst/>
          </a:prstGeom>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 Phụ tải điện trở có thể được tìm thấy trong các thiết bị như: Đèn sợi đốt; Lò nướng bánh mì; Lò nướng; Lò sưởi điện...</a:t>
            </a:r>
          </a:p>
          <a:p>
            <a:r>
              <a:rPr lang="vi-VN" sz="3600" dirty="0">
                <a:solidFill>
                  <a:srgbClr val="FF0000"/>
                </a:solidFill>
                <a:latin typeface="Times New Roman" panose="02020603050405020304" pitchFamily="18" charset="0"/>
                <a:cs typeface="Times New Roman" panose="02020603050405020304" pitchFamily="18" charset="0"/>
              </a:rPr>
              <a:t>- Tải trọng cảm ứng có thể được tìm thấy trong các thiết bị như: Máy rửa bát; Máy giặt; Tủ lạnh; Máy điều hoà; Xe máy điện...</a:t>
            </a:r>
          </a:p>
        </p:txBody>
      </p:sp>
    </p:spTree>
    <p:extLst>
      <p:ext uri="{BB962C8B-B14F-4D97-AF65-F5344CB8AC3E}">
        <p14:creationId xmlns:p14="http://schemas.microsoft.com/office/powerpoint/2010/main" val="33377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36266"/>
            <a:ext cx="1180011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827588" algn="l"/>
                <a:tab pos="4829175" algn="l"/>
              </a:tabLst>
            </a:pP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547396" y="99461"/>
            <a:ext cx="11644604" cy="646331"/>
          </a:xfrm>
          <a:prstGeom prst="rect">
            <a:avLst/>
          </a:prstGeom>
        </p:spPr>
        <p:txBody>
          <a:bodyPr wrap="square">
            <a:spAutoFit/>
          </a:bodyPr>
          <a:lstStyle/>
          <a:p>
            <a:r>
              <a:rPr lang="en-US" sz="3600" b="1" dirty="0" err="1">
                <a:latin typeface="Times New Roman" panose="02020603050405020304" pitchFamily="18" charset="0"/>
                <a:cs typeface="Times New Roman" panose="02020603050405020304" pitchFamily="18" charset="0"/>
              </a:rPr>
              <a:t>Q</a:t>
            </a:r>
            <a:r>
              <a:rPr lang="en-US" sz="3600" b="1" dirty="0" err="1" smtClean="0">
                <a:latin typeface="Times New Roman" panose="02020603050405020304" pitchFamily="18" charset="0"/>
                <a:cs typeface="Times New Roman" panose="02020603050405020304" pitchFamily="18" charset="0"/>
              </a:rPr>
              <a:t>uan</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10.2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a:t>
            </a:r>
            <a:r>
              <a:rPr lang="en-US" sz="3600" b="1"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437277" y="1790195"/>
            <a:ext cx="11331936" cy="5068078"/>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81770" y="1021353"/>
            <a:ext cx="11582400" cy="563231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1.Sơ </a:t>
            </a:r>
            <a:r>
              <a:rPr lang="en-US" sz="3600" b="1" dirty="0" err="1">
                <a:latin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khiển</a:t>
            </a:r>
            <a:endParaRPr lang="en-US" sz="3600" b="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gồm</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3442416" y="196791"/>
            <a:ext cx="6380010"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p:cNvSpPr/>
          <p:nvPr/>
        </p:nvSpPr>
        <p:spPr>
          <a:xfrm>
            <a:off x="35164" y="184781"/>
            <a:ext cx="12245326" cy="255454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SỐ 1</a:t>
            </a:r>
          </a:p>
          <a:p>
            <a:r>
              <a:rPr lang="en-US" sz="3200" b="1" dirty="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modul</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đun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10.5.</a:t>
            </a:r>
          </a:p>
        </p:txBody>
      </p:sp>
      <p:pic>
        <p:nvPicPr>
          <p:cNvPr id="5" name="Picture 4"/>
          <p:cNvPicPr>
            <a:picLocks noChangeAspect="1"/>
          </p:cNvPicPr>
          <p:nvPr/>
        </p:nvPicPr>
        <p:blipFill>
          <a:blip r:embed="rId2"/>
          <a:stretch>
            <a:fillRect/>
          </a:stretch>
        </p:blipFill>
        <p:spPr>
          <a:xfrm>
            <a:off x="581006" y="2877707"/>
            <a:ext cx="10627567" cy="3980293"/>
          </a:xfrm>
          <a:prstGeom prst="rect">
            <a:avLst/>
          </a:prstGeom>
        </p:spPr>
      </p:pic>
    </p:spTree>
    <p:extLst>
      <p:ext uri="{BB962C8B-B14F-4D97-AF65-F5344CB8AC3E}">
        <p14:creationId xmlns:p14="http://schemas.microsoft.com/office/powerpoint/2010/main" val="42219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99532" y="152243"/>
            <a:ext cx="4054191" cy="749873"/>
          </a:xfrm>
          <a:prstGeom prst="rect">
            <a:avLst/>
          </a:prstGeom>
        </p:spPr>
      </p:pic>
      <p:sp>
        <p:nvSpPr>
          <p:cNvPr id="6" name="Rectangle 5"/>
          <p:cNvSpPr/>
          <p:nvPr/>
        </p:nvSpPr>
        <p:spPr>
          <a:xfrm>
            <a:off x="214604" y="637917"/>
            <a:ext cx="11588620" cy="3693319"/>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1.Modul cảm biến là thiết bị điện tử bao gồm mạch điện từ cùng với cảm biến có chức năng phát hiện và phản hồi một số loại tín hiệu đầu vào từ môi trường.</a:t>
            </a:r>
          </a:p>
          <a:p>
            <a:r>
              <a:rPr lang="vi-VN" dirty="0">
                <a:solidFill>
                  <a:srgbClr val="FF0000"/>
                </a:solidFill>
                <a:latin typeface="Times New Roman" panose="02020603050405020304" pitchFamily="18" charset="0"/>
                <a:cs typeface="Times New Roman" panose="02020603050405020304" pitchFamily="18" charset="0"/>
              </a:rPr>
              <a:t>2. Một số modul cám ứng thông dụng</a:t>
            </a:r>
          </a:p>
          <a:p>
            <a:r>
              <a:rPr lang="vi-VN" dirty="0">
                <a:solidFill>
                  <a:srgbClr val="FF0000"/>
                </a:solidFill>
                <a:latin typeface="Times New Roman" panose="02020603050405020304" pitchFamily="18" charset="0"/>
                <a:cs typeface="Times New Roman" panose="02020603050405020304" pitchFamily="18" charset="0"/>
              </a:rPr>
              <a:t>- Mô đun cảm biến ánh sáng</a:t>
            </a:r>
          </a:p>
          <a:p>
            <a:r>
              <a:rPr lang="vi-VN" dirty="0">
                <a:solidFill>
                  <a:srgbClr val="FF0000"/>
                </a:solidFill>
                <a:latin typeface="Times New Roman" panose="02020603050405020304" pitchFamily="18" charset="0"/>
                <a:cs typeface="Times New Roman" panose="02020603050405020304" pitchFamily="18" charset="0"/>
              </a:rPr>
              <a:t>- Mô đun cảm biến nhiệt độ</a:t>
            </a:r>
          </a:p>
          <a:p>
            <a:r>
              <a:rPr lang="vi-VN" dirty="0">
                <a:solidFill>
                  <a:srgbClr val="FF0000"/>
                </a:solidFill>
                <a:latin typeface="Times New Roman" panose="02020603050405020304" pitchFamily="18" charset="0"/>
                <a:cs typeface="Times New Roman" panose="02020603050405020304" pitchFamily="18" charset="0"/>
              </a:rPr>
              <a:t>- Mô đun cảm biến độ ẩm</a:t>
            </a:r>
          </a:p>
          <a:p>
            <a:r>
              <a:rPr lang="vi-VN" dirty="0">
                <a:solidFill>
                  <a:srgbClr val="FF0000"/>
                </a:solidFill>
                <a:latin typeface="Times New Roman" panose="02020603050405020304" pitchFamily="18" charset="0"/>
                <a:cs typeface="Times New Roman" panose="02020603050405020304" pitchFamily="18" charset="0"/>
              </a:rPr>
              <a:t>- Mô đun cảm biến có tín hiệu phản hồi dạng tín hiệu tương tự và tín hiệu số</a:t>
            </a:r>
          </a:p>
          <a:p>
            <a:r>
              <a:rPr lang="vi-VN" dirty="0">
                <a:solidFill>
                  <a:srgbClr val="FF0000"/>
                </a:solidFill>
                <a:latin typeface="Times New Roman" panose="02020603050405020304" pitchFamily="18" charset="0"/>
                <a:cs typeface="Times New Roman" panose="02020603050405020304" pitchFamily="18" charset="0"/>
              </a:rPr>
              <a:t>- Công tắc tự động dùng cảm biến hồng ngoại</a:t>
            </a:r>
          </a:p>
          <a:p>
            <a:r>
              <a:rPr lang="vi-VN" dirty="0">
                <a:solidFill>
                  <a:srgbClr val="FF0000"/>
                </a:solidFill>
                <a:latin typeface="Times New Roman" panose="02020603050405020304" pitchFamily="18" charset="0"/>
                <a:cs typeface="Times New Roman" panose="02020603050405020304" pitchFamily="18" charset="0"/>
              </a:rPr>
              <a:t>3. Chức năng của một số modul cám ứng thông dụng</a:t>
            </a:r>
          </a:p>
          <a:p>
            <a:r>
              <a:rPr lang="vi-VN" dirty="0">
                <a:solidFill>
                  <a:srgbClr val="FF0000"/>
                </a:solidFill>
                <a:latin typeface="Times New Roman" panose="02020603050405020304" pitchFamily="18" charset="0"/>
                <a:cs typeface="Times New Roman" panose="02020603050405020304" pitchFamily="18" charset="0"/>
              </a:rPr>
              <a:t>- Modul cảm biến độ ẩm: có vai trò phát hiện và phản hồi về giá trị độ ẩm hoặc mức nước cho mạch điện điều khiển</a:t>
            </a:r>
          </a:p>
          <a:p>
            <a:r>
              <a:rPr lang="vi-VN" dirty="0">
                <a:solidFill>
                  <a:srgbClr val="FF0000"/>
                </a:solidFill>
                <a:latin typeface="Times New Roman" panose="02020603050405020304" pitchFamily="18" charset="0"/>
                <a:cs typeface="Times New Roman" panose="02020603050405020304" pitchFamily="18" charset="0"/>
              </a:rPr>
              <a:t>- Mudul cảm biến nhiệt độ: có vai trò phát hiện và phản hồi giá trị về nhiệt độ cho mạch điện điều khiển.</a:t>
            </a:r>
          </a:p>
          <a:p>
            <a:r>
              <a:rPr lang="vi-VN" dirty="0">
                <a:solidFill>
                  <a:srgbClr val="FF0000"/>
                </a:solidFill>
                <a:latin typeface="Times New Roman" panose="02020603050405020304" pitchFamily="18" charset="0"/>
                <a:cs typeface="Times New Roman" panose="02020603050405020304" pitchFamily="18" charset="0"/>
              </a:rPr>
              <a:t>- Modul cảm biến ánh sáng: có vai trò phát hiện và phản hồi cường độ ánh sáng cho mạch điện điều khiển</a:t>
            </a:r>
          </a:p>
          <a:p>
            <a:r>
              <a:rPr lang="vi-VN" dirty="0">
                <a:solidFill>
                  <a:srgbClr val="FF0000"/>
                </a:solidFill>
                <a:latin typeface="Times New Roman" panose="02020603050405020304" pitchFamily="18" charset="0"/>
                <a:cs typeface="Times New Roman" panose="02020603050405020304" pitchFamily="18" charset="0"/>
              </a:rPr>
              <a:t>4.</a:t>
            </a:r>
          </a:p>
        </p:txBody>
      </p:sp>
      <p:pic>
        <p:nvPicPr>
          <p:cNvPr id="7" name="Picture 6"/>
          <p:cNvPicPr>
            <a:picLocks noChangeAspect="1"/>
          </p:cNvPicPr>
          <p:nvPr/>
        </p:nvPicPr>
        <p:blipFill>
          <a:blip r:embed="rId3"/>
          <a:stretch>
            <a:fillRect/>
          </a:stretch>
        </p:blipFill>
        <p:spPr>
          <a:xfrm>
            <a:off x="895740" y="4199940"/>
            <a:ext cx="10711542" cy="2480778"/>
          </a:xfrm>
          <a:prstGeom prst="rect">
            <a:avLst/>
          </a:prstGeom>
        </p:spPr>
      </p:pic>
    </p:spTree>
    <p:extLst>
      <p:ext uri="{BB962C8B-B14F-4D97-AF65-F5344CB8AC3E}">
        <p14:creationId xmlns:p14="http://schemas.microsoft.com/office/powerpoint/2010/main" val="22510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637097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Modul cám biến</a:t>
            </a:r>
          </a:p>
          <a:p>
            <a:r>
              <a:rPr lang="en-US" sz="2400">
                <a:latin typeface="Times New Roman" panose="02020603050405020304" pitchFamily="18" charset="0"/>
                <a:cs typeface="Times New Roman" panose="02020603050405020304" pitchFamily="18" charset="0"/>
              </a:rPr>
              <a:t>- Modul cảm biến là thiết bị điện tử bao gồm mạch điện từ cùng với cảm biến có chức năng phát hiện và phản hồi một số loại tín hiệu đầu vào từ  môi trường.</a:t>
            </a:r>
          </a:p>
          <a:p>
            <a:r>
              <a:rPr lang="en-US" sz="2400">
                <a:latin typeface="Times New Roman" panose="02020603050405020304" pitchFamily="18" charset="0"/>
                <a:cs typeface="Times New Roman" panose="02020603050405020304" pitchFamily="18" charset="0"/>
              </a:rPr>
              <a:t>- Phân loại modul cảm biến</a:t>
            </a:r>
          </a:p>
          <a:p>
            <a:r>
              <a:rPr lang="en-US" sz="2400">
                <a:latin typeface="Times New Roman" panose="02020603050405020304" pitchFamily="18" charset="0"/>
                <a:cs typeface="Times New Roman" panose="02020603050405020304" pitchFamily="18" charset="0"/>
              </a:rPr>
              <a:t>+ Phân loại modul cảm biến dựa theo tên gọi và chức năng của cảm biến nối vào mạch điện tử. VD: modul cám biến ánh sáng</a:t>
            </a:r>
          </a:p>
          <a:p>
            <a:r>
              <a:rPr lang="en-US" sz="2400">
                <a:latin typeface="Times New Roman" panose="02020603050405020304" pitchFamily="18" charset="0"/>
                <a:cs typeface="Times New Roman" panose="02020603050405020304" pitchFamily="18" charset="0"/>
              </a:rPr>
              <a:t>+ Phân loại  dựa theo dạng tín hiệu phản hồi cho mạch điện điều khiển: VD: modul cảm biến có tín hiệu phản hồi dạng tín hiệu tương tự và tín hiệu số</a:t>
            </a:r>
          </a:p>
          <a:p>
            <a:r>
              <a:rPr lang="en-US" sz="2400">
                <a:latin typeface="Times New Roman" panose="02020603050405020304" pitchFamily="18" charset="0"/>
                <a:cs typeface="Times New Roman" panose="02020603050405020304" pitchFamily="18" charset="0"/>
              </a:rPr>
              <a:t>2.1. Modul cảm biến độ ẩm</a:t>
            </a:r>
          </a:p>
          <a:p>
            <a:r>
              <a:rPr lang="en-US" sz="2400">
                <a:latin typeface="Times New Roman" panose="02020603050405020304" pitchFamily="18" charset="0"/>
                <a:cs typeface="Times New Roman" panose="02020603050405020304" pitchFamily="18" charset="0"/>
              </a:rPr>
              <a:t>- Modul cảm biến độ ẩm: có vai trò phát hiện và phản hồi về giá trị độ ẩm hoặc mức nước cho mạch điện điều khiển.</a:t>
            </a:r>
          </a:p>
          <a:p>
            <a:r>
              <a:rPr lang="en-US" sz="2400">
                <a:latin typeface="Times New Roman" panose="02020603050405020304" pitchFamily="18" charset="0"/>
                <a:cs typeface="Times New Roman" panose="02020603050405020304" pitchFamily="18" charset="0"/>
              </a:rPr>
              <a:t>2.2. Mudul cảm biến nhiệt độ</a:t>
            </a:r>
          </a:p>
          <a:p>
            <a:r>
              <a:rPr lang="en-US" sz="2400">
                <a:latin typeface="Times New Roman" panose="02020603050405020304" pitchFamily="18" charset="0"/>
                <a:cs typeface="Times New Roman" panose="02020603050405020304" pitchFamily="18" charset="0"/>
              </a:rPr>
              <a:t>- Mudul cảm biến nhiệt độ: có vai trò phát hiện và phản hồi giá trị về nhiệt độ cho mạch điện điều khiển.</a:t>
            </a:r>
          </a:p>
          <a:p>
            <a:r>
              <a:rPr lang="en-US" sz="2400">
                <a:latin typeface="Times New Roman" panose="02020603050405020304" pitchFamily="18" charset="0"/>
                <a:cs typeface="Times New Roman" panose="02020603050405020304" pitchFamily="18" charset="0"/>
              </a:rPr>
              <a:t>2.3. Modul cảm biến ánh sáng</a:t>
            </a:r>
          </a:p>
          <a:p>
            <a:r>
              <a:rPr lang="en-US" sz="2400">
                <a:latin typeface="Times New Roman" panose="02020603050405020304" pitchFamily="18" charset="0"/>
                <a:cs typeface="Times New Roman" panose="02020603050405020304" pitchFamily="18" charset="0"/>
              </a:rPr>
              <a:t>- Modul cảm biến ánh sáng: có vai trò phát hiện và phản hồi cường độ ánh sáng cho mạch điện điều khiển</a:t>
            </a:r>
          </a:p>
        </p:txBody>
      </p:sp>
      <p:pic>
        <p:nvPicPr>
          <p:cNvPr id="2" name="Picture 1"/>
          <p:cNvPicPr>
            <a:picLocks noChangeAspect="1"/>
          </p:cNvPicPr>
          <p:nvPr/>
        </p:nvPicPr>
        <p:blipFill>
          <a:blip r:embed="rId3"/>
          <a:stretch>
            <a:fillRect/>
          </a:stretch>
        </p:blipFill>
        <p:spPr>
          <a:xfrm>
            <a:off x="3334261" y="110758"/>
            <a:ext cx="5523455" cy="646232"/>
          </a:xfrm>
          <a:prstGeom prst="rect">
            <a:avLst/>
          </a:prstGeom>
        </p:spPr>
      </p:pic>
    </p:spTree>
    <p:extLst>
      <p:ext uri="{BB962C8B-B14F-4D97-AF65-F5344CB8AC3E}">
        <p14:creationId xmlns:p14="http://schemas.microsoft.com/office/powerpoint/2010/main"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1013</TotalTime>
  <Words>898</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109</cp:revision>
  <dcterms:created xsi:type="dcterms:W3CDTF">2023-06-21T22:05:51Z</dcterms:created>
  <dcterms:modified xsi:type="dcterms:W3CDTF">2024-03-12T11:20:30Z</dcterms:modified>
</cp:coreProperties>
</file>