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441" r:id="rId4"/>
    <p:sldId id="442" r:id="rId5"/>
    <p:sldId id="443" r:id="rId6"/>
    <p:sldId id="444" r:id="rId7"/>
    <p:sldId id="445" r:id="rId8"/>
    <p:sldId id="44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688" y="134035"/>
            <a:ext cx="11596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 1. THIẾT KẾ VÀ LẮP RÁP MÔ HÌNH CÁNH TAY RÔ BỐT THỦY LỰC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85" y="1019908"/>
            <a:ext cx="11007969" cy="57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6783977" y="80354"/>
            <a:ext cx="5307179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1" y="149469"/>
            <a:ext cx="5372100" cy="2708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35" y="3086100"/>
            <a:ext cx="5379427" cy="36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1" y="149469"/>
            <a:ext cx="5372100" cy="2708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35" y="3086100"/>
            <a:ext cx="5379427" cy="3685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5641" y="6174557"/>
            <a:ext cx="520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cánh tay rô bốt thủy lực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4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958" y="955831"/>
            <a:ext cx="114975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1.Mục tiêu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và lắp ráp mô hình cánh tay rô bốt thủy lực để gắp và di chuyển vật thể.</a:t>
            </a: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2.Yêu cầu của dự án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Mô hình có thể thực hiện chuyển động cần thiết để gắp vật thể di chuyển xoay qua lại.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Hệ thống cánh tay rô bốt có thể thực hiện bốn chuyển động nhờ vào bốn cặp xi lanh thủy lực.</a:t>
            </a: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Tiêu chí đánh giá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dự án đánh giá theo tiêu chí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cánh tay rô bốt thủy lực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Mô hình được lắp ráp chức chắn, bố cục gọn đẹp.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Mô hình có thể thực hiện được các chuyển động cần thiết để gắp vật thể và chuyển động xoay qua lại.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Bản thuyết minh dự án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Bản vẽ thiết kế rõ ràng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Tính toán các kích thước chính dùng để chế tạo mô hình hợp lý.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0169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792" y="876693"/>
            <a:ext cx="3801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4. Dụng cụ, thiết bị, vật liệu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92" y="0"/>
            <a:ext cx="11601694" cy="118272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788674"/>
              </p:ext>
            </p:extLst>
          </p:nvPr>
        </p:nvGraphicFramePr>
        <p:xfrm>
          <a:off x="347792" y="1483845"/>
          <a:ext cx="11369727" cy="5364480"/>
        </p:xfrm>
        <a:graphic>
          <a:graphicData uri="http://schemas.openxmlformats.org/drawingml/2006/table">
            <a:tbl>
              <a:tblPr firstRow="1" firstCol="1" bandRow="1"/>
              <a:tblGrid>
                <a:gridCol w="975761">
                  <a:extLst>
                    <a:ext uri="{9D8B030D-6E8A-4147-A177-3AD203B41FA5}">
                      <a16:colId xmlns:a16="http://schemas.microsoft.com/office/drawing/2014/main" val="749950157"/>
                    </a:ext>
                  </a:extLst>
                </a:gridCol>
                <a:gridCol w="4348496">
                  <a:extLst>
                    <a:ext uri="{9D8B030D-6E8A-4147-A177-3AD203B41FA5}">
                      <a16:colId xmlns:a16="http://schemas.microsoft.com/office/drawing/2014/main" val="129109453"/>
                    </a:ext>
                  </a:extLst>
                </a:gridCol>
                <a:gridCol w="1484852">
                  <a:extLst>
                    <a:ext uri="{9D8B030D-6E8A-4147-A177-3AD203B41FA5}">
                      <a16:colId xmlns:a16="http://schemas.microsoft.com/office/drawing/2014/main" val="3608823958"/>
                    </a:ext>
                  </a:extLst>
                </a:gridCol>
                <a:gridCol w="1685441">
                  <a:extLst>
                    <a:ext uri="{9D8B030D-6E8A-4147-A177-3AD203B41FA5}">
                      <a16:colId xmlns:a16="http://schemas.microsoft.com/office/drawing/2014/main" val="1291122038"/>
                    </a:ext>
                  </a:extLst>
                </a:gridCol>
                <a:gridCol w="2875177">
                  <a:extLst>
                    <a:ext uri="{9D8B030D-6E8A-4147-A177-3AD203B41FA5}">
                      <a16:colId xmlns:a16="http://schemas.microsoft.com/office/drawing/2014/main" val="3466599710"/>
                    </a:ext>
                  </a:extLst>
                </a:gridCol>
              </a:tblGrid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 cụ, thiết bị, vật liệu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 chú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597148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466247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Dao rọc giấy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931644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Súng bắn keo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617505"/>
                  </a:ext>
                </a:extLst>
              </a:tr>
              <a:tr h="66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Bìa giấy các tông kích thước 50cmx50cm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 ván gỗ, mica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418475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 lanh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50743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Ống nhựa mềm dài 20cm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Sợi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360288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 kem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466323"/>
                  </a:ext>
                </a:extLst>
              </a:tr>
              <a:tr h="66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Dây kẽm dài 10cm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kính vừa tới đầu xi lanh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367482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Dây rút nhựa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Sợi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764146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Băng keo hai mặt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435931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Giấy vẽ khổ A4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574725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Bút chì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758960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Thước đo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973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80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06" y="0"/>
            <a:ext cx="11601694" cy="1182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76026" y="901205"/>
            <a:ext cx="74159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Phân tích các thao tác (chuyển động) chính mà cánh tay rô bốt cần có để thực hiện được công việc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2.Tìm hiểu các dạng chuyển động của hệ thống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Lựa chọn và thiết kế cơ cấu truyền và biến đổi chuyển động thích hợp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Vẽ thiết kế, gia công và lắp ráp hoàn chỉnh mô hình.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Vận hành mô hình để gắp và di chuyển vật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43" y="901205"/>
            <a:ext cx="4383469" cy="5262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543" y="6168897"/>
            <a:ext cx="426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D1.1, Mô hình cánh tay rô bốt thủy lực</a:t>
            </a:r>
            <a:endParaRPr 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87" y="0"/>
            <a:ext cx="11601694" cy="1182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9897" y="1288645"/>
            <a:ext cx="1069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thực hiện nhiệm vụ dự án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Công việc cần làm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thực hiện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thực hiện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và dụng cụ thực hiện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Địa điểm thực hiện</a:t>
            </a:r>
          </a:p>
        </p:txBody>
      </p:sp>
    </p:spTree>
    <p:extLst>
      <p:ext uri="{BB962C8B-B14F-4D97-AF65-F5344CB8AC3E}">
        <p14:creationId xmlns:p14="http://schemas.microsoft.com/office/powerpoint/2010/main" val="28879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432" y="0"/>
            <a:ext cx="1188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ĐÁNH GIÁ SỐ 1: ĐÁNH GIÁ BẢN BÁO CÁO DỰ ÁN THIẾT KẾ VÀ LẮP RÁP MÔ HÌNH CÁNH TAY RÔ BỐT THỦY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351391"/>
              </p:ext>
            </p:extLst>
          </p:nvPr>
        </p:nvGraphicFramePr>
        <p:xfrm>
          <a:off x="298939" y="646331"/>
          <a:ext cx="11781692" cy="5739956"/>
        </p:xfrm>
        <a:graphic>
          <a:graphicData uri="http://schemas.openxmlformats.org/drawingml/2006/table">
            <a:tbl>
              <a:tblPr firstRow="1" firstCol="1" bandRow="1"/>
              <a:tblGrid>
                <a:gridCol w="1011924">
                  <a:extLst>
                    <a:ext uri="{9D8B030D-6E8A-4147-A177-3AD203B41FA5}">
                      <a16:colId xmlns:a16="http://schemas.microsoft.com/office/drawing/2014/main" val="403113984"/>
                    </a:ext>
                  </a:extLst>
                </a:gridCol>
                <a:gridCol w="2258814">
                  <a:extLst>
                    <a:ext uri="{9D8B030D-6E8A-4147-A177-3AD203B41FA5}">
                      <a16:colId xmlns:a16="http://schemas.microsoft.com/office/drawing/2014/main" val="2539350247"/>
                    </a:ext>
                  </a:extLst>
                </a:gridCol>
                <a:gridCol w="2702540">
                  <a:extLst>
                    <a:ext uri="{9D8B030D-6E8A-4147-A177-3AD203B41FA5}">
                      <a16:colId xmlns:a16="http://schemas.microsoft.com/office/drawing/2014/main" val="776431348"/>
                    </a:ext>
                  </a:extLst>
                </a:gridCol>
                <a:gridCol w="2546468">
                  <a:extLst>
                    <a:ext uri="{9D8B030D-6E8A-4147-A177-3AD203B41FA5}">
                      <a16:colId xmlns:a16="http://schemas.microsoft.com/office/drawing/2014/main" val="1043177189"/>
                    </a:ext>
                  </a:extLst>
                </a:gridCol>
                <a:gridCol w="2215661">
                  <a:extLst>
                    <a:ext uri="{9D8B030D-6E8A-4147-A177-3AD203B41FA5}">
                      <a16:colId xmlns:a16="http://schemas.microsoft.com/office/drawing/2014/main" val="465205433"/>
                    </a:ext>
                  </a:extLst>
                </a:gridCol>
                <a:gridCol w="1046285">
                  <a:extLst>
                    <a:ext uri="{9D8B030D-6E8A-4147-A177-3AD203B41FA5}">
                      <a16:colId xmlns:a16="http://schemas.microsoft.com/office/drawing/2014/main" val="3729256850"/>
                    </a:ext>
                  </a:extLst>
                </a:gridCol>
              </a:tblGrid>
              <a:tr h="900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điểm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904917"/>
                  </a:ext>
                </a:extLst>
              </a:tr>
              <a:tr h="11919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(60%)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Nội dung đảm bảo tính chính xác kiến thức bộ môn</a:t>
                      </a: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Nhiệm vụ của dự án được trình bày đầy đủ, rõ ràng các bức và có sự sáng tạo</a:t>
                      </a: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Thiết kế và lắp ráp được mô hình cánh tay rô bốt thủy lực(8-10 điểm)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Nội dung đảm bảo tính chính xác kiến thức bộ môn</a:t>
                      </a: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Nhiệm vụ của dự án được trình bày đầy đủ, rõ ràng các bước </a:t>
                      </a: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(5-7,5 điểm)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(2-4,5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-Nội dung có những chỗ chưa đảm bảo tính chính xác kiến thức bộ môn.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Nhiệm vụ của dự án được trình bày một cách sơ sài, không rõ ràng các bước, không có hình ảnh minh họa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(0,5- 1,5 điểm)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578641"/>
                  </a:ext>
                </a:extLst>
              </a:tr>
              <a:tr h="18180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(20%)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-Thời gian nộp dự án đúng tiến độ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Cấu trúc bài báo cáo được trình bày rõ ràng, đầy đủ cả ba phần: Mở, thân, kết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Hình ảnh, âm thanh trong bài báo cáo đẹp, phù hợp. Cách thức trình bày sáng tạo, có điển nhấn.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Font chữ chuẩn, màu sắc hài hòa, hiệu ứng vừa đủ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(8-10 điểm)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-Thời gian nộp dự án đúng tiến độ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Cấu trúc bài báo cáo được trình bày rõ ràng, đầy đủ cả ba phần: Mở, thân, kết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Hình ảnh, âm thanh trong bài báo cáo đẹp, phù hợp. </a:t>
                      </a: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Font chữ, màu sắc, hiệu ứng đôi chỗ chưa phù hợp, hài hòa với nội dung</a:t>
                      </a: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(5-7,5 điểm)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Thời gian nộp dự án bị chậm chưa đúng tiến độ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Cấu trúc bài báo cáo được trình bày chưa rõ ràng, không phân biệt đầy đủ cả ba phần: Mở, thân, kết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Hình ảnh, âm thanh trong bài báo cáo đôi khi chưa phù hợp</a:t>
                      </a: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Font chữ, màu sắc, hiệu ứng phần lớn chưa hài hòa, phù hợp với nội dung</a:t>
                      </a: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(2-4,5 điểm)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Thời gian nộp dự án bị chậm so với yêu cầu.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Cấu trúc bài báo cáo không đầy đủ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Hình ảnh, âm thanh trong bài báo cáo phần lớn chưa phù hợp</a:t>
                      </a: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Font chữ, màu sắc, hiệu ứng phần lớn chưa hài hòa, phù hợp với nội dung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(0,5- 1,5 điểm)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547297"/>
                  </a:ext>
                </a:extLst>
              </a:tr>
              <a:tr h="14946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 cách báo cáo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(10%)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Chủ động, tự tin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Giọng nói to, rõ ràng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Làm chủ được thời gian và không gian báo cáo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Sử dụng phi ngôn ngữ tốt, có sự giao lưu với người nghe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(8-10 điểm)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Chủ động, tự tin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Giọng nói rõ ràng nhưng hơi bé.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Làm chủ được thời gian nhưng chưa làm chủ được không gian báo cáo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Sử dụng phi ngôn ngữ chưa tốt, có sự giao lưu với người nghe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(5,5-7,5 điểm</a:t>
                      </a:r>
                      <a:r>
                        <a:rPr lang="en-US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-Chủ động nhưng rụt rè, chưa tự tin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Giọng nói bé, chưa rõ ràng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Chưa làm chủ được thời gian, không gian báo cáo.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Không sử dụng phi ngôn ngữ, chỉ nhìn vào bài báo cáo, không có sự giao lưu với người nghe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(3,5-2,5 điểm)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Ít sự chủ động, chưa được tự tin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Giọng nói bé, rụt rè trong quá trình báo cáo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Không làm chủ được không gian và thời gian báo cáo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Không sử dụng phi ngôn ngữ, không có sự giao lưu với người nghe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(1-3 điểm)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821880"/>
                  </a:ext>
                </a:extLst>
              </a:tr>
              <a:tr h="5099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 câu hỏi bổ trợ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(10%)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-Trả lời câu hỏi chính xác kiến thức bộ môn, tự tin, rõ ràng có sự minh họa</a:t>
                      </a:r>
                    </a:p>
                    <a:p>
                      <a:pPr marL="742950" marR="0" lvl="1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10"/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-Trả lời câu hỏi chính xác kiến thức bộ môn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(5,5-7,5 điểm</a:t>
                      </a:r>
                      <a:r>
                        <a:rPr lang="en-US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-Trả lời câu hỏi đúng một phần kiến thức bộ môn, chưa tự tin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(3,5-4,5 điểm)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-Không trả lời được câu hỏi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(1-3 điểm)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195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19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1174</TotalTime>
  <Words>1276</Words>
  <Application>Microsoft Office PowerPoint</Application>
  <PresentationFormat>Widescreen</PresentationFormat>
  <Paragraphs>197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142</cp:revision>
  <dcterms:created xsi:type="dcterms:W3CDTF">2023-06-21T22:05:51Z</dcterms:created>
  <dcterms:modified xsi:type="dcterms:W3CDTF">2024-01-28T06:40:23Z</dcterms:modified>
</cp:coreProperties>
</file>