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58" r:id="rId5"/>
    <p:sldId id="348" r:id="rId6"/>
    <p:sldId id="303" r:id="rId7"/>
    <p:sldId id="318" r:id="rId8"/>
    <p:sldId id="269" r:id="rId9"/>
    <p:sldId id="349" r:id="rId10"/>
    <p:sldId id="280" r:id="rId11"/>
    <p:sldId id="319" r:id="rId12"/>
    <p:sldId id="350" r:id="rId13"/>
    <p:sldId id="260" r:id="rId14"/>
    <p:sldId id="320" r:id="rId15"/>
    <p:sldId id="321" r:id="rId16"/>
    <p:sldId id="351" r:id="rId17"/>
    <p:sldId id="305" r:id="rId18"/>
    <p:sldId id="322" r:id="rId19"/>
    <p:sldId id="323" r:id="rId20"/>
    <p:sldId id="306" r:id="rId21"/>
    <p:sldId id="324" r:id="rId22"/>
    <p:sldId id="325" r:id="rId23"/>
    <p:sldId id="326" r:id="rId24"/>
    <p:sldId id="327" r:id="rId25"/>
    <p:sldId id="352" r:id="rId26"/>
    <p:sldId id="281" r:id="rId27"/>
    <p:sldId id="328" r:id="rId28"/>
    <p:sldId id="329" r:id="rId29"/>
    <p:sldId id="307" r:id="rId30"/>
    <p:sldId id="330" r:id="rId31"/>
    <p:sldId id="332" r:id="rId32"/>
    <p:sldId id="261" r:id="rId33"/>
    <p:sldId id="333" r:id="rId34"/>
    <p:sldId id="331" r:id="rId35"/>
    <p:sldId id="334" r:id="rId36"/>
    <p:sldId id="335" r:id="rId37"/>
    <p:sldId id="353" r:id="rId38"/>
    <p:sldId id="308" r:id="rId39"/>
    <p:sldId id="336" r:id="rId40"/>
    <p:sldId id="337" r:id="rId41"/>
    <p:sldId id="309" r:id="rId42"/>
    <p:sldId id="338" r:id="rId43"/>
    <p:sldId id="339" r:id="rId44"/>
    <p:sldId id="313" r:id="rId45"/>
    <p:sldId id="340" r:id="rId46"/>
    <p:sldId id="342" r:id="rId47"/>
    <p:sldId id="341" r:id="rId48"/>
    <p:sldId id="343" r:id="rId49"/>
    <p:sldId id="274" r:id="rId50"/>
    <p:sldId id="344" r:id="rId51"/>
    <p:sldId id="314" r:id="rId52"/>
    <p:sldId id="345" r:id="rId53"/>
    <p:sldId id="346" r:id="rId54"/>
    <p:sldId id="347" r:id="rId55"/>
    <p:sldId id="27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3031332" y="0"/>
            <a:ext cx="6702603"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a:t>
            </a:r>
            <a:r>
              <a:rPr lang="en-US" sz="4000" b="1" dirty="0" smtClean="0">
                <a:solidFill>
                  <a:srgbClr val="FF0000"/>
                </a:solidFill>
                <a:latin typeface="Times New Roman" panose="02020603050405020304" pitchFamily="18" charset="0"/>
                <a:cs typeface="Times New Roman" panose="02020603050405020304" pitchFamily="18" charset="0"/>
              </a:rPr>
              <a:t>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7599" y="855406"/>
            <a:ext cx="11764286" cy="589525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cs typeface="Times New Roman" panose="02020603050405020304" pitchFamily="18" charset="0"/>
              </a:rPr>
              <a:t>thông tin bảng 5.1 và trình bày quy trình đo và vạch dấu</a:t>
            </a:r>
          </a:p>
        </p:txBody>
      </p:sp>
      <p:graphicFrame>
        <p:nvGraphicFramePr>
          <p:cNvPr id="4" name="Table 3"/>
          <p:cNvGraphicFramePr>
            <a:graphicFrameLocks noGrp="1"/>
          </p:cNvGraphicFramePr>
          <p:nvPr>
            <p:extLst>
              <p:ext uri="{D42A27DB-BD31-4B8C-83A1-F6EECF244321}">
                <p14:modId xmlns:p14="http://schemas.microsoft.com/office/powerpoint/2010/main" val="1519347664"/>
              </p:ext>
            </p:extLst>
          </p:nvPr>
        </p:nvGraphicFramePr>
        <p:xfrm>
          <a:off x="587828" y="757068"/>
          <a:ext cx="10926148" cy="6276390"/>
        </p:xfrm>
        <a:graphic>
          <a:graphicData uri="http://schemas.openxmlformats.org/drawingml/2006/table">
            <a:tbl>
              <a:tblPr firstRow="1" firstCol="1" bandRow="1"/>
              <a:tblGrid>
                <a:gridCol w="5463074">
                  <a:extLst>
                    <a:ext uri="{9D8B030D-6E8A-4147-A177-3AD203B41FA5}">
                      <a16:colId xmlns:a16="http://schemas.microsoft.com/office/drawing/2014/main" val="4176969017"/>
                    </a:ext>
                  </a:extLst>
                </a:gridCol>
                <a:gridCol w="5463074">
                  <a:extLst>
                    <a:ext uri="{9D8B030D-6E8A-4147-A177-3AD203B41FA5}">
                      <a16:colId xmlns:a16="http://schemas.microsoft.com/office/drawing/2014/main" val="2176819067"/>
                    </a:ext>
                  </a:extLst>
                </a:gridCol>
              </a:tblGrid>
              <a:tr h="21783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Các bước thực hiện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Yêu cầu kỹ thuật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220524"/>
                  </a:ext>
                </a:extLst>
              </a:tr>
              <a:tr h="217839">
                <a:tc gridSpan="2">
                  <a:txBody>
                    <a:bodyPr/>
                    <a:lstStyle/>
                    <a:p>
                      <a:pPr marL="0" marR="0">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I.Đo kích thước bằng thước lá</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10298938"/>
                  </a:ext>
                </a:extLst>
              </a:tr>
              <a:tr h="41205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Đo kích thước các mẫu vật đã chuẩn bị</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Đo được kích thước của vật cần đo</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558706"/>
                  </a:ext>
                </a:extLst>
              </a:tr>
              <a:tr h="217839">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2. Đọc trị số kích thước</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Đọc đúng trị số kích thước vật cần đo</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395794"/>
                  </a:ext>
                </a:extLst>
              </a:tr>
              <a:tr h="217839">
                <a:tc gridSpan="2">
                  <a:txBody>
                    <a:bodyPr/>
                    <a:lstStyle/>
                    <a:p>
                      <a:pPr marL="0" marR="0">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II. Đo kích thước bằng thước cặp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13000141"/>
                  </a:ext>
                </a:extLst>
              </a:tr>
              <a:tr h="824115">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Chuẩn bị thước và vật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Đóng các mỏ đo của thước</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Vệ sinh vật cần đo(để tránh sai số không đáng có)</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Các mỏ kẹp khít nhau(không có ánh sáng lọt qua). Vạch “0” của du xích trùng với vạch “0” của thang đo chính</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Vật cần đo được lau sạch dầu và bụi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551579"/>
                  </a:ext>
                </a:extLst>
              </a:tr>
              <a:tr h="1648231">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2. Đo kích thước vật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Mở vít hãm</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trái cầm vật cần đo đặt vào giữa hai mỏ của thước.</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phải đẩy du xích di chuyển tới tiếp xúc với bề mặt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Tay trái giữ mỏ của thước, tay phải kẹp chặt du xích và siết chặt vít hãm.</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Vít được nới lỏng vừa đủ</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Vật cần đo được đặt ngay ngắn vào giữa hai mỏ của thước.</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Mỏ của thước không bị lệch và tiếp xúc vừa đu lực với vật cần đo.</a:t>
                      </a: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Du xích được kẹp chặt, vít hàm siết chặt cố định vị trí của du xích.</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677562"/>
                  </a:ext>
                </a:extLst>
              </a:tr>
              <a:tr h="217839">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3. Đọc trị số</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914797"/>
                  </a:ext>
                </a:extLst>
              </a:tr>
              <a:tr h="217839">
                <a:tc gridSpan="2">
                  <a:txBody>
                    <a:bodyPr/>
                    <a:lstStyle/>
                    <a:p>
                      <a:pPr marL="0" marR="0">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III. Vạch dấu trên mặt phẳng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86944665"/>
                  </a:ext>
                </a:extLst>
              </a:tr>
              <a:tr h="41205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1. Bôi vôi hoặc phấn màu lên bề mặt phôi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Vôi hoặc phấn được bôi đủ và đúng vị trí cần vạch dấu.</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656735"/>
                  </a:ext>
                </a:extLst>
              </a:tr>
              <a:tr h="61808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2. Kết hợp các dụng cụ đo thích hợp để vẽ hình dạng các chi tiết lên phôi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Đảm bảo tương quan hình học giữa các đường đã dựng hình.</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410678"/>
                  </a:ext>
                </a:extLst>
              </a:tr>
              <a:tr h="618088">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Bước 3. Vạch các đường bao của chi tiết hoặc dùng chấm dấu chấm theo đường bao.</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Các đường vạch, đường kẻ hiển thị rõ trên bề mặt phôi</a:t>
                      </a:r>
                    </a:p>
                  </a:txBody>
                  <a:tcPr marL="41696" marR="41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196811"/>
                  </a:ext>
                </a:extLst>
              </a:tr>
            </a:tbl>
          </a:graphicData>
        </a:graphic>
      </p:graphicFrame>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1.3</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dấu</a:t>
            </a:r>
            <a:endParaRPr lang="en-US" sz="2800" b="1"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phôi</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lá</a:t>
            </a:r>
            <a:endParaRPr lang="en-US" sz="2800" b="1"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Đo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cặp</a:t>
            </a:r>
            <a:endParaRPr lang="en-US" sz="2800" b="1"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Vạch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endParaRPr lang="en-US" sz="2800" b="1"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Bôi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phôi</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phôi</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5. GIA CÔNG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6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884891" y="1073323"/>
            <a:ext cx="4804620" cy="132343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Cưa</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2.1.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099381" y="82371"/>
            <a:ext cx="6782038"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2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449765" y="106157"/>
            <a:ext cx="11661369"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hoạt động dưới đây cho biết cắt kim loại bằng cưa tay là gì?</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33680" y="721360"/>
            <a:ext cx="11724640" cy="5974080"/>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535056" y="0"/>
            <a:ext cx="11253822" cy="1200329"/>
          </a:xfrm>
          <a:prstGeom prst="rect">
            <a:avLst/>
          </a:prstGeom>
        </p:spPr>
        <p:txBody>
          <a:bodyPr wrap="square">
            <a:spAutoFit/>
          </a:bodyPr>
          <a:lstStyle/>
          <a:p>
            <a:pPr algn="just"/>
            <a:r>
              <a:rPr lang="en-US" sz="3600" b="1" dirty="0" err="1" smtClean="0">
                <a:latin typeface="Times New Roman" panose="02020603050405020304" pitchFamily="18" charset="0"/>
                <a:cs typeface="Times New Roman" panose="02020603050405020304" pitchFamily="18" charset="0"/>
              </a:rPr>
              <a:t>Quan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hoạt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động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dưới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đây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biết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cắt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kim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loại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bằng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cưa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tay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gì</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7754" y="1435248"/>
            <a:ext cx="6790485" cy="5260191"/>
          </a:xfrm>
          <a:prstGeom prst="rect">
            <a:avLst/>
          </a:prstGeom>
        </p:spPr>
      </p:pic>
      <p:sp>
        <p:nvSpPr>
          <p:cNvPr id="4" name="Rectangle 3"/>
          <p:cNvSpPr/>
          <p:nvPr/>
        </p:nvSpPr>
        <p:spPr>
          <a:xfrm>
            <a:off x="7970028" y="1703756"/>
            <a:ext cx="4005662" cy="3970318"/>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ea typeface="Times New Roman" panose="02020603050405020304" pitchFamily="18" charset="0"/>
              </a:rPr>
              <a:t>Cắt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bằng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kim</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loại</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bằng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cưa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tay</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là</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một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dạng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gia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công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thô</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nhằm</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cắt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vật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thể</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thành</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từng</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phần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cắt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bỏ</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phần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thừa</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hoặc</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cắt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rãnh</a:t>
            </a:r>
            <a:endParaRPr lang="en-US" sz="36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3604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91602" y="1386145"/>
            <a:ext cx="11582400" cy="3170099"/>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Cưa</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2.1.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b="1" dirty="0">
                <a:latin typeface="Times New Roman" panose="02020603050405020304" pitchFamily="18" charset="0"/>
                <a:cs typeface="Times New Roman" panose="02020603050405020304" pitchFamily="18" charset="0"/>
              </a:rPr>
              <a:t>.</a:t>
            </a:r>
          </a:p>
          <a:p>
            <a:pPr algn="just"/>
            <a:r>
              <a:rPr lang="en-US" sz="4000" dirty="0" err="1">
                <a:latin typeface="Times New Roman" panose="02020603050405020304" pitchFamily="18" charset="0"/>
                <a:cs typeface="Times New Roman" panose="02020603050405020304" pitchFamily="18" charset="0"/>
              </a:rPr>
              <a:t>Cắt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nhằm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rãnh</a:t>
            </a:r>
            <a:endParaRPr lang="en-US"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2637264" y="328177"/>
            <a:ext cx="6595225"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3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560428" y="868112"/>
            <a:ext cx="7816656" cy="646331"/>
          </a:xfrm>
          <a:prstGeom prst="rect">
            <a:avLst/>
          </a:prstGeom>
        </p:spPr>
        <p:txBody>
          <a:bodyPr wrap="square">
            <a:spAutoFit/>
          </a:bodyPr>
          <a:lstStyle/>
          <a:p>
            <a:pPr algn="just"/>
            <a:r>
              <a:rPr lang="en-US" sz="3600" b="1" dirty="0" smtClean="0">
                <a:latin typeface="Times New Roman" panose="02020603050405020304" pitchFamily="18" charset="0"/>
                <a:cs typeface="Times New Roman" panose="02020603050405020304" pitchFamily="18" charset="0"/>
              </a:rPr>
              <a:t>2.2</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cầm</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cưa</a:t>
            </a:r>
            <a:endParaRPr lang="en-US" sz="3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237033" y="0"/>
            <a:ext cx="6644386"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2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449765" y="106157"/>
            <a:ext cx="11306805" cy="1569660"/>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gỗ</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5.7,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cưa</a:t>
            </a:r>
            <a:r>
              <a:rPr lang="en-US" sz="32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449765" y="1796409"/>
            <a:ext cx="11427275" cy="4933772"/>
          </a:xfrm>
          <a:prstGeom prst="rect">
            <a:avLst/>
          </a:prstGeom>
        </p:spPr>
      </p:pic>
    </p:spTree>
    <p:extLst>
      <p:ext uri="{BB962C8B-B14F-4D97-AF65-F5344CB8AC3E}">
        <p14:creationId xmlns:p14="http://schemas.microsoft.com/office/powerpoint/2010/main" val="6081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449765" y="106157"/>
            <a:ext cx="5371915"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5.7,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358324" y="2611120"/>
            <a:ext cx="5554795" cy="4013200"/>
          </a:xfrm>
          <a:prstGeom prst="rect">
            <a:avLst/>
          </a:prstGeom>
        </p:spPr>
      </p:pic>
      <p:sp>
        <p:nvSpPr>
          <p:cNvPr id="2" name="Rectangle 1"/>
          <p:cNvSpPr/>
          <p:nvPr/>
        </p:nvSpPr>
        <p:spPr>
          <a:xfrm>
            <a:off x="6380480" y="499566"/>
            <a:ext cx="5374640" cy="6124754"/>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1</a:t>
            </a:r>
            <a:r>
              <a:rPr lang="vi-VN" sz="2800" b="1" dirty="0" smtClean="0">
                <a:solidFill>
                  <a:srgbClr val="FF0000"/>
                </a:solidFill>
                <a:latin typeface="Times New Roman" panose="02020603050405020304" pitchFamily="18" charset="0"/>
                <a:cs typeface="Times New Roman" panose="02020603050405020304" pitchFamily="18" charset="0"/>
              </a:rPr>
              <a:t>.</a:t>
            </a:r>
            <a:r>
              <a:rPr lang="en-GB"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Không </a:t>
            </a:r>
            <a:r>
              <a:rPr lang="vi-VN" sz="2800" b="1" dirty="0">
                <a:solidFill>
                  <a:srgbClr val="FF0000"/>
                </a:solidFill>
                <a:latin typeface="Times New Roman" panose="02020603050405020304" pitchFamily="18" charset="0"/>
                <a:cs typeface="Times New Roman" panose="02020603050405020304" pitchFamily="18" charset="0"/>
              </a:rPr>
              <a:t>thể dùng cưa gỗ để cưa sắt được vì lưỡi cưa gỗ có răng cưa lớn hơn và thưa hơn so với cưa sắt. Nên khi sử dụng cưa gỗ để cưa sắt sẽ làm cho răng cưa dễ bị uốn méo hoặc gãy. Do đó, ta cần phải sử dụng cưa sắt, nó có lưỡi cưa làm bằng loại thép tốt, răng cưa nhỏ.</a:t>
            </a:r>
          </a:p>
          <a:p>
            <a:r>
              <a:rPr lang="vi-VN" sz="2800" b="1" dirty="0">
                <a:solidFill>
                  <a:srgbClr val="FF0000"/>
                </a:solidFill>
                <a:latin typeface="Times New Roman" panose="02020603050405020304" pitchFamily="18" charset="0"/>
                <a:cs typeface="Times New Roman" panose="02020603050405020304" pitchFamily="18" charset="0"/>
              </a:rPr>
              <a:t>2. Chân phải hợp với chân trái 1 góc </a:t>
            </a:r>
            <a:r>
              <a:rPr lang="vi-VN" sz="2800" b="1" dirty="0" smtClean="0">
                <a:solidFill>
                  <a:srgbClr val="FF0000"/>
                </a:solidFill>
                <a:latin typeface="Times New Roman" panose="02020603050405020304" pitchFamily="18" charset="0"/>
                <a:cs typeface="Times New Roman" panose="02020603050405020304" pitchFamily="18" charset="0"/>
              </a:rPr>
              <a:t>75</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đô</a:t>
            </a:r>
            <a:r>
              <a:rPr lang="en-GB" sz="2800" b="1" dirty="0" smtClean="0">
                <a:solidFill>
                  <a:srgbClr val="FF0000"/>
                </a:solidFill>
                <a:latin typeface="Times New Roman" panose="02020603050405020304" pitchFamily="18" charset="0"/>
                <a:cs typeface="Times New Roman" panose="02020603050405020304" pitchFamily="18" charset="0"/>
              </a:rPr>
              <a:t>̣</a:t>
            </a:r>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chân phải hợp với trục của êtô 1 góc </a:t>
            </a:r>
            <a:r>
              <a:rPr lang="vi-VN" sz="2800" b="1" dirty="0" smtClean="0">
                <a:solidFill>
                  <a:srgbClr val="FF0000"/>
                </a:solidFill>
                <a:latin typeface="Times New Roman" panose="02020603050405020304" pitchFamily="18" charset="0"/>
                <a:cs typeface="Times New Roman" panose="02020603050405020304" pitchFamily="18" charset="0"/>
              </a:rPr>
              <a:t>45</a:t>
            </a:r>
            <a:r>
              <a:rPr lang="en-GB" sz="2800" b="1" dirty="0" err="1" smtClean="0">
                <a:solidFill>
                  <a:srgbClr val="FF0000"/>
                </a:solidFill>
                <a:latin typeface="Times New Roman" panose="02020603050405020304" pitchFamily="18" charset="0"/>
                <a:cs typeface="Times New Roman" panose="02020603050405020304" pitchFamily="18" charset="0"/>
              </a:rPr>
              <a:t>đô</a:t>
            </a:r>
            <a:r>
              <a:rPr lang="en-GB" sz="2800" b="1" dirty="0" smtClean="0">
                <a:solidFill>
                  <a:srgbClr val="FF0000"/>
                </a:solidFill>
                <a:latin typeface="Times New Roman" panose="02020603050405020304" pitchFamily="18" charset="0"/>
                <a:cs typeface="Times New Roman" panose="02020603050405020304" pitchFamily="18" charset="0"/>
              </a:rPr>
              <a:t>̣</a:t>
            </a:r>
            <a:r>
              <a:rPr lang="vi-VN"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a:p>
            <a:r>
              <a:rPr lang="vi-VN" sz="2800" b="1" dirty="0">
                <a:solidFill>
                  <a:srgbClr val="FF0000"/>
                </a:solidFill>
                <a:latin typeface="Times New Roman" panose="02020603050405020304" pitchFamily="18" charset="0"/>
                <a:cs typeface="Times New Roman" panose="02020603050405020304" pitchFamily="18" charset="0"/>
              </a:rPr>
              <a:t>Tay thuận cầm cán cưa, tay còn lại nắm đầu kia của khung cưa.</a:t>
            </a:r>
          </a:p>
        </p:txBody>
      </p:sp>
    </p:spTree>
    <p:extLst>
      <p:ext uri="{BB962C8B-B14F-4D97-AF65-F5344CB8AC3E}">
        <p14:creationId xmlns:p14="http://schemas.microsoft.com/office/powerpoint/2010/main" val="415418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37641" y="630871"/>
            <a:ext cx="11582400" cy="5632311"/>
          </a:xfrm>
          <a:prstGeom prst="rect">
            <a:avLst/>
          </a:prstGeom>
        </p:spPr>
        <p:txBody>
          <a:bodyPr wrap="square">
            <a:spAutoFit/>
          </a:bodyPr>
          <a:lstStyle/>
          <a:p>
            <a:pPr algn="just"/>
            <a:r>
              <a:rPr lang="en-US" sz="3600" b="1" dirty="0">
                <a:latin typeface="Times New Roman" panose="02020603050405020304" pitchFamily="18" charset="0"/>
                <a:cs typeface="Times New Roman" panose="02020603050405020304" pitchFamily="18" charset="0"/>
              </a:rPr>
              <a:t>2</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Cưa</a:t>
            </a:r>
            <a:endParaRPr lang="en-US" sz="3600" b="1"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2.2</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cưa</a:t>
            </a:r>
            <a:endParaRPr lang="en-US" sz="3600" b="1"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đứng</a:t>
            </a:r>
            <a:r>
              <a:rPr lang="en-US" sz="3600" dirty="0">
                <a:latin typeface="Times New Roman" panose="02020603050405020304" pitchFamily="18" charset="0"/>
                <a:cs typeface="Times New Roman" panose="02020603050405020304" pitchFamily="18" charset="0"/>
              </a:rPr>
              <a:t> so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kẹp</a:t>
            </a:r>
            <a:r>
              <a:rPr lang="en-US" sz="3600" dirty="0">
                <a:latin typeface="Times New Roman" panose="02020603050405020304" pitchFamily="18" charset="0"/>
                <a:cs typeface="Times New Roman" panose="02020603050405020304" pitchFamily="18" charset="0"/>
              </a:rPr>
              <a:t> ê </a:t>
            </a:r>
            <a:r>
              <a:rPr lang="en-US" sz="3600" dirty="0" err="1">
                <a:latin typeface="Times New Roman" panose="02020603050405020304" pitchFamily="18" charset="0"/>
                <a:cs typeface="Times New Roman" panose="02020603050405020304" pitchFamily="18" charset="0"/>
              </a:rPr>
              <a:t>tô</a:t>
            </a:r>
            <a:r>
              <a:rPr lang="en-US" sz="3600" dirty="0">
                <a:latin typeface="Times New Roman" panose="02020603050405020304" pitchFamily="18" charset="0"/>
                <a:cs typeface="Times New Roman" panose="02020603050405020304" pitchFamily="18" charset="0"/>
              </a:rPr>
              <a:t> </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t>
            </a:r>
            <a:r>
              <a:rPr lang="en-US" sz="3600" dirty="0" err="1" smtClean="0">
                <a:latin typeface="Times New Roman" panose="02020603050405020304" pitchFamily="18" charset="0"/>
                <a:cs typeface="Times New Roman" panose="02020603050405020304" pitchFamily="18" charset="0"/>
              </a:rPr>
              <a:t>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nắm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Thao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lặp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thúc</a:t>
            </a:r>
            <a:r>
              <a:rPr lang="en-US" sz="3600" dirty="0">
                <a:latin typeface="Times New Roman" panose="02020603050405020304" pitchFamily="18" charset="0"/>
                <a:cs typeface="Times New Roman" panose="02020603050405020304" pitchFamily="18" charset="0"/>
              </a:rPr>
              <a:t>.</a:t>
            </a:r>
          </a:p>
        </p:txBody>
      </p:sp>
      <p:sp>
        <p:nvSpPr>
          <p:cNvPr id="8" name="Rectangle 7"/>
          <p:cNvSpPr/>
          <p:nvPr/>
        </p:nvSpPr>
        <p:spPr>
          <a:xfrm>
            <a:off x="3237033" y="0"/>
            <a:ext cx="6644386"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0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Cloud Callout 1"/>
          <p:cNvSpPr/>
          <p:nvPr/>
        </p:nvSpPr>
        <p:spPr>
          <a:xfrm>
            <a:off x="8269357" y="71562"/>
            <a:ext cx="3795422"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Muốn chế tạo bộ bàn ghế như Hình 5.1, ta phải sử dụng những phương pháp gia công nào? Quy trình thực hiện như thế nào? </a:t>
            </a:r>
          </a:p>
        </p:txBody>
      </p:sp>
      <p:pic>
        <p:nvPicPr>
          <p:cNvPr id="3" name="Picture 2"/>
          <p:cNvPicPr>
            <a:picLocks noChangeAspect="1"/>
          </p:cNvPicPr>
          <p:nvPr/>
        </p:nvPicPr>
        <p:blipFill>
          <a:blip r:embed="rId2"/>
          <a:stretch>
            <a:fillRect/>
          </a:stretch>
        </p:blipFill>
        <p:spPr>
          <a:xfrm>
            <a:off x="405933" y="270344"/>
            <a:ext cx="7680543" cy="6456459"/>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99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35299" y="4023360"/>
            <a:ext cx="5926774" cy="2692400"/>
          </a:xfrm>
          <a:prstGeom prst="rect">
            <a:avLst/>
          </a:prstGeom>
        </p:spPr>
      </p:pic>
      <p:pic>
        <p:nvPicPr>
          <p:cNvPr id="3" name="Picture 2"/>
          <p:cNvPicPr>
            <a:picLocks noChangeAspect="1"/>
          </p:cNvPicPr>
          <p:nvPr/>
        </p:nvPicPr>
        <p:blipFill>
          <a:blip r:embed="rId4"/>
          <a:stretch>
            <a:fillRect/>
          </a:stretch>
        </p:blipFill>
        <p:spPr>
          <a:xfrm>
            <a:off x="335299" y="1066018"/>
            <a:ext cx="5926774" cy="2840037"/>
          </a:xfrm>
          <a:prstGeom prst="rect">
            <a:avLst/>
          </a:prstGeom>
        </p:spPr>
      </p:pic>
      <p:pic>
        <p:nvPicPr>
          <p:cNvPr id="5" name="Picture 4"/>
          <p:cNvPicPr>
            <a:picLocks noChangeAspect="1"/>
          </p:cNvPicPr>
          <p:nvPr/>
        </p:nvPicPr>
        <p:blipFill>
          <a:blip r:embed="rId5"/>
          <a:stretch>
            <a:fillRect/>
          </a:stretch>
        </p:blipFill>
        <p:spPr>
          <a:xfrm>
            <a:off x="6409054" y="1066018"/>
            <a:ext cx="5470801" cy="2840037"/>
          </a:xfrm>
          <a:prstGeom prst="rect">
            <a:avLst/>
          </a:prstGeom>
        </p:spPr>
      </p:pic>
      <p:pic>
        <p:nvPicPr>
          <p:cNvPr id="6" name="Picture 5"/>
          <p:cNvPicPr>
            <a:picLocks noChangeAspect="1"/>
          </p:cNvPicPr>
          <p:nvPr/>
        </p:nvPicPr>
        <p:blipFill>
          <a:blip r:embed="rId6"/>
          <a:stretch>
            <a:fillRect/>
          </a:stretch>
        </p:blipFill>
        <p:spPr>
          <a:xfrm>
            <a:off x="6409053" y="4023360"/>
            <a:ext cx="5470801" cy="2692400"/>
          </a:xfrm>
          <a:prstGeom prst="rect">
            <a:avLst/>
          </a:prstGeom>
        </p:spPr>
      </p:pic>
      <p:sp>
        <p:nvSpPr>
          <p:cNvPr id="9" name="Rectangle 8"/>
          <p:cNvSpPr/>
          <p:nvPr/>
        </p:nvSpPr>
        <p:spPr>
          <a:xfrm>
            <a:off x="188318" y="111911"/>
            <a:ext cx="1187160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ảnh dưới đây cho biết t</a:t>
            </a:r>
            <a:r>
              <a:rPr lang="vi-VN" sz="2800" b="1" smtClean="0">
                <a:latin typeface="Times New Roman" panose="02020603050405020304" pitchFamily="18" charset="0"/>
                <a:cs typeface="Times New Roman" panose="02020603050405020304" pitchFamily="18" charset="0"/>
              </a:rPr>
              <a:t>rong </a:t>
            </a:r>
            <a:r>
              <a:rPr lang="vi-VN" sz="2800" b="1">
                <a:latin typeface="Times New Roman" panose="02020603050405020304" pitchFamily="18" charset="0"/>
                <a:cs typeface="Times New Roman" panose="02020603050405020304" pitchFamily="18" charset="0"/>
              </a:rPr>
              <a:t>quá trình cưa kim loại có thể xảy ra những tai nạn như thế nào? Làm thế nào để phòng tránh?</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197345" y="4023360"/>
            <a:ext cx="2769375" cy="2692400"/>
          </a:xfrm>
          <a:prstGeom prst="rect">
            <a:avLst/>
          </a:prstGeom>
        </p:spPr>
      </p:pic>
      <p:pic>
        <p:nvPicPr>
          <p:cNvPr id="3" name="Picture 2"/>
          <p:cNvPicPr>
            <a:picLocks noChangeAspect="1"/>
          </p:cNvPicPr>
          <p:nvPr/>
        </p:nvPicPr>
        <p:blipFill>
          <a:blip r:embed="rId4"/>
          <a:stretch>
            <a:fillRect/>
          </a:stretch>
        </p:blipFill>
        <p:spPr>
          <a:xfrm>
            <a:off x="213379" y="1124670"/>
            <a:ext cx="2753341" cy="2840037"/>
          </a:xfrm>
          <a:prstGeom prst="rect">
            <a:avLst/>
          </a:prstGeom>
        </p:spPr>
      </p:pic>
      <p:pic>
        <p:nvPicPr>
          <p:cNvPr id="5" name="Picture 4"/>
          <p:cNvPicPr>
            <a:picLocks noChangeAspect="1"/>
          </p:cNvPicPr>
          <p:nvPr/>
        </p:nvPicPr>
        <p:blipFill>
          <a:blip r:embed="rId5"/>
          <a:stretch>
            <a:fillRect/>
          </a:stretch>
        </p:blipFill>
        <p:spPr>
          <a:xfrm>
            <a:off x="3065605" y="1124670"/>
            <a:ext cx="2931499" cy="2840037"/>
          </a:xfrm>
          <a:prstGeom prst="rect">
            <a:avLst/>
          </a:prstGeom>
        </p:spPr>
      </p:pic>
      <p:pic>
        <p:nvPicPr>
          <p:cNvPr id="6" name="Picture 5"/>
          <p:cNvPicPr>
            <a:picLocks noChangeAspect="1"/>
          </p:cNvPicPr>
          <p:nvPr/>
        </p:nvPicPr>
        <p:blipFill>
          <a:blip r:embed="rId6"/>
          <a:stretch>
            <a:fillRect/>
          </a:stretch>
        </p:blipFill>
        <p:spPr>
          <a:xfrm>
            <a:off x="3065606" y="4023360"/>
            <a:ext cx="2931498" cy="2692400"/>
          </a:xfrm>
          <a:prstGeom prst="rect">
            <a:avLst/>
          </a:prstGeom>
        </p:spPr>
      </p:pic>
      <p:sp>
        <p:nvSpPr>
          <p:cNvPr id="9" name="Rectangle 8"/>
          <p:cNvSpPr/>
          <p:nvPr/>
        </p:nvSpPr>
        <p:spPr>
          <a:xfrm>
            <a:off x="188318" y="111911"/>
            <a:ext cx="1187160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ảnh dưới đây cho biết t</a:t>
            </a:r>
            <a:r>
              <a:rPr lang="vi-VN" sz="2800" b="1" smtClean="0">
                <a:latin typeface="Times New Roman" panose="02020603050405020304" pitchFamily="18" charset="0"/>
                <a:cs typeface="Times New Roman" panose="02020603050405020304" pitchFamily="18" charset="0"/>
              </a:rPr>
              <a:t>rong </a:t>
            </a:r>
            <a:r>
              <a:rPr lang="vi-VN" sz="2800" b="1">
                <a:latin typeface="Times New Roman" panose="02020603050405020304" pitchFamily="18" charset="0"/>
                <a:cs typeface="Times New Roman" panose="02020603050405020304" pitchFamily="18" charset="0"/>
              </a:rPr>
              <a:t>quá trình cưa kim loại có thể xảy ra những tai nạn như thế nào? Làm thế nào để phòng tránh?</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99200" y="1166840"/>
            <a:ext cx="5760720" cy="5693866"/>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vi-VN" sz="2800" dirty="0" smtClean="0">
                <a:solidFill>
                  <a:srgbClr val="FF0000"/>
                </a:solidFill>
                <a:latin typeface="Times New Roman" panose="02020603050405020304" pitchFamily="18" charset="0"/>
                <a:cs typeface="Times New Roman" panose="02020603050405020304" pitchFamily="18" charset="0"/>
              </a:rPr>
              <a:t>Những </a:t>
            </a:r>
            <a:r>
              <a:rPr lang="vi-VN" sz="2800" dirty="0">
                <a:solidFill>
                  <a:srgbClr val="FF0000"/>
                </a:solidFill>
                <a:latin typeface="Times New Roman" panose="02020603050405020304" pitchFamily="18" charset="0"/>
                <a:cs typeface="Times New Roman" panose="02020603050405020304" pitchFamily="18" charset="0"/>
              </a:rPr>
              <a:t>tai nạn xảy ra khi cưa kim loại:</a:t>
            </a:r>
          </a:p>
          <a:p>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Mạt </a:t>
            </a:r>
            <a:r>
              <a:rPr lang="vi-VN" sz="2800" dirty="0">
                <a:solidFill>
                  <a:srgbClr val="FF0000"/>
                </a:solidFill>
                <a:latin typeface="Times New Roman" panose="02020603050405020304" pitchFamily="18" charset="0"/>
                <a:cs typeface="Times New Roman" panose="02020603050405020304" pitchFamily="18" charset="0"/>
              </a:rPr>
              <a:t>cưa rơi vào mắt.</a:t>
            </a:r>
          </a:p>
          <a:p>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Vật </a:t>
            </a:r>
            <a:r>
              <a:rPr lang="vi-VN" sz="2800" dirty="0">
                <a:solidFill>
                  <a:srgbClr val="FF0000"/>
                </a:solidFill>
                <a:latin typeface="Times New Roman" panose="02020603050405020304" pitchFamily="18" charset="0"/>
                <a:cs typeface="Times New Roman" panose="02020603050405020304" pitchFamily="18" charset="0"/>
              </a:rPr>
              <a:t>cưa rơi vào chân.</a:t>
            </a:r>
          </a:p>
          <a:p>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Cưa </a:t>
            </a:r>
            <a:r>
              <a:rPr lang="vi-VN" sz="2800" dirty="0">
                <a:solidFill>
                  <a:srgbClr val="FF0000"/>
                </a:solidFill>
                <a:latin typeface="Times New Roman" panose="02020603050405020304" pitchFamily="18" charset="0"/>
                <a:cs typeface="Times New Roman" panose="02020603050405020304" pitchFamily="18" charset="0"/>
              </a:rPr>
              <a:t>vào </a:t>
            </a:r>
            <a:r>
              <a:rPr lang="vi-VN" sz="2800" dirty="0" smtClean="0">
                <a:solidFill>
                  <a:srgbClr val="FF0000"/>
                </a:solidFill>
                <a:latin typeface="Times New Roman" panose="02020603050405020304" pitchFamily="18" charset="0"/>
                <a:cs typeface="Times New Roman" panose="02020603050405020304" pitchFamily="18" charset="0"/>
              </a:rPr>
              <a:t>b</a:t>
            </a:r>
            <a:r>
              <a:rPr lang="en-GB" sz="2800" dirty="0">
                <a:solidFill>
                  <a:srgbClr val="FF0000"/>
                </a:solidFill>
                <a:latin typeface="Times New Roman" panose="02020603050405020304" pitchFamily="18" charset="0"/>
                <a:cs typeface="Times New Roman" panose="02020603050405020304" pitchFamily="18" charset="0"/>
              </a:rPr>
              <a:t>à</a:t>
            </a:r>
            <a:r>
              <a:rPr lang="vi-VN" sz="2800" dirty="0" smtClean="0">
                <a:solidFill>
                  <a:srgbClr val="FF0000"/>
                </a:solidFill>
                <a:latin typeface="Times New Roman" panose="02020603050405020304" pitchFamily="18" charset="0"/>
                <a:cs typeface="Times New Roman" panose="02020603050405020304" pitchFamily="18" charset="0"/>
              </a:rPr>
              <a:t>n </a:t>
            </a:r>
            <a:r>
              <a:rPr lang="vi-VN" sz="2800" dirty="0">
                <a:solidFill>
                  <a:srgbClr val="FF0000"/>
                </a:solidFill>
                <a:latin typeface="Times New Roman" panose="02020603050405020304" pitchFamily="18" charset="0"/>
                <a:cs typeface="Times New Roman" panose="02020603050405020304" pitchFamily="18" charset="0"/>
              </a:rPr>
              <a:t>thân.</a:t>
            </a:r>
          </a:p>
          <a:p>
            <a:r>
              <a:rPr lang="en-US" sz="2800" dirty="0" smtClean="0">
                <a:solidFill>
                  <a:srgbClr val="FF0000"/>
                </a:solidFill>
                <a:latin typeface="Times New Roman" panose="02020603050405020304" pitchFamily="18" charset="0"/>
                <a:cs typeface="Times New Roman" panose="02020603050405020304" pitchFamily="18" charset="0"/>
              </a:rPr>
              <a:t>*</a:t>
            </a:r>
            <a:r>
              <a:rPr lang="vi-VN" sz="2800" dirty="0" smtClean="0">
                <a:solidFill>
                  <a:srgbClr val="FF0000"/>
                </a:solidFill>
                <a:latin typeface="Times New Roman" panose="02020603050405020304" pitchFamily="18" charset="0"/>
                <a:cs typeface="Times New Roman" panose="02020603050405020304" pitchFamily="18" charset="0"/>
              </a:rPr>
              <a:t>Cách </a:t>
            </a:r>
            <a:r>
              <a:rPr lang="vi-VN" sz="2800" dirty="0">
                <a:solidFill>
                  <a:srgbClr val="FF0000"/>
                </a:solidFill>
                <a:latin typeface="Times New Roman" panose="02020603050405020304" pitchFamily="18" charset="0"/>
                <a:cs typeface="Times New Roman" panose="02020603050405020304" pitchFamily="18" charset="0"/>
              </a:rPr>
              <a:t>phòng tránh: </a:t>
            </a:r>
          </a:p>
          <a:p>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Mặc </a:t>
            </a:r>
            <a:r>
              <a:rPr lang="vi-VN" sz="2800" dirty="0">
                <a:solidFill>
                  <a:srgbClr val="FF0000"/>
                </a:solidFill>
                <a:latin typeface="Times New Roman" panose="02020603050405020304" pitchFamily="18" charset="0"/>
                <a:cs typeface="Times New Roman" panose="02020603050405020304" pitchFamily="18" charset="0"/>
              </a:rPr>
              <a:t>trang phục bảo hộ lao động.</a:t>
            </a:r>
          </a:p>
          <a:p>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Sử </a:t>
            </a:r>
            <a:r>
              <a:rPr lang="vi-VN" sz="2800" dirty="0">
                <a:solidFill>
                  <a:srgbClr val="FF0000"/>
                </a:solidFill>
                <a:latin typeface="Times New Roman" panose="02020603050405020304" pitchFamily="18" charset="0"/>
                <a:cs typeface="Times New Roman" panose="02020603050405020304" pitchFamily="18" charset="0"/>
              </a:rPr>
              <a:t>dụng cưa đảm bảo an toàn kĩ thuật.</a:t>
            </a:r>
          </a:p>
          <a:p>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Khi </a:t>
            </a:r>
            <a:r>
              <a:rPr lang="vi-VN" sz="2800" dirty="0">
                <a:solidFill>
                  <a:srgbClr val="FF0000"/>
                </a:solidFill>
                <a:latin typeface="Times New Roman" panose="02020603050405020304" pitchFamily="18" charset="0"/>
                <a:cs typeface="Times New Roman" panose="02020603050405020304" pitchFamily="18" charset="0"/>
              </a:rPr>
              <a:t>cưa gần đứt phải đẩy cưa nhẹ hơn và đỡ vật để không rơi vào chân.</a:t>
            </a:r>
          </a:p>
          <a:p>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Không </a:t>
            </a:r>
            <a:r>
              <a:rPr lang="vi-VN" sz="2800" dirty="0">
                <a:solidFill>
                  <a:srgbClr val="FF0000"/>
                </a:solidFill>
                <a:latin typeface="Times New Roman" panose="02020603050405020304" pitchFamily="18" charset="0"/>
                <a:cs typeface="Times New Roman" panose="02020603050405020304" pitchFamily="18" charset="0"/>
              </a:rPr>
              <a:t>dùng tay gạt mạt cưa hoặc thổi vào mặt cưa tránh vào mắt.</a:t>
            </a:r>
          </a:p>
        </p:txBody>
      </p:sp>
    </p:spTree>
    <p:extLst>
      <p:ext uri="{BB962C8B-B14F-4D97-AF65-F5344CB8AC3E}">
        <p14:creationId xmlns:p14="http://schemas.microsoft.com/office/powerpoint/2010/main" val="368994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62105" y="920619"/>
            <a:ext cx="11582400" cy="5016758"/>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Cưa</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2.3</a:t>
            </a:r>
            <a:r>
              <a:rPr lang="en-US" sz="4000" b="1" dirty="0" smtClean="0">
                <a:latin typeface="Times New Roman" panose="02020603050405020304" pitchFamily="18" charset="0"/>
                <a:cs typeface="Times New Roman" panose="02020603050405020304" pitchFamily="18" charset="0"/>
              </a:rPr>
              <a:t>. An </a:t>
            </a:r>
            <a:r>
              <a:rPr lang="en-US" sz="4000" b="1" dirty="0" err="1">
                <a:latin typeface="Times New Roman" panose="02020603050405020304" pitchFamily="18" charset="0"/>
                <a:cs typeface="Times New Roman" panose="02020603050405020304" pitchFamily="18" charset="0"/>
              </a:rPr>
              <a:t>toàn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lao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cưa</a:t>
            </a:r>
            <a:endParaRPr lang="en-US" sz="4000" b="1"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toàn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đẩy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mạt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mắt</a:t>
            </a:r>
            <a:r>
              <a:rPr lang="en-US" sz="4000" dirty="0">
                <a:latin typeface="Times New Roman" panose="02020603050405020304" pitchFamily="18" charset="0"/>
                <a:cs typeface="Times New Roman" panose="02020603050405020304" pitchFamily="18" charset="0"/>
              </a:rPr>
              <a:t>.</a:t>
            </a:r>
          </a:p>
        </p:txBody>
      </p:sp>
      <p:sp>
        <p:nvSpPr>
          <p:cNvPr id="8" name="Rectangle 7"/>
          <p:cNvSpPr/>
          <p:nvPr/>
        </p:nvSpPr>
        <p:spPr>
          <a:xfrm>
            <a:off x="3197704" y="52752"/>
            <a:ext cx="6949186"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4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511541" y="106157"/>
            <a:ext cx="10195787" cy="646331"/>
          </a:xfrm>
          <a:prstGeom prst="rect">
            <a:avLst/>
          </a:prstGeom>
        </p:spPr>
        <p:txBody>
          <a:bodyPr wrap="square">
            <a:spAutoFit/>
          </a:bodyPr>
          <a:lstStyle/>
          <a:p>
            <a:r>
              <a:rPr lang="en-US" sz="3600" b="1" dirty="0" err="1" smtClean="0">
                <a:latin typeface="Times New Roman" panose="02020603050405020304" pitchFamily="18" charset="0"/>
                <a:cs typeface="Times New Roman" panose="02020603050405020304" pitchFamily="18" charset="0"/>
              </a:rPr>
              <a:t>Đọc</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thông</a:t>
            </a:r>
            <a:r>
              <a:rPr lang="en-US" sz="3600" b="1" dirty="0">
                <a:latin typeface="Times New Roman" panose="02020603050405020304" pitchFamily="18" charset="0"/>
                <a:cs typeface="Times New Roman" panose="02020603050405020304" pitchFamily="18" charset="0"/>
              </a:rPr>
              <a:t> tin </a:t>
            </a:r>
            <a:r>
              <a:rPr lang="en-US" sz="3600" b="1" dirty="0" err="1">
                <a:latin typeface="Times New Roman" panose="02020603050405020304" pitchFamily="18" charset="0"/>
                <a:cs typeface="Times New Roman" panose="02020603050405020304" pitchFamily="18" charset="0"/>
              </a:rPr>
              <a:t>bảng</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5.3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cưa</a:t>
            </a:r>
            <a:endParaRPr lang="en-US" sz="36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83824315"/>
              </p:ext>
            </p:extLst>
          </p:nvPr>
        </p:nvGraphicFramePr>
        <p:xfrm>
          <a:off x="157316" y="870728"/>
          <a:ext cx="11936361" cy="5794292"/>
        </p:xfrm>
        <a:graphic>
          <a:graphicData uri="http://schemas.openxmlformats.org/drawingml/2006/table">
            <a:tbl>
              <a:tblPr firstRow="1" firstCol="1" bandRow="1"/>
              <a:tblGrid>
                <a:gridCol w="5444531">
                  <a:extLst>
                    <a:ext uri="{9D8B030D-6E8A-4147-A177-3AD203B41FA5}">
                      <a16:colId xmlns:a16="http://schemas.microsoft.com/office/drawing/2014/main" val="334507615"/>
                    </a:ext>
                  </a:extLst>
                </a:gridCol>
                <a:gridCol w="6491830">
                  <a:extLst>
                    <a:ext uri="{9D8B030D-6E8A-4147-A177-3AD203B41FA5}">
                      <a16:colId xmlns:a16="http://schemas.microsoft.com/office/drawing/2014/main" val="4068597287"/>
                    </a:ext>
                  </a:extLst>
                </a:gridCol>
              </a:tblGrid>
              <a:tr h="770714">
                <a:tc>
                  <a:txBody>
                    <a:bodyPr/>
                    <a:lstStyle/>
                    <a:p>
                      <a:pPr marL="0" marR="0" algn="ctr">
                        <a:spcBef>
                          <a:spcPts val="0"/>
                        </a:spcBef>
                        <a:spcAft>
                          <a:spcPts val="0"/>
                        </a:spcAft>
                        <a:tabLst>
                          <a:tab pos="2181225" algn="l"/>
                        </a:tabLs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81225" algn="l"/>
                        </a:tabLs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3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99212"/>
                  </a:ext>
                </a:extLst>
              </a:tr>
              <a:tr h="1700411">
                <a:tc>
                  <a:txBody>
                    <a:bodyPr/>
                    <a:lstStyle/>
                    <a:p>
                      <a:pPr marL="0" marR="0">
                        <a:spcBef>
                          <a:spcPts val="0"/>
                        </a:spcBef>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0"/>
                        </a:spcAft>
                        <a:tabLst>
                          <a:tab pos="2181225" algn="l"/>
                        </a:tabLs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03906"/>
                  </a:ext>
                </a:extLst>
              </a:tr>
              <a:tr h="815645">
                <a:tc>
                  <a:txBody>
                    <a:bodyPr/>
                    <a:lstStyle/>
                    <a:p>
                      <a:pPr marL="0" marR="0">
                        <a:spcBef>
                          <a:spcPts val="0"/>
                        </a:spcBef>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512910"/>
                  </a:ext>
                </a:extLst>
              </a:tr>
              <a:tr h="884767">
                <a:tc>
                  <a:txBody>
                    <a:bodyPr/>
                    <a:lstStyle/>
                    <a:p>
                      <a:pPr marL="0" marR="0">
                        <a:spcBef>
                          <a:spcPts val="0"/>
                        </a:spcBef>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Kẹp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êtô</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kẹp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388561"/>
                  </a:ext>
                </a:extLst>
              </a:tr>
              <a:tr h="1289709">
                <a:tc>
                  <a:txBody>
                    <a:bodyPr/>
                    <a:lstStyle/>
                    <a:p>
                      <a:pPr marL="0" marR="0">
                        <a:spcBef>
                          <a:spcPts val="0"/>
                        </a:spcBef>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Bước 4. Cưa theo vạch dấu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766"/>
                  </a:ext>
                </a:extLst>
              </a:tr>
            </a:tbl>
          </a:graphicData>
        </a:graphic>
      </p:graphicFrame>
    </p:spTree>
    <p:extLst>
      <p:ext uri="{BB962C8B-B14F-4D97-AF65-F5344CB8AC3E}">
        <p14:creationId xmlns:p14="http://schemas.microsoft.com/office/powerpoint/2010/main" val="17908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1386145"/>
            <a:ext cx="11582400" cy="3785652"/>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Cưa</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2.4. </a:t>
            </a:r>
            <a:r>
              <a:rPr lang="en-US" sz="4000" b="1" dirty="0" err="1">
                <a:latin typeface="Times New Roman" panose="02020603050405020304" pitchFamily="18" charset="0"/>
                <a:cs typeface="Times New Roman" panose="02020603050405020304" pitchFamily="18" charset="0"/>
              </a:rPr>
              <a:t>Quy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cưa</a:t>
            </a:r>
            <a:endParaRPr lang="en-US" sz="4000" b="1"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Lắp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Lấy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cần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Kẹp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ê </a:t>
            </a:r>
            <a:r>
              <a:rPr lang="en-US" sz="4000" dirty="0" err="1">
                <a:latin typeface="Times New Roman" panose="02020603050405020304" pitchFamily="18" charset="0"/>
                <a:cs typeface="Times New Roman" panose="02020603050405020304" pitchFamily="18" charset="0"/>
              </a:rPr>
              <a:t>tô</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4. </a:t>
            </a:r>
            <a:r>
              <a:rPr lang="en-US" sz="4000" dirty="0" err="1">
                <a:latin typeface="Times New Roman" panose="02020603050405020304" pitchFamily="18" charset="0"/>
                <a:cs typeface="Times New Roman" panose="02020603050405020304" pitchFamily="18" charset="0"/>
              </a:rPr>
              <a:t>Cưa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dấu</a:t>
            </a:r>
            <a:endParaRPr lang="en-US"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2627433" y="259351"/>
            <a:ext cx="6398580"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81770" y="1527572"/>
            <a:ext cx="11582400" cy="132343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3</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Đục</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3.1.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804414" y="347840"/>
            <a:ext cx="6329754"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2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449766" y="106157"/>
            <a:ext cx="10560356" cy="707886"/>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ảnh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dưới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đây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đục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gì</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766" y="792480"/>
            <a:ext cx="10970074" cy="5892800"/>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318015" y="106157"/>
            <a:ext cx="10692107" cy="707886"/>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ảnh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dưới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đây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đục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gì</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89095" y="814043"/>
            <a:ext cx="7647754" cy="5892800"/>
          </a:xfrm>
          <a:prstGeom prst="rect">
            <a:avLst/>
          </a:prstGeom>
        </p:spPr>
      </p:pic>
      <p:sp>
        <p:nvSpPr>
          <p:cNvPr id="4" name="Rectangle 3"/>
          <p:cNvSpPr/>
          <p:nvPr/>
        </p:nvSpPr>
        <p:spPr>
          <a:xfrm>
            <a:off x="8672052" y="1252064"/>
            <a:ext cx="3156154" cy="4401205"/>
          </a:xfrm>
          <a:prstGeom prst="rect">
            <a:avLst/>
          </a:prstGeom>
        </p:spPr>
        <p:txBody>
          <a:bodyPr wrap="square">
            <a:spAutoFit/>
          </a:bodyPr>
          <a:lstStyle/>
          <a:p>
            <a:r>
              <a:rPr lang="vi-VN" sz="4000" b="1" dirty="0">
                <a:solidFill>
                  <a:srgbClr val="FF0000"/>
                </a:solidFill>
                <a:latin typeface="Times New Roman" panose="02020603050405020304" pitchFamily="18" charset="0"/>
                <a:cs typeface="Times New Roman" panose="02020603050405020304" pitchFamily="18" charset="0"/>
              </a:rPr>
              <a:t>Đục là bước gia công thô, thường được sử dụng khi lượng dư gia công lớn hơn 0,5mm</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5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42441" y="1262102"/>
            <a:ext cx="11582400" cy="2554545"/>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3</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Đục</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3.1.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b="1" dirty="0">
                <a:latin typeface="Times New Roman" panose="02020603050405020304" pitchFamily="18" charset="0"/>
                <a:cs typeface="Times New Roman" panose="02020603050405020304" pitchFamily="18" charset="0"/>
              </a:rPr>
              <a:t>.</a:t>
            </a:r>
          </a:p>
          <a:p>
            <a:r>
              <a:rPr lang="en-US" sz="4000" dirty="0" err="1">
                <a:latin typeface="Times New Roman" panose="02020603050405020304" pitchFamily="18" charset="0"/>
                <a:cs typeface="Times New Roman" panose="02020603050405020304" pitchFamily="18" charset="0"/>
              </a:rPr>
              <a:t>Đục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hơn</a:t>
            </a:r>
            <a:r>
              <a:rPr lang="en-US" sz="4000" dirty="0">
                <a:latin typeface="Times New Roman" panose="02020603050405020304" pitchFamily="18" charset="0"/>
                <a:cs typeface="Times New Roman" panose="02020603050405020304" pitchFamily="18" charset="0"/>
              </a:rPr>
              <a:t> 0,5mm</a:t>
            </a:r>
          </a:p>
        </p:txBody>
      </p:sp>
      <p:sp>
        <p:nvSpPr>
          <p:cNvPr id="8" name="Rectangle 7"/>
          <p:cNvSpPr/>
          <p:nvPr/>
        </p:nvSpPr>
        <p:spPr>
          <a:xfrm>
            <a:off x="2901615" y="387171"/>
            <a:ext cx="6388747"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90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152383" y="112207"/>
            <a:ext cx="11887211" cy="707886"/>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5.9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đục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cầm</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búa</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4788" y="1406150"/>
            <a:ext cx="11470651" cy="5727270"/>
          </a:xfrm>
          <a:prstGeom prst="rect">
            <a:avLst/>
          </a:prstGeom>
        </p:spPr>
      </p:pic>
    </p:spTree>
    <p:extLst>
      <p:ext uri="{BB962C8B-B14F-4D97-AF65-F5344CB8AC3E}">
        <p14:creationId xmlns:p14="http://schemas.microsoft.com/office/powerpoint/2010/main" val="13454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4616" y="98041"/>
            <a:ext cx="4857830" cy="6533347"/>
          </a:xfrm>
          <a:prstGeom prst="rect">
            <a:avLst/>
          </a:prstGeom>
        </p:spPr>
      </p:pic>
      <p:sp>
        <p:nvSpPr>
          <p:cNvPr id="4" name="Rectangle 3"/>
          <p:cNvSpPr/>
          <p:nvPr/>
        </p:nvSpPr>
        <p:spPr>
          <a:xfrm>
            <a:off x="5240936" y="179226"/>
            <a:ext cx="6837268" cy="6370975"/>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 Cưa và đục là phương pháp gia công thô được sử dụng khi lượng dư gia công lớn.</a:t>
            </a:r>
          </a:p>
          <a:p>
            <a:r>
              <a:rPr lang="vi-VN" sz="2400" b="1" dirty="0">
                <a:solidFill>
                  <a:srgbClr val="FF0000"/>
                </a:solidFill>
                <a:latin typeface="Times New Roman" panose="02020603050405020304" pitchFamily="18" charset="0"/>
                <a:cs typeface="Times New Roman" panose="02020603050405020304" pitchFamily="18" charset="0"/>
              </a:rPr>
              <a:t>+ Phương pháp cưa được thực hiện theo quy trình:</a:t>
            </a:r>
          </a:p>
          <a:p>
            <a:r>
              <a:rPr lang="vi-VN" sz="2400" b="1" dirty="0">
                <a:solidFill>
                  <a:srgbClr val="FF0000"/>
                </a:solidFill>
                <a:latin typeface="Times New Roman" panose="02020603050405020304" pitchFamily="18" charset="0"/>
                <a:cs typeface="Times New Roman" panose="02020603050405020304" pitchFamily="18" charset="0"/>
              </a:rPr>
              <a:t>1. Lắp lưỡi cưa vào khung cưa;</a:t>
            </a:r>
          </a:p>
          <a:p>
            <a:r>
              <a:rPr lang="vi-VN" sz="2400" b="1" dirty="0">
                <a:solidFill>
                  <a:srgbClr val="FF0000"/>
                </a:solidFill>
                <a:latin typeface="Times New Roman" panose="02020603050405020304" pitchFamily="18" charset="0"/>
                <a:cs typeface="Times New Roman" panose="02020603050405020304" pitchFamily="18" charset="0"/>
              </a:rPr>
              <a:t>2. Lấy dấu trên vật cần cưa;</a:t>
            </a:r>
          </a:p>
          <a:p>
            <a:r>
              <a:rPr lang="vi-VN" sz="2400" b="1" dirty="0">
                <a:solidFill>
                  <a:srgbClr val="FF0000"/>
                </a:solidFill>
                <a:latin typeface="Times New Roman" panose="02020603050405020304" pitchFamily="18" charset="0"/>
                <a:cs typeface="Times New Roman" panose="02020603050405020304" pitchFamily="18" charset="0"/>
              </a:rPr>
              <a:t>3. Kẹp vật cần cưa lên ê tô;</a:t>
            </a:r>
          </a:p>
          <a:p>
            <a:r>
              <a:rPr lang="vi-VN" sz="2400" b="1" dirty="0">
                <a:solidFill>
                  <a:srgbClr val="FF0000"/>
                </a:solidFill>
                <a:latin typeface="Times New Roman" panose="02020603050405020304" pitchFamily="18" charset="0"/>
                <a:cs typeface="Times New Roman" panose="02020603050405020304" pitchFamily="18" charset="0"/>
              </a:rPr>
              <a:t>4. Cưa theo vạch dấu.</a:t>
            </a:r>
          </a:p>
          <a:p>
            <a:r>
              <a:rPr lang="vi-VN" sz="2400" b="1" dirty="0">
                <a:solidFill>
                  <a:srgbClr val="FF0000"/>
                </a:solidFill>
                <a:latin typeface="Times New Roman" panose="02020603050405020304" pitchFamily="18" charset="0"/>
                <a:cs typeface="Times New Roman" panose="02020603050405020304" pitchFamily="18" charset="0"/>
              </a:rPr>
              <a:t>+ Phương pháp đục được thực hiện theo quy trình:</a:t>
            </a:r>
          </a:p>
          <a:p>
            <a:r>
              <a:rPr lang="vi-VN" sz="2400" b="1" dirty="0">
                <a:solidFill>
                  <a:srgbClr val="FF0000"/>
                </a:solidFill>
                <a:latin typeface="Times New Roman" panose="02020603050405020304" pitchFamily="18" charset="0"/>
                <a:cs typeface="Times New Roman" panose="02020603050405020304" pitchFamily="18" charset="0"/>
              </a:rPr>
              <a:t>1. Kẹp vật cần đục vào ê tô ;</a:t>
            </a:r>
          </a:p>
          <a:p>
            <a:r>
              <a:rPr lang="vi-VN" sz="2400" b="1" dirty="0">
                <a:solidFill>
                  <a:srgbClr val="FF0000"/>
                </a:solidFill>
                <a:latin typeface="Times New Roman" panose="02020603050405020304" pitchFamily="18" charset="0"/>
                <a:cs typeface="Times New Roman" panose="02020603050405020304" pitchFamily="18" charset="0"/>
              </a:rPr>
              <a:t>2. Neo đục vào vật;</a:t>
            </a:r>
          </a:p>
          <a:p>
            <a:r>
              <a:rPr lang="vi-VN" sz="2400" b="1" dirty="0">
                <a:solidFill>
                  <a:srgbClr val="FF0000"/>
                </a:solidFill>
                <a:latin typeface="Times New Roman" panose="02020603050405020304" pitchFamily="18" charset="0"/>
                <a:cs typeface="Times New Roman" panose="02020603050405020304" pitchFamily="18" charset="0"/>
              </a:rPr>
              <a:t>3. Đục theo vị trí đã xác định.</a:t>
            </a:r>
          </a:p>
          <a:p>
            <a:r>
              <a:rPr lang="vi-VN" sz="2400" b="1" dirty="0">
                <a:solidFill>
                  <a:srgbClr val="FF0000"/>
                </a:solidFill>
                <a:latin typeface="Times New Roman" panose="02020603050405020304" pitchFamily="18" charset="0"/>
                <a:cs typeface="Times New Roman" panose="02020603050405020304" pitchFamily="18" charset="0"/>
              </a:rPr>
              <a:t>- Dũa là phương pháp gia công phổ biến trong sửa chữa và chế tạo sản phẩm cơ khí.</a:t>
            </a:r>
          </a:p>
          <a:p>
            <a:r>
              <a:rPr lang="vi-VN" sz="2400" b="1" dirty="0">
                <a:solidFill>
                  <a:srgbClr val="FF0000"/>
                </a:solidFill>
                <a:latin typeface="Times New Roman" panose="02020603050405020304" pitchFamily="18" charset="0"/>
                <a:cs typeface="Times New Roman" panose="02020603050405020304" pitchFamily="18" charset="0"/>
              </a:rPr>
              <a:t>Phương pháp dũa được thực hiện theo quy trình:</a:t>
            </a:r>
          </a:p>
          <a:p>
            <a:r>
              <a:rPr lang="vi-VN" sz="2400" b="1" dirty="0">
                <a:solidFill>
                  <a:srgbClr val="FF0000"/>
                </a:solidFill>
                <a:latin typeface="Times New Roman" panose="02020603050405020304" pitchFamily="18" charset="0"/>
                <a:cs typeface="Times New Roman" panose="02020603050405020304" pitchFamily="18" charset="0"/>
              </a:rPr>
              <a:t>1. Kẹp vật cần dũa vào ê tô;</a:t>
            </a:r>
          </a:p>
          <a:p>
            <a:r>
              <a:rPr lang="vi-VN" sz="2400" b="1" dirty="0">
                <a:solidFill>
                  <a:srgbClr val="FF0000"/>
                </a:solidFill>
                <a:latin typeface="Times New Roman" panose="02020603050405020304" pitchFamily="18" charset="0"/>
                <a:cs typeface="Times New Roman" panose="02020603050405020304" pitchFamily="18" charset="0"/>
              </a:rPr>
              <a:t>2. Dũa phá;</a:t>
            </a:r>
          </a:p>
          <a:p>
            <a:r>
              <a:rPr lang="vi-VN" sz="2400" b="1" dirty="0">
                <a:solidFill>
                  <a:srgbClr val="FF0000"/>
                </a:solidFill>
                <a:latin typeface="Times New Roman" panose="02020603050405020304" pitchFamily="18" charset="0"/>
                <a:cs typeface="Times New Roman" panose="02020603050405020304" pitchFamily="18" charset="0"/>
              </a:rPr>
              <a:t>3. Dũa hoàn thiện.</a:t>
            </a:r>
          </a:p>
        </p:txBody>
      </p:sp>
    </p:spTree>
    <p:extLst>
      <p:ext uri="{BB962C8B-B14F-4D97-AF65-F5344CB8AC3E}">
        <p14:creationId xmlns:p14="http://schemas.microsoft.com/office/powerpoint/2010/main" val="39588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04789" y="82711"/>
            <a:ext cx="11336605" cy="646331"/>
          </a:xfrm>
          <a:prstGeom prst="rect">
            <a:avLst/>
          </a:prstGeom>
        </p:spPr>
        <p:txBody>
          <a:bodyPr wrap="square">
            <a:spAutoFit/>
          </a:bodyPr>
          <a:lstStyle/>
          <a:p>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5.9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cầm</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búa</a:t>
            </a:r>
            <a:endParaRPr lang="en-US"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3669" y="1039290"/>
            <a:ext cx="6725931" cy="5727270"/>
          </a:xfrm>
          <a:prstGeom prst="rect">
            <a:avLst/>
          </a:prstGeom>
        </p:spPr>
      </p:pic>
      <p:sp>
        <p:nvSpPr>
          <p:cNvPr id="3" name="Rectangle 2"/>
          <p:cNvSpPr/>
          <p:nvPr/>
        </p:nvSpPr>
        <p:spPr>
          <a:xfrm>
            <a:off x="7132320" y="1036818"/>
            <a:ext cx="4826010" cy="5693866"/>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 Tư thế đứng: đứng thẳng, khối lượng cơ thể phân đều lên hai chân, vị trí chân đứng so với bàn kẹp ê tô </a:t>
            </a:r>
          </a:p>
          <a:p>
            <a:r>
              <a:rPr lang="vi-VN" sz="2800" b="1" dirty="0">
                <a:solidFill>
                  <a:srgbClr val="FF0000"/>
                </a:solidFill>
                <a:latin typeface="Times New Roman" panose="02020603050405020304" pitchFamily="18" charset="0"/>
                <a:cs typeface="Times New Roman" panose="02020603050405020304" pitchFamily="18" charset="0"/>
              </a:rPr>
              <a:t>- Cách cầm đục: Đặt phần thân đục vào khe tay giữa ngón cái và ngón trỏ cách đầu mút đập búa khoảng 20 - 30mm.</a:t>
            </a:r>
          </a:p>
          <a:p>
            <a:r>
              <a:rPr lang="vi-VN" sz="2800" b="1" dirty="0">
                <a:solidFill>
                  <a:srgbClr val="FF0000"/>
                </a:solidFill>
                <a:latin typeface="Times New Roman" panose="02020603050405020304" pitchFamily="18" charset="0"/>
                <a:cs typeface="Times New Roman" panose="02020603050405020304" pitchFamily="18" charset="0"/>
              </a:rPr>
              <a:t>- Cách cầm búa: Các ngón tay nắm chặt vừa phải, ngón tay út cách đuôi cán búa khoảng 20 - 30mm. </a:t>
            </a:r>
          </a:p>
        </p:txBody>
      </p:sp>
    </p:spTree>
    <p:extLst>
      <p:ext uri="{BB962C8B-B14F-4D97-AF65-F5344CB8AC3E}">
        <p14:creationId xmlns:p14="http://schemas.microsoft.com/office/powerpoint/2010/main" val="2416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1077255"/>
            <a:ext cx="11582400" cy="5632311"/>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3</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Đục</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3.2</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Tư</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đứng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đục</a:t>
            </a:r>
            <a:endParaRPr lang="en-US" sz="4000" b="1"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đứng</a:t>
            </a:r>
            <a:r>
              <a:rPr lang="en-US" sz="4000" dirty="0">
                <a:latin typeface="Times New Roman" panose="02020603050405020304" pitchFamily="18" charset="0"/>
                <a:cs typeface="Times New Roman" panose="02020603050405020304" pitchFamily="18" charset="0"/>
              </a:rPr>
              <a:t> so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kẹp</a:t>
            </a:r>
            <a:r>
              <a:rPr lang="en-US" sz="4000" dirty="0">
                <a:latin typeface="Times New Roman" panose="02020603050405020304" pitchFamily="18" charset="0"/>
                <a:cs typeface="Times New Roman" panose="02020603050405020304" pitchFamily="18" charset="0"/>
              </a:rPr>
              <a:t> ê </a:t>
            </a:r>
            <a:r>
              <a:rPr lang="en-US" sz="4000" dirty="0" err="1">
                <a:latin typeface="Times New Roman" panose="02020603050405020304" pitchFamily="18" charset="0"/>
                <a:cs typeface="Times New Roman" panose="02020603050405020304" pitchFamily="18" charset="0"/>
              </a:rPr>
              <a:t>tô</a:t>
            </a:r>
            <a:r>
              <a:rPr lang="en-US" sz="4000" dirty="0">
                <a:latin typeface="Times New Roman" panose="02020603050405020304" pitchFamily="18" charset="0"/>
                <a:cs typeface="Times New Roman" panose="02020603050405020304" pitchFamily="18" charset="0"/>
              </a:rPr>
              <a:t> </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20 - 30mm.</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ngón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út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20 - 30mm. </a:t>
            </a:r>
          </a:p>
        </p:txBody>
      </p:sp>
      <p:sp>
        <p:nvSpPr>
          <p:cNvPr id="8" name="Rectangle 7"/>
          <p:cNvSpPr/>
          <p:nvPr/>
        </p:nvSpPr>
        <p:spPr>
          <a:xfrm>
            <a:off x="2862286" y="369369"/>
            <a:ext cx="6467406"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3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4"/>
          <p:cNvSpPr/>
          <p:nvPr/>
        </p:nvSpPr>
        <p:spPr>
          <a:xfrm>
            <a:off x="167268" y="86631"/>
            <a:ext cx="12024732"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tai </a:t>
            </a:r>
            <a:r>
              <a:rPr lang="en-US" sz="2800" b="1" dirty="0" err="1">
                <a:latin typeface="Times New Roman" panose="02020603050405020304" pitchFamily="18" charset="0"/>
                <a:cs typeface="Times New Roman" panose="02020603050405020304" pitchFamily="18" charset="0"/>
              </a:rPr>
              <a:t>nạn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tránh</a:t>
            </a:r>
            <a:r>
              <a:rPr lang="en-US" sz="2800" b="1"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5761" y="1040738"/>
            <a:ext cx="5730228" cy="5563262"/>
          </a:xfrm>
          <a:prstGeom prst="rect">
            <a:avLst/>
          </a:prstGeom>
        </p:spPr>
      </p:pic>
      <p:pic>
        <p:nvPicPr>
          <p:cNvPr id="3" name="Picture 2"/>
          <p:cNvPicPr>
            <a:picLocks noChangeAspect="1"/>
          </p:cNvPicPr>
          <p:nvPr/>
        </p:nvPicPr>
        <p:blipFill>
          <a:blip r:embed="rId4"/>
          <a:stretch>
            <a:fillRect/>
          </a:stretch>
        </p:blipFill>
        <p:spPr>
          <a:xfrm>
            <a:off x="6294482" y="1040738"/>
            <a:ext cx="5663838" cy="5563262"/>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4"/>
          <p:cNvSpPr/>
          <p:nvPr/>
        </p:nvSpPr>
        <p:spPr>
          <a:xfrm>
            <a:off x="167268" y="86631"/>
            <a:ext cx="1202473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Trong quá trình đục có thể xảy ra những tai nạn như thế nào? Làm thế nào để phòng tránh?</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5761" y="1040738"/>
            <a:ext cx="3677919" cy="2769262"/>
          </a:xfrm>
          <a:prstGeom prst="rect">
            <a:avLst/>
          </a:prstGeom>
        </p:spPr>
      </p:pic>
      <p:pic>
        <p:nvPicPr>
          <p:cNvPr id="3" name="Picture 2"/>
          <p:cNvPicPr>
            <a:picLocks noChangeAspect="1"/>
          </p:cNvPicPr>
          <p:nvPr/>
        </p:nvPicPr>
        <p:blipFill>
          <a:blip r:embed="rId4"/>
          <a:stretch>
            <a:fillRect/>
          </a:stretch>
        </p:blipFill>
        <p:spPr>
          <a:xfrm>
            <a:off x="274320" y="4023360"/>
            <a:ext cx="3769360" cy="2712720"/>
          </a:xfrm>
          <a:prstGeom prst="rect">
            <a:avLst/>
          </a:prstGeom>
        </p:spPr>
      </p:pic>
      <p:sp>
        <p:nvSpPr>
          <p:cNvPr id="4" name="Rectangle 3"/>
          <p:cNvSpPr/>
          <p:nvPr/>
        </p:nvSpPr>
        <p:spPr>
          <a:xfrm>
            <a:off x="4242173" y="952421"/>
            <a:ext cx="7695815" cy="5293757"/>
          </a:xfrm>
          <a:prstGeom prst="rect">
            <a:avLst/>
          </a:prstGeom>
        </p:spPr>
        <p:txBody>
          <a:bodyPr wrap="square">
            <a:spAutoFit/>
          </a:bodyPr>
          <a:lstStyle/>
          <a:p>
            <a:r>
              <a:rPr lang="en-US" sz="2600" smtClean="0">
                <a:solidFill>
                  <a:srgbClr val="FF0000"/>
                </a:solidFill>
                <a:latin typeface="Times New Roman" panose="02020603050405020304" pitchFamily="18" charset="0"/>
                <a:cs typeface="Times New Roman" panose="02020603050405020304" pitchFamily="18" charset="0"/>
              </a:rPr>
              <a:t>*</a:t>
            </a:r>
            <a:r>
              <a:rPr lang="vi-VN" sz="2600" smtClean="0">
                <a:solidFill>
                  <a:srgbClr val="FF0000"/>
                </a:solidFill>
                <a:latin typeface="Times New Roman" panose="02020603050405020304" pitchFamily="18" charset="0"/>
                <a:cs typeface="Times New Roman" panose="02020603050405020304" pitchFamily="18" charset="0"/>
              </a:rPr>
              <a:t>Những </a:t>
            </a:r>
            <a:r>
              <a:rPr lang="vi-VN" sz="2600">
                <a:solidFill>
                  <a:srgbClr val="FF0000"/>
                </a:solidFill>
                <a:latin typeface="Times New Roman" panose="02020603050405020304" pitchFamily="18" charset="0"/>
                <a:cs typeface="Times New Roman" panose="02020603050405020304" pitchFamily="18" charset="0"/>
              </a:rPr>
              <a:t>tai nạn xảy ra khi sử dụng phương pháp đục:</a:t>
            </a:r>
          </a:p>
          <a:p>
            <a:r>
              <a:rPr lang="vi-VN" sz="2600">
                <a:solidFill>
                  <a:srgbClr val="FF0000"/>
                </a:solidFill>
                <a:latin typeface="Times New Roman" panose="02020603050405020304" pitchFamily="18" charset="0"/>
                <a:cs typeface="Times New Roman" panose="02020603050405020304" pitchFamily="18" charset="0"/>
              </a:rPr>
              <a:t>- Búa, đục không đảm bảo (nứt, vỡ, đầu búa không tra vào cán chắc chắn), cầm búa, đục không chắc chắn dễ gây va đập vào người lao động.</a:t>
            </a:r>
          </a:p>
          <a:p>
            <a:r>
              <a:rPr lang="vi-VN" sz="2600">
                <a:solidFill>
                  <a:srgbClr val="FF0000"/>
                </a:solidFill>
                <a:latin typeface="Times New Roman" panose="02020603050405020304" pitchFamily="18" charset="0"/>
                <a:cs typeface="Times New Roman" panose="02020603050405020304" pitchFamily="18" charset="0"/>
              </a:rPr>
              <a:t>- Tư thế đứng đục không đúng cách dẫn tới bệnh vẹo cột sống.</a:t>
            </a:r>
          </a:p>
          <a:p>
            <a:r>
              <a:rPr lang="en-US" sz="2600" smtClean="0">
                <a:solidFill>
                  <a:srgbClr val="FF0000"/>
                </a:solidFill>
                <a:latin typeface="Times New Roman" panose="02020603050405020304" pitchFamily="18" charset="0"/>
                <a:cs typeface="Times New Roman" panose="02020603050405020304" pitchFamily="18" charset="0"/>
              </a:rPr>
              <a:t>*</a:t>
            </a:r>
            <a:r>
              <a:rPr lang="vi-VN" sz="2600" smtClean="0">
                <a:solidFill>
                  <a:srgbClr val="FF0000"/>
                </a:solidFill>
                <a:latin typeface="Times New Roman" panose="02020603050405020304" pitchFamily="18" charset="0"/>
                <a:cs typeface="Times New Roman" panose="02020603050405020304" pitchFamily="18" charset="0"/>
              </a:rPr>
              <a:t>Cách </a:t>
            </a:r>
            <a:r>
              <a:rPr lang="vi-VN" sz="2600">
                <a:solidFill>
                  <a:srgbClr val="FF0000"/>
                </a:solidFill>
                <a:latin typeface="Times New Roman" panose="02020603050405020304" pitchFamily="18" charset="0"/>
                <a:cs typeface="Times New Roman" panose="02020603050405020304" pitchFamily="18" charset="0"/>
              </a:rPr>
              <a:t>phòng tránh:</a:t>
            </a:r>
          </a:p>
          <a:p>
            <a:r>
              <a:rPr lang="vi-VN" sz="2600">
                <a:solidFill>
                  <a:srgbClr val="FF0000"/>
                </a:solidFill>
                <a:latin typeface="Times New Roman" panose="02020603050405020304" pitchFamily="18" charset="0"/>
                <a:cs typeface="Times New Roman" panose="02020603050405020304" pitchFamily="18" charset="0"/>
              </a:rPr>
              <a:t>- Mặc trang phục bảo hộ lao động.</a:t>
            </a:r>
          </a:p>
          <a:p>
            <a:r>
              <a:rPr lang="vi-VN" sz="2600">
                <a:solidFill>
                  <a:srgbClr val="FF0000"/>
                </a:solidFill>
                <a:latin typeface="Times New Roman" panose="02020603050405020304" pitchFamily="18" charset="0"/>
                <a:cs typeface="Times New Roman" panose="02020603050405020304" pitchFamily="18" charset="0"/>
              </a:rPr>
              <a:t>- Chọn búa có cán không bị vỡ, nứt, đầu búa tra vào cán chắc chắn.</a:t>
            </a:r>
          </a:p>
          <a:p>
            <a:r>
              <a:rPr lang="vi-VN" sz="2600">
                <a:solidFill>
                  <a:srgbClr val="FF0000"/>
                </a:solidFill>
                <a:latin typeface="Times New Roman" panose="02020603050405020304" pitchFamily="18" charset="0"/>
                <a:cs typeface="Times New Roman" panose="02020603050405020304" pitchFamily="18" charset="0"/>
              </a:rPr>
              <a:t>- Chọn đục không bị mẻ lưỡi.</a:t>
            </a:r>
          </a:p>
          <a:p>
            <a:r>
              <a:rPr lang="vi-VN" sz="2600">
                <a:solidFill>
                  <a:srgbClr val="FF0000"/>
                </a:solidFill>
                <a:latin typeface="Times New Roman" panose="02020603050405020304" pitchFamily="18" charset="0"/>
                <a:cs typeface="Times New Roman" panose="02020603050405020304" pitchFamily="18" charset="0"/>
              </a:rPr>
              <a:t>- Phải có lưới chắn phoi ở phía đối điện với người đục.</a:t>
            </a:r>
          </a:p>
          <a:p>
            <a:r>
              <a:rPr lang="vi-VN" sz="2600">
                <a:solidFill>
                  <a:srgbClr val="FF0000"/>
                </a:solidFill>
                <a:latin typeface="Times New Roman" panose="02020603050405020304" pitchFamily="18" charset="0"/>
                <a:cs typeface="Times New Roman" panose="02020603050405020304" pitchFamily="18" charset="0"/>
              </a:rPr>
              <a:t>- Cầm đục, búa chắc chắn, đánh búa đúng đầu đục.</a:t>
            </a:r>
          </a:p>
        </p:txBody>
      </p:sp>
    </p:spTree>
    <p:extLst>
      <p:ext uri="{BB962C8B-B14F-4D97-AF65-F5344CB8AC3E}">
        <p14:creationId xmlns:p14="http://schemas.microsoft.com/office/powerpoint/2010/main" val="30486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12944" y="1311262"/>
            <a:ext cx="11582400" cy="5016758"/>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3</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Đục</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3.3</a:t>
            </a:r>
            <a:r>
              <a:rPr lang="en-US" sz="4000" b="1" dirty="0" smtClean="0">
                <a:latin typeface="Times New Roman" panose="02020603050405020304" pitchFamily="18" charset="0"/>
                <a:cs typeface="Times New Roman" panose="02020603050405020304" pitchFamily="18" charset="0"/>
              </a:rPr>
              <a:t>. An </a:t>
            </a:r>
            <a:r>
              <a:rPr lang="en-US" sz="4000" b="1" dirty="0" err="1">
                <a:latin typeface="Times New Roman" panose="02020603050405020304" pitchFamily="18" charset="0"/>
                <a:cs typeface="Times New Roman" panose="02020603050405020304" pitchFamily="18" charset="0"/>
              </a:rPr>
              <a:t>toàn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lao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đục</a:t>
            </a:r>
            <a:endParaRPr lang="en-US" sz="4000" b="1"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nứt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chắn</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lưỡi</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phoi</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phía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đục</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đục</a:t>
            </a:r>
            <a:r>
              <a:rPr lang="en-US" sz="4000" dirty="0">
                <a:latin typeface="Times New Roman" panose="02020603050405020304" pitchFamily="18" charset="0"/>
                <a:cs typeface="Times New Roman" panose="02020603050405020304" pitchFamily="18" charset="0"/>
              </a:rPr>
              <a:t>.</a:t>
            </a:r>
          </a:p>
        </p:txBody>
      </p:sp>
      <p:sp>
        <p:nvSpPr>
          <p:cNvPr id="8" name="Rectangle 7"/>
          <p:cNvSpPr/>
          <p:nvPr/>
        </p:nvSpPr>
        <p:spPr>
          <a:xfrm>
            <a:off x="3019602" y="377338"/>
            <a:ext cx="6369083"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9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449765" y="106157"/>
            <a:ext cx="9478006"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Đọc </a:t>
            </a:r>
            <a:r>
              <a:rPr lang="en-US" sz="2800" b="1">
                <a:latin typeface="Times New Roman" panose="02020603050405020304" pitchFamily="18" charset="0"/>
                <a:cs typeface="Times New Roman" panose="02020603050405020304" pitchFamily="18" charset="0"/>
              </a:rPr>
              <a:t>thông tin bảng </a:t>
            </a:r>
            <a:r>
              <a:rPr lang="en-US" sz="2800" b="1" smtClean="0">
                <a:latin typeface="Times New Roman" panose="02020603050405020304" pitchFamily="18" charset="0"/>
                <a:cs typeface="Times New Roman" panose="02020603050405020304" pitchFamily="18" charset="0"/>
              </a:rPr>
              <a:t>5.3 </a:t>
            </a:r>
            <a:r>
              <a:rPr lang="en-US" sz="2800" b="1">
                <a:latin typeface="Times New Roman" panose="02020603050405020304" pitchFamily="18" charset="0"/>
                <a:cs typeface="Times New Roman" panose="02020603050405020304" pitchFamily="18" charset="0"/>
              </a:rPr>
              <a:t>và trình bày quy trình </a:t>
            </a:r>
            <a:r>
              <a:rPr lang="en-US" sz="2800" b="1" smtClean="0">
                <a:latin typeface="Times New Roman" panose="02020603050405020304" pitchFamily="18" charset="0"/>
                <a:cs typeface="Times New Roman" panose="02020603050405020304" pitchFamily="18" charset="0"/>
              </a:rPr>
              <a:t>đục</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8437427"/>
              </p:ext>
            </p:extLst>
          </p:nvPr>
        </p:nvGraphicFramePr>
        <p:xfrm>
          <a:off x="449765" y="769620"/>
          <a:ext cx="11132635" cy="5516880"/>
        </p:xfrm>
        <a:graphic>
          <a:graphicData uri="http://schemas.openxmlformats.org/drawingml/2006/table">
            <a:tbl>
              <a:tblPr firstRow="1" firstCol="1" bandRow="1"/>
              <a:tblGrid>
                <a:gridCol w="5565753">
                  <a:extLst>
                    <a:ext uri="{9D8B030D-6E8A-4147-A177-3AD203B41FA5}">
                      <a16:colId xmlns:a16="http://schemas.microsoft.com/office/drawing/2014/main" val="738720701"/>
                    </a:ext>
                  </a:extLst>
                </a:gridCol>
                <a:gridCol w="5566882">
                  <a:extLst>
                    <a:ext uri="{9D8B030D-6E8A-4147-A177-3AD203B41FA5}">
                      <a16:colId xmlns:a16="http://schemas.microsoft.com/office/drawing/2014/main" val="4163857021"/>
                    </a:ext>
                  </a:extLst>
                </a:gridCol>
              </a:tblGrid>
              <a:tr h="625687">
                <a:tc>
                  <a:txBody>
                    <a:bodyPr/>
                    <a:lstStyle/>
                    <a:p>
                      <a:pPr marL="0" marR="0" algn="ctr">
                        <a:spcBef>
                          <a:spcPts val="0"/>
                        </a:spcBef>
                        <a:spcAft>
                          <a:spcPts val="0"/>
                        </a:spcAft>
                        <a:tabLst>
                          <a:tab pos="2181225" algn="l"/>
                        </a:tabLs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81225"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455601"/>
                  </a:ext>
                </a:extLst>
              </a:tr>
              <a:tr h="453813">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Kẹp vật cần đục vào ê </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được kẹp đủ chặt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708778"/>
                  </a:ext>
                </a:extLst>
              </a:tr>
              <a:tr h="187706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Neo đục vào vật: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Đặt lưỡi đục vào vị trí cần đục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Đánh búa nhẹ nhàng để đục bám vào vật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Lưỡi đục được đặt đúng vị trí cần đục.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2181225" algn="l"/>
                        </a:tabLs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Đục bám vào vật khoảng 0,5mm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499293"/>
                  </a:ext>
                </a:extLst>
              </a:tr>
              <a:tr h="187706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Đục hoặc chặt đứt theo vị trí đã xác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Đục: nâng đục nghiêng với mặt nằm ngang một góc 30</a:t>
                      </a:r>
                      <a:r>
                        <a:rPr lang="en-US" sz="2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- 35</a:t>
                      </a:r>
                      <a:r>
                        <a:rPr lang="en-US" sz="2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Chặt đứt: đặt đục vuông góc với vật cần chặt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tabLst>
                          <a:tab pos="2181225"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11849"/>
                  </a:ext>
                </a:extLst>
              </a:tr>
            </a:tbl>
          </a:graphicData>
        </a:graphic>
      </p:graphicFrame>
    </p:spTree>
    <p:extLst>
      <p:ext uri="{BB962C8B-B14F-4D97-AF65-F5344CB8AC3E}">
        <p14:creationId xmlns:p14="http://schemas.microsoft.com/office/powerpoint/2010/main" val="15735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74729" y="1075289"/>
            <a:ext cx="11700398" cy="5078313"/>
          </a:xfrm>
          <a:prstGeom prst="rect">
            <a:avLst/>
          </a:prstGeom>
        </p:spPr>
        <p:txBody>
          <a:bodyPr wrap="square">
            <a:spAutoFit/>
          </a:bodyPr>
          <a:lstStyle/>
          <a:p>
            <a:pPr algn="just"/>
            <a:r>
              <a:rPr lang="en-US" sz="3600" b="1" dirty="0">
                <a:latin typeface="Times New Roman" panose="02020603050405020304" pitchFamily="18" charset="0"/>
                <a:cs typeface="Times New Roman" panose="02020603050405020304" pitchFamily="18" charset="0"/>
              </a:rPr>
              <a:t>3</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Đục</a:t>
            </a:r>
            <a:endParaRPr lang="en-US" sz="3600" b="1"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3.4. </a:t>
            </a:r>
            <a:r>
              <a:rPr lang="en-US" sz="3600" b="1" dirty="0" err="1">
                <a:latin typeface="Times New Roman" panose="02020603050405020304" pitchFamily="18" charset="0"/>
                <a:cs typeface="Times New Roman" panose="02020603050405020304" pitchFamily="18" charset="0"/>
              </a:rPr>
              <a:t>Quy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đục</a:t>
            </a:r>
            <a:endParaRPr lang="en-US" sz="3600" b="1" dirty="0">
              <a:latin typeface="Times New Roman" panose="02020603050405020304" pitchFamily="18" charset="0"/>
              <a:cs typeface="Times New Roman" panose="02020603050405020304" pitchFamily="18" charset="0"/>
            </a:endParaRPr>
          </a:p>
          <a:p>
            <a:pPr algn="just"/>
            <a:r>
              <a:rPr lang="en-US" sz="3600" dirty="0" err="1" smtClean="0">
                <a:latin typeface="Times New Roman" panose="02020603050405020304" pitchFamily="18" charset="0"/>
                <a:cs typeface="Times New Roman" panose="02020603050405020304" pitchFamily="18" charset="0"/>
              </a:rPr>
              <a:t>Bước</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Kẹp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ê </a:t>
            </a:r>
            <a:r>
              <a:rPr lang="en-US" sz="3600" dirty="0" err="1">
                <a:latin typeface="Times New Roman" panose="02020603050405020304" pitchFamily="18" charset="0"/>
                <a:cs typeface="Times New Roman" panose="02020603050405020304" pitchFamily="18" charset="0"/>
              </a:rPr>
              <a:t>tô</a:t>
            </a:r>
            <a:endParaRPr lang="en-US" sz="3600" dirty="0">
              <a:latin typeface="Times New Roman" panose="02020603050405020304" pitchFamily="18" charset="0"/>
              <a:cs typeface="Times New Roman" panose="02020603050405020304" pitchFamily="18" charset="0"/>
            </a:endParaRPr>
          </a:p>
          <a:p>
            <a:pPr algn="just"/>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2. Neo </a:t>
            </a:r>
            <a:r>
              <a:rPr lang="en-US" sz="3600" dirty="0" err="1">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đục</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búa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endParaRPr lang="en-US" sz="3600" dirty="0">
              <a:latin typeface="Times New Roman" panose="02020603050405020304" pitchFamily="18" charset="0"/>
              <a:cs typeface="Times New Roman" panose="02020603050405020304" pitchFamily="18" charset="0"/>
            </a:endParaRPr>
          </a:p>
          <a:p>
            <a:pPr algn="just"/>
            <a:r>
              <a:rPr lang="en-US" sz="3600" dirty="0" err="1">
                <a:latin typeface="Times New Roman" panose="02020603050405020304" pitchFamily="18" charset="0"/>
                <a:cs typeface="Times New Roman" panose="02020603050405020304" pitchFamily="18" charset="0"/>
              </a:rPr>
              <a:t>Bước</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endParaRPr lang="en-US" sz="3600" dirty="0">
              <a:latin typeface="Times New Roman" panose="02020603050405020304" pitchFamily="18" charset="0"/>
              <a:cs typeface="Times New Roman" panose="02020603050405020304" pitchFamily="18" charset="0"/>
            </a:endParaRPr>
          </a:p>
          <a:p>
            <a:pPr algn="just"/>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nâng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nghiêng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30</a:t>
            </a:r>
            <a:r>
              <a:rPr lang="en-US" sz="3600" baseline="30000" dirty="0">
                <a:latin typeface="Times New Roman" panose="02020603050405020304" pitchFamily="18" charset="0"/>
                <a:cs typeface="Times New Roman" panose="02020603050405020304" pitchFamily="18" charset="0"/>
              </a:rPr>
              <a:t>0</a:t>
            </a:r>
            <a:r>
              <a:rPr lang="en-US" sz="3600" dirty="0">
                <a:latin typeface="Times New Roman" panose="02020603050405020304" pitchFamily="18" charset="0"/>
                <a:cs typeface="Times New Roman" panose="02020603050405020304" pitchFamily="18" charset="0"/>
              </a:rPr>
              <a:t>- 35</a:t>
            </a:r>
            <a:r>
              <a:rPr lang="en-US" sz="3600" baseline="30000" dirty="0">
                <a:latin typeface="Times New Roman" panose="02020603050405020304" pitchFamily="18" charset="0"/>
                <a:cs typeface="Times New Roman" panose="02020603050405020304" pitchFamily="18" charset="0"/>
              </a:rPr>
              <a:t>0</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chặt</a:t>
            </a:r>
            <a:endParaRPr lang="en-US"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3040387" y="180693"/>
            <a:ext cx="6369083"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4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747241" y="1232605"/>
            <a:ext cx="2035289" cy="707886"/>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4</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109213" y="259352"/>
            <a:ext cx="6369083"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2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4"/>
          <p:cNvSpPr/>
          <p:nvPr/>
        </p:nvSpPr>
        <p:spPr>
          <a:xfrm>
            <a:off x="230446" y="-25129"/>
            <a:ext cx="11616114"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dưới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dũa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13349" y="3149600"/>
            <a:ext cx="11633211"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5.10.</a:t>
            </a:r>
          </a:p>
        </p:txBody>
      </p:sp>
      <p:pic>
        <p:nvPicPr>
          <p:cNvPr id="3" name="Picture 2"/>
          <p:cNvPicPr>
            <a:picLocks noChangeAspect="1"/>
          </p:cNvPicPr>
          <p:nvPr/>
        </p:nvPicPr>
        <p:blipFill>
          <a:blip r:embed="rId3"/>
          <a:stretch>
            <a:fillRect/>
          </a:stretch>
        </p:blipFill>
        <p:spPr>
          <a:xfrm>
            <a:off x="304789" y="498091"/>
            <a:ext cx="7274571" cy="2651509"/>
          </a:xfrm>
          <a:prstGeom prst="rect">
            <a:avLst/>
          </a:prstGeom>
        </p:spPr>
      </p:pic>
      <p:pic>
        <p:nvPicPr>
          <p:cNvPr id="8" name="Picture 7"/>
          <p:cNvPicPr>
            <a:picLocks noChangeAspect="1"/>
          </p:cNvPicPr>
          <p:nvPr/>
        </p:nvPicPr>
        <p:blipFill>
          <a:blip r:embed="rId4"/>
          <a:stretch>
            <a:fillRect/>
          </a:stretch>
        </p:blipFill>
        <p:spPr>
          <a:xfrm>
            <a:off x="304789" y="3872568"/>
            <a:ext cx="7289965" cy="2985432"/>
          </a:xfrm>
          <a:prstGeom prst="rect">
            <a:avLst/>
          </a:prstGeom>
        </p:spPr>
      </p:pic>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4"/>
          <p:cNvSpPr/>
          <p:nvPr/>
        </p:nvSpPr>
        <p:spPr>
          <a:xfrm>
            <a:off x="230446" y="-25129"/>
            <a:ext cx="5093394" cy="954107"/>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ảnh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dưới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dũa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13349" y="3149600"/>
            <a:ext cx="4866651" cy="138499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5.10.</a:t>
            </a:r>
          </a:p>
        </p:txBody>
      </p:sp>
      <p:pic>
        <p:nvPicPr>
          <p:cNvPr id="3" name="Picture 2"/>
          <p:cNvPicPr>
            <a:picLocks noChangeAspect="1"/>
          </p:cNvPicPr>
          <p:nvPr/>
        </p:nvPicPr>
        <p:blipFill>
          <a:blip r:embed="rId3"/>
          <a:stretch>
            <a:fillRect/>
          </a:stretch>
        </p:blipFill>
        <p:spPr>
          <a:xfrm>
            <a:off x="355588" y="928978"/>
            <a:ext cx="4582171" cy="2220622"/>
          </a:xfrm>
          <a:prstGeom prst="rect">
            <a:avLst/>
          </a:prstGeom>
        </p:spPr>
      </p:pic>
      <p:pic>
        <p:nvPicPr>
          <p:cNvPr id="8" name="Picture 7"/>
          <p:cNvPicPr>
            <a:picLocks noChangeAspect="1"/>
          </p:cNvPicPr>
          <p:nvPr/>
        </p:nvPicPr>
        <p:blipFill>
          <a:blip r:embed="rId4"/>
          <a:stretch>
            <a:fillRect/>
          </a:stretch>
        </p:blipFill>
        <p:spPr>
          <a:xfrm>
            <a:off x="304790" y="4534594"/>
            <a:ext cx="4632970" cy="2323405"/>
          </a:xfrm>
          <a:prstGeom prst="rect">
            <a:avLst/>
          </a:prstGeom>
        </p:spPr>
      </p:pic>
      <p:sp>
        <p:nvSpPr>
          <p:cNvPr id="2" name="Rectangle 1"/>
          <p:cNvSpPr/>
          <p:nvPr/>
        </p:nvSpPr>
        <p:spPr>
          <a:xfrm>
            <a:off x="5205142" y="97364"/>
            <a:ext cx="6783658" cy="6740307"/>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1</a:t>
            </a:r>
            <a:r>
              <a:rPr lang="en-US" sz="2400" b="1" smtClean="0">
                <a:solidFill>
                  <a:srgbClr val="FF0000"/>
                </a:solidFill>
                <a:latin typeface="Times New Roman" panose="02020603050405020304" pitchFamily="18" charset="0"/>
                <a:cs typeface="Times New Roman" panose="02020603050405020304" pitchFamily="18" charset="0"/>
              </a:rPr>
              <a:t>. Dũa </a:t>
            </a:r>
            <a:r>
              <a:rPr lang="en-US" sz="2400" b="1">
                <a:solidFill>
                  <a:srgbClr val="FF0000"/>
                </a:solidFill>
                <a:latin typeface="Times New Roman" panose="02020603050405020304" pitchFamily="18" charset="0"/>
                <a:cs typeface="Times New Roman" panose="02020603050405020304" pitchFamily="18" charset="0"/>
              </a:rPr>
              <a:t>là dùng chế tạo độ nhẵn, phẳng trên các bề mặt nhỏ, khó thực hiện trên các máy công cụ.</a:t>
            </a:r>
          </a:p>
          <a:p>
            <a:r>
              <a:rPr lang="en-US" sz="2400" b="1">
                <a:solidFill>
                  <a:srgbClr val="FF0000"/>
                </a:solidFill>
                <a:latin typeface="Times New Roman" panose="02020603050405020304" pitchFamily="18" charset="0"/>
                <a:cs typeface="Times New Roman" panose="02020603050405020304" pitchFamily="18" charset="0"/>
              </a:rPr>
              <a:t>2. a) Dũa tròn: có tiết diện hình tròn, toàn bộ thân giũa là hình nón cụt góc công nhỏ, dùng để gia công các lỗ tròn, các rãnh có đáy là 12 hình tròn.</a:t>
            </a:r>
          </a:p>
          <a:p>
            <a:r>
              <a:rPr lang="en-US" sz="2400" b="1">
                <a:solidFill>
                  <a:srgbClr val="FF0000"/>
                </a:solidFill>
                <a:latin typeface="Times New Roman" panose="02020603050405020304" pitchFamily="18" charset="0"/>
                <a:cs typeface="Times New Roman" panose="02020603050405020304" pitchFamily="18" charset="0"/>
              </a:rPr>
              <a:t>b) Dũa dẹt: có tiết diện hình chữ nhật, dùng để gia công các mặt phẳng ngoài, các mặt phẳng trong lỗ có góc 90o.</a:t>
            </a:r>
          </a:p>
          <a:p>
            <a:r>
              <a:rPr lang="en-US" sz="2400" b="1">
                <a:solidFill>
                  <a:srgbClr val="FF0000"/>
                </a:solidFill>
                <a:latin typeface="Times New Roman" panose="02020603050405020304" pitchFamily="18" charset="0"/>
                <a:cs typeface="Times New Roman" panose="02020603050405020304" pitchFamily="18" charset="0"/>
              </a:rPr>
              <a:t>c) Dũa tam giác: có tiết diện là tam giác đều, dùng để gia công các lỗ tam giác đều, các rãnh có góc 60o.</a:t>
            </a:r>
          </a:p>
          <a:p>
            <a:r>
              <a:rPr lang="en-US" sz="2400" b="1">
                <a:solidFill>
                  <a:srgbClr val="FF0000"/>
                </a:solidFill>
                <a:latin typeface="Times New Roman" panose="02020603050405020304" pitchFamily="18" charset="0"/>
                <a:cs typeface="Times New Roman" panose="02020603050405020304" pitchFamily="18" charset="0"/>
              </a:rPr>
              <a:t>d) Dũa vuông: có tiết diện hình vuông, dùng để gia công các lỗ hình vuông hoặc các chi tiết có rãnh vuông.</a:t>
            </a:r>
          </a:p>
          <a:p>
            <a:r>
              <a:rPr lang="en-US" sz="2400" b="1">
                <a:solidFill>
                  <a:srgbClr val="FF0000"/>
                </a:solidFill>
                <a:latin typeface="Times New Roman" panose="02020603050405020304" pitchFamily="18" charset="0"/>
                <a:cs typeface="Times New Roman" panose="02020603050405020304" pitchFamily="18" charset="0"/>
              </a:rPr>
              <a:t>e) Dũa bán nguyệt (giũa lòng mo): có tiết diện là một phần hình tròn, có một mặt phẳng một mặt cong, dùng để gia công các mặt cong có bán kính cong lớn.</a:t>
            </a:r>
          </a:p>
        </p:txBody>
      </p:sp>
    </p:spTree>
    <p:extLst>
      <p:ext uri="{BB962C8B-B14F-4D97-AF65-F5344CB8AC3E}">
        <p14:creationId xmlns:p14="http://schemas.microsoft.com/office/powerpoint/2010/main" val="3013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623934" y="1793931"/>
            <a:ext cx="3556179" cy="707886"/>
          </a:xfrm>
          <a:prstGeom prst="rect">
            <a:avLst/>
          </a:prstGeom>
        </p:spPr>
        <p:txBody>
          <a:bodyPr wrap="square">
            <a:spAutoFit/>
          </a:bodyPr>
          <a:lstStyle/>
          <a:p>
            <a:pPr algn="just"/>
            <a:r>
              <a:rPr lang="en-US" sz="4000" b="1" dirty="0" smtClean="0">
                <a:latin typeface="Times New Roman" panose="02020603050405020304" pitchFamily="18" charset="0"/>
                <a:cs typeface="Times New Roman" panose="02020603050405020304" pitchFamily="18" charset="0"/>
              </a:rPr>
              <a:t>1.1. </a:t>
            </a:r>
            <a:r>
              <a:rPr lang="en-US" sz="4000" b="1" dirty="0" err="1" smtClean="0">
                <a:latin typeface="Times New Roman" panose="02020603050405020304" pitchFamily="18" charset="0"/>
                <a:cs typeface="Times New Roman" panose="02020603050405020304" pitchFamily="18" charset="0"/>
              </a:rPr>
              <a:t>Khái</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b="1" dirty="0">
                <a:latin typeface="Times New Roman" panose="02020603050405020304" pitchFamily="18" charset="0"/>
                <a:cs typeface="Times New Roman" panose="02020603050405020304" pitchFamily="18" charset="0"/>
              </a:rPr>
              <a:t> </a:t>
            </a:r>
          </a:p>
        </p:txBody>
      </p:sp>
      <p:sp>
        <p:nvSpPr>
          <p:cNvPr id="2" name="Rectangle 1"/>
          <p:cNvSpPr/>
          <p:nvPr/>
        </p:nvSpPr>
        <p:spPr>
          <a:xfrm>
            <a:off x="543848" y="898030"/>
            <a:ext cx="4075155" cy="707886"/>
          </a:xfrm>
          <a:prstGeom prst="rect">
            <a:avLst/>
          </a:prstGeom>
        </p:spPr>
        <p:txBody>
          <a:bodyPr wrap="none">
            <a:spAutoFit/>
          </a:bodyPr>
          <a:lstStyle/>
          <a:p>
            <a:pPr algn="just"/>
            <a:r>
              <a:rPr lang="en-US" sz="4000" b="1" dirty="0" smtClean="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Đ</a:t>
            </a:r>
            <a:r>
              <a:rPr lang="en-US" sz="4000" b="1" dirty="0" err="1" smtClean="0">
                <a:latin typeface="Times New Roman" panose="02020603050405020304" pitchFamily="18" charset="0"/>
                <a:cs typeface="Times New Roman" panose="02020603050405020304" pitchFamily="18" charset="0"/>
              </a:rPr>
              <a:t>o</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dấu</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623934" y="2713949"/>
            <a:ext cx="10679791" cy="1200329"/>
          </a:xfrm>
          <a:prstGeom prst="rect">
            <a:avLst/>
          </a:prstGeom>
        </p:spPr>
        <p:txBody>
          <a:bodyPr wrap="square">
            <a:spAutoFit/>
          </a:bodyPr>
          <a:lstStyle/>
          <a:p>
            <a:pPr algn="just"/>
            <a:r>
              <a:rPr lang="en-GB" sz="3600" b="1" dirty="0" smtClean="0">
                <a:solidFill>
                  <a:srgbClr val="FF0000"/>
                </a:solidFill>
                <a:latin typeface="Times New Roman" panose="02020603050405020304" pitchFamily="18" charset="0"/>
                <a:cs typeface="Times New Roman" panose="02020603050405020304" pitchFamily="18" charset="0"/>
              </a:rPr>
              <a:t>- </a:t>
            </a:r>
            <a:r>
              <a:rPr lang="vi-VN" sz="3600" b="1" dirty="0" smtClean="0">
                <a:solidFill>
                  <a:srgbClr val="FF0000"/>
                </a:solidFill>
                <a:latin typeface="Times New Roman" panose="02020603050405020304" pitchFamily="18" charset="0"/>
                <a:cs typeface="Times New Roman" panose="02020603050405020304" pitchFamily="18" charset="0"/>
              </a:rPr>
              <a:t>Đo </a:t>
            </a:r>
            <a:r>
              <a:rPr lang="vi-VN" sz="3600" b="1" dirty="0">
                <a:solidFill>
                  <a:srgbClr val="FF0000"/>
                </a:solidFill>
                <a:latin typeface="Times New Roman" panose="02020603050405020304" pitchFamily="18" charset="0"/>
                <a:cs typeface="Times New Roman" panose="02020603050405020304" pitchFamily="18" charset="0"/>
              </a:rPr>
              <a:t>và vạch dấu là việc thể hiện hình dạng và kích thước thực tế của sản phẩm lên vật liệu cần gia công.</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58730" y="126647"/>
            <a:ext cx="6371231" cy="707886"/>
          </a:xfrm>
          <a:prstGeom prst="rect">
            <a:avLst/>
          </a:prstGeom>
        </p:spPr>
        <p:txBody>
          <a:bodyPr wrap="non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22776" y="1104785"/>
            <a:ext cx="11582400" cy="3785652"/>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4</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4.1.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b="1"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gồm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dẹt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tam </a:t>
            </a:r>
            <a:r>
              <a:rPr lang="en-US" sz="4000" dirty="0" err="1">
                <a:latin typeface="Times New Roman" panose="02020603050405020304" pitchFamily="18" charset="0"/>
                <a:cs typeface="Times New Roman" panose="02020603050405020304" pitchFamily="18" charset="0"/>
              </a:rPr>
              <a:t>giác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nguyệt</a:t>
            </a:r>
            <a:endParaRPr lang="en-US"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3109213" y="259352"/>
            <a:ext cx="6369083"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1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04789" y="62706"/>
            <a:ext cx="11785612"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5.11) so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304789" y="1016813"/>
            <a:ext cx="11318251" cy="5132963"/>
          </a:xfrm>
          <a:prstGeom prst="rect">
            <a:avLst/>
          </a:prstGeom>
        </p:spPr>
      </p:pic>
      <p:sp>
        <p:nvSpPr>
          <p:cNvPr id="3" name="Rectangle 2"/>
          <p:cNvSpPr/>
          <p:nvPr/>
        </p:nvSpPr>
        <p:spPr>
          <a:xfrm>
            <a:off x="304789" y="6149776"/>
            <a:ext cx="11673851"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Vì sao cần giữ dũa luôn thăng bằng trong quá trình dũa?</a:t>
            </a:r>
          </a:p>
        </p:txBody>
      </p:sp>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04789" y="62706"/>
            <a:ext cx="5933451"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5.11) so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304790" y="1447701"/>
            <a:ext cx="5791200" cy="4201259"/>
          </a:xfrm>
          <a:prstGeom prst="rect">
            <a:avLst/>
          </a:prstGeom>
        </p:spPr>
      </p:pic>
      <p:sp>
        <p:nvSpPr>
          <p:cNvPr id="3" name="Rectangle 2"/>
          <p:cNvSpPr/>
          <p:nvPr/>
        </p:nvSpPr>
        <p:spPr>
          <a:xfrm>
            <a:off x="259064" y="5723056"/>
            <a:ext cx="583692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Vì sao cần giữ dũa luôn thăng bằng trong quá trình dũa?</a:t>
            </a:r>
          </a:p>
        </p:txBody>
      </p:sp>
      <p:sp>
        <p:nvSpPr>
          <p:cNvPr id="4" name="Rectangle 3"/>
          <p:cNvSpPr/>
          <p:nvPr/>
        </p:nvSpPr>
        <p:spPr>
          <a:xfrm>
            <a:off x="6238240" y="564088"/>
            <a:ext cx="5760720" cy="6124754"/>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1.Tư thế đứng và cách cầm dũa so với tư thế đứng và cách cầm cưa là gần giống nhau</a:t>
            </a:r>
          </a:p>
          <a:p>
            <a:r>
              <a:rPr lang="vi-VN" sz="2800">
                <a:solidFill>
                  <a:srgbClr val="FF0000"/>
                </a:solidFill>
                <a:latin typeface="Times New Roman" panose="02020603050405020304" pitchFamily="18" charset="0"/>
                <a:cs typeface="Times New Roman" panose="02020603050405020304" pitchFamily="18" charset="0"/>
              </a:rPr>
              <a:t>- Chân phải hợp với chân trái 1 góc 75o, chân phải hợp với trục của êtô 1 góc 45o.</a:t>
            </a:r>
          </a:p>
          <a:p>
            <a:r>
              <a:rPr lang="vi-VN" sz="2800">
                <a:solidFill>
                  <a:srgbClr val="FF0000"/>
                </a:solidFill>
                <a:latin typeface="Times New Roman" panose="02020603050405020304" pitchFamily="18" charset="0"/>
                <a:cs typeface="Times New Roman" panose="02020603050405020304" pitchFamily="18" charset="0"/>
              </a:rPr>
              <a:t>- Tay thuận cầm cán dũa, tay còn lại đặt lên đầu dũa, thân của người thợ tạo với góc 45o so với cạnh của má ê tô.</a:t>
            </a:r>
          </a:p>
          <a:p>
            <a:r>
              <a:rPr lang="vi-VN" sz="2800">
                <a:solidFill>
                  <a:srgbClr val="FF0000"/>
                </a:solidFill>
                <a:latin typeface="Times New Roman" panose="02020603050405020304" pitchFamily="18" charset="0"/>
                <a:cs typeface="Times New Roman" panose="02020603050405020304" pitchFamily="18" charset="0"/>
              </a:rPr>
              <a:t>2. Nếu trong quá trình dũa mà dũa không được giữ thăng bằng thì bề mặt gia công sẽ không bằng phẳng, không mịn, chỗ thấp chỗ cao, không đạt đúng yêu cầu.</a:t>
            </a:r>
          </a:p>
        </p:txBody>
      </p:sp>
    </p:spTree>
    <p:extLst>
      <p:ext uri="{BB962C8B-B14F-4D97-AF65-F5344CB8AC3E}">
        <p14:creationId xmlns:p14="http://schemas.microsoft.com/office/powerpoint/2010/main" val="124471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1527572"/>
            <a:ext cx="11562747" cy="4401205"/>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4</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4.2</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Tư</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đứng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Chân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trái</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góc</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75 </a:t>
            </a:r>
            <a:r>
              <a:rPr lang="en-US" sz="4000" dirty="0" err="1" smtClean="0">
                <a:latin typeface="Times New Roman" panose="02020603050405020304" pitchFamily="18" charset="0"/>
                <a:cs typeface="Times New Roman" panose="02020603050405020304" pitchFamily="18" charset="0"/>
              </a:rPr>
              <a:t>độ</a:t>
            </a:r>
            <a:r>
              <a:rPr lang="en-US" sz="4000" dirty="0" smtClean="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êtô</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góc</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45 </a:t>
            </a:r>
            <a:r>
              <a:rPr lang="en-US" sz="4000" dirty="0" err="1" smtClean="0">
                <a:latin typeface="Times New Roman" panose="02020603050405020304" pitchFamily="18" charset="0"/>
                <a:cs typeface="Times New Roman" panose="02020603050405020304" pitchFamily="18" charset="0"/>
              </a:rPr>
              <a:t>độ</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Tay</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góc</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so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ê </a:t>
            </a:r>
            <a:r>
              <a:rPr lang="en-US" sz="4000" dirty="0" err="1">
                <a:latin typeface="Times New Roman" panose="02020603050405020304" pitchFamily="18" charset="0"/>
                <a:cs typeface="Times New Roman" panose="02020603050405020304" pitchFamily="18" charset="0"/>
              </a:rPr>
              <a:t>tô</a:t>
            </a:r>
            <a:r>
              <a:rPr lang="en-US" sz="4000" dirty="0">
                <a:latin typeface="Times New Roman" panose="02020603050405020304" pitchFamily="18" charset="0"/>
                <a:cs typeface="Times New Roman" panose="02020603050405020304" pitchFamily="18" charset="0"/>
              </a:rPr>
              <a:t>.</a:t>
            </a:r>
          </a:p>
        </p:txBody>
      </p:sp>
      <p:sp>
        <p:nvSpPr>
          <p:cNvPr id="8" name="Rectangle 7"/>
          <p:cNvSpPr/>
          <p:nvPr/>
        </p:nvSpPr>
        <p:spPr>
          <a:xfrm>
            <a:off x="2906531" y="495325"/>
            <a:ext cx="6378915"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0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Rectangle 1"/>
          <p:cNvSpPr/>
          <p:nvPr/>
        </p:nvSpPr>
        <p:spPr>
          <a:xfrm>
            <a:off x="277597" y="220067"/>
            <a:ext cx="11673840" cy="1323439"/>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Theo em, cần thực hiện như thế nào để tránh gặp tại nạn trong quá trình dũa?</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Rectangle 1"/>
          <p:cNvSpPr/>
          <p:nvPr/>
        </p:nvSpPr>
        <p:spPr>
          <a:xfrm>
            <a:off x="513572" y="338055"/>
            <a:ext cx="11403126" cy="1323439"/>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Theo em, cần thực hiện như thế nào để tránh gặp tại nạn trong quá trình dũa?</a:t>
            </a:r>
            <a:endParaRPr lang="en-US"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13572" y="2233984"/>
            <a:ext cx="11403126" cy="2554545"/>
          </a:xfrm>
          <a:prstGeom prst="rect">
            <a:avLst/>
          </a:prstGeom>
        </p:spPr>
        <p:txBody>
          <a:bodyPr wrap="square">
            <a:spAutoFit/>
          </a:bodyPr>
          <a:lstStyle/>
          <a:p>
            <a:r>
              <a:rPr lang="vi-VN" sz="4000" dirty="0">
                <a:solidFill>
                  <a:srgbClr val="FF0000"/>
                </a:solidFill>
                <a:latin typeface="Times New Roman" panose="02020603050405020304" pitchFamily="18" charset="0"/>
                <a:cs typeface="Times New Roman" panose="02020603050405020304" pitchFamily="18" charset="0"/>
              </a:rPr>
              <a:t>- Mặc trang phục bảo hộ lao động.</a:t>
            </a:r>
          </a:p>
          <a:p>
            <a:r>
              <a:rPr lang="vi-VN" sz="4000" dirty="0">
                <a:solidFill>
                  <a:srgbClr val="FF0000"/>
                </a:solidFill>
                <a:latin typeface="Times New Roman" panose="02020603050405020304" pitchFamily="18" charset="0"/>
                <a:cs typeface="Times New Roman" panose="02020603050405020304" pitchFamily="18" charset="0"/>
              </a:rPr>
              <a:t>- Bàn ê tô phải chắc chắn, vật dũa phải được kẹp chặt.</a:t>
            </a:r>
          </a:p>
          <a:p>
            <a:r>
              <a:rPr lang="vi-VN" sz="4000" dirty="0">
                <a:solidFill>
                  <a:srgbClr val="FF0000"/>
                </a:solidFill>
                <a:latin typeface="Times New Roman" panose="02020603050405020304" pitchFamily="18" charset="0"/>
                <a:cs typeface="Times New Roman" panose="02020603050405020304" pitchFamily="18" charset="0"/>
              </a:rPr>
              <a:t>- Không được dùng dũa nứt cán hoặc không có cán.</a:t>
            </a:r>
          </a:p>
          <a:p>
            <a:r>
              <a:rPr lang="vi-VN" sz="4000" dirty="0">
                <a:solidFill>
                  <a:srgbClr val="FF0000"/>
                </a:solidFill>
                <a:latin typeface="Times New Roman" panose="02020603050405020304" pitchFamily="18" charset="0"/>
                <a:cs typeface="Times New Roman" panose="02020603050405020304" pitchFamily="18" charset="0"/>
              </a:rPr>
              <a:t>- Không thổi phoi để tránh phoi bắn vào mắt.</a:t>
            </a:r>
          </a:p>
        </p:txBody>
      </p:sp>
    </p:spTree>
    <p:extLst>
      <p:ext uri="{BB962C8B-B14F-4D97-AF65-F5344CB8AC3E}">
        <p14:creationId xmlns:p14="http://schemas.microsoft.com/office/powerpoint/2010/main" val="24124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91602" y="1793044"/>
            <a:ext cx="11582400" cy="3785652"/>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4</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a:p>
            <a:pPr algn="just"/>
            <a:r>
              <a:rPr lang="en-US" sz="4000" b="1" dirty="0" smtClean="0">
                <a:latin typeface="Times New Roman" panose="02020603050405020304" pitchFamily="18" charset="0"/>
                <a:cs typeface="Times New Roman" panose="02020603050405020304" pitchFamily="18" charset="0"/>
              </a:rPr>
              <a:t>4.3. An </a:t>
            </a:r>
            <a:r>
              <a:rPr lang="en-US" sz="4000" b="1" dirty="0" err="1" smtClean="0">
                <a:latin typeface="Times New Roman" panose="02020603050405020304" pitchFamily="18" charset="0"/>
                <a:cs typeface="Times New Roman" panose="02020603050405020304" pitchFamily="18" charset="0"/>
              </a:rPr>
              <a:t>toàn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lao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động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dũa</a:t>
            </a:r>
            <a:endParaRPr lang="en-US" sz="4000" b="1"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Mặc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trang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phục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hộ</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động</a:t>
            </a:r>
            <a:r>
              <a:rPr lang="en-US" sz="4000"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cs typeface="Times New Roman" panose="02020603050405020304" pitchFamily="18" charset="0"/>
              </a:rPr>
              <a:t> ê </a:t>
            </a:r>
            <a:r>
              <a:rPr lang="en-US" sz="4000" dirty="0" err="1">
                <a:latin typeface="Times New Roman" panose="02020603050405020304" pitchFamily="18" charset="0"/>
                <a:cs typeface="Times New Roman" panose="02020603050405020304" pitchFamily="18" charset="0"/>
              </a:rPr>
              <a:t>tô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kẹp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chặt</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nứt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mắt</a:t>
            </a:r>
            <a:r>
              <a:rPr lang="en-US" sz="4000" dirty="0">
                <a:latin typeface="Times New Roman" panose="02020603050405020304" pitchFamily="18" charset="0"/>
                <a:cs typeface="Times New Roman" panose="02020603050405020304" pitchFamily="18" charset="0"/>
              </a:rPr>
              <a:t>.</a:t>
            </a:r>
          </a:p>
        </p:txBody>
      </p:sp>
      <p:sp>
        <p:nvSpPr>
          <p:cNvPr id="8" name="Rectangle 7"/>
          <p:cNvSpPr/>
          <p:nvPr/>
        </p:nvSpPr>
        <p:spPr>
          <a:xfrm>
            <a:off x="2906531" y="571418"/>
            <a:ext cx="6378915"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7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443539" y="106157"/>
            <a:ext cx="11168358" cy="707886"/>
          </a:xfrm>
          <a:prstGeom prst="rect">
            <a:avLst/>
          </a:prstGeom>
        </p:spPr>
        <p:txBody>
          <a:bodyPr wrap="square">
            <a:spAutoFit/>
          </a:bodyPr>
          <a:lstStyle/>
          <a:p>
            <a:r>
              <a:rPr lang="en-US" sz="4000" b="1" smtClean="0">
                <a:latin typeface="Times New Roman" panose="02020603050405020304" pitchFamily="18" charset="0"/>
                <a:cs typeface="Times New Roman" panose="02020603050405020304" pitchFamily="18" charset="0"/>
              </a:rPr>
              <a:t>Đọc</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thông</a:t>
            </a:r>
            <a:r>
              <a:rPr lang="en-US" sz="4000" b="1" dirty="0">
                <a:latin typeface="Times New Roman" panose="02020603050405020304" pitchFamily="18" charset="0"/>
                <a:cs typeface="Times New Roman" panose="02020603050405020304" pitchFamily="18" charset="0"/>
              </a:rPr>
              <a:t> tin </a:t>
            </a:r>
            <a:r>
              <a:rPr lang="en-US" sz="4000" b="1" dirty="0" err="1">
                <a:latin typeface="Times New Roman" panose="02020603050405020304" pitchFamily="18" charset="0"/>
                <a:cs typeface="Times New Roman" panose="02020603050405020304" pitchFamily="18" charset="0"/>
              </a:rPr>
              <a:t>bảng</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5.4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28221002"/>
              </p:ext>
            </p:extLst>
          </p:nvPr>
        </p:nvGraphicFramePr>
        <p:xfrm>
          <a:off x="358496" y="1094084"/>
          <a:ext cx="11666356" cy="5464032"/>
        </p:xfrm>
        <a:graphic>
          <a:graphicData uri="http://schemas.openxmlformats.org/drawingml/2006/table">
            <a:tbl>
              <a:tblPr firstRow="1" firstCol="1" bandRow="1"/>
              <a:tblGrid>
                <a:gridCol w="5832586">
                  <a:extLst>
                    <a:ext uri="{9D8B030D-6E8A-4147-A177-3AD203B41FA5}">
                      <a16:colId xmlns:a16="http://schemas.microsoft.com/office/drawing/2014/main" val="738720701"/>
                    </a:ext>
                  </a:extLst>
                </a:gridCol>
                <a:gridCol w="5833770">
                  <a:extLst>
                    <a:ext uri="{9D8B030D-6E8A-4147-A177-3AD203B41FA5}">
                      <a16:colId xmlns:a16="http://schemas.microsoft.com/office/drawing/2014/main" val="4163857021"/>
                    </a:ext>
                  </a:extLst>
                </a:gridCol>
              </a:tblGrid>
              <a:tr h="781928">
                <a:tc>
                  <a:txBody>
                    <a:bodyPr/>
                    <a:lstStyle/>
                    <a:p>
                      <a:pPr marL="0" marR="0" algn="ctr">
                        <a:spcBef>
                          <a:spcPts val="0"/>
                        </a:spcBef>
                        <a:spcAft>
                          <a:spcPts val="0"/>
                        </a:spcAft>
                        <a:tabLst>
                          <a:tab pos="2181225"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a:t>
                      </a:r>
                      <a:endParaRPr lang="en-US" sz="3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181225" algn="l"/>
                        </a:tabLst>
                      </a:pPr>
                      <a:r>
                        <a:rPr lang="en-US" sz="3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3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3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455601"/>
                  </a:ext>
                </a:extLst>
              </a:tr>
              <a:tr h="1147034">
                <a:tc>
                  <a:txBody>
                    <a:bodyPr/>
                    <a:lstStyle/>
                    <a:p>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Bước</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1.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Kẹp</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vật</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cần</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dũa</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vào</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êtô</a:t>
                      </a:r>
                      <a:endParaRPr lang="en-US" sz="3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3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dũa</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êtô</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10 - 20mmm</a:t>
                      </a:r>
                      <a:endParaRPr lang="en-US" sz="3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708778"/>
                  </a:ext>
                </a:extLst>
              </a:tr>
              <a:tr h="1189290">
                <a:tc>
                  <a:txBody>
                    <a:bodyPr/>
                    <a:lstStyle/>
                    <a:p>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Bước</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2.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Dũa</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phá</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Dùng</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đũa</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thô</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để</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nhanh</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chóng</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loại</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bớt</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vật</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liệu</a:t>
                      </a:r>
                      <a:endParaRPr lang="en-US" sz="3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3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3400" baseline="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vững tư thế trong suốt quá trình dũa.</a:t>
                      </a:r>
                      <a:endParaRPr lang="en-US" sz="3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499293"/>
                  </a:ext>
                </a:extLst>
              </a:tr>
              <a:tr h="2345780">
                <a:tc>
                  <a:txBody>
                    <a:bodyPr/>
                    <a:lstStyle/>
                    <a:p>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Bước</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3.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Dũa</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hoàn</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thiện</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dùng</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dao</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mịn</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hoặc</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giấy</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nhám</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để</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tạo</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hình</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các</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bề</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mặt</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yêu</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cầu</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đồ</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nhẵn</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3400" kern="1200" dirty="0" err="1" smtClean="0">
                          <a:solidFill>
                            <a:schemeClr val="tx1"/>
                          </a:solidFill>
                          <a:effectLst/>
                          <a:latin typeface="Times New Roman" panose="02020603050405020304" pitchFamily="18" charset="0"/>
                          <a:ea typeface="+mn-ea"/>
                          <a:cs typeface="Times New Roman" panose="02020603050405020304" pitchFamily="18" charset="0"/>
                        </a:rPr>
                        <a:t>cao</a:t>
                      </a:r>
                      <a:r>
                        <a:rPr lang="en-US" sz="34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3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181225" algn="l"/>
                        </a:tabLst>
                      </a:pPr>
                      <a:r>
                        <a:rPr lang="en-US" sz="3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nhẵn</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11849"/>
                  </a:ext>
                </a:extLst>
              </a:tr>
            </a:tbl>
          </a:graphicData>
        </a:graphic>
      </p:graphicFrame>
    </p:spTree>
    <p:extLst>
      <p:ext uri="{BB962C8B-B14F-4D97-AF65-F5344CB8AC3E}">
        <p14:creationId xmlns:p14="http://schemas.microsoft.com/office/powerpoint/2010/main" val="20967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1386145"/>
            <a:ext cx="11582400" cy="5016758"/>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4</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4.4. </a:t>
            </a:r>
            <a:r>
              <a:rPr lang="en-US" sz="4000" b="1" dirty="0" err="1">
                <a:latin typeface="Times New Roman" panose="02020603050405020304" pitchFamily="18" charset="0"/>
                <a:cs typeface="Times New Roman" panose="02020603050405020304" pitchFamily="18" charset="0"/>
              </a:rPr>
              <a:t>Quy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dũa</a:t>
            </a:r>
            <a:endParaRPr lang="en-US" sz="4000" b="1"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Quy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1. </a:t>
            </a:r>
            <a:r>
              <a:rPr lang="en-US" sz="4000" dirty="0" err="1">
                <a:latin typeface="Times New Roman" panose="02020603050405020304" pitchFamily="18" charset="0"/>
                <a:cs typeface="Times New Roman" panose="02020603050405020304" pitchFamily="18" charset="0"/>
              </a:rPr>
              <a:t>Kẹp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ê </a:t>
            </a:r>
            <a:r>
              <a:rPr lang="en-US" sz="4000" dirty="0" err="1">
                <a:latin typeface="Times New Roman" panose="02020603050405020304" pitchFamily="18" charset="0"/>
                <a:cs typeface="Times New Roman" panose="02020603050405020304" pitchFamily="18" charset="0"/>
              </a:rPr>
              <a:t>tô</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bớt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liệu</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Dũa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mịn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a:t>
            </a:r>
          </a:p>
        </p:txBody>
      </p:sp>
      <p:sp>
        <p:nvSpPr>
          <p:cNvPr id="8" name="Rectangle 7"/>
          <p:cNvSpPr/>
          <p:nvPr/>
        </p:nvSpPr>
        <p:spPr>
          <a:xfrm>
            <a:off x="2813125" y="455097"/>
            <a:ext cx="6565728"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37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0555"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1. Cho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5.12.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732371" y="1721874"/>
            <a:ext cx="10433469" cy="4587486"/>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93279" y="1210974"/>
            <a:ext cx="6892424" cy="707886"/>
          </a:xfrm>
          <a:prstGeom prst="rect">
            <a:avLst/>
          </a:prstGeom>
        </p:spPr>
        <p:txBody>
          <a:bodyPr wrap="square">
            <a:spAutoFit/>
          </a:bodyPr>
          <a:lstStyle/>
          <a:p>
            <a:r>
              <a:rPr lang="en-US" sz="4000" b="1" dirty="0" smtClean="0">
                <a:latin typeface="Times New Roman" panose="02020603050405020304" pitchFamily="18" charset="0"/>
                <a:cs typeface="Times New Roman" panose="02020603050405020304" pitchFamily="18" charset="0"/>
              </a:rPr>
              <a:t>1.2. </a:t>
            </a:r>
            <a:r>
              <a:rPr lang="en-US" sz="4000" b="1" dirty="0" err="1" smtClean="0">
                <a:latin typeface="Times New Roman" panose="02020603050405020304" pitchFamily="18" charset="0"/>
                <a:cs typeface="Times New Roman" panose="02020603050405020304" pitchFamily="18" charset="0"/>
              </a:rPr>
              <a:t>Dụng</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cụ</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vạch</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dấu</a:t>
            </a:r>
            <a:endParaRPr lang="en-US"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971561" y="204259"/>
            <a:ext cx="6732877"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5" y="0"/>
            <a:ext cx="3198721"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 </a:t>
            </a:r>
            <a:r>
              <a:rPr lang="en-US" sz="2800" b="1" dirty="0">
                <a:latin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5.12.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304801" y="1538882"/>
            <a:ext cx="5994400" cy="4943198"/>
          </a:xfrm>
          <a:prstGeom prst="rect">
            <a:avLst/>
          </a:prstGeom>
        </p:spPr>
      </p:pic>
      <p:sp>
        <p:nvSpPr>
          <p:cNvPr id="5" name="Rectangle 4"/>
          <p:cNvSpPr/>
          <p:nvPr/>
        </p:nvSpPr>
        <p:spPr>
          <a:xfrm>
            <a:off x="7096761" y="2733208"/>
            <a:ext cx="4297679" cy="2554545"/>
          </a:xfrm>
          <a:prstGeom prst="rect">
            <a:avLst/>
          </a:prstGeom>
        </p:spPr>
        <p:txBody>
          <a:bodyPr wrap="square">
            <a:spAutoFit/>
          </a:bodyPr>
          <a:lstStyle/>
          <a:p>
            <a:pPr algn="just"/>
            <a:r>
              <a:rPr lang="vi-VN" sz="4000" dirty="0">
                <a:solidFill>
                  <a:srgbClr val="0000FF"/>
                </a:solidFill>
                <a:latin typeface="Times New Roman" panose="02020603050405020304" pitchFamily="18" charset="0"/>
                <a:cs typeface="Times New Roman" panose="02020603050405020304" pitchFamily="18" charset="0"/>
              </a:rPr>
              <a:t>Thước lá, thước đo góc, dụng cụ vạch dấu, cưa, đục, búa, dũa.</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7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401614" y="127820"/>
            <a:ext cx="3198721"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5627" y="919072"/>
            <a:ext cx="11680723" cy="3416320"/>
          </a:xfrm>
          <a:prstGeom prst="rect">
            <a:avLst/>
          </a:prstGeom>
        </p:spPr>
        <p:txBody>
          <a:bodyPr wrap="square">
            <a:spAutoFit/>
          </a:bodyPr>
          <a:lstStyle/>
          <a:p>
            <a:pPr algn="just"/>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tập</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chi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5.13 </a:t>
            </a:r>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thép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nguyên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khổ</a:t>
            </a:r>
            <a:r>
              <a:rPr lang="en-US" sz="3600" b="1" dirty="0">
                <a:latin typeface="Times New Roman" panose="02020603050405020304" pitchFamily="18" charset="0"/>
                <a:cs typeface="Times New Roman" panose="02020603050405020304" pitchFamily="18" charset="0"/>
              </a:rPr>
              <a:t> 1500x6000mm.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dấu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tấm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7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467651" y="122318"/>
            <a:ext cx="3415031"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8335" y="830204"/>
            <a:ext cx="12033665" cy="2554545"/>
          </a:xfrm>
          <a:prstGeom prst="rect">
            <a:avLst/>
          </a:prstGeom>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5.13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tấm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khổ</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1500 x 6000mm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tấm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79971" y="3517499"/>
            <a:ext cx="11632036" cy="3046988"/>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 Sử dụng dụng cụ thước đo góc, thước lá, dụng cụ vạch dấu, cưa.</a:t>
            </a:r>
          </a:p>
          <a:p>
            <a:r>
              <a:rPr lang="vi-VN" sz="3200" b="1" dirty="0">
                <a:solidFill>
                  <a:srgbClr val="FF0000"/>
                </a:solidFill>
                <a:latin typeface="Times New Roman" panose="02020603050405020304" pitchFamily="18" charset="0"/>
                <a:cs typeface="Times New Roman" panose="02020603050405020304" pitchFamily="18" charset="0"/>
              </a:rPr>
              <a:t>- Quy trình cưa</a:t>
            </a:r>
          </a:p>
          <a:p>
            <a:r>
              <a:rPr lang="vi-VN" sz="3200" b="1" dirty="0">
                <a:solidFill>
                  <a:srgbClr val="FF0000"/>
                </a:solidFill>
                <a:latin typeface="Times New Roman" panose="02020603050405020304" pitchFamily="18" charset="0"/>
                <a:cs typeface="Times New Roman" panose="02020603050405020304" pitchFamily="18" charset="0"/>
              </a:rPr>
              <a:t>Bước 1. Lắp lưỡi cưa vào khung cưa</a:t>
            </a:r>
          </a:p>
          <a:p>
            <a:r>
              <a:rPr lang="vi-VN" sz="3200" b="1" dirty="0">
                <a:solidFill>
                  <a:srgbClr val="FF0000"/>
                </a:solidFill>
                <a:latin typeface="Times New Roman" panose="02020603050405020304" pitchFamily="18" charset="0"/>
                <a:cs typeface="Times New Roman" panose="02020603050405020304" pitchFamily="18" charset="0"/>
              </a:rPr>
              <a:t>Bước 2. Lấy dấu trên vật cầm cưa</a:t>
            </a:r>
          </a:p>
          <a:p>
            <a:r>
              <a:rPr lang="vi-VN" sz="3200" b="1" dirty="0">
                <a:solidFill>
                  <a:srgbClr val="FF0000"/>
                </a:solidFill>
                <a:latin typeface="Times New Roman" panose="02020603050405020304" pitchFamily="18" charset="0"/>
                <a:cs typeface="Times New Roman" panose="02020603050405020304" pitchFamily="18" charset="0"/>
              </a:rPr>
              <a:t>Bước 3. Kẹp vật cần cưa lên ê tô</a:t>
            </a:r>
          </a:p>
          <a:p>
            <a:r>
              <a:rPr lang="vi-VN" sz="3200" b="1" dirty="0">
                <a:solidFill>
                  <a:srgbClr val="FF0000"/>
                </a:solidFill>
                <a:latin typeface="Times New Roman" panose="02020603050405020304" pitchFamily="18" charset="0"/>
                <a:cs typeface="Times New Roman" panose="02020603050405020304" pitchFamily="18" charset="0"/>
              </a:rPr>
              <a:t>Bước 4. Cưa theo vạch dấu</a:t>
            </a:r>
          </a:p>
        </p:txBody>
      </p:sp>
    </p:spTree>
    <p:extLst>
      <p:ext uri="{BB962C8B-B14F-4D97-AF65-F5344CB8AC3E}">
        <p14:creationId xmlns:p14="http://schemas.microsoft.com/office/powerpoint/2010/main" val="17304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408137" y="206477"/>
            <a:ext cx="3375702"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0711" y="1120674"/>
            <a:ext cx="11690555" cy="2308324"/>
          </a:xfrm>
          <a:prstGeom prst="rect">
            <a:avLst/>
          </a:prstGeom>
        </p:spPr>
        <p:txBody>
          <a:bodyPr wrap="square">
            <a:spAutoFit/>
          </a:bodyPr>
          <a:lstStyle/>
          <a:p>
            <a:pPr algn="just"/>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r>
              <a:rPr lang="en-US" sz="3600" b="1" dirty="0" smtClean="0">
                <a:latin typeface="Times New Roman" panose="02020603050405020304" pitchFamily="18" charset="0"/>
                <a:cs typeface="Times New Roman" panose="02020603050405020304" pitchFamily="18" charset="0"/>
              </a:rPr>
              <a:t> 3: </a:t>
            </a:r>
            <a:r>
              <a:rPr lang="en-US" sz="3600" b="1" dirty="0" err="1" smtClean="0">
                <a:latin typeface="Times New Roman" panose="02020603050405020304" pitchFamily="18" charset="0"/>
                <a:cs typeface="Times New Roman" panose="02020603050405020304" pitchFamily="18" charset="0"/>
              </a:rPr>
              <a:t>Nếu</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đầy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hộp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gỗ</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5.14,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món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93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401614" y="144839"/>
            <a:ext cx="3533018"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LUYỆN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70375" y="852725"/>
            <a:ext cx="11651226" cy="2308324"/>
          </a:xfrm>
          <a:prstGeom prst="rect">
            <a:avLst/>
          </a:prstGeom>
        </p:spPr>
        <p:txBody>
          <a:bodyPr wrap="square">
            <a:spAutoFit/>
          </a:bodyPr>
          <a:lstStyle/>
          <a:p>
            <a:pPr algn="just"/>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r>
              <a:rPr lang="en-US" sz="3600" b="1" dirty="0" smtClean="0">
                <a:latin typeface="Times New Roman" panose="02020603050405020304" pitchFamily="18" charset="0"/>
                <a:cs typeface="Times New Roman" panose="02020603050405020304" pitchFamily="18" charset="0"/>
              </a:rPr>
              <a:t> 3: </a:t>
            </a:r>
            <a:r>
              <a:rPr lang="en-US" sz="3600" b="1" dirty="0" err="1" smtClean="0">
                <a:latin typeface="Times New Roman" panose="02020603050405020304" pitchFamily="18" charset="0"/>
                <a:cs typeface="Times New Roman" panose="02020603050405020304" pitchFamily="18" charset="0"/>
              </a:rPr>
              <a:t>Nếu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cung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cấp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hộp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cụ</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tay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với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đầy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đủ</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cụ</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thiết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hộp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đồ</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bằng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gỗ</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như</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hình</a:t>
            </a:r>
            <a:r>
              <a:rPr lang="en-US" sz="3600" b="1" dirty="0" smtClean="0">
                <a:latin typeface="Times New Roman" panose="02020603050405020304" pitchFamily="18" charset="0"/>
                <a:cs typeface="Times New Roman" panose="02020603050405020304" pitchFamily="18" charset="0"/>
              </a:rPr>
              <a:t> 5.14,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sẽ</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món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đồ</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như</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thế</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nào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752156" y="3964901"/>
            <a:ext cx="10687665" cy="1200329"/>
          </a:xfrm>
          <a:prstGeom prst="rect">
            <a:avLst/>
          </a:prstGeom>
        </p:spPr>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Để gia công món đồ chơi này cần sử dụng Thước lá, thước đo góc, dụng cụ vạch dấu, cưa, đục, búa, dũa.</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69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132546" y="125115"/>
            <a:ext cx="3153158"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27091" y="1120674"/>
            <a:ext cx="11537795" cy="2308324"/>
          </a:xfrm>
          <a:prstGeom prst="rect">
            <a:avLst/>
          </a:prstGeom>
        </p:spPr>
        <p:txBody>
          <a:bodyPr wrap="square">
            <a:spAutoFit/>
          </a:bodyPr>
          <a:lstStyle/>
          <a:p>
            <a:pPr algn="just"/>
            <a:r>
              <a:rPr lang="vi-VN" sz="3600" dirty="0"/>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cuộc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4"/>
          <p:cNvSpPr/>
          <p:nvPr/>
        </p:nvSpPr>
        <p:spPr>
          <a:xfrm>
            <a:off x="317241" y="67863"/>
            <a:ext cx="11672595" cy="6801862"/>
          </a:xfrm>
          <a:prstGeom prst="rect">
            <a:avLst/>
          </a:prstGeom>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PHIẾU HỌC TẬP 1</a:t>
            </a:r>
          </a:p>
          <a:p>
            <a:r>
              <a:rPr lang="vi-VN" sz="2400" b="1" dirty="0">
                <a:latin typeface="Times New Roman" panose="02020603050405020304" pitchFamily="18" charset="0"/>
                <a:cs typeface="Times New Roman" panose="02020603050405020304" pitchFamily="18" charset="0"/>
              </a:rPr>
              <a:t>1</a:t>
            </a:r>
            <a:r>
              <a:rPr lang="vi-VN" sz="2400" b="1" dirty="0" smtClean="0">
                <a:latin typeface="Times New Roman" panose="02020603050405020304" pitchFamily="18" charset="0"/>
                <a:cs typeface="Times New Roman" panose="02020603050405020304" pitchFamily="18" charset="0"/>
              </a:rPr>
              <a:t>.</a:t>
            </a:r>
            <a:r>
              <a:rPr lang="en-GB"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Làm </a:t>
            </a:r>
            <a:r>
              <a:rPr lang="vi-VN" sz="2400" b="1" dirty="0">
                <a:latin typeface="Times New Roman" panose="02020603050405020304" pitchFamily="18" charset="0"/>
                <a:cs typeface="Times New Roman" panose="02020603050405020304" pitchFamily="18" charset="0"/>
              </a:rPr>
              <a:t>thế nào để đo và vạch dấu các đoạn thẳng có chiều dài lớn hơn chiều dài của thước lá? </a:t>
            </a:r>
          </a:p>
          <a:p>
            <a:r>
              <a:rPr lang="vi-VN" sz="2400" b="1" dirty="0">
                <a:latin typeface="Times New Roman" panose="02020603050405020304" pitchFamily="18" charset="0"/>
                <a:cs typeface="Times New Roman" panose="02020603050405020304" pitchFamily="18" charset="0"/>
              </a:rPr>
              <a:t>2. Hình 5.3 cho thấy thước cặp có thể dùng để đo những loại kích thước nào của sản phẩm</a:t>
            </a:r>
            <a:r>
              <a:rPr lang="vi-VN" sz="2400" b="1" dirty="0" smtClean="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vi-VN"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a:t>
            </a:r>
          </a:p>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3.</a:t>
            </a:r>
            <a:r>
              <a:rPr lang="en-GB"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Khi </a:t>
            </a:r>
            <a:r>
              <a:rPr lang="vi-VN" sz="2400" b="1" dirty="0">
                <a:latin typeface="Times New Roman" panose="02020603050405020304" pitchFamily="18" charset="0"/>
                <a:cs typeface="Times New Roman" panose="02020603050405020304" pitchFamily="18" charset="0"/>
              </a:rPr>
              <a:t>đo lỗ tròn, làm thế nào để bào đảm khoảng cách đo được chính là đường kính cần đo?</a:t>
            </a:r>
          </a:p>
          <a:p>
            <a:r>
              <a:rPr lang="vi-VN" sz="2400" b="1" dirty="0">
                <a:latin typeface="Times New Roman" panose="02020603050405020304" pitchFamily="18" charset="0"/>
                <a:cs typeface="Times New Roman" panose="02020603050405020304" pitchFamily="18" charset="0"/>
              </a:rPr>
              <a:t>4. Thước đo góc ở Hình 5.4 có điểm gì khác với thước đo góc thường sử dụng vẽ trên giấy?</a:t>
            </a:r>
          </a:p>
          <a:p>
            <a:r>
              <a:rPr lang="vi-VN" sz="2400" b="1" dirty="0">
                <a:latin typeface="Times New Roman" panose="02020603050405020304" pitchFamily="18" charset="0"/>
                <a:cs typeface="Times New Roman" panose="02020603050405020304" pitchFamily="18" charset="0"/>
              </a:rPr>
              <a:t>5. Nêu cấu tạo dụng cụ vạch dấu.</a:t>
            </a:r>
          </a:p>
        </p:txBody>
      </p:sp>
      <p:pic>
        <p:nvPicPr>
          <p:cNvPr id="6" name="Picture 5"/>
          <p:cNvPicPr>
            <a:picLocks noChangeAspect="1"/>
          </p:cNvPicPr>
          <p:nvPr/>
        </p:nvPicPr>
        <p:blipFill>
          <a:blip r:embed="rId2"/>
          <a:stretch>
            <a:fillRect/>
          </a:stretch>
        </p:blipFill>
        <p:spPr>
          <a:xfrm>
            <a:off x="471120" y="2037517"/>
            <a:ext cx="4819338" cy="2862554"/>
          </a:xfrm>
          <a:prstGeom prst="rect">
            <a:avLst/>
          </a:prstGeom>
        </p:spPr>
      </p:pic>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4"/>
          <p:cNvSpPr/>
          <p:nvPr/>
        </p:nvSpPr>
        <p:spPr>
          <a:xfrm>
            <a:off x="317241" y="67863"/>
            <a:ext cx="11672595" cy="707886"/>
          </a:xfrm>
          <a:prstGeom prst="rect">
            <a:avLst/>
          </a:prstGeom>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PHIẾU HỌC TẬP </a:t>
            </a:r>
            <a:r>
              <a:rPr lang="vi-VN" sz="4000" b="1" dirty="0" smtClean="0">
                <a:solidFill>
                  <a:srgbClr val="FF0000"/>
                </a:solidFill>
                <a:latin typeface="Times New Roman" panose="02020603050405020304" pitchFamily="18" charset="0"/>
                <a:cs typeface="Times New Roman" panose="02020603050405020304" pitchFamily="18" charset="0"/>
              </a:rPr>
              <a:t>1</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1" y="591083"/>
            <a:ext cx="11290040" cy="6247864"/>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1</a:t>
            </a:r>
            <a:r>
              <a:rPr lang="vi-VN" sz="4000" b="1" dirty="0" smtClean="0">
                <a:latin typeface="Times New Roman" panose="02020603050405020304" pitchFamily="18" charset="0"/>
                <a:cs typeface="Times New Roman" panose="02020603050405020304" pitchFamily="18" charset="0"/>
              </a:rPr>
              <a:t>.</a:t>
            </a:r>
            <a:r>
              <a:rPr lang="en-GB"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Sử </a:t>
            </a:r>
            <a:r>
              <a:rPr lang="vi-VN" sz="4000" dirty="0">
                <a:latin typeface="Times New Roman" panose="02020603050405020304" pitchFamily="18" charset="0"/>
                <a:cs typeface="Times New Roman" panose="02020603050405020304" pitchFamily="18" charset="0"/>
              </a:rPr>
              <a:t>dụng thước cuộn để đo và vạch dấu các đoạn thẳng có chiều dài lớn hơn chiều dài của thước lá.</a:t>
            </a:r>
          </a:p>
          <a:p>
            <a:pPr algn="just"/>
            <a:r>
              <a:rPr lang="vi-VN" sz="4000" b="1" dirty="0">
                <a:latin typeface="Times New Roman" panose="02020603050405020304" pitchFamily="18" charset="0"/>
                <a:cs typeface="Times New Roman" panose="02020603050405020304" pitchFamily="18" charset="0"/>
              </a:rPr>
              <a:t>2.</a:t>
            </a:r>
            <a:r>
              <a:rPr lang="vi-VN" sz="4000" dirty="0">
                <a:latin typeface="Times New Roman" panose="02020603050405020304" pitchFamily="18" charset="0"/>
                <a:cs typeface="Times New Roman" panose="02020603050405020304" pitchFamily="18" charset="0"/>
              </a:rPr>
              <a:t> Thước cặp dùng để đo các kích thước có độ chính xác cao, thường dùng để độ dày, đường kính, đo chiều sâu của lỗ.</a:t>
            </a:r>
          </a:p>
          <a:p>
            <a:pPr algn="just"/>
            <a:r>
              <a:rPr lang="vi-VN" sz="4000" b="1" dirty="0">
                <a:latin typeface="Times New Roman" panose="02020603050405020304" pitchFamily="18" charset="0"/>
                <a:cs typeface="Times New Roman" panose="02020603050405020304" pitchFamily="18" charset="0"/>
              </a:rPr>
              <a:t>3.</a:t>
            </a:r>
            <a:r>
              <a:rPr lang="vi-VN" sz="4000" dirty="0">
                <a:latin typeface="Times New Roman" panose="02020603050405020304" pitchFamily="18" charset="0"/>
                <a:cs typeface="Times New Roman" panose="02020603050405020304" pitchFamily="18" charset="0"/>
              </a:rPr>
              <a:t> Đo bằng thước cặp với thao tác đúng.</a:t>
            </a:r>
          </a:p>
          <a:p>
            <a:pPr algn="just"/>
            <a:r>
              <a:rPr lang="vi-VN" sz="4000" b="1" dirty="0">
                <a:latin typeface="Times New Roman" panose="02020603050405020304" pitchFamily="18" charset="0"/>
                <a:cs typeface="Times New Roman" panose="02020603050405020304" pitchFamily="18" charset="0"/>
              </a:rPr>
              <a:t>4</a:t>
            </a:r>
            <a:r>
              <a:rPr lang="vi-VN" sz="4000" b="1" dirty="0" smtClean="0">
                <a:latin typeface="Times New Roman" panose="02020603050405020304" pitchFamily="18" charset="0"/>
                <a:cs typeface="Times New Roman" panose="02020603050405020304" pitchFamily="18" charset="0"/>
              </a:rPr>
              <a:t>.</a:t>
            </a:r>
            <a:r>
              <a:rPr lang="en-GB"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Độ </a:t>
            </a:r>
            <a:r>
              <a:rPr lang="vi-VN" sz="4000" dirty="0">
                <a:latin typeface="Times New Roman" panose="02020603050405020304" pitchFamily="18" charset="0"/>
                <a:cs typeface="Times New Roman" panose="02020603050405020304" pitchFamily="18" charset="0"/>
              </a:rPr>
              <a:t>bền sản phẩm cao, vật liệu cao cấp. Vạch chia và thang đo rõ nét, có vít vặn lớn để cố định vị trí cho kết quả đo nhanh và chính xác.</a:t>
            </a:r>
          </a:p>
          <a:p>
            <a:pPr algn="just"/>
            <a:r>
              <a:rPr lang="vi-VN" sz="4000" b="1" dirty="0">
                <a:latin typeface="Times New Roman" panose="02020603050405020304" pitchFamily="18" charset="0"/>
                <a:cs typeface="Times New Roman" panose="02020603050405020304" pitchFamily="18" charset="0"/>
              </a:rPr>
              <a:t>5. </a:t>
            </a:r>
            <a:r>
              <a:rPr lang="vi-VN" sz="4000" dirty="0">
                <a:latin typeface="Times New Roman" panose="02020603050405020304" pitchFamily="18" charset="0"/>
                <a:cs typeface="Times New Roman" panose="02020603050405020304" pitchFamily="18" charset="0"/>
              </a:rPr>
              <a:t>Dụng cụ vạch dấu gồm mũi vạch và chấm dấu.</a:t>
            </a:r>
          </a:p>
        </p:txBody>
      </p:sp>
    </p:spTree>
    <p:extLst>
      <p:ext uri="{BB962C8B-B14F-4D97-AF65-F5344CB8AC3E}">
        <p14:creationId xmlns:p14="http://schemas.microsoft.com/office/powerpoint/2010/main" val="22149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876677"/>
            <a:ext cx="11582400" cy="6001643"/>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1.2.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dấu</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dài</a:t>
            </a:r>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lá</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150-1000mm.</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3,0m; 5,0m.</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lỗ</a:t>
            </a:r>
            <a:r>
              <a:rPr lang="en-US" sz="3200"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góc</a:t>
            </a:r>
            <a:endParaRPr lang="en-US" sz="3200" b="1"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thước</a:t>
            </a:r>
            <a:r>
              <a:rPr lang="en-US" sz="3200" dirty="0">
                <a:latin typeface="Times New Roman" panose="02020603050405020304" pitchFamily="18" charset="0"/>
                <a:cs typeface="Times New Roman" panose="02020603050405020304" pitchFamily="18" charset="0"/>
              </a:rPr>
              <a:t> e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ê </a:t>
            </a:r>
            <a:r>
              <a:rPr lang="en-US" sz="3200" dirty="0" err="1">
                <a:latin typeface="Times New Roman" panose="02020603050405020304" pitchFamily="18" charset="0"/>
                <a:cs typeface="Times New Roman" panose="02020603050405020304" pitchFamily="18" charset="0"/>
              </a:rPr>
              <a:t>ke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c.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dấu</a:t>
            </a:r>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558607" y="92202"/>
            <a:ext cx="6870528"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540761" y="1500064"/>
            <a:ext cx="7570851" cy="707886"/>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1.3</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Quy</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vạch</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dấu</a:t>
            </a:r>
            <a:endParaRPr lang="en-US" sz="4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863407" y="279016"/>
            <a:ext cx="6860696"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5. GIA CÔNG CƠ KHÍ</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0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744</TotalTime>
  <Words>3989</Words>
  <Application>Microsoft Office PowerPoint</Application>
  <PresentationFormat>Widescreen</PresentationFormat>
  <Paragraphs>310</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94</cp:revision>
  <dcterms:created xsi:type="dcterms:W3CDTF">2023-06-21T22:05:51Z</dcterms:created>
  <dcterms:modified xsi:type="dcterms:W3CDTF">2024-11-29T00:24:28Z</dcterms:modified>
</cp:coreProperties>
</file>