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15" r:id="rId4"/>
    <p:sldId id="325" r:id="rId5"/>
    <p:sldId id="326" r:id="rId6"/>
    <p:sldId id="258" r:id="rId7"/>
    <p:sldId id="316" r:id="rId8"/>
    <p:sldId id="327" r:id="rId9"/>
    <p:sldId id="328" r:id="rId10"/>
    <p:sldId id="329" r:id="rId11"/>
    <p:sldId id="330" r:id="rId12"/>
    <p:sldId id="331" r:id="rId13"/>
    <p:sldId id="269" r:id="rId14"/>
    <p:sldId id="332" r:id="rId15"/>
    <p:sldId id="333" r:id="rId16"/>
    <p:sldId id="334" r:id="rId17"/>
    <p:sldId id="361" r:id="rId18"/>
    <p:sldId id="303" r:id="rId19"/>
    <p:sldId id="317" r:id="rId20"/>
    <p:sldId id="324" r:id="rId21"/>
    <p:sldId id="335" r:id="rId22"/>
    <p:sldId id="318" r:id="rId23"/>
    <p:sldId id="336" r:id="rId24"/>
    <p:sldId id="337" r:id="rId25"/>
    <p:sldId id="338" r:id="rId26"/>
    <p:sldId id="339" r:id="rId27"/>
    <p:sldId id="340" r:id="rId28"/>
    <p:sldId id="341" r:id="rId29"/>
    <p:sldId id="345" r:id="rId30"/>
    <p:sldId id="346" r:id="rId31"/>
    <p:sldId id="280" r:id="rId32"/>
    <p:sldId id="342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5" r:id="rId41"/>
    <p:sldId id="356" r:id="rId42"/>
    <p:sldId id="344" r:id="rId43"/>
    <p:sldId id="320" r:id="rId44"/>
    <p:sldId id="357" r:id="rId45"/>
    <p:sldId id="276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8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9.jpeg"/><Relationship Id="rId7" Type="http://schemas.openxmlformats.org/officeDocument/2006/relationships/image" Target="../media/image2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30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1147" y="0"/>
            <a:ext cx="5675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2: CƠ KHÍ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1" y="743447"/>
            <a:ext cx="11752027" cy="61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8383381" y="881427"/>
            <a:ext cx="1985210" cy="571879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 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624024" y="881427"/>
            <a:ext cx="2202017" cy="57969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0095818" y="4458120"/>
            <a:ext cx="1806037" cy="229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0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953" y="1978488"/>
            <a:ext cx="4725783" cy="247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 descr="tải xuốn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953" y="4541669"/>
            <a:ext cx="4725783" cy="229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36" y="1978488"/>
            <a:ext cx="2240464" cy="25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31" y="1982978"/>
            <a:ext cx="3184993" cy="476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54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1176" y="1688966"/>
            <a:ext cx="5396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Gang có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carbon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2,14%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7082" y="59475"/>
            <a:ext cx="8109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TRÒ CHƠI: AI NHANH, AI ĐÚNG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710" y="1757903"/>
            <a:ext cx="5445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Kim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carbon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710" y="4211466"/>
            <a:ext cx="5248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carbon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càng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càng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cứng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giòn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1176" y="4202625"/>
            <a:ext cx="52217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máy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10" y="3016373"/>
            <a:ext cx="5445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gang.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1176" y="3031435"/>
            <a:ext cx="5476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carbon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2,14%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6203" y="752866"/>
            <a:ext cx="6468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8087" y="5943201"/>
            <a:ext cx="3807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GB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GB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2, 3, 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6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3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845526"/>
            <a:ext cx="1158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có 5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carbon,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thấp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̉,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chuộng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vì có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4670" y="277024"/>
            <a:ext cx="4672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BỔ SUNG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2530897"/>
            <a:ext cx="3149600" cy="404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5" y="2530898"/>
            <a:ext cx="4428968" cy="2177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83" y="4797724"/>
            <a:ext cx="4428970" cy="1799075"/>
          </a:xfrm>
          <a:prstGeom prst="rect">
            <a:avLst/>
          </a:prstGeom>
        </p:spPr>
      </p:pic>
      <p:pic>
        <p:nvPicPr>
          <p:cNvPr id="12" name="Picture 11" descr="tải xuống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95084" y="2539138"/>
            <a:ext cx="3092104" cy="406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76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1169408"/>
            <a:ext cx="1158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carbon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càng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càng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cứng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giòn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gang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≤2,14%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&gt;2,14%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0772" y="149205"/>
            <a:ext cx="6432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VẬT LIỆU CƠ KHÍ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99" y="1248697"/>
            <a:ext cx="10666495" cy="55215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8873" y="97039"/>
            <a:ext cx="4076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8602" y="146200"/>
            <a:ext cx="6346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8405" y="158139"/>
            <a:ext cx="8680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" y="2576031"/>
            <a:ext cx="2879831" cy="3080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94" y="2576030"/>
            <a:ext cx="2964784" cy="3068635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0070" y="2576029"/>
            <a:ext cx="3409293" cy="3068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20" y="2428203"/>
            <a:ext cx="2740680" cy="29280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4882" y="5794510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5708" y="5792489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23006" y="5792490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93924" y="5794510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3084" y="940573"/>
            <a:ext cx="1007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017" y="523594"/>
            <a:ext cx="11334347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hiếm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đắt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017" y="3504520"/>
            <a:ext cx="11334347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Rhodium,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cực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đắt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̉, có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68574" y="1970144"/>
            <a:ext cx="814781" cy="1534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9571" y="5488288"/>
            <a:ext cx="264628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Rhodium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1112" y="5488288"/>
            <a:ext cx="248978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6468" y="5488288"/>
            <a:ext cx="292740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2" y="577961"/>
            <a:ext cx="3538286" cy="4391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91" y="577960"/>
            <a:ext cx="3415287" cy="4391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88" y="577960"/>
            <a:ext cx="3107773" cy="43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984" y="804925"/>
            <a:ext cx="11771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4.3?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99" y="2143432"/>
            <a:ext cx="10666495" cy="4626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8873" y="97039"/>
            <a:ext cx="4076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3" y="267580"/>
            <a:ext cx="5368304" cy="6319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83587" y="37935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4547" y="24175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4547" y="36315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8523" y="5656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7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285259" y="71562"/>
            <a:ext cx="3779520" cy="6617996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8" y="71562"/>
            <a:ext cx="7839985" cy="67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91" y="16630"/>
            <a:ext cx="11600872" cy="2235200"/>
          </a:xfrm>
        </p:spPr>
        <p:txBody>
          <a:bodyPr>
            <a:noAutofit/>
          </a:bodyPr>
          <a:lstStyle/>
          <a:p>
            <a:pPr algn="just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766" y="-43636"/>
            <a:ext cx="11468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...</a:t>
            </a:r>
          </a:p>
        </p:txBody>
      </p:sp>
      <p:pic>
        <p:nvPicPr>
          <p:cNvPr id="4" name="Picture 14" descr="vanh nhom d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r="23817"/>
          <a:stretch>
            <a:fillRect/>
          </a:stretch>
        </p:blipFill>
        <p:spPr bwMode="auto">
          <a:xfrm>
            <a:off x="302792" y="2204422"/>
            <a:ext cx="2613701" cy="213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hom du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7843" r="5882"/>
          <a:stretch>
            <a:fillRect/>
          </a:stretch>
        </p:blipFill>
        <p:spPr bwMode="auto">
          <a:xfrm>
            <a:off x="302791" y="4448330"/>
            <a:ext cx="2613701" cy="19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191" y="2148716"/>
            <a:ext cx="2605925" cy="206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91" y="4544583"/>
            <a:ext cx="2641600" cy="201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16" y="2106104"/>
            <a:ext cx="2158632" cy="2150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1" y="4436785"/>
            <a:ext cx="2186341" cy="2011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2995" y="2106103"/>
            <a:ext cx="3091871" cy="43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220" y="861799"/>
            <a:ext cx="120155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vì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nó.</a:t>
            </a:r>
          </a:p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thiếc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cứng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bền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4670" y="277024"/>
            <a:ext cx="4672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BỔ SUNG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0" y="2475455"/>
            <a:ext cx="3913789" cy="3431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66" y="2389253"/>
            <a:ext cx="4344221" cy="35077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8674" y="6039428"/>
            <a:ext cx="3521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65953" y="6039428"/>
            <a:ext cx="334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18" y="1219227"/>
            <a:ext cx="11463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1.Vật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457200" indent="-457200" algn="just">
              <a:buFontTx/>
              <a:buChar char="-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2468" y="124863"/>
            <a:ext cx="7698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VẬT LIỆU CƠ KHÍ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372" y="3886133"/>
            <a:ext cx="11199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5207" y="82239"/>
            <a:ext cx="406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27" y="746354"/>
            <a:ext cx="11693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dát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mỏng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8884" y="39062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Cao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8884" y="29031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Kim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8884" y="19466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Kim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884" y="49038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8884" y="2903186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Kim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709" y="61483"/>
            <a:ext cx="3288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27" y="746354"/>
            <a:ext cx="11693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8884" y="39062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Cứng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chắc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bị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sét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8884" y="29031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thấm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8884" y="19466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Mềm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883" y="4903818"/>
            <a:ext cx="6360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8883" y="3895782"/>
            <a:ext cx="5296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Cứng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chắc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bị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sét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6167" y="99428"/>
            <a:ext cx="313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927" y="746354"/>
            <a:ext cx="11558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carbon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2,14%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2,14%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8884" y="39062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Gang /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8884" y="29031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8884" y="19466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gang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884" y="49038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8884" y="3900756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Gang 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34802" y="746354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4346" y="131295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2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5870" y="0"/>
            <a:ext cx="455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084" y="764634"/>
            <a:ext cx="11223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/>
              <a:t> 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1211" y="5673353"/>
            <a:ext cx="222024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400" dirty="0" smtClean="0">
                <a:solidFill>
                  <a:srgbClr val="FF0000"/>
                </a:solidFill>
              </a:rPr>
              <a:t> 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cửa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kéo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41" y="5673353"/>
            <a:ext cx="227843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rgbClr val="FF0000"/>
                </a:solidFill>
              </a:rPr>
              <a:t>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Ổ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khóa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8129" y="5673354"/>
            <a:ext cx="254655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rgbClr val="FF0000"/>
                </a:solidFill>
              </a:rPr>
              <a:t> 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lưỡi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3883" y="5673353"/>
            <a:ext cx="369692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rgbClr val="FF0000"/>
                </a:solidFill>
              </a:rPr>
              <a:t> 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51" y="2563300"/>
            <a:ext cx="2613926" cy="2797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83" y="2587586"/>
            <a:ext cx="3736371" cy="2734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12" y="2587586"/>
            <a:ext cx="2861188" cy="2697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" y="2563300"/>
            <a:ext cx="2866267" cy="27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6037" y="138789"/>
            <a:ext cx="455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091" y="962595"/>
            <a:ext cx="11223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/>
              <a:t> 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9302" y="5815318"/>
            <a:ext cx="293984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rgbClr val="FF0000"/>
                </a:solidFill>
              </a:rPr>
              <a:t> 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1" y="2563354"/>
            <a:ext cx="2754807" cy="2947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98" y="2563354"/>
            <a:ext cx="2964784" cy="2947076"/>
          </a:xfrm>
          <a:prstGeom prst="rect">
            <a:avLst/>
          </a:prstGeom>
        </p:spPr>
      </p:pic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7191591" y="2678607"/>
            <a:ext cx="4530084" cy="2657575"/>
            <a:chOff x="4495800" y="385725"/>
            <a:chExt cx="4297681" cy="2942250"/>
          </a:xfrm>
          <a:noFill/>
        </p:grpSpPr>
        <p:pic>
          <p:nvPicPr>
            <p:cNvPr id="13" name="Picture 2" descr="D:\HINHDAY\XOONOI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5800" y="385725"/>
              <a:ext cx="4297680" cy="2357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6858000" y="2743200"/>
              <a:ext cx="1905000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362951" y="5740383"/>
            <a:ext cx="418736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vi-VN" sz="4400" dirty="0" smtClean="0">
                <a:solidFill>
                  <a:srgbClr val="FF0000"/>
                </a:solidFill>
              </a:rPr>
              <a:t>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933" y="234209"/>
            <a:ext cx="67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TỰ HỌC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413" y="1306670"/>
            <a:ext cx="109107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  <a:p>
            <a:pPr algn="just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  <a:p>
            <a:pPr algn="just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/30, 31</a:t>
            </a:r>
          </a:p>
          <a:p>
            <a:pPr algn="just"/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(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/31-33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3578" y="0"/>
            <a:ext cx="10907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1" y="1082341"/>
            <a:ext cx="12024853" cy="5657671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277031" y="1288025"/>
            <a:ext cx="1179871" cy="1150374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870722" y="1288025"/>
            <a:ext cx="1179871" cy="1150374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81780" y="3911176"/>
            <a:ext cx="1179871" cy="1150374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178708" y="3911176"/>
            <a:ext cx="1179871" cy="1150374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555832" y="179846"/>
            <a:ext cx="4636168" cy="6786438"/>
          </a:xfrm>
          <a:prstGeom prst="cloudCallout">
            <a:avLst>
              <a:gd name="adj1" fmla="val -56878"/>
              <a:gd name="adj2" fmla="val 4698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9" y="71562"/>
            <a:ext cx="7028628" cy="671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0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" y="-1"/>
            <a:ext cx="12192000" cy="6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6" y="1299411"/>
            <a:ext cx="11684746" cy="52325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048" y="236440"/>
            <a:ext cx="5673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62916" y="379670"/>
            <a:ext cx="5056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4.4)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4" y="379670"/>
            <a:ext cx="6413151" cy="5647504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844609" y="379670"/>
            <a:ext cx="5074606" cy="6139117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2832" y="3803925"/>
            <a:ext cx="48964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hóa, không dẫn điện, không dẫn nhiệt và ít bị mài mòn.</a:t>
            </a:r>
          </a:p>
        </p:txBody>
      </p:sp>
    </p:spTree>
    <p:extLst>
      <p:ext uri="{BB962C8B-B14F-4D97-AF65-F5344CB8AC3E}">
        <p14:creationId xmlns:p14="http://schemas.microsoft.com/office/powerpoint/2010/main" val="18754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4988" y="103240"/>
            <a:ext cx="903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8617" y="5773817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7442" y="5773816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6" y="959902"/>
            <a:ext cx="5765800" cy="4828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83" y="959902"/>
            <a:ext cx="5859107" cy="48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95413" y="993195"/>
            <a:ext cx="493279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gốc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36" y="78619"/>
            <a:ext cx="30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" y="874890"/>
            <a:ext cx="6392025" cy="59831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42565" y="3128935"/>
            <a:ext cx="478564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có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dầu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̉, than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9190400" y="2193525"/>
            <a:ext cx="484632" cy="935410"/>
          </a:xfrm>
          <a:prstGeom prst="downArrow">
            <a:avLst>
              <a:gd name="adj1" fmla="val 54058"/>
              <a:gd name="adj2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0896" y="786505"/>
            <a:ext cx="39055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PHIẾU HỌC TẬP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36" y="78619"/>
            <a:ext cx="30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53496" y="1685553"/>
            <a:ext cx="327535" cy="67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0161"/>
              </p:ext>
            </p:extLst>
          </p:nvPr>
        </p:nvGraphicFramePr>
        <p:xfrm>
          <a:off x="574623" y="1780737"/>
          <a:ext cx="11107846" cy="4587428"/>
        </p:xfrm>
        <a:graphic>
          <a:graphicData uri="http://schemas.openxmlformats.org/drawingml/2006/table">
            <a:tbl>
              <a:tblPr firstRow="1" firstCol="1" bandRow="1"/>
              <a:tblGrid>
                <a:gridCol w="2642272">
                  <a:extLst>
                    <a:ext uri="{9D8B030D-6E8A-4147-A177-3AD203B41FA5}">
                      <a16:colId xmlns:a16="http://schemas.microsoft.com/office/drawing/2014/main" val="1360925124"/>
                    </a:ext>
                  </a:extLst>
                </a:gridCol>
                <a:gridCol w="4108137">
                  <a:extLst>
                    <a:ext uri="{9D8B030D-6E8A-4147-A177-3AD203B41FA5}">
                      <a16:colId xmlns:a16="http://schemas.microsoft.com/office/drawing/2014/main" val="2381892678"/>
                    </a:ext>
                  </a:extLst>
                </a:gridCol>
                <a:gridCol w="4357437">
                  <a:extLst>
                    <a:ext uri="{9D8B030D-6E8A-4147-A177-3AD203B41FA5}">
                      <a16:colId xmlns:a16="http://schemas.microsoft.com/office/drawing/2014/main" val="2289608890"/>
                    </a:ext>
                  </a:extLst>
                </a:gridCol>
              </a:tblGrid>
              <a:tr h="714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b="1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loại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Đặc</a:t>
                      </a:r>
                      <a:r>
                        <a:rPr lang="en-GB" sz="3200" b="1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baseline="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điểm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Ứng</a:t>
                      </a:r>
                      <a:r>
                        <a:rPr lang="en-GB" sz="3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dụng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05220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571393"/>
                  </a:ext>
                </a:extLst>
              </a:tr>
              <a:tr h="20436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25831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192958" y="2497082"/>
            <a:ext cx="3965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35412" y="2497082"/>
            <a:ext cx="4308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cốc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can,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dép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3796" y="4296541"/>
            <a:ext cx="39261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nguội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91068" y="4296541"/>
            <a:ext cx="4085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bút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ổ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cắm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4623" y="2829929"/>
            <a:ext cx="2579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3738" y="4612676"/>
            <a:ext cx="2570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" y="128037"/>
            <a:ext cx="6524319" cy="6636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76" y="0"/>
            <a:ext cx="5461205" cy="3112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77" y="3317157"/>
            <a:ext cx="5359503" cy="34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5250"/>
            <a:ext cx="1162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09537"/>
            <a:ext cx="114014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16"/>
            <a:ext cx="12192000" cy="67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2626" y="0"/>
            <a:ext cx="5786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SỐ SẢN PHẨM CƠ KHÍ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9" y="584775"/>
            <a:ext cx="2633840" cy="2928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9" y="584775"/>
            <a:ext cx="2352174" cy="2928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9" y="3678382"/>
            <a:ext cx="4986013" cy="2930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73" y="587371"/>
            <a:ext cx="6317653" cy="2925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72" y="3678382"/>
            <a:ext cx="6317653" cy="29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6194" y="473692"/>
            <a:ext cx="2579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Cao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53496" y="1685553"/>
            <a:ext cx="327535" cy="67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86977"/>
              </p:ext>
            </p:extLst>
          </p:nvPr>
        </p:nvGraphicFramePr>
        <p:xfrm>
          <a:off x="751628" y="1767329"/>
          <a:ext cx="10688722" cy="2996222"/>
        </p:xfrm>
        <a:graphic>
          <a:graphicData uri="http://schemas.openxmlformats.org/drawingml/2006/table">
            <a:tbl>
              <a:tblPr firstRow="1" firstCol="1" bandRow="1"/>
              <a:tblGrid>
                <a:gridCol w="3431927">
                  <a:extLst>
                    <a:ext uri="{9D8B030D-6E8A-4147-A177-3AD203B41FA5}">
                      <a16:colId xmlns:a16="http://schemas.microsoft.com/office/drawing/2014/main" val="1360925124"/>
                    </a:ext>
                  </a:extLst>
                </a:gridCol>
                <a:gridCol w="3205315">
                  <a:extLst>
                    <a:ext uri="{9D8B030D-6E8A-4147-A177-3AD203B41FA5}">
                      <a16:colId xmlns:a16="http://schemas.microsoft.com/office/drawing/2014/main" val="2381892678"/>
                    </a:ext>
                  </a:extLst>
                </a:gridCol>
                <a:gridCol w="4051480">
                  <a:extLst>
                    <a:ext uri="{9D8B030D-6E8A-4147-A177-3AD203B41FA5}">
                      <a16:colId xmlns:a16="http://schemas.microsoft.com/office/drawing/2014/main" val="2289608890"/>
                    </a:ext>
                  </a:extLst>
                </a:gridCol>
              </a:tblGrid>
              <a:tr h="7149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052202"/>
                  </a:ext>
                </a:extLst>
              </a:tr>
              <a:tr h="2281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57139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236673" y="2550559"/>
            <a:ext cx="3098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18858" y="2550559"/>
            <a:ext cx="3918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ống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giày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dép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628" y="2439759"/>
            <a:ext cx="338180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Có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chấn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1150" y="1731929"/>
            <a:ext cx="218276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GB" sz="3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GB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098" y="1746500"/>
            <a:ext cx="1835759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4977" y="1731929"/>
            <a:ext cx="193514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5" grpId="0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91" y="16630"/>
            <a:ext cx="11600872" cy="2235200"/>
          </a:xfrm>
        </p:spPr>
        <p:txBody>
          <a:bodyPr>
            <a:noAutofit/>
          </a:bodyPr>
          <a:lstStyle/>
          <a:p>
            <a:pPr algn="just"/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Hãy kể tên một số sản phẩm trong gia đình được làm từ vật liệu phi kim loại.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73" y="71021"/>
            <a:ext cx="11468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nước, lốp xe, cốc thủy tinh, ghế, bình nước, rổ, đế giày 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1" y="1553862"/>
            <a:ext cx="11790886" cy="52175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76515" y="3243978"/>
            <a:ext cx="20569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Vỏ ổ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6395" y="6211669"/>
            <a:ext cx="17572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27203" y="3239323"/>
            <a:ext cx="9797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Dép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8234" y="6134160"/>
            <a:ext cx="7489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0016490" y="3562488"/>
            <a:ext cx="12414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21358" y="6125112"/>
            <a:ext cx="10054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1322" y="561446"/>
            <a:ext cx="52000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8006" y="2100312"/>
            <a:ext cx="218273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50402" y="2100312"/>
            <a:ext cx="168187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0253" y="3737629"/>
            <a:ext cx="211961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1322" y="3737629"/>
            <a:ext cx="21439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8232" y="3737629"/>
            <a:ext cx="188951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49205" y="3737629"/>
            <a:ext cx="196501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4090737" y="1269332"/>
            <a:ext cx="2200593" cy="83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6291330" y="1269332"/>
            <a:ext cx="1759072" cy="83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 flipH="1">
            <a:off x="2261937" y="2808198"/>
            <a:ext cx="737435" cy="929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</p:cNvCxnSpPr>
          <p:nvPr/>
        </p:nvCxnSpPr>
        <p:spPr>
          <a:xfrm>
            <a:off x="2999372" y="2808198"/>
            <a:ext cx="1091365" cy="929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  <a:endCxn id="7" idx="0"/>
          </p:cNvCxnSpPr>
          <p:nvPr/>
        </p:nvCxnSpPr>
        <p:spPr>
          <a:xfrm flipH="1">
            <a:off x="8102990" y="2808198"/>
            <a:ext cx="788348" cy="929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2"/>
          </p:cNvCxnSpPr>
          <p:nvPr/>
        </p:nvCxnSpPr>
        <p:spPr>
          <a:xfrm>
            <a:off x="8891338" y="2808198"/>
            <a:ext cx="986588" cy="929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4350" y="650535"/>
            <a:ext cx="7392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THỂ EM CHƯA BIẾT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8487"/>
              </p:ext>
            </p:extLst>
          </p:nvPr>
        </p:nvGraphicFramePr>
        <p:xfrm>
          <a:off x="459196" y="1139335"/>
          <a:ext cx="11273586" cy="5621680"/>
        </p:xfrm>
        <a:graphic>
          <a:graphicData uri="http://schemas.openxmlformats.org/drawingml/2006/table">
            <a:tbl>
              <a:tblPr firstRow="1" firstCol="1" bandRow="1"/>
              <a:tblGrid>
                <a:gridCol w="2321283">
                  <a:extLst>
                    <a:ext uri="{9D8B030D-6E8A-4147-A177-3AD203B41FA5}">
                      <a16:colId xmlns:a16="http://schemas.microsoft.com/office/drawing/2014/main" val="3289448070"/>
                    </a:ext>
                  </a:extLst>
                </a:gridCol>
                <a:gridCol w="1436579">
                  <a:extLst>
                    <a:ext uri="{9D8B030D-6E8A-4147-A177-3AD203B41FA5}">
                      <a16:colId xmlns:a16="http://schemas.microsoft.com/office/drawing/2014/main" val="941303466"/>
                    </a:ext>
                  </a:extLst>
                </a:gridCol>
                <a:gridCol w="1878931">
                  <a:extLst>
                    <a:ext uri="{9D8B030D-6E8A-4147-A177-3AD203B41FA5}">
                      <a16:colId xmlns:a16="http://schemas.microsoft.com/office/drawing/2014/main" val="90259179"/>
                    </a:ext>
                  </a:extLst>
                </a:gridCol>
                <a:gridCol w="1878931">
                  <a:extLst>
                    <a:ext uri="{9D8B030D-6E8A-4147-A177-3AD203B41FA5}">
                      <a16:colId xmlns:a16="http://schemas.microsoft.com/office/drawing/2014/main" val="3485369544"/>
                    </a:ext>
                  </a:extLst>
                </a:gridCol>
                <a:gridCol w="1878931">
                  <a:extLst>
                    <a:ext uri="{9D8B030D-6E8A-4147-A177-3AD203B41FA5}">
                      <a16:colId xmlns:a16="http://schemas.microsoft.com/office/drawing/2014/main" val="2674385323"/>
                    </a:ext>
                  </a:extLst>
                </a:gridCol>
                <a:gridCol w="1878931">
                  <a:extLst>
                    <a:ext uri="{9D8B030D-6E8A-4147-A177-3AD203B41FA5}">
                      <a16:colId xmlns:a16="http://schemas.microsoft.com/office/drawing/2014/main" val="3317832853"/>
                    </a:ext>
                  </a:extLst>
                </a:gridCol>
              </a:tblGrid>
              <a:tr h="34911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1184"/>
                  </a:ext>
                </a:extLst>
              </a:tr>
              <a:tr h="34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24194"/>
                  </a:ext>
                </a:extLst>
              </a:tr>
              <a:tr h="758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907988"/>
                  </a:ext>
                </a:extLst>
              </a:tr>
              <a:tr h="6617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078493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chảo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68549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64551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13688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Vỏ</a:t>
                      </a:r>
                      <a:r>
                        <a:rPr lang="en-GB" sz="1800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chai </a:t>
                      </a:r>
                      <a:r>
                        <a:rPr lang="en-GB" sz="1800" baseline="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en-GB" sz="1800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aseline="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GB" sz="1800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GB" sz="1800" baseline="0" dirty="0" err="1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GB" sz="1800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0997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3911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06679" y="2700352"/>
            <a:ext cx="380999" cy="60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1561" y="329137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8719471" y="329137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6679" y="387615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7828" y="457055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20742" y="5313765"/>
            <a:ext cx="53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17959" y="602362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043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6" y="772360"/>
            <a:ext cx="5872883" cy="6085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09" y="688139"/>
            <a:ext cx="6257194" cy="56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3" y="685800"/>
            <a:ext cx="5684591" cy="6120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64" y="685800"/>
            <a:ext cx="5948536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9817"/>
            <a:ext cx="7327232" cy="5544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49" y="819816"/>
            <a:ext cx="4768850" cy="55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933" y="234209"/>
            <a:ext cx="67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TỰ HỌC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413" y="1547302"/>
            <a:ext cx="112837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  <a:p>
            <a:pPr algn="just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  <a:p>
            <a:pPr algn="just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/30 - 33</a:t>
            </a:r>
          </a:p>
          <a:p>
            <a:pPr algn="just"/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</a:p>
          <a:p>
            <a:pPr algn="just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/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/34-42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790" y="314729"/>
            <a:ext cx="775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VẬT LIỆU CƠ KHÍ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0031" y="1578521"/>
            <a:ext cx="56752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721" y="5097376"/>
            <a:ext cx="9" cy="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3996" y="1747797"/>
            <a:ext cx="44913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mấy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9696" y="4106994"/>
            <a:ext cx="435561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007339" y="2984740"/>
            <a:ext cx="484632" cy="1122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57674" y="1226519"/>
            <a:ext cx="381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8" y="1010653"/>
            <a:ext cx="7784289" cy="5540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12109" y="4118489"/>
            <a:ext cx="37011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Nên chọn loại vật liệu nào để chế tạo những chi tiết chịu lực tốt như khung xe máy?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0289" y="92061"/>
            <a:ext cx="3905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Kim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9" y="1251284"/>
            <a:ext cx="6179159" cy="5294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6664" y="1347125"/>
            <a:ext cx="52166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được chế tạo từ kim loại đen cứng, chắc có sắt trong thành phần nên các sản phẩm này có từ tính và dễ bị gỉ sét</a:t>
            </a:r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2884" y="484039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9684" y="0"/>
            <a:ext cx="3905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Kim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67766" y="1724409"/>
            <a:ext cx="48675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96"/>
            <a:ext cx="6773779" cy="51841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4120" y="106640"/>
            <a:ext cx="3905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34629" y="966419"/>
            <a:ext cx="4867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mấy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3173" y="59475"/>
            <a:ext cx="4650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8677" y="966419"/>
            <a:ext cx="4129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677" y="3300960"/>
            <a:ext cx="4475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carbon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4629" y="3426636"/>
            <a:ext cx="52217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Thép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gang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1920" y="1065893"/>
            <a:ext cx="5428567" cy="5515381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531197" y="1065892"/>
            <a:ext cx="5428567" cy="5515381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1334</TotalTime>
  <Words>1565</Words>
  <Application>Microsoft Office PowerPoint</Application>
  <PresentationFormat>Widescreen</PresentationFormat>
  <Paragraphs>216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Nêu tên một số sản phẩm thông dụng trong đời sống được làm bằng kim loại màu.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Hãy kể tên một số sản phẩm trong gia đình được làm từ vật liệu phi kim loại.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133</cp:revision>
  <dcterms:created xsi:type="dcterms:W3CDTF">2023-06-21T22:05:51Z</dcterms:created>
  <dcterms:modified xsi:type="dcterms:W3CDTF">2024-12-05T13:34:36Z</dcterms:modified>
</cp:coreProperties>
</file>