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sldIdLst>
    <p:sldId id="3089" r:id="rId2"/>
    <p:sldId id="3155" r:id="rId3"/>
    <p:sldId id="3273" r:id="rId4"/>
    <p:sldId id="3156" r:id="rId5"/>
    <p:sldId id="3169" r:id="rId6"/>
    <p:sldId id="3170" r:id="rId7"/>
    <p:sldId id="3154" r:id="rId8"/>
    <p:sldId id="3175" r:id="rId9"/>
    <p:sldId id="3171" r:id="rId10"/>
    <p:sldId id="3274" r:id="rId11"/>
    <p:sldId id="3275" r:id="rId12"/>
    <p:sldId id="3173" r:id="rId13"/>
    <p:sldId id="3174" r:id="rId14"/>
    <p:sldId id="3153" r:id="rId15"/>
    <p:sldId id="3192" r:id="rId16"/>
    <p:sldId id="3276"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p:scale>
          <a:sx n="81" d="100"/>
          <a:sy n="81" d="100"/>
        </p:scale>
        <p:origin x="-174"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19/09/2022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xmlns=""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xmlns=""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xmlns=""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xmlns=""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xmlns=""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xmlns=""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xmlns=""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xmlns=""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xmlns=""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xmlns=""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xmlns=""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xmlns=""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xmlns=""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xmlns=""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xmlns=""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xmlns=""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xmlns=""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xmlns=""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xmlns=""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xmlns=""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xmlns=""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xmlns=""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B70600B9-3D3C-4F35-B55B-D4EE87ED381F}"/>
              </a:ext>
            </a:extLst>
          </p:cNvPr>
          <p:cNvGrpSpPr/>
          <p:nvPr/>
        </p:nvGrpSpPr>
        <p:grpSpPr>
          <a:xfrm>
            <a:off x="1772920" y="708809"/>
            <a:ext cx="10190480" cy="3380397"/>
            <a:chOff x="1778000" y="129689"/>
            <a:chExt cx="10190480" cy="3380397"/>
          </a:xfrm>
        </p:grpSpPr>
        <p:sp>
          <p:nvSpPr>
            <p:cNvPr id="10" name="Freeform: Shape 9">
              <a:extLst>
                <a:ext uri="{FF2B5EF4-FFF2-40B4-BE49-F238E27FC236}">
                  <a16:creationId xmlns:a16="http://schemas.microsoft.com/office/drawing/2014/main" xmlns="" id="{988A1823-CD89-4DFF-9318-33C2F26318B4}"/>
                </a:ext>
              </a:extLst>
            </p:cNvPr>
            <p:cNvSpPr/>
            <p:nvPr/>
          </p:nvSpPr>
          <p:spPr>
            <a:xfrm>
              <a:off x="3261360" y="129689"/>
              <a:ext cx="870712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xmlns=""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xmlns=""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xmlns=""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xmlns=""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xmlns=""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xmlns=""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5</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xmlns=""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pic>
        <p:nvPicPr>
          <p:cNvPr id="4" name="Picture 3">
            <a:extLst>
              <a:ext uri="{FF2B5EF4-FFF2-40B4-BE49-F238E27FC236}">
                <a16:creationId xmlns:a16="http://schemas.microsoft.com/office/drawing/2014/main" xmlns="" id="{E9335B30-2798-42A8-8442-053AD1245EAD}"/>
              </a:ext>
            </a:extLst>
          </p:cNvPr>
          <p:cNvPicPr>
            <a:picLocks noChangeAspect="1"/>
          </p:cNvPicPr>
          <p:nvPr/>
        </p:nvPicPr>
        <p:blipFill>
          <a:blip r:embed="rId3"/>
          <a:stretch>
            <a:fillRect/>
          </a:stretch>
        </p:blipFill>
        <p:spPr>
          <a:xfrm>
            <a:off x="1672209" y="875536"/>
            <a:ext cx="8786621" cy="1120237"/>
          </a:xfrm>
          <a:prstGeom prst="rect">
            <a:avLst/>
          </a:prstGeom>
        </p:spPr>
      </p:pic>
      <p:pic>
        <p:nvPicPr>
          <p:cNvPr id="9" name="Picture 8">
            <a:extLst>
              <a:ext uri="{FF2B5EF4-FFF2-40B4-BE49-F238E27FC236}">
                <a16:creationId xmlns:a16="http://schemas.microsoft.com/office/drawing/2014/main" xmlns="" id="{9E299A3E-1BDA-41BF-BFF4-0A10C0CA4BF4}"/>
              </a:ext>
            </a:extLst>
          </p:cNvPr>
          <p:cNvPicPr>
            <a:picLocks noChangeAspect="1"/>
          </p:cNvPicPr>
          <p:nvPr/>
        </p:nvPicPr>
        <p:blipFill>
          <a:blip r:embed="rId4"/>
          <a:stretch>
            <a:fillRect/>
          </a:stretch>
        </p:blipFill>
        <p:spPr>
          <a:xfrm>
            <a:off x="4211162" y="2456551"/>
            <a:ext cx="7721758" cy="1462818"/>
          </a:xfrm>
          <a:prstGeom prst="rect">
            <a:avLst/>
          </a:prstGeom>
        </p:spPr>
      </p:pic>
    </p:spTree>
    <p:extLst>
      <p:ext uri="{BB962C8B-B14F-4D97-AF65-F5344CB8AC3E}">
        <p14:creationId xmlns:p14="http://schemas.microsoft.com/office/powerpoint/2010/main" val="3488725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71FA5B9A-C622-4103-870F-FB52B2A83D92}"/>
              </a:ext>
            </a:extLst>
          </p:cNvPr>
          <p:cNvSpPr/>
          <p:nvPr/>
        </p:nvSpPr>
        <p:spPr>
          <a:xfrm>
            <a:off x="1787235" y="626300"/>
            <a:ext cx="9551325" cy="574388"/>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MỘT SỐ TÁC HẠI ẢNH HƯỞNG TỚI NGƯỜI NGHIỆN INTERNET</a:t>
            </a:r>
          </a:p>
        </p:txBody>
      </p:sp>
      <p:pic>
        <p:nvPicPr>
          <p:cNvPr id="23" name="Picture 22">
            <a:extLst>
              <a:ext uri="{FF2B5EF4-FFF2-40B4-BE49-F238E27FC236}">
                <a16:creationId xmlns:a16="http://schemas.microsoft.com/office/drawing/2014/main" xmlns="" id="{238A6757-1EC0-43BB-8960-203534ABABE1}"/>
              </a:ext>
            </a:extLst>
          </p:cNvPr>
          <p:cNvPicPr>
            <a:picLocks noChangeAspect="1"/>
          </p:cNvPicPr>
          <p:nvPr/>
        </p:nvPicPr>
        <p:blipFill>
          <a:blip r:embed="rId2"/>
          <a:stretch>
            <a:fillRect/>
          </a:stretch>
        </p:blipFill>
        <p:spPr>
          <a:xfrm>
            <a:off x="599941" y="528395"/>
            <a:ext cx="888648" cy="885725"/>
          </a:xfrm>
          <a:prstGeom prst="rect">
            <a:avLst/>
          </a:prstGeom>
        </p:spPr>
      </p:pic>
      <p:sp>
        <p:nvSpPr>
          <p:cNvPr id="6" name="Rectangle 5">
            <a:extLst>
              <a:ext uri="{FF2B5EF4-FFF2-40B4-BE49-F238E27FC236}">
                <a16:creationId xmlns:a16="http://schemas.microsoft.com/office/drawing/2014/main" xmlns="" id="{AFE0CB1A-3BDB-49F2-BFC0-A55023416962}"/>
              </a:ext>
            </a:extLst>
          </p:cNvPr>
          <p:cNvSpPr/>
          <p:nvPr/>
        </p:nvSpPr>
        <p:spPr>
          <a:xfrm>
            <a:off x="1787235" y="1414120"/>
            <a:ext cx="9804824" cy="2793650"/>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 Thiếu giao tiếp với thế giới xung quanh</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Khó tập trung vào công việc, học tập</a:t>
            </a:r>
            <a:r>
              <a:rPr lang="en-US" sz="2400">
                <a:latin typeface="UTM Avo" panose="02040603050506020204" pitchFamily="18" charset="0"/>
                <a:cs typeface="Times New Roman" panose="02020603050405020304" pitchFamily="18" charset="0"/>
              </a:rPr>
              <a:t>.</a:t>
            </a:r>
          </a:p>
          <a:p>
            <a:pPr algn="just" defTabSz="342900">
              <a:lnSpc>
                <a:spcPct val="150000"/>
              </a:lnSpc>
            </a:pPr>
            <a:r>
              <a:rPr lang="vi-VN" sz="2400">
                <a:latin typeface="UTM Avo" panose="02040603050506020204" pitchFamily="18" charset="0"/>
                <a:cs typeface="Times New Roman" panose="02020603050405020304" pitchFamily="18" charset="0"/>
              </a:rPr>
              <a:t>• Tăng nguy cơ tham gia vào các vụ bắt nạ</a:t>
            </a:r>
            <a:r>
              <a:rPr lang="en-US" sz="2400">
                <a:latin typeface="UTM Avo" panose="02040603050506020204" pitchFamily="18" charset="0"/>
                <a:cs typeface="Times New Roman" panose="02020603050405020304" pitchFamily="18" charset="0"/>
              </a:rPr>
              <a:t>t </a:t>
            </a:r>
            <a:r>
              <a:rPr lang="vi-VN" sz="2400">
                <a:latin typeface="UTM Avo" panose="02040603050506020204" pitchFamily="18" charset="0"/>
                <a:cs typeface="Times New Roman" panose="02020603050405020304" pitchFamily="18" charset="0"/>
              </a:rPr>
              <a:t>trên mạng</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Dễ bị dẫn dắt đến các trang thông tin xấu</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Dễ bị nghiện trò chơi trực tuyến</a:t>
            </a:r>
          </a:p>
        </p:txBody>
      </p:sp>
      <p:cxnSp>
        <p:nvCxnSpPr>
          <p:cNvPr id="5" name="Straight Connector 4">
            <a:extLst>
              <a:ext uri="{FF2B5EF4-FFF2-40B4-BE49-F238E27FC236}">
                <a16:creationId xmlns:a16="http://schemas.microsoft.com/office/drawing/2014/main" xmlns="" id="{42DC54E8-C95E-447A-8925-F15D281CD6B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657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71FA5B9A-C622-4103-870F-FB52B2A83D92}"/>
              </a:ext>
            </a:extLst>
          </p:cNvPr>
          <p:cNvSpPr/>
          <p:nvPr/>
        </p:nvSpPr>
        <p:spPr>
          <a:xfrm>
            <a:off x="1787235" y="626300"/>
            <a:ext cx="9551325" cy="574388"/>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MỘT SỐ TÁC HẠI ẢNH HƯỞNG TỚI NGƯỜI NGHIỆN INTERNET</a:t>
            </a:r>
          </a:p>
        </p:txBody>
      </p:sp>
      <p:pic>
        <p:nvPicPr>
          <p:cNvPr id="23" name="Picture 22">
            <a:extLst>
              <a:ext uri="{FF2B5EF4-FFF2-40B4-BE49-F238E27FC236}">
                <a16:creationId xmlns:a16="http://schemas.microsoft.com/office/drawing/2014/main" xmlns="" id="{238A6757-1EC0-43BB-8960-203534ABABE1}"/>
              </a:ext>
            </a:extLst>
          </p:cNvPr>
          <p:cNvPicPr>
            <a:picLocks noChangeAspect="1"/>
          </p:cNvPicPr>
          <p:nvPr/>
        </p:nvPicPr>
        <p:blipFill>
          <a:blip r:embed="rId2"/>
          <a:stretch>
            <a:fillRect/>
          </a:stretch>
        </p:blipFill>
        <p:spPr>
          <a:xfrm>
            <a:off x="599941" y="528395"/>
            <a:ext cx="888648" cy="885725"/>
          </a:xfrm>
          <a:prstGeom prst="rect">
            <a:avLst/>
          </a:prstGeom>
        </p:spPr>
      </p:pic>
      <p:cxnSp>
        <p:nvCxnSpPr>
          <p:cNvPr id="5" name="Straight Connector 4">
            <a:extLst>
              <a:ext uri="{FF2B5EF4-FFF2-40B4-BE49-F238E27FC236}">
                <a16:creationId xmlns:a16="http://schemas.microsoft.com/office/drawing/2014/main" xmlns="" id="{42DC54E8-C95E-447A-8925-F15D281CD6B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xmlns="" id="{BC11E4AA-25A0-4DA4-A8B9-3CC9E6CEDF49}"/>
              </a:ext>
            </a:extLst>
          </p:cNvPr>
          <p:cNvPicPr>
            <a:picLocks noChangeAspect="1"/>
          </p:cNvPicPr>
          <p:nvPr/>
        </p:nvPicPr>
        <p:blipFill>
          <a:blip r:embed="rId3"/>
          <a:stretch>
            <a:fillRect/>
          </a:stretch>
        </p:blipFill>
        <p:spPr>
          <a:xfrm>
            <a:off x="1787235" y="1508148"/>
            <a:ext cx="9254430" cy="3743837"/>
          </a:xfrm>
          <a:prstGeom prst="rect">
            <a:avLst/>
          </a:prstGeom>
        </p:spPr>
      </p:pic>
      <p:pic>
        <p:nvPicPr>
          <p:cNvPr id="8" name="Picture 7">
            <a:extLst>
              <a:ext uri="{FF2B5EF4-FFF2-40B4-BE49-F238E27FC236}">
                <a16:creationId xmlns:a16="http://schemas.microsoft.com/office/drawing/2014/main" xmlns="" id="{C91F490D-0B41-46FA-A182-D7AC68C373F4}"/>
              </a:ext>
            </a:extLst>
          </p:cNvPr>
          <p:cNvPicPr>
            <a:picLocks noChangeAspect="1"/>
          </p:cNvPicPr>
          <p:nvPr/>
        </p:nvPicPr>
        <p:blipFill rotWithShape="1">
          <a:blip r:embed="rId4"/>
          <a:srcRect b="75136"/>
          <a:stretch/>
        </p:blipFill>
        <p:spPr>
          <a:xfrm>
            <a:off x="483780" y="5204429"/>
            <a:ext cx="11224437" cy="1346978"/>
          </a:xfrm>
          <a:prstGeom prst="rect">
            <a:avLst/>
          </a:prstGeom>
        </p:spPr>
      </p:pic>
    </p:spTree>
    <p:extLst>
      <p:ext uri="{BB962C8B-B14F-4D97-AF65-F5344CB8AC3E}">
        <p14:creationId xmlns:p14="http://schemas.microsoft.com/office/powerpoint/2010/main" val="2629679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1599BE2-683E-49A5-9220-4EF5E07B5F6E}"/>
              </a:ext>
            </a:extLst>
          </p:cNvPr>
          <p:cNvPicPr>
            <a:picLocks noChangeAspect="1"/>
          </p:cNvPicPr>
          <p:nvPr/>
        </p:nvPicPr>
        <p:blipFill rotWithShape="1">
          <a:blip r:embed="rId2"/>
          <a:srcRect t="25062"/>
          <a:stretch/>
        </p:blipFill>
        <p:spPr>
          <a:xfrm>
            <a:off x="483781" y="763793"/>
            <a:ext cx="11224437" cy="405969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xmlns="" id="{905E99EC-CD0D-4BF6-B6E0-DBF3611C7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4105" y="360693"/>
            <a:ext cx="3210368" cy="2432945"/>
          </a:xfrm>
          <a:prstGeom prst="rect">
            <a:avLst/>
          </a:prstGeom>
        </p:spPr>
      </p:pic>
    </p:spTree>
    <p:extLst>
      <p:ext uri="{BB962C8B-B14F-4D97-AF65-F5344CB8AC3E}">
        <p14:creationId xmlns:p14="http://schemas.microsoft.com/office/powerpoint/2010/main" val="1564286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2859973-4654-4405-899A-0C6501DF9D9F}"/>
              </a:ext>
            </a:extLst>
          </p:cNvPr>
          <p:cNvPicPr>
            <a:picLocks noChangeAspect="1"/>
          </p:cNvPicPr>
          <p:nvPr/>
        </p:nvPicPr>
        <p:blipFill>
          <a:blip r:embed="rId2"/>
          <a:stretch>
            <a:fillRect/>
          </a:stretch>
        </p:blipFill>
        <p:spPr>
          <a:xfrm>
            <a:off x="371139" y="783565"/>
            <a:ext cx="11449722" cy="3800738"/>
          </a:xfrm>
          <a:prstGeom prst="rect">
            <a:avLst/>
          </a:prstGeom>
        </p:spPr>
      </p:pic>
      <p:pic>
        <p:nvPicPr>
          <p:cNvPr id="5" name="Picture 4" descr="A picture containing toy&#10;&#10;Description automatically generated">
            <a:extLst>
              <a:ext uri="{FF2B5EF4-FFF2-40B4-BE49-F238E27FC236}">
                <a16:creationId xmlns:a16="http://schemas.microsoft.com/office/drawing/2014/main" xmlns="" id="{62E2B5A7-0E31-43D3-B913-255FB56417D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6837" y1="34538" x2="28115" y2="58635"/>
                        <a14:foregroundMark x1="21725" y1="77108" x2="21725" y2="77108"/>
                        <a14:foregroundMark x1="29712" y1="71285" x2="29712" y2="71285"/>
                        <a14:foregroundMark x1="35463" y1="83534" x2="35463" y2="83534"/>
                        <a14:foregroundMark x1="75719" y1="21888" x2="75719" y2="21888"/>
                        <a14:foregroundMark x1="89936" y1="19679" x2="89936" y2="19679"/>
                        <a14:foregroundMark x1="87220" y1="27711" x2="87220" y2="27711"/>
                        <a14:foregroundMark x1="80351" y1="58835" x2="80351" y2="58835"/>
                        <a14:foregroundMark x1="65655" y1="87751" x2="65655" y2="87751"/>
                        <a14:foregroundMark x1="67093" y1="76305" x2="67093" y2="76305"/>
                        <a14:foregroundMark x1="67732" y1="75100" x2="67732" y2="75100"/>
                        <a14:foregroundMark x1="53834" y1="85944" x2="53834" y2="85944"/>
                        <a14:foregroundMark x1="53834" y1="84137" x2="53834" y2="84137"/>
                        <a14:foregroundMark x1="61981" y1="83333" x2="61981" y2="83333"/>
                      </a14:backgroundRemoval>
                    </a14:imgEffect>
                  </a14:imgLayer>
                </a14:imgProps>
              </a:ext>
              <a:ext uri="{28A0092B-C50C-407E-A947-70E740481C1C}">
                <a14:useLocalDpi xmlns:a14="http://schemas.microsoft.com/office/drawing/2010/main" val="0"/>
              </a:ext>
            </a:extLst>
          </a:blip>
          <a:stretch>
            <a:fillRect/>
          </a:stretch>
        </p:blipFill>
        <p:spPr>
          <a:xfrm>
            <a:off x="2606675" y="3127022"/>
            <a:ext cx="4928415" cy="3920688"/>
          </a:xfrm>
          <a:prstGeom prst="rect">
            <a:avLst/>
          </a:prstGeom>
        </p:spPr>
      </p:pic>
    </p:spTree>
    <p:extLst>
      <p:ext uri="{BB962C8B-B14F-4D97-AF65-F5344CB8AC3E}">
        <p14:creationId xmlns:p14="http://schemas.microsoft.com/office/powerpoint/2010/main" val="4116459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393ABC-F688-4475-BA17-7CA096CB75CC}"/>
              </a:ext>
            </a:extLst>
          </p:cNvPr>
          <p:cNvPicPr>
            <a:picLocks noChangeAspect="1"/>
          </p:cNvPicPr>
          <p:nvPr/>
        </p:nvPicPr>
        <p:blipFill>
          <a:blip r:embed="rId2"/>
          <a:stretch>
            <a:fillRect/>
          </a:stretch>
        </p:blipFill>
        <p:spPr>
          <a:xfrm>
            <a:off x="504168" y="382522"/>
            <a:ext cx="8065674" cy="6092955"/>
          </a:xfrm>
          <a:prstGeom prst="rect">
            <a:avLst/>
          </a:prstGeom>
        </p:spPr>
      </p:pic>
      <p:pic>
        <p:nvPicPr>
          <p:cNvPr id="7" name="Picture 6" descr="A picture containing text, toy, doll, vector graphics&#10;&#10;Description automatically generated">
            <a:extLst>
              <a:ext uri="{FF2B5EF4-FFF2-40B4-BE49-F238E27FC236}">
                <a16:creationId xmlns:a16="http://schemas.microsoft.com/office/drawing/2014/main" xmlns="" id="{E9B0E305-BE7E-4D44-966A-028BD0E85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69842" y="2455333"/>
            <a:ext cx="3648841" cy="4402667"/>
          </a:xfrm>
          <a:prstGeom prst="rect">
            <a:avLst/>
          </a:prstGeom>
        </p:spPr>
      </p:pic>
    </p:spTree>
    <p:extLst>
      <p:ext uri="{BB962C8B-B14F-4D97-AF65-F5344CB8AC3E}">
        <p14:creationId xmlns:p14="http://schemas.microsoft.com/office/powerpoint/2010/main" val="3863296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DFC6393-31F2-45D8-B5C0-87A0B1C43B0F}"/>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4" name="Picture 3">
            <a:extLst>
              <a:ext uri="{FF2B5EF4-FFF2-40B4-BE49-F238E27FC236}">
                <a16:creationId xmlns:a16="http://schemas.microsoft.com/office/drawing/2014/main" xmlns="" id="{B598770C-4407-4D8C-A5F9-33993A4ED82E}"/>
              </a:ext>
            </a:extLst>
          </p:cNvPr>
          <p:cNvPicPr>
            <a:picLocks noChangeAspect="1"/>
          </p:cNvPicPr>
          <p:nvPr/>
        </p:nvPicPr>
        <p:blipFill>
          <a:blip r:embed="rId3"/>
          <a:stretch>
            <a:fillRect/>
          </a:stretch>
        </p:blipFill>
        <p:spPr>
          <a:xfrm>
            <a:off x="643466" y="1483592"/>
            <a:ext cx="10555111" cy="4872167"/>
          </a:xfrm>
          <a:prstGeom prst="rect">
            <a:avLst/>
          </a:prstGeom>
        </p:spPr>
      </p:pic>
      <p:pic>
        <p:nvPicPr>
          <p:cNvPr id="5" name="Picture 4" descr="A picture containing text, vector graphics, businesscard&#10;&#10;Description automatically generated">
            <a:extLst>
              <a:ext uri="{FF2B5EF4-FFF2-40B4-BE49-F238E27FC236}">
                <a16:creationId xmlns:a16="http://schemas.microsoft.com/office/drawing/2014/main" xmlns="" id="{3DBD1035-B00A-409E-97B5-706564C6207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9714614" y="4438743"/>
            <a:ext cx="2477386" cy="2477386"/>
          </a:xfrm>
          <a:prstGeom prst="rect">
            <a:avLst/>
          </a:prstGeom>
        </p:spPr>
      </p:pic>
    </p:spTree>
    <p:extLst>
      <p:ext uri="{BB962C8B-B14F-4D97-AF65-F5344CB8AC3E}">
        <p14:creationId xmlns:p14="http://schemas.microsoft.com/office/powerpoint/2010/main" val="2844742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C94E8E-914F-422C-9E83-8C1319255392}"/>
              </a:ext>
            </a:extLst>
          </p:cNvPr>
          <p:cNvPicPr>
            <a:picLocks noChangeAspect="1"/>
          </p:cNvPicPr>
          <p:nvPr/>
        </p:nvPicPr>
        <p:blipFill>
          <a:blip r:embed="rId2"/>
          <a:stretch>
            <a:fillRect/>
          </a:stretch>
        </p:blipFill>
        <p:spPr>
          <a:xfrm>
            <a:off x="395865" y="562174"/>
            <a:ext cx="3600402" cy="982504"/>
          </a:xfrm>
          <a:prstGeom prst="rect">
            <a:avLst/>
          </a:prstGeom>
        </p:spPr>
      </p:pic>
      <p:pic>
        <p:nvPicPr>
          <p:cNvPr id="5" name="Picture 4">
            <a:extLst>
              <a:ext uri="{FF2B5EF4-FFF2-40B4-BE49-F238E27FC236}">
                <a16:creationId xmlns:a16="http://schemas.microsoft.com/office/drawing/2014/main" xmlns="" id="{E426C3A4-F6AE-447F-B1F6-6040CBB98369}"/>
              </a:ext>
            </a:extLst>
          </p:cNvPr>
          <p:cNvPicPr>
            <a:picLocks noChangeAspect="1"/>
          </p:cNvPicPr>
          <p:nvPr/>
        </p:nvPicPr>
        <p:blipFill>
          <a:blip r:embed="rId3"/>
          <a:stretch>
            <a:fillRect/>
          </a:stretch>
        </p:blipFill>
        <p:spPr>
          <a:xfrm>
            <a:off x="395865" y="1765767"/>
            <a:ext cx="11265557" cy="1459657"/>
          </a:xfrm>
          <a:prstGeom prst="rect">
            <a:avLst/>
          </a:prstGeom>
        </p:spPr>
      </p:pic>
    </p:spTree>
    <p:extLst>
      <p:ext uri="{BB962C8B-B14F-4D97-AF65-F5344CB8AC3E}">
        <p14:creationId xmlns:p14="http://schemas.microsoft.com/office/powerpoint/2010/main" val="4156559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3CBC5F-9711-4EAA-A70A-D5ECACB85F08}"/>
              </a:ext>
            </a:extLst>
          </p:cNvPr>
          <p:cNvPicPr>
            <a:picLocks noChangeAspect="1"/>
          </p:cNvPicPr>
          <p:nvPr/>
        </p:nvPicPr>
        <p:blipFill>
          <a:blip r:embed="rId2"/>
          <a:stretch>
            <a:fillRect/>
          </a:stretch>
        </p:blipFill>
        <p:spPr>
          <a:xfrm>
            <a:off x="489983" y="3027225"/>
            <a:ext cx="11212033" cy="3229509"/>
          </a:xfrm>
          <a:prstGeom prst="rect">
            <a:avLst/>
          </a:prstGeom>
        </p:spPr>
      </p:pic>
      <p:sp>
        <p:nvSpPr>
          <p:cNvPr id="3" name="Rectangle 2">
            <a:extLst>
              <a:ext uri="{FF2B5EF4-FFF2-40B4-BE49-F238E27FC236}">
                <a16:creationId xmlns:a16="http://schemas.microsoft.com/office/drawing/2014/main" xmlns="" id="{87F00592-15B4-48FB-B7D1-30BB66435973}"/>
              </a:ext>
            </a:extLst>
          </p:cNvPr>
          <p:cNvSpPr/>
          <p:nvPr/>
        </p:nvSpPr>
        <p:spPr>
          <a:xfrm>
            <a:off x="489983" y="2269325"/>
            <a:ext cx="9118754"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GIAO TIẾP, ỨNG XỬ CÓ VĂN HOÁ QUA MẠNG</a:t>
            </a:r>
          </a:p>
        </p:txBody>
      </p:sp>
      <p:pic>
        <p:nvPicPr>
          <p:cNvPr id="5" name="Picture 4">
            <a:extLst>
              <a:ext uri="{FF2B5EF4-FFF2-40B4-BE49-F238E27FC236}">
                <a16:creationId xmlns:a16="http://schemas.microsoft.com/office/drawing/2014/main" xmlns="" id="{9F443057-FC51-4FBE-8804-AFCAAC6EE157}"/>
              </a:ext>
            </a:extLst>
          </p:cNvPr>
          <p:cNvPicPr>
            <a:picLocks noChangeAspect="1"/>
          </p:cNvPicPr>
          <p:nvPr/>
        </p:nvPicPr>
        <p:blipFill>
          <a:blip r:embed="rId3"/>
          <a:stretch>
            <a:fillRect/>
          </a:stretch>
        </p:blipFill>
        <p:spPr>
          <a:xfrm>
            <a:off x="460153" y="451118"/>
            <a:ext cx="888648" cy="903074"/>
          </a:xfrm>
          <a:prstGeom prst="rect">
            <a:avLst/>
          </a:prstGeom>
        </p:spPr>
      </p:pic>
      <p:sp>
        <p:nvSpPr>
          <p:cNvPr id="6" name="Rectangle 5">
            <a:extLst>
              <a:ext uri="{FF2B5EF4-FFF2-40B4-BE49-F238E27FC236}">
                <a16:creationId xmlns:a16="http://schemas.microsoft.com/office/drawing/2014/main" xmlns="" id="{8B5BDFA4-14D7-42B6-B8F6-D6348C86D5E7}"/>
              </a:ext>
            </a:extLst>
          </p:cNvPr>
          <p:cNvSpPr/>
          <p:nvPr/>
        </p:nvSpPr>
        <p:spPr>
          <a:xfrm>
            <a:off x="1466187" y="451118"/>
            <a:ext cx="9795861"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Internet có vai trò to lớn trong cuộc sống hiện nay.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Internet tác động tích cực đến nhiều mặt của xã hội.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Ứng xử trên mạng có văn hoá và đúng quy tắc, sử dụng Internet hợp lí sẽ giúp mỗi chúng ta có một cuộc sống văn minh, an toàn hơn.</a:t>
            </a:r>
          </a:p>
        </p:txBody>
      </p:sp>
    </p:spTree>
    <p:extLst>
      <p:ext uri="{BB962C8B-B14F-4D97-AF65-F5344CB8AC3E}">
        <p14:creationId xmlns:p14="http://schemas.microsoft.com/office/powerpoint/2010/main" val="2782553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B6688B0-BD41-4C86-9931-A83272205DC8}"/>
              </a:ext>
            </a:extLst>
          </p:cNvPr>
          <p:cNvPicPr>
            <a:picLocks noChangeAspect="1"/>
          </p:cNvPicPr>
          <p:nvPr/>
        </p:nvPicPr>
        <p:blipFill>
          <a:blip r:embed="rId2"/>
          <a:stretch>
            <a:fillRect/>
          </a:stretch>
        </p:blipFill>
        <p:spPr>
          <a:xfrm>
            <a:off x="616894" y="575930"/>
            <a:ext cx="888648" cy="885725"/>
          </a:xfrm>
          <a:prstGeom prst="rect">
            <a:avLst/>
          </a:prstGeom>
        </p:spPr>
      </p:pic>
      <p:pic>
        <p:nvPicPr>
          <p:cNvPr id="9" name="Picture 8" descr="A picture containing toy, doll, clipart&#10;&#10;Description automatically generated">
            <a:extLst>
              <a:ext uri="{FF2B5EF4-FFF2-40B4-BE49-F238E27FC236}">
                <a16:creationId xmlns:a16="http://schemas.microsoft.com/office/drawing/2014/main" xmlns="" id="{91656619-617C-4965-A148-5E709EFCBD8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097347" y="3073617"/>
            <a:ext cx="3250988" cy="3958059"/>
          </a:xfrm>
          <a:prstGeom prst="rect">
            <a:avLst/>
          </a:prstGeom>
        </p:spPr>
      </p:pic>
      <p:sp>
        <p:nvSpPr>
          <p:cNvPr id="8" name="Rectangle 7">
            <a:extLst>
              <a:ext uri="{FF2B5EF4-FFF2-40B4-BE49-F238E27FC236}">
                <a16:creationId xmlns:a16="http://schemas.microsoft.com/office/drawing/2014/main" xmlns="" id="{A449AC4F-7F6A-4864-BA11-A8F3911C1399}"/>
              </a:ext>
            </a:extLst>
          </p:cNvPr>
          <p:cNvSpPr/>
          <p:nvPr/>
        </p:nvSpPr>
        <p:spPr>
          <a:xfrm>
            <a:off x="933417" y="1600940"/>
            <a:ext cx="9120624" cy="1873654"/>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Các mối quan hệ qua mạng thường có phạm vi rộng, đa dạng và khó kiểm soát hơn trong đời thực. Vì vậy, để trở thành người giao tiếp lịch sự, ứng xử có văn hoá qua mạng, mỗi người cần xác định cho mình những điều </a:t>
            </a:r>
            <a:r>
              <a:rPr lang="vi-VN" sz="2000" dirty="0">
                <a:solidFill>
                  <a:srgbClr val="ED3376"/>
                </a:solidFill>
                <a:latin typeface="UTM Avo" panose="02040603050506020204" pitchFamily="18" charset="0"/>
                <a:cs typeface="Times New Roman" panose="02020603050405020304" pitchFamily="18" charset="0"/>
              </a:rPr>
              <a:t>nên</a:t>
            </a:r>
            <a:r>
              <a:rPr lang="vi-VN" sz="2000" dirty="0">
                <a:latin typeface="UTM Avo" panose="02040603050506020204" pitchFamily="18" charset="0"/>
                <a:cs typeface="Times New Roman" panose="02020603050405020304" pitchFamily="18" charset="0"/>
              </a:rPr>
              <a:t> và </a:t>
            </a:r>
            <a:r>
              <a:rPr lang="vi-VN" sz="2000" dirty="0">
                <a:solidFill>
                  <a:srgbClr val="ED3376"/>
                </a:solidFill>
                <a:latin typeface="UTM Avo" panose="02040603050506020204" pitchFamily="18" charset="0"/>
                <a:cs typeface="Times New Roman" panose="02020603050405020304" pitchFamily="18" charset="0"/>
              </a:rPr>
              <a:t>không nên</a:t>
            </a:r>
            <a:r>
              <a:rPr lang="vi-VN" sz="2000" dirty="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2924081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0030621-F4FE-41C4-BF3A-6B010533CA63}"/>
              </a:ext>
            </a:extLst>
          </p:cNvPr>
          <p:cNvPicPr>
            <a:picLocks noChangeAspect="1"/>
          </p:cNvPicPr>
          <p:nvPr/>
        </p:nvPicPr>
        <p:blipFill>
          <a:blip r:embed="rId2"/>
          <a:stretch>
            <a:fillRect/>
          </a:stretch>
        </p:blipFill>
        <p:spPr>
          <a:xfrm>
            <a:off x="762865" y="553064"/>
            <a:ext cx="10666269" cy="5751871"/>
          </a:xfrm>
          <a:prstGeom prst="rect">
            <a:avLst/>
          </a:prstGeom>
        </p:spPr>
      </p:pic>
    </p:spTree>
    <p:extLst>
      <p:ext uri="{BB962C8B-B14F-4D97-AF65-F5344CB8AC3E}">
        <p14:creationId xmlns:p14="http://schemas.microsoft.com/office/powerpoint/2010/main" val="1457394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79E4855-3677-43F8-821F-33553F000664}"/>
              </a:ext>
            </a:extLst>
          </p:cNvPr>
          <p:cNvPicPr>
            <a:picLocks noChangeAspect="1"/>
          </p:cNvPicPr>
          <p:nvPr/>
        </p:nvPicPr>
        <p:blipFill rotWithShape="1">
          <a:blip r:embed="rId2"/>
          <a:srcRect b="79606"/>
          <a:stretch/>
        </p:blipFill>
        <p:spPr>
          <a:xfrm>
            <a:off x="260498" y="948386"/>
            <a:ext cx="11488480" cy="944209"/>
          </a:xfrm>
          <a:prstGeom prst="rect">
            <a:avLst/>
          </a:prstGeom>
        </p:spPr>
      </p:pic>
      <p:pic>
        <p:nvPicPr>
          <p:cNvPr id="4" name="Picture 3">
            <a:extLst>
              <a:ext uri="{FF2B5EF4-FFF2-40B4-BE49-F238E27FC236}">
                <a16:creationId xmlns:a16="http://schemas.microsoft.com/office/drawing/2014/main" xmlns="" id="{0454BACC-8482-45A7-B322-7074FE720537}"/>
              </a:ext>
            </a:extLst>
          </p:cNvPr>
          <p:cNvPicPr>
            <a:picLocks noChangeAspect="1"/>
          </p:cNvPicPr>
          <p:nvPr/>
        </p:nvPicPr>
        <p:blipFill rotWithShape="1">
          <a:blip r:embed="rId2"/>
          <a:srcRect t="18956"/>
          <a:stretch/>
        </p:blipFill>
        <p:spPr>
          <a:xfrm>
            <a:off x="260498" y="2062716"/>
            <a:ext cx="11488480" cy="3752178"/>
          </a:xfrm>
          <a:prstGeom prst="rect">
            <a:avLst/>
          </a:prstGeom>
        </p:spPr>
      </p:pic>
      <p:sp>
        <p:nvSpPr>
          <p:cNvPr id="2" name="Rectangle 1">
            <a:extLst>
              <a:ext uri="{FF2B5EF4-FFF2-40B4-BE49-F238E27FC236}">
                <a16:creationId xmlns:a16="http://schemas.microsoft.com/office/drawing/2014/main" xmlns="" id="{F8F8A50F-439C-4873-88DA-C0C8FA027E3A}"/>
              </a:ext>
            </a:extLst>
          </p:cNvPr>
          <p:cNvSpPr/>
          <p:nvPr/>
        </p:nvSpPr>
        <p:spPr>
          <a:xfrm>
            <a:off x="8665535" y="2179674"/>
            <a:ext cx="3083443" cy="3370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856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157F50D-FA5E-4530-9A48-A8272D36BA24}"/>
              </a:ext>
            </a:extLst>
          </p:cNvPr>
          <p:cNvPicPr>
            <a:picLocks noChangeAspect="1"/>
          </p:cNvPicPr>
          <p:nvPr/>
        </p:nvPicPr>
        <p:blipFill>
          <a:blip r:embed="rId2"/>
          <a:stretch>
            <a:fillRect/>
          </a:stretch>
        </p:blipFill>
        <p:spPr>
          <a:xfrm>
            <a:off x="473149" y="1251545"/>
            <a:ext cx="11245702" cy="1666916"/>
          </a:xfrm>
          <a:prstGeom prst="rect">
            <a:avLst/>
          </a:prstGeom>
        </p:spPr>
      </p:pic>
      <p:sp>
        <p:nvSpPr>
          <p:cNvPr id="4" name="Rectangle 3">
            <a:extLst>
              <a:ext uri="{FF2B5EF4-FFF2-40B4-BE49-F238E27FC236}">
                <a16:creationId xmlns:a16="http://schemas.microsoft.com/office/drawing/2014/main" xmlns="" id="{49AD5CFD-6A92-4ADE-B2BB-09E8F1D2A400}"/>
              </a:ext>
            </a:extLst>
          </p:cNvPr>
          <p:cNvSpPr/>
          <p:nvPr/>
        </p:nvSpPr>
        <p:spPr>
          <a:xfrm>
            <a:off x="473148" y="451282"/>
            <a:ext cx="11589898"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 LÀM GÌ KHI GẶP THÔNG TIN CÓ NỘI DUNG XẤU TRÊN MẠNG?</a:t>
            </a:r>
          </a:p>
        </p:txBody>
      </p:sp>
      <p:sp>
        <p:nvSpPr>
          <p:cNvPr id="5" name="Rectangle 4">
            <a:extLst>
              <a:ext uri="{FF2B5EF4-FFF2-40B4-BE49-F238E27FC236}">
                <a16:creationId xmlns:a16="http://schemas.microsoft.com/office/drawing/2014/main" xmlns="" id="{515BAF82-2228-4FE9-A4B8-7ACBAE90D58F}"/>
              </a:ext>
            </a:extLst>
          </p:cNvPr>
          <p:cNvSpPr/>
          <p:nvPr/>
        </p:nvSpPr>
        <p:spPr>
          <a:xfrm>
            <a:off x="1361796" y="3075791"/>
            <a:ext cx="10234947"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Chúng ta dễ dàng tìm kiếm những thông tin hữu ích phục vụ học tập, giải trí, mua sắm,... từ các trang web. Tuy nhiên, cũng có nhiều trang web chứa nội dung xấu, thông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tin không phù hợp với lứa tuổi mà chúng ta cần tránh.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Sử dụng phần mềm chặn truy cập trang web xấu là một cách bảo vệ người sử dụng trên mạng. Tuy nhiên, tự xây dựng ý thức tốt cho bản thân khi sử dụng mạng chính là công cụ bảo vệ tốt nhất.</a:t>
            </a:r>
          </a:p>
        </p:txBody>
      </p:sp>
      <p:pic>
        <p:nvPicPr>
          <p:cNvPr id="6" name="Picture 5">
            <a:extLst>
              <a:ext uri="{FF2B5EF4-FFF2-40B4-BE49-F238E27FC236}">
                <a16:creationId xmlns:a16="http://schemas.microsoft.com/office/drawing/2014/main" xmlns="" id="{97ABF274-A0C2-4E14-80DF-D7B22EFF6238}"/>
              </a:ext>
            </a:extLst>
          </p:cNvPr>
          <p:cNvPicPr>
            <a:picLocks noChangeAspect="1"/>
          </p:cNvPicPr>
          <p:nvPr/>
        </p:nvPicPr>
        <p:blipFill>
          <a:blip r:embed="rId3"/>
          <a:stretch>
            <a:fillRect/>
          </a:stretch>
        </p:blipFill>
        <p:spPr>
          <a:xfrm>
            <a:off x="473149" y="3140391"/>
            <a:ext cx="888648" cy="885725"/>
          </a:xfrm>
          <a:prstGeom prst="rect">
            <a:avLst/>
          </a:prstGeom>
        </p:spPr>
      </p:pic>
    </p:spTree>
    <p:extLst>
      <p:ext uri="{BB962C8B-B14F-4D97-AF65-F5344CB8AC3E}">
        <p14:creationId xmlns:p14="http://schemas.microsoft.com/office/powerpoint/2010/main" val="485128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1000"/>
                                        <p:tgtEl>
                                          <p:spTgt spid="5">
                                            <p:txEl>
                                              <p:pRg st="1" end="1"/>
                                            </p:txEl>
                                          </p:spTgt>
                                        </p:tgtEl>
                                      </p:cBhvr>
                                    </p:animEffect>
                                    <p:anim calcmode="lin" valueType="num">
                                      <p:cBhvr>
                                        <p:cTn id="3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7434617-658B-4272-A889-D65A8213FA3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9038" y="798610"/>
            <a:ext cx="11233923" cy="4596984"/>
          </a:xfrm>
          <a:prstGeom prst="rect">
            <a:avLst/>
          </a:prstGeom>
        </p:spPr>
      </p:pic>
    </p:spTree>
    <p:extLst>
      <p:ext uri="{BB962C8B-B14F-4D97-AF65-F5344CB8AC3E}">
        <p14:creationId xmlns:p14="http://schemas.microsoft.com/office/powerpoint/2010/main" val="3156346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AC359C8-FD25-4FE8-A42E-3C764D3C011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8863" y="413318"/>
            <a:ext cx="10754778" cy="2829612"/>
          </a:xfrm>
          <a:prstGeom prst="rect">
            <a:avLst/>
          </a:prstGeom>
        </p:spPr>
      </p:pic>
    </p:spTree>
    <p:extLst>
      <p:ext uri="{BB962C8B-B14F-4D97-AF65-F5344CB8AC3E}">
        <p14:creationId xmlns:p14="http://schemas.microsoft.com/office/powerpoint/2010/main" val="1671774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C86BD0E-6321-4F55-8C58-97CD2138EC90}"/>
              </a:ext>
            </a:extLst>
          </p:cNvPr>
          <p:cNvPicPr>
            <a:picLocks noChangeAspect="1"/>
          </p:cNvPicPr>
          <p:nvPr/>
        </p:nvPicPr>
        <p:blipFill>
          <a:blip r:embed="rId2"/>
          <a:stretch>
            <a:fillRect/>
          </a:stretch>
        </p:blipFill>
        <p:spPr>
          <a:xfrm>
            <a:off x="473149" y="1179577"/>
            <a:ext cx="11181907" cy="2486628"/>
          </a:xfrm>
          <a:prstGeom prst="rect">
            <a:avLst/>
          </a:prstGeom>
        </p:spPr>
      </p:pic>
      <p:sp>
        <p:nvSpPr>
          <p:cNvPr id="4" name="Rectangle 3">
            <a:extLst>
              <a:ext uri="{FF2B5EF4-FFF2-40B4-BE49-F238E27FC236}">
                <a16:creationId xmlns:a16="http://schemas.microsoft.com/office/drawing/2014/main" xmlns="" id="{D245AB6D-7C24-4D42-B218-47BA83947FC6}"/>
              </a:ext>
            </a:extLst>
          </p:cNvPr>
          <p:cNvSpPr/>
          <p:nvPr/>
        </p:nvSpPr>
        <p:spPr>
          <a:xfrm>
            <a:off x="473149" y="451282"/>
            <a:ext cx="10650258"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TÁC HẠI VÀ CÁCH PHÒNG TRÁNH BỆNH NGHIỆN INTERNET</a:t>
            </a:r>
          </a:p>
        </p:txBody>
      </p:sp>
      <p:sp>
        <p:nvSpPr>
          <p:cNvPr id="5" name="Rectangle 4">
            <a:extLst>
              <a:ext uri="{FF2B5EF4-FFF2-40B4-BE49-F238E27FC236}">
                <a16:creationId xmlns:a16="http://schemas.microsoft.com/office/drawing/2014/main" xmlns="" id="{E8362B0C-6EF0-473F-9B72-74760DD3E4EC}"/>
              </a:ext>
            </a:extLst>
          </p:cNvPr>
          <p:cNvSpPr/>
          <p:nvPr/>
        </p:nvSpPr>
        <p:spPr>
          <a:xfrm>
            <a:off x="1361796" y="3751567"/>
            <a:ext cx="10234947"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Nếu chúng ta thiếu ý thức, không quản lí đúng việc sử dụng thiết bị điện tử của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mình, những tác hại tiềm tàng mà Internet gây ra là rất lớn. Chơi trò chơi điện tử quá nhiều, sử dụng mạng xã hội liên tục làm ảnh hưởng tới mối quan hệ với gia đình và bạn bè, tới việc học tập của bản thân thì được coi là biểu hiện của bệnh nghiện Internet. </a:t>
            </a:r>
          </a:p>
        </p:txBody>
      </p:sp>
      <p:pic>
        <p:nvPicPr>
          <p:cNvPr id="6" name="Picture 5">
            <a:extLst>
              <a:ext uri="{FF2B5EF4-FFF2-40B4-BE49-F238E27FC236}">
                <a16:creationId xmlns:a16="http://schemas.microsoft.com/office/drawing/2014/main" xmlns="" id="{227CDA57-59E0-4092-BA10-53F0D2CB9947}"/>
              </a:ext>
            </a:extLst>
          </p:cNvPr>
          <p:cNvPicPr>
            <a:picLocks noChangeAspect="1"/>
          </p:cNvPicPr>
          <p:nvPr/>
        </p:nvPicPr>
        <p:blipFill>
          <a:blip r:embed="rId3"/>
          <a:stretch>
            <a:fillRect/>
          </a:stretch>
        </p:blipFill>
        <p:spPr>
          <a:xfrm>
            <a:off x="473149" y="3816167"/>
            <a:ext cx="888648" cy="885725"/>
          </a:xfrm>
          <a:prstGeom prst="rect">
            <a:avLst/>
          </a:prstGeom>
        </p:spPr>
      </p:pic>
    </p:spTree>
    <p:extLst>
      <p:ext uri="{BB962C8B-B14F-4D97-AF65-F5344CB8AC3E}">
        <p14:creationId xmlns:p14="http://schemas.microsoft.com/office/powerpoint/2010/main" val="814271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9244</TotalTime>
  <Words>426</Words>
  <Application>Microsoft Office PowerPoint</Application>
  <PresentationFormat>Custom</PresentationFormat>
  <Paragraphs>31</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ASUS</cp:lastModifiedBy>
  <cp:revision>493</cp:revision>
  <dcterms:created xsi:type="dcterms:W3CDTF">2021-11-14T08:33:55Z</dcterms:created>
  <dcterms:modified xsi:type="dcterms:W3CDTF">2022-09-19T13:41:14Z</dcterms:modified>
</cp:coreProperties>
</file>