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3092" r:id="rId2"/>
    <p:sldId id="3115" r:id="rId3"/>
    <p:sldId id="3117" r:id="rId4"/>
    <p:sldId id="3109" r:id="rId5"/>
    <p:sldId id="3116" r:id="rId6"/>
    <p:sldId id="3118" r:id="rId7"/>
    <p:sldId id="3120" r:id="rId8"/>
    <p:sldId id="3122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77C"/>
    <a:srgbClr val="FF3399"/>
    <a:srgbClr val="0998D7"/>
    <a:srgbClr val="F18105"/>
    <a:srgbClr val="0000FF"/>
    <a:srgbClr val="FCBB75"/>
    <a:srgbClr val="0C6D39"/>
    <a:srgbClr val="ED3376"/>
    <a:srgbClr val="00918A"/>
    <a:srgbClr val="C2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81" d="100"/>
          <a:sy n="81" d="100"/>
        </p:scale>
        <p:origin x="-17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8C32674-8B0B-4A16-BA70-6C2CD890B2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8A9C3291-6F02-4968-972D-98E51A262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C754DA5-A8B1-47C6-91BC-8EE486452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=""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C18A811-DE77-4C32-9E2D-64F132EA7AF0}"/>
              </a:ext>
            </a:extLst>
          </p:cNvPr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9CB2999E-0BA1-4C89-A59F-8A54F4BE306E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8B57871C-7653-40D9-881B-8AD5E6D8570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D411FB22-5166-4936-BC07-4E607039B27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7E4A763F-F403-4B7C-80F8-8C9FFF0BCBD8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A230B091-3795-4736-B507-FB3D584C99B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155B6E81-4FFA-414A-A5D4-38B9D77F9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E2CA32BB-4998-4F83-9EBB-E2B72CA98F3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2F78BA3-2706-4830-800A-6821A19AC792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638BB94-6CDF-4792-B0E7-56C600D94BD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E173351-2319-4C54-A582-6CAD67FEC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4478" y="657318"/>
            <a:ext cx="932605" cy="823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8D1C36-56A8-43C3-B713-18F36105B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8" r:id="rId2"/>
    <p:sldLayoutId id="2147483759" r:id="rId3"/>
    <p:sldLayoutId id="2147483754" r:id="rId4"/>
    <p:sldLayoutId id="2147483757" r:id="rId5"/>
    <p:sldLayoutId id="214748375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" y="2862193"/>
            <a:ext cx="3347647" cy="33376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70600B9-3D3C-4F35-B55B-D4EE87ED381F}"/>
              </a:ext>
            </a:extLst>
          </p:cNvPr>
          <p:cNvGrpSpPr/>
          <p:nvPr/>
        </p:nvGrpSpPr>
        <p:grpSpPr>
          <a:xfrm>
            <a:off x="1767840" y="726932"/>
            <a:ext cx="10190480" cy="1990674"/>
            <a:chOff x="1778000" y="1519412"/>
            <a:chExt cx="10190480" cy="1990674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E84F1B7-72F7-4D57-B2AF-C01B5AEE5DBC}"/>
                </a:ext>
              </a:extLst>
            </p:cNvPr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43C6DB78-B927-4A90-AB8E-23FF44CE8959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="" xmlns:a16="http://schemas.microsoft.com/office/drawing/2014/main" id="{902E86B7-7CA2-4FC5-8F44-27C987D77088}"/>
                  </a:ext>
                </a:extLst>
              </p:cNvPr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5E2E939-6AA2-4CD2-A5D0-D37A46E6ECB1}"/>
                </a:ext>
              </a:extLst>
            </p:cNvPr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367EC42D-815B-4892-AB46-0F1E09B1F77C}"/>
                  </a:ext>
                </a:extLst>
              </p:cNvPr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3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B97732D-B6B9-4505-AF9F-CD4014C203E5}"/>
                  </a:ext>
                </a:extLst>
              </p:cNvPr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6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4000" b="1">
                  <a:ln w="19050">
                    <a:solidFill>
                      <a:schemeClr val="bg1"/>
                    </a:solidFill>
                  </a:ln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E93FE2-2088-45F2-A88B-0F141477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363" y="1056205"/>
            <a:ext cx="8039797" cy="1463167"/>
          </a:xfrm>
          <a:prstGeom prst="rect">
            <a:avLst/>
          </a:prstGeom>
        </p:spPr>
      </p:pic>
      <p:pic>
        <p:nvPicPr>
          <p:cNvPr id="14" name="Picture 13" descr="different types of software coderus branded image">
            <a:extLst>
              <a:ext uri="{FF2B5EF4-FFF2-40B4-BE49-F238E27FC236}">
                <a16:creationId xmlns="" xmlns:a16="http://schemas.microsoft.com/office/drawing/2014/main" id="{212F2CEE-E2FC-4ADC-8484-981161401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83" y="2427962"/>
            <a:ext cx="6837548" cy="4558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3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489BC4-BA63-4FE9-A096-AA66745FA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75" y="416383"/>
            <a:ext cx="888648" cy="9030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FBF9232-DD59-4AEF-BC52-11CF8B9E4346}"/>
              </a:ext>
            </a:extLst>
          </p:cNvPr>
          <p:cNvGrpSpPr/>
          <p:nvPr/>
        </p:nvGrpSpPr>
        <p:grpSpPr>
          <a:xfrm>
            <a:off x="1563141" y="487503"/>
            <a:ext cx="10181820" cy="4158570"/>
            <a:chOff x="1117600" y="3528268"/>
            <a:chExt cx="10181820" cy="415857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A7136F2C-381B-4B92-9227-FCBB506EAF72}"/>
                </a:ext>
              </a:extLst>
            </p:cNvPr>
            <p:cNvGrpSpPr/>
            <p:nvPr/>
          </p:nvGrpSpPr>
          <p:grpSpPr>
            <a:xfrm>
              <a:off x="1117600" y="3528268"/>
              <a:ext cx="10181820" cy="4158570"/>
              <a:chOff x="1493520" y="3891280"/>
              <a:chExt cx="10181820" cy="415857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97268AAA-441C-4417-85DD-E9798CFC5C1C}"/>
                  </a:ext>
                </a:extLst>
              </p:cNvPr>
              <p:cNvSpPr/>
              <p:nvPr/>
            </p:nvSpPr>
            <p:spPr>
              <a:xfrm>
                <a:off x="1493520" y="3891280"/>
                <a:ext cx="3889767" cy="958098"/>
              </a:xfrm>
              <a:prstGeom prst="roundRect">
                <a:avLst>
                  <a:gd name="adj" fmla="val 24968"/>
                </a:avLst>
              </a:prstGeom>
              <a:solidFill>
                <a:srgbClr val="79C8BB"/>
              </a:solidFill>
              <a:ln w="28575">
                <a:solidFill>
                  <a:srgbClr val="79C8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F981BC95-6F98-4264-A394-BD13B3CB484B}"/>
                  </a:ext>
                </a:extLst>
              </p:cNvPr>
              <p:cNvSpPr/>
              <p:nvPr/>
            </p:nvSpPr>
            <p:spPr>
              <a:xfrm>
                <a:off x="1493520" y="4460239"/>
                <a:ext cx="10181820" cy="3589611"/>
              </a:xfrm>
              <a:prstGeom prst="roundRect">
                <a:avLst>
                  <a:gd name="adj" fmla="val 6968"/>
                </a:avLst>
              </a:prstGeom>
              <a:solidFill>
                <a:schemeClr val="bg1"/>
              </a:solidFill>
              <a:ln w="19050">
                <a:solidFill>
                  <a:srgbClr val="79C8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7BBD6F26-094C-4A6C-8C1F-774C18B9890A}"/>
                  </a:ext>
                </a:extLst>
              </p:cNvPr>
              <p:cNvSpPr/>
              <p:nvPr/>
            </p:nvSpPr>
            <p:spPr>
              <a:xfrm>
                <a:off x="1632193" y="3941639"/>
                <a:ext cx="1913647" cy="45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35000"/>
                  </a:lnSpc>
                </a:pPr>
                <a:r>
                  <a:rPr lang="en-US" sz="2000" b="1">
                    <a:latin typeface="UTM Avo" panose="02040603050506020204" pitchFamily="18" charset="0"/>
                    <a:cs typeface="Times New Roman" panose="02020603050405020304" pitchFamily="18" charset="0"/>
                  </a:rPr>
                  <a:t>Hoạt động 1</a:t>
                </a:r>
                <a:endParaRPr lang="vi-VN" sz="2000" b="1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14269D04-BD30-408E-9050-D90C93E4A96B}"/>
                  </a:ext>
                </a:extLst>
              </p:cNvPr>
              <p:cNvSpPr/>
              <p:nvPr/>
            </p:nvSpPr>
            <p:spPr>
              <a:xfrm>
                <a:off x="3469640" y="3936428"/>
                <a:ext cx="1846447" cy="912950"/>
              </a:xfrm>
              <a:prstGeom prst="roundRect">
                <a:avLst>
                  <a:gd name="adj" fmla="val 25052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AE9CCA0-5574-4D13-8F11-BE695925C07E}"/>
                </a:ext>
              </a:extLst>
            </p:cNvPr>
            <p:cNvSpPr/>
            <p:nvPr/>
          </p:nvSpPr>
          <p:spPr>
            <a:xfrm>
              <a:off x="3093721" y="3578627"/>
              <a:ext cx="1846446" cy="463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iều hành</a:t>
              </a:r>
              <a:endParaRPr lang="vi-VN" sz="2000" b="1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A8E6DE7-095F-471F-B5AF-8F3520EA241B}"/>
              </a:ext>
            </a:extLst>
          </p:cNvPr>
          <p:cNvSpPr/>
          <p:nvPr/>
        </p:nvSpPr>
        <p:spPr>
          <a:xfrm>
            <a:off x="1729150" y="1198454"/>
            <a:ext cx="9943176" cy="335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Trong dự án </a:t>
            </a:r>
            <a:r>
              <a:rPr lang="vi-VN" b="1">
                <a:latin typeface="UTM Avo" panose="02040603050506020204" pitchFamily="18" charset="0"/>
                <a:cs typeface="Times New Roman" panose="02020603050405020304" pitchFamily="18" charset="0"/>
              </a:rPr>
              <a:t>Sổ lưu niệm</a:t>
            </a: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, bạn An đóng vai trò trưởng nhóm. Em hãy chọn ba công việc thể hiện chức năng điều hành nhóm của bạn An trong những công việc sau đây: </a:t>
            </a:r>
            <a:endParaRPr lang="en-US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indent="457200" algn="just" defTabSz="342900">
              <a:lnSpc>
                <a:spcPct val="150000"/>
              </a:lnSpc>
            </a:pP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a) Mô tả nội dung sổ lưu niệm bằng phần mềm sơ đồ tư duy. </a:t>
            </a:r>
            <a:endParaRPr lang="en-US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indent="457200" algn="just" defTabSz="342900">
              <a:lnSpc>
                <a:spcPct val="150000"/>
              </a:lnSpc>
            </a:pP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b) Quản lí công việc của cả nhóm, theo dõi thời gian thực hiện. </a:t>
            </a:r>
            <a:endParaRPr lang="en-US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indent="457200" algn="just" defTabSz="342900">
              <a:lnSpc>
                <a:spcPct val="150000"/>
              </a:lnSpc>
            </a:pP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c) Định dạng và sắp xếp các đoạn văn bản trong sổ lưu niệm. </a:t>
            </a:r>
            <a:endParaRPr lang="en-US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indent="457200" algn="just" defTabSz="342900">
              <a:lnSpc>
                <a:spcPct val="150000"/>
              </a:lnSpc>
            </a:pP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d) Phân công nhiệm vụ và kết nối các hoạt động của các thành viên.</a:t>
            </a:r>
          </a:p>
          <a:p>
            <a:pPr indent="457200" algn="just" defTabSz="342900">
              <a:lnSpc>
                <a:spcPct val="150000"/>
              </a:lnSpc>
            </a:pP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e) Thiết kế bài giới thiệu sản phẩm bằng phần mềm trình chiếu</a:t>
            </a:r>
            <a:r>
              <a:rPr lang="en-US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defTabSz="342900">
              <a:lnSpc>
                <a:spcPct val="150000"/>
              </a:lnSpc>
            </a:pP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f) Thay mặt cả nhóm, trao đổi thông tin với cô giáo và các nhóm khác.</a:t>
            </a:r>
          </a:p>
        </p:txBody>
      </p: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BC87D872-2B15-4E05-BA2E-31A8052B5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9" y="1450038"/>
            <a:ext cx="1408278" cy="3384701"/>
          </a:xfrm>
          <a:prstGeom prst="rect">
            <a:avLst/>
          </a:prstGeom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="" xmlns:a16="http://schemas.microsoft.com/office/drawing/2014/main" id="{7CD24208-AB49-4015-B516-9EE9CA85C1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22781" r="28493" b="34760"/>
          <a:stretch/>
        </p:blipFill>
        <p:spPr>
          <a:xfrm>
            <a:off x="1816671" y="2516132"/>
            <a:ext cx="455252" cy="438740"/>
          </a:xfrm>
          <a:prstGeom prst="rect">
            <a:avLst/>
          </a:prstGeom>
        </p:spPr>
      </p:pic>
      <p:pic>
        <p:nvPicPr>
          <p:cNvPr id="18" name="Picture 17" descr="Shape, arrow&#10;&#10;Description automatically generated">
            <a:extLst>
              <a:ext uri="{FF2B5EF4-FFF2-40B4-BE49-F238E27FC236}">
                <a16:creationId xmlns="" xmlns:a16="http://schemas.microsoft.com/office/drawing/2014/main" id="{0C80EA89-3F7C-4B17-815B-9B96E1CFC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22781" r="28493" b="34760"/>
          <a:stretch/>
        </p:blipFill>
        <p:spPr>
          <a:xfrm>
            <a:off x="1816671" y="3304461"/>
            <a:ext cx="455252" cy="438740"/>
          </a:xfrm>
          <a:prstGeom prst="rect">
            <a:avLst/>
          </a:prstGeom>
        </p:spPr>
      </p:pic>
      <p:pic>
        <p:nvPicPr>
          <p:cNvPr id="19" name="Picture 18" descr="Shape, arrow&#10;&#10;Description automatically generated">
            <a:extLst>
              <a:ext uri="{FF2B5EF4-FFF2-40B4-BE49-F238E27FC236}">
                <a16:creationId xmlns="" xmlns:a16="http://schemas.microsoft.com/office/drawing/2014/main" id="{2ADA17C5-E1D8-48E9-8F13-7F4E65A63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22781" r="28493" b="34760"/>
          <a:stretch/>
        </p:blipFill>
        <p:spPr>
          <a:xfrm>
            <a:off x="1816671" y="4135634"/>
            <a:ext cx="455252" cy="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5E8E7870-1D89-4B2E-A6C5-34B21E916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9749" y="3429000"/>
            <a:ext cx="3422732" cy="34227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75770-759D-4C7A-92EB-6CBDC1074D3D}"/>
              </a:ext>
            </a:extLst>
          </p:cNvPr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HỆ ĐIỀU HÀNH</a:t>
            </a: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25FB96-CEEF-4FB0-967D-B01CDD550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547"/>
          <a:stretch/>
        </p:blipFill>
        <p:spPr>
          <a:xfrm>
            <a:off x="458061" y="1484209"/>
            <a:ext cx="10854862" cy="23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75E009-9C9E-4AD6-9455-5B959E18F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52" b="1"/>
          <a:stretch/>
        </p:blipFill>
        <p:spPr>
          <a:xfrm>
            <a:off x="458061" y="1248541"/>
            <a:ext cx="10854862" cy="33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F05CACA-FC86-4A09-99C8-53DEEE45480F}"/>
              </a:ext>
            </a:extLst>
          </p:cNvPr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PHẦN MỀM ỨNG DỤNG</a:t>
            </a: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E75C4E2-4627-4ABD-ACA9-9CF878685F42}"/>
              </a:ext>
            </a:extLst>
          </p:cNvPr>
          <p:cNvGrpSpPr/>
          <p:nvPr/>
        </p:nvGrpSpPr>
        <p:grpSpPr>
          <a:xfrm>
            <a:off x="614525" y="1172483"/>
            <a:ext cx="10824275" cy="3922031"/>
            <a:chOff x="1117599" y="3528268"/>
            <a:chExt cx="10824275" cy="3922031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7129611-B319-4F9F-BD09-C4B96DED013B}"/>
                </a:ext>
              </a:extLst>
            </p:cNvPr>
            <p:cNvGrpSpPr/>
            <p:nvPr/>
          </p:nvGrpSpPr>
          <p:grpSpPr>
            <a:xfrm>
              <a:off x="1117599" y="3528268"/>
              <a:ext cx="10824275" cy="3922031"/>
              <a:chOff x="1493519" y="3891280"/>
              <a:chExt cx="10824275" cy="392203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ED920E5-FB13-4F3D-8C0F-0595AF26514E}"/>
                  </a:ext>
                </a:extLst>
              </p:cNvPr>
              <p:cNvSpPr/>
              <p:nvPr/>
            </p:nvSpPr>
            <p:spPr>
              <a:xfrm>
                <a:off x="1493520" y="3891280"/>
                <a:ext cx="5921356" cy="958098"/>
              </a:xfrm>
              <a:prstGeom prst="roundRect">
                <a:avLst>
                  <a:gd name="adj" fmla="val 24968"/>
                </a:avLst>
              </a:prstGeom>
              <a:solidFill>
                <a:srgbClr val="79C8BB"/>
              </a:solidFill>
              <a:ln w="28575">
                <a:solidFill>
                  <a:srgbClr val="79C8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: Rounded Corners 1">
                <a:extLst>
                  <a:ext uri="{FF2B5EF4-FFF2-40B4-BE49-F238E27FC236}">
                    <a16:creationId xmlns="" xmlns:a16="http://schemas.microsoft.com/office/drawing/2014/main" id="{3FDCD77D-0C47-4653-9492-55C0E3681AF2}"/>
                  </a:ext>
                </a:extLst>
              </p:cNvPr>
              <p:cNvSpPr/>
              <p:nvPr/>
            </p:nvSpPr>
            <p:spPr>
              <a:xfrm>
                <a:off x="1493519" y="4460239"/>
                <a:ext cx="10824275" cy="3353072"/>
              </a:xfrm>
              <a:prstGeom prst="roundRect">
                <a:avLst>
                  <a:gd name="adj" fmla="val 6544"/>
                </a:avLst>
              </a:prstGeom>
              <a:solidFill>
                <a:schemeClr val="bg1"/>
              </a:solidFill>
              <a:ln w="19050">
                <a:solidFill>
                  <a:srgbClr val="79C8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BAD6ABD-A150-4770-8560-5FDA0E832454}"/>
                  </a:ext>
                </a:extLst>
              </p:cNvPr>
              <p:cNvSpPr/>
              <p:nvPr/>
            </p:nvSpPr>
            <p:spPr>
              <a:xfrm>
                <a:off x="1632193" y="3941639"/>
                <a:ext cx="1913647" cy="45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35000"/>
                  </a:lnSpc>
                </a:pPr>
                <a:r>
                  <a:rPr lang="en-US" sz="2000" b="1">
                    <a:latin typeface="UTM Avo" panose="02040603050506020204" pitchFamily="18" charset="0"/>
                    <a:cs typeface="Times New Roman" panose="02020603050405020304" pitchFamily="18" charset="0"/>
                  </a:rPr>
                  <a:t>Hoạt động 2</a:t>
                </a:r>
                <a:endParaRPr lang="vi-VN" sz="2000" b="1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74A0C4B0-C454-4065-BB02-6BB3F9D116A9}"/>
                  </a:ext>
                </a:extLst>
              </p:cNvPr>
              <p:cNvSpPr/>
              <p:nvPr/>
            </p:nvSpPr>
            <p:spPr>
              <a:xfrm>
                <a:off x="3469640" y="3936428"/>
                <a:ext cx="3886564" cy="912950"/>
              </a:xfrm>
              <a:prstGeom prst="roundRect">
                <a:avLst>
                  <a:gd name="adj" fmla="val 25052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7F1CCD9-F314-4575-AF33-A180B788177B}"/>
                </a:ext>
              </a:extLst>
            </p:cNvPr>
            <p:cNvSpPr/>
            <p:nvPr/>
          </p:nvSpPr>
          <p:spPr>
            <a:xfrm>
              <a:off x="3093721" y="3578627"/>
              <a:ext cx="3747890" cy="45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Loại tệp và phần mở rộng</a:t>
              </a:r>
              <a:endParaRPr lang="vi-VN" sz="2000" b="1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98E869B-F65A-4254-A3E0-2B78A1C9C21C}"/>
              </a:ext>
            </a:extLst>
          </p:cNvPr>
          <p:cNvSpPr/>
          <p:nvPr/>
        </p:nvSpPr>
        <p:spPr>
          <a:xfrm>
            <a:off x="753199" y="1846218"/>
            <a:ext cx="10427419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>
                <a:latin typeface="UTM Avo" panose="02040603050506020204" pitchFamily="18" charset="0"/>
                <a:cs typeface="Times New Roman" panose="02020603050405020304" pitchFamily="18" charset="0"/>
              </a:rPr>
              <a:t>Em hãy ghép mỗi loại tệp ở cột bên trái với một phần mở rộng tệp phù hợp ở cột bên phải.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C2BC946-218F-49DF-8838-D2BE2323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2" y="2368865"/>
            <a:ext cx="8402198" cy="25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0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5377CB-9E9B-4323-A1C4-A53607260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09"/>
          <a:stretch/>
        </p:blipFill>
        <p:spPr>
          <a:xfrm>
            <a:off x="446809" y="548523"/>
            <a:ext cx="10861964" cy="2135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155619-4DE1-41E2-9234-9B79EEBE7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15" b="238"/>
          <a:stretch/>
        </p:blipFill>
        <p:spPr>
          <a:xfrm>
            <a:off x="665018" y="2683775"/>
            <a:ext cx="10861964" cy="2324220"/>
          </a:xfrm>
          <a:prstGeom prst="rect">
            <a:avLst/>
          </a:prstGeom>
        </p:spPr>
      </p:pic>
      <p:pic>
        <p:nvPicPr>
          <p:cNvPr id="2050" name="Picture 2" descr="Windows Media Player | Logopedia | Fandom">
            <a:extLst>
              <a:ext uri="{FF2B5EF4-FFF2-40B4-BE49-F238E27FC236}">
                <a16:creationId xmlns="" xmlns:a16="http://schemas.microsoft.com/office/drawing/2014/main" id="{A13C5F8E-8E73-4ED5-AF5E-F1D127B9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69" y="5007995"/>
            <a:ext cx="1492469" cy="1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1FA5B9A-C622-4103-870F-FB52B2A83D92}"/>
              </a:ext>
            </a:extLst>
          </p:cNvPr>
          <p:cNvSpPr/>
          <p:nvPr/>
        </p:nvSpPr>
        <p:spPr>
          <a:xfrm>
            <a:off x="1533659" y="467639"/>
            <a:ext cx="9642764" cy="25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Mặc dù cùng là phần mềm, nhưng </a:t>
            </a:r>
            <a:r>
              <a:rPr lang="vi-VN" sz="2000" dirty="0">
                <a:solidFill>
                  <a:srgbClr val="ED337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hệ điều hành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 dirty="0">
                <a:solidFill>
                  <a:srgbClr val="ED337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 mềm ứng dụng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có vai trò khác nhau đối với sự vận hành của máy tính.</a:t>
            </a:r>
          </a:p>
          <a:p>
            <a:pPr algn="just" defTabSz="342900">
              <a:lnSpc>
                <a:spcPct val="135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• Hệ điều hành là phần mềm được sử dụng để quản lí các thành phần của máy tính và điều khiển máy tính hoạt động.</a:t>
            </a:r>
          </a:p>
          <a:p>
            <a:pPr algn="just" defTabSz="342900">
              <a:lnSpc>
                <a:spcPct val="135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• Phần mềm ứng dụng được dùng để thực hiện yêu cầu xử lí thông tin cụ thể của người sử dụng.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38A6757-1EC0-43BB-8960-203534AB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85" y="499938"/>
            <a:ext cx="888648" cy="885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1FCC63-9C98-430E-B0F9-288578E39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67" y="2755253"/>
            <a:ext cx="9853147" cy="37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DFF55A-37E0-4629-B4D4-F2EC9CF43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6" y="377154"/>
            <a:ext cx="3490335" cy="936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1AA1A4-8B09-405E-9B2B-CCDD8355A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8" y="4351258"/>
            <a:ext cx="3490335" cy="9524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EAC4981-D7B3-4F03-9777-ECF4EFED3D8B}"/>
              </a:ext>
            </a:extLst>
          </p:cNvPr>
          <p:cNvSpPr/>
          <p:nvPr/>
        </p:nvSpPr>
        <p:spPr>
          <a:xfrm>
            <a:off x="602308" y="5303726"/>
            <a:ext cx="9113193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Khi tải Scratch để cài đặt lên máy tính, tại sao cần phải chọn phiên bản phù hợp với hệ điều hành trên máy tính của em?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EF931B1-9B8E-476C-82DE-6D27FBB84BE5}"/>
              </a:ext>
            </a:extLst>
          </p:cNvPr>
          <p:cNvSpPr/>
          <p:nvPr/>
        </p:nvSpPr>
        <p:spPr>
          <a:xfrm>
            <a:off x="602308" y="1433716"/>
            <a:ext cx="11004337" cy="2796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nêu các chức năng của hệ điều hành.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Phát biểu nào sau đây là sai?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A. Người sử dụng xử lí những yêu cầu cụ thể bằng phần mềm ứng dụng.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B. Để phần mềm ứng dụng chạy được trên máy tính phải có hệ điều hành.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C. Để máy tính hoạt động được phải có phần mềm ứng dụng.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D. Để máy tính hoạt động được phải có hệ điều hành.</a:t>
            </a:r>
          </a:p>
        </p:txBody>
      </p:sp>
    </p:spTree>
    <p:extLst>
      <p:ext uri="{BB962C8B-B14F-4D97-AF65-F5344CB8AC3E}">
        <p14:creationId xmlns:p14="http://schemas.microsoft.com/office/powerpoint/2010/main" val="37088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=""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=""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=""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=""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=""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=""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=""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=""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=""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=""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=""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=""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=""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=""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=""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=""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=""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=""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=""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=""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=""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=""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=""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=""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=""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=""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=""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=""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=""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=""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=""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=""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=""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=""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=""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=""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=""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=""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=""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=""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=""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=""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=""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=""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=""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=""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=""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=""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=""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=""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9262</TotalTime>
  <Words>404</Words>
  <Application>Microsoft Office PowerPoint</Application>
  <PresentationFormat>Custom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ASUS</cp:lastModifiedBy>
  <cp:revision>495</cp:revision>
  <dcterms:created xsi:type="dcterms:W3CDTF">2021-11-14T08:33:55Z</dcterms:created>
  <dcterms:modified xsi:type="dcterms:W3CDTF">2023-09-04T13:01:56Z</dcterms:modified>
</cp:coreProperties>
</file>