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5" r:id="rId22"/>
    <p:sldId id="278" r:id="rId23"/>
    <p:sldId id="279" r:id="rId24"/>
    <p:sldId id="280" r:id="rId25"/>
    <p:sldId id="281" r:id="rId26"/>
    <p:sldId id="282" r:id="rId27"/>
    <p:sldId id="283" r:id="rId28"/>
    <p:sldId id="286" r:id="rId29"/>
    <p:sldId id="284" r:id="rId30"/>
    <p:sldId id="287" r:id="rId31"/>
    <p:sldId id="285"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5320C-654E-4740-A7DB-6CF90C1B8249}" type="datetimeFigureOut">
              <a:rPr lang="en-US" smtClean="0"/>
              <a:t>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AA748-F90F-4573-BD4C-5E1FE311A18E}" type="slidenum">
              <a:rPr lang="en-US" smtClean="0"/>
              <a:t>‹#›</a:t>
            </a:fld>
            <a:endParaRPr lang="en-US"/>
          </a:p>
        </p:txBody>
      </p:sp>
    </p:spTree>
    <p:extLst>
      <p:ext uri="{BB962C8B-B14F-4D97-AF65-F5344CB8AC3E}">
        <p14:creationId xmlns:p14="http://schemas.microsoft.com/office/powerpoint/2010/main" val="30788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25</a:t>
            </a:fld>
            <a:endParaRPr lang="en-US"/>
          </a:p>
        </p:txBody>
      </p:sp>
    </p:spTree>
    <p:extLst>
      <p:ext uri="{BB962C8B-B14F-4D97-AF65-F5344CB8AC3E}">
        <p14:creationId xmlns:p14="http://schemas.microsoft.com/office/powerpoint/2010/main" val="251826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26</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27</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28</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29</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30</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31</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32</a:t>
            </a:fld>
            <a:endParaRPr lang="en-US"/>
          </a:p>
        </p:txBody>
      </p:sp>
    </p:spTree>
    <p:extLst>
      <p:ext uri="{BB962C8B-B14F-4D97-AF65-F5344CB8AC3E}">
        <p14:creationId xmlns:p14="http://schemas.microsoft.com/office/powerpoint/2010/main" val="306028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AA748-F90F-4573-BD4C-5E1FE311A18E}" type="slidenum">
              <a:rPr lang="en-US" smtClean="0"/>
              <a:t>33</a:t>
            </a:fld>
            <a:endParaRPr lang="en-US"/>
          </a:p>
        </p:txBody>
      </p:sp>
    </p:spTree>
    <p:extLst>
      <p:ext uri="{BB962C8B-B14F-4D97-AF65-F5344CB8AC3E}">
        <p14:creationId xmlns:p14="http://schemas.microsoft.com/office/powerpoint/2010/main" val="306028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A06CF-2753-4B09-B73F-BC342195D010}"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409616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A06CF-2753-4B09-B73F-BC342195D010}"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377536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A06CF-2753-4B09-B73F-BC342195D010}"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206161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A06CF-2753-4B09-B73F-BC342195D010}"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202433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A06CF-2753-4B09-B73F-BC342195D010}"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268414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A06CF-2753-4B09-B73F-BC342195D010}"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42295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5A06CF-2753-4B09-B73F-BC342195D010}"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266059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5A06CF-2753-4B09-B73F-BC342195D010}"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219005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A06CF-2753-4B09-B73F-BC342195D010}"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376495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A06CF-2753-4B09-B73F-BC342195D010}"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35242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A06CF-2753-4B09-B73F-BC342195D010}"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0C3A4-E0F1-4B7D-ADE2-6469921D0D6C}" type="slidenum">
              <a:rPr lang="en-US" smtClean="0"/>
              <a:t>‹#›</a:t>
            </a:fld>
            <a:endParaRPr lang="en-US"/>
          </a:p>
        </p:txBody>
      </p:sp>
    </p:spTree>
    <p:extLst>
      <p:ext uri="{BB962C8B-B14F-4D97-AF65-F5344CB8AC3E}">
        <p14:creationId xmlns:p14="http://schemas.microsoft.com/office/powerpoint/2010/main" val="364472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A06CF-2753-4B09-B73F-BC342195D010}" type="datetimeFigureOut">
              <a:rPr lang="en-US" smtClean="0"/>
              <a:t>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0C3A4-E0F1-4B7D-ADE2-6469921D0D6C}" type="slidenum">
              <a:rPr lang="en-US" smtClean="0"/>
              <a:t>‹#›</a:t>
            </a:fld>
            <a:endParaRPr lang="en-US"/>
          </a:p>
        </p:txBody>
      </p:sp>
    </p:spTree>
    <p:extLst>
      <p:ext uri="{BB962C8B-B14F-4D97-AF65-F5344CB8AC3E}">
        <p14:creationId xmlns:p14="http://schemas.microsoft.com/office/powerpoint/2010/main" val="168372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12192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3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altLang="vi-VN" dirty="0" smtClean="0">
                <a:solidFill>
                  <a:srgbClr val="FF6600"/>
                </a:solidFill>
                <a:latin typeface="Times New Roman" pitchFamily="18" charset="0"/>
                <a:cs typeface="Times New Roman" pitchFamily="18" charset="0"/>
                <a:sym typeface="Wingdings" pitchFamily="2" charset="2"/>
              </a:rPr>
              <a:t></a:t>
            </a:r>
          </a:p>
          <a:p>
            <a:pPr marL="0" indent="0">
              <a:buNone/>
            </a:pPr>
            <a:r>
              <a:rPr lang="en-US" sz="2400" dirty="0" smtClean="0"/>
              <a:t>- </a:t>
            </a:r>
            <a:r>
              <a:rPr lang="vi-VN" sz="2400" dirty="0"/>
              <a:t> </a:t>
            </a:r>
            <a:r>
              <a:rPr lang="vi-VN" sz="3600" dirty="0">
                <a:latin typeface="+mj-lt"/>
              </a:rPr>
              <a:t>Nền chuồng khô ráo, thoáng mát, dễ dọn vệ sinh.</a:t>
            </a:r>
          </a:p>
          <a:p>
            <a:pPr marL="0" indent="0">
              <a:buNone/>
            </a:pPr>
            <a:r>
              <a:rPr lang="vi-VN" sz="3600" dirty="0">
                <a:latin typeface="+mj-lt"/>
              </a:rPr>
              <a:t>- Vườn chăn thả rộng tối thiểu 0,5 – 1m</a:t>
            </a:r>
            <a:r>
              <a:rPr lang="vi-VN" sz="3600" baseline="30000" dirty="0">
                <a:latin typeface="+mj-lt"/>
              </a:rPr>
              <a:t>2</a:t>
            </a:r>
            <a:r>
              <a:rPr lang="vi-VN" sz="3600" dirty="0">
                <a:latin typeface="+mj-lt"/>
              </a:rPr>
              <a:t>/con, rào lưới mắt cáo hoặc phên tre, trồng thêm các </a:t>
            </a:r>
            <a:r>
              <a:rPr lang="vi-VN" sz="3600" dirty="0" smtClean="0">
                <a:latin typeface="+mj-lt"/>
              </a:rPr>
              <a:t>l</a:t>
            </a:r>
            <a:r>
              <a:rPr lang="en-US" sz="3600" dirty="0" err="1" smtClean="0">
                <a:latin typeface="+mj-lt"/>
              </a:rPr>
              <a:t>oại</a:t>
            </a:r>
            <a:r>
              <a:rPr lang="vi-VN" sz="3600" dirty="0" smtClean="0">
                <a:latin typeface="+mj-lt"/>
              </a:rPr>
              <a:t> </a:t>
            </a:r>
            <a:r>
              <a:rPr lang="vi-VN" sz="3600" dirty="0">
                <a:latin typeface="+mj-lt"/>
              </a:rPr>
              <a:t>cây cỏ làm thức ăn</a:t>
            </a:r>
          </a:p>
          <a:p>
            <a:pPr marL="0" indent="0">
              <a:buNone/>
            </a:pPr>
            <a:endParaRPr lang="en-US" sz="3600" dirty="0" smtClean="0">
              <a:solidFill>
                <a:srgbClr val="FF0000"/>
              </a:solidFill>
              <a:latin typeface="+mj-lt"/>
              <a:cs typeface="Times New Roman" pitchFamily="18" charset="0"/>
            </a:endParaRPr>
          </a:p>
          <a:p>
            <a:pPr marL="0" indent="0">
              <a:buNone/>
            </a:pPr>
            <a:endParaRPr lang="en-US" sz="1800" b="1" dirty="0">
              <a:solidFill>
                <a:srgbClr val="FF0000"/>
              </a:solidFill>
              <a:latin typeface="+mj-lt"/>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4823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925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endParaRPr lang="en-US" sz="1800" b="1" u="sng" dirty="0">
              <a:solidFill>
                <a:srgbClr val="00B050"/>
              </a:solidFill>
              <a:latin typeface="Times New Roman" pitchFamily="18" charset="0"/>
              <a:cs typeface="Times New Roman" pitchFamily="18" charset="0"/>
            </a:endParaRPr>
          </a:p>
          <a:p>
            <a:pPr marL="0" indent="0">
              <a:buNone/>
            </a:pPr>
            <a:endParaRPr lang="en-US" sz="1800" b="1" u="sng" dirty="0" smtClean="0">
              <a:solidFill>
                <a:srgbClr val="00B050"/>
              </a:solidFill>
              <a:latin typeface="Times New Roman" pitchFamily="18" charset="0"/>
              <a:cs typeface="Times New Roman" pitchFamily="18" charset="0"/>
            </a:endParaRPr>
          </a:p>
          <a:p>
            <a:pPr marL="0" indent="0">
              <a:buNone/>
            </a:pPr>
            <a:endParaRPr lang="en-US" sz="1800" b="1" u="sng" dirty="0">
              <a:solidFill>
                <a:srgbClr val="00B050"/>
              </a:solidFill>
              <a:latin typeface="Times New Roman" pitchFamily="18" charset="0"/>
              <a:cs typeface="Times New Roman" pitchFamily="18" charset="0"/>
            </a:endParaRPr>
          </a:p>
          <a:p>
            <a:pPr marL="0" indent="0">
              <a:buNone/>
            </a:pPr>
            <a:endParaRPr lang="en-US" sz="1800" b="1" u="sng" dirty="0" smtClean="0">
              <a:solidFill>
                <a:srgbClr val="00B050"/>
              </a:solidFill>
              <a:latin typeface="Times New Roman" pitchFamily="18" charset="0"/>
              <a:cs typeface="Times New Roman" pitchFamily="18" charset="0"/>
            </a:endParaRPr>
          </a:p>
          <a:p>
            <a:pPr marL="0" indent="0">
              <a:buNone/>
            </a:pPr>
            <a:endParaRPr lang="en-US" sz="1800" b="1" u="sng" dirty="0">
              <a:solidFill>
                <a:srgbClr val="00B050"/>
              </a:solidFill>
              <a:latin typeface="Times New Roman" pitchFamily="18" charset="0"/>
              <a:cs typeface="Times New Roman" pitchFamily="18" charset="0"/>
            </a:endParaRPr>
          </a:p>
          <a:p>
            <a:pPr marL="0" indent="0">
              <a:buNone/>
            </a:pPr>
            <a:endParaRPr lang="en-US" sz="1800" b="1" u="sng" dirty="0" smtClean="0">
              <a:solidFill>
                <a:srgbClr val="00B050"/>
              </a:solidFill>
              <a:latin typeface="Times New Roman" pitchFamily="18" charset="0"/>
              <a:cs typeface="Times New Roman" pitchFamily="18" charset="0"/>
            </a:endParaRPr>
          </a:p>
          <a:p>
            <a:pPr marL="0" indent="0">
              <a:buNone/>
            </a:pPr>
            <a:endParaRPr lang="en-US" sz="1800" b="1" u="sng" dirty="0">
              <a:solidFill>
                <a:srgbClr val="00B050"/>
              </a:solidFill>
              <a:latin typeface="Times New Roman" pitchFamily="18" charset="0"/>
              <a:cs typeface="Times New Roman" pitchFamily="18" charset="0"/>
            </a:endParaRPr>
          </a:p>
          <a:p>
            <a:pPr marL="0" indent="0">
              <a:buNone/>
            </a:pPr>
            <a:endParaRPr lang="en-US" sz="1800" b="1" u="sng" dirty="0" smtClean="0">
              <a:solidFill>
                <a:srgbClr val="00B050"/>
              </a:solidFill>
              <a:latin typeface="Times New Roman" pitchFamily="18" charset="0"/>
              <a:cs typeface="Times New Roman" pitchFamily="18" charset="0"/>
            </a:endParaRPr>
          </a:p>
          <a:p>
            <a:pPr marL="0" indent="0">
              <a:buNone/>
            </a:pPr>
            <a:r>
              <a:rPr lang="vi-VN" sz="2800" b="1" dirty="0">
                <a:solidFill>
                  <a:srgbClr val="FF0000"/>
                </a:solidFill>
                <a:latin typeface="+mj-lt"/>
              </a:rPr>
              <a:t>Câu 5.</a:t>
            </a:r>
            <a:r>
              <a:rPr lang="vi-VN" sz="2800" dirty="0">
                <a:solidFill>
                  <a:srgbClr val="FF0000"/>
                </a:solidFill>
                <a:latin typeface="+mj-lt"/>
              </a:rPr>
              <a:t> Theo em, các giống gà thịt nuôi thả vườn như trong Hình 11.4 có đặc điểm hình thể như thế nào</a:t>
            </a:r>
            <a:r>
              <a:rPr lang="vi-VN" sz="2800" dirty="0" smtClean="0">
                <a:solidFill>
                  <a:srgbClr val="FF0000"/>
                </a:solidFill>
                <a:latin typeface="+mj-lt"/>
              </a:rPr>
              <a:t>?</a:t>
            </a:r>
            <a:endParaRPr lang="en-US" sz="2800" dirty="0" smtClean="0">
              <a:solidFill>
                <a:srgbClr val="FF0000"/>
              </a:solidFill>
              <a:latin typeface="+mj-lt"/>
            </a:endParaRPr>
          </a:p>
          <a:p>
            <a:pPr marL="0" indent="0">
              <a:buNone/>
            </a:pPr>
            <a:r>
              <a:rPr lang="vi-VN" sz="3000" dirty="0">
                <a:latin typeface="+mj-lt"/>
              </a:rPr>
              <a:t>Mô hình chuồng nuôi thả vườn như hình 11.4 có đặc điểm hình thể: Chuồng trại rộng rãi, khô ráo, thoáng mát giúp đàn gà kháng bệnh tốt, thịt thơm ngon, dễ nuôi</a:t>
            </a:r>
            <a:endParaRPr lang="en-US" sz="3000" b="1" u="sng" dirty="0">
              <a:solidFill>
                <a:srgbClr val="FF0000"/>
              </a:solidFill>
              <a:latin typeface="+mj-lt"/>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25281"/>
            <a:ext cx="8001000" cy="239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9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1000"/>
                                        <p:tgtEl>
                                          <p:spTgt spid="3074"/>
                                        </p:tgtEl>
                                      </p:cBhvr>
                                    </p:animEffect>
                                    <p:anim calcmode="lin" valueType="num">
                                      <p:cBhvr>
                                        <p:cTn id="36" dur="1000" fill="hold"/>
                                        <p:tgtEl>
                                          <p:spTgt spid="3074"/>
                                        </p:tgtEl>
                                        <p:attrNameLst>
                                          <p:attrName>ppt_x</p:attrName>
                                        </p:attrNameLst>
                                      </p:cBhvr>
                                      <p:tavLst>
                                        <p:tav tm="0">
                                          <p:val>
                                            <p:strVal val="#ppt_x"/>
                                          </p:val>
                                        </p:tav>
                                        <p:tav tm="100000">
                                          <p:val>
                                            <p:strVal val="#ppt_x"/>
                                          </p:val>
                                        </p:tav>
                                      </p:tavLst>
                                    </p:anim>
                                    <p:anim calcmode="lin" valueType="num">
                                      <p:cBhvr>
                                        <p:cTn id="3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a.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a:t>
            </a:r>
            <a:endParaRPr lang="en-US" sz="1800" b="1" u="sng" dirty="0">
              <a:solidFill>
                <a:srgbClr val="FF0000"/>
              </a:solidFill>
              <a:latin typeface="Times New Roman" pitchFamily="18" charset="0"/>
              <a:cs typeface="Times New Roman" pitchFamily="18" charset="0"/>
            </a:endParaRPr>
          </a:p>
          <a:p>
            <a:pPr marL="0" indent="0">
              <a:buNone/>
            </a:pPr>
            <a:r>
              <a:rPr lang="en-US" sz="1800" b="1" dirty="0">
                <a:solidFill>
                  <a:srgbClr val="00B05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chọn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giống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năng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suất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lyượng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người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chăn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nuôi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phải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dựa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những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yếu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tố</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nào</a:t>
            </a:r>
            <a:r>
              <a:rPr lang="en-US" dirty="0" smtClean="0">
                <a:solidFill>
                  <a:srgbClr val="FF0000"/>
                </a:solidFill>
                <a:latin typeface="Times New Roman" pitchFamily="18" charset="0"/>
                <a:cs typeface="Times New Roman" pitchFamily="18" charset="0"/>
              </a:rPr>
              <a:t>? </a:t>
            </a:r>
          </a:p>
          <a:p>
            <a:pPr marL="0" indent="0">
              <a:buNone/>
            </a:pPr>
            <a:r>
              <a:rPr lang="en-US" sz="1800" b="1" dirty="0">
                <a:solidFill>
                  <a:srgbClr val="00B05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rPr>
              <a:t>Để</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chọn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một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giống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gà</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đạt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năng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suất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và</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chất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lyượng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người</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chăn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nuôi</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phải</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dựa</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vào</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những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yếu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tố</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sym typeface="Wingdings" pitchFamily="2" charset="2"/>
              </a:rPr>
              <a:t>Chọn</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giống</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gà</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dễ</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nuôi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dễ</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thích</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nghi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với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điều</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kiện</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khí</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hậu</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và</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môi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trường</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sống</a:t>
            </a:r>
            <a:r>
              <a:rPr lang="en-US" dirty="0" smtClean="0">
                <a:solidFill>
                  <a:srgbClr val="7030A0"/>
                </a:solidFill>
                <a:latin typeface="Times New Roman" pitchFamily="18" charset="0"/>
                <a:cs typeface="Times New Roman" pitchFamily="18" charset="0"/>
                <a:sym typeface="Wingdings" pitchFamily="2" charset="2"/>
              </a:rPr>
              <a:t> ở </a:t>
            </a:r>
            <a:r>
              <a:rPr lang="en-US" dirty="0" err="1" smtClean="0">
                <a:solidFill>
                  <a:srgbClr val="7030A0"/>
                </a:solidFill>
                <a:latin typeface="Times New Roman" pitchFamily="18" charset="0"/>
                <a:cs typeface="Times New Roman" pitchFamily="18" charset="0"/>
                <a:sym typeface="Wingdings" pitchFamily="2" charset="2"/>
              </a:rPr>
              <a:t>địa</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phương</a:t>
            </a:r>
            <a:r>
              <a:rPr lang="en-US" dirty="0" smtClean="0">
                <a:solidFill>
                  <a:srgbClr val="7030A0"/>
                </a:solidFill>
                <a:latin typeface="Times New Roman" pitchFamily="18" charset="0"/>
                <a:cs typeface="Times New Roman" pitchFamily="18" charset="0"/>
                <a:sym typeface="Wingdings" pitchFamily="2" charset="2"/>
              </a:rPr>
              <a:t>.</a:t>
            </a:r>
            <a:endParaRPr lang="en-US" dirty="0" smtClean="0">
              <a:solidFill>
                <a:srgbClr val="7030A0"/>
              </a:solidFill>
              <a:latin typeface="Times New Roman" pitchFamily="18" charset="0"/>
              <a:cs typeface="Times New Roman" pitchFamily="18" charset="0"/>
            </a:endParaRPr>
          </a:p>
          <a:p>
            <a:pPr marL="0" indent="0">
              <a:buNone/>
            </a:pPr>
            <a:endParaRPr lang="en-US" sz="1800" b="1" u="sng" dirty="0">
              <a:solidFill>
                <a:srgbClr val="00B050"/>
              </a:solidFill>
              <a:latin typeface="Times New Roman" pitchFamily="18" charset="0"/>
              <a:cs typeface="Times New Roman" pitchFamily="18" charset="0"/>
            </a:endParaRPr>
          </a:p>
          <a:p>
            <a:pPr marL="0" indent="0">
              <a:buNone/>
            </a:pPr>
            <a:endParaRPr lang="en-US" sz="18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6152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a.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a:t>
            </a:r>
            <a:endParaRPr lang="en-US" sz="1800" b="1" u="sng" dirty="0">
              <a:solidFill>
                <a:srgbClr val="FF0000"/>
              </a:solidFill>
              <a:latin typeface="Times New Roman" pitchFamily="18" charset="0"/>
              <a:cs typeface="Times New Roman" pitchFamily="18" charset="0"/>
            </a:endParaRPr>
          </a:p>
          <a:p>
            <a:pPr marL="0" indent="0">
              <a:buNone/>
            </a:pPr>
            <a:r>
              <a:rPr lang="en-US" sz="1800" b="1" dirty="0">
                <a:solidFill>
                  <a:srgbClr val="00B05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Em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hãy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nêu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một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số</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giống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của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Việt</a:t>
            </a:r>
            <a:r>
              <a:rPr lang="en-US" dirty="0" smtClean="0">
                <a:solidFill>
                  <a:srgbClr val="FF0000"/>
                </a:solidFill>
                <a:latin typeface="Times New Roman" pitchFamily="18" charset="0"/>
                <a:cs typeface="Times New Roman" pitchFamily="18" charset="0"/>
              </a:rPr>
              <a:t> Nam </a:t>
            </a:r>
            <a:r>
              <a:rPr lang="en-US" dirty="0" err="1" smtClean="0">
                <a:solidFill>
                  <a:srgbClr val="FF0000"/>
                </a:solidFill>
                <a:latin typeface="Times New Roman" pitchFamily="18" charset="0"/>
                <a:cs typeface="Times New Roman" pitchFamily="18" charset="0"/>
              </a:rPr>
              <a:t>dễ</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nuôi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có</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lượng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cao</a:t>
            </a:r>
            <a:r>
              <a:rPr lang="en-US" dirty="0" smtClean="0">
                <a:solidFill>
                  <a:srgbClr val="FF0000"/>
                </a:solidFill>
                <a:latin typeface="Times New Roman" pitchFamily="18" charset="0"/>
                <a:cs typeface="Times New Roman" pitchFamily="18" charset="0"/>
              </a:rPr>
              <a:t> ở </a:t>
            </a:r>
            <a:r>
              <a:rPr lang="en-US" dirty="0" err="1" smtClean="0">
                <a:solidFill>
                  <a:srgbClr val="FF0000"/>
                </a:solidFill>
                <a:latin typeface="Times New Roman" pitchFamily="18" charset="0"/>
                <a:cs typeface="Times New Roman" pitchFamily="18" charset="0"/>
              </a:rPr>
              <a:t>địa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phương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em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biết</a:t>
            </a:r>
            <a:r>
              <a:rPr lang="en-US" dirty="0" smtClean="0">
                <a:solidFill>
                  <a:srgbClr val="FF0000"/>
                </a:solidFill>
                <a:latin typeface="Times New Roman" pitchFamily="18" charset="0"/>
                <a:cs typeface="Times New Roman" pitchFamily="18" charset="0"/>
              </a:rPr>
              <a:t> ?</a:t>
            </a:r>
            <a:endParaRPr lang="en-US" sz="2800" u="sng" dirty="0">
              <a:solidFill>
                <a:srgbClr val="FF000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gà</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Hoàng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Tảo</a:t>
            </a:r>
            <a:r>
              <a:rPr lang="en-US" sz="4000" dirty="0">
                <a:latin typeface="Times New Roman" pitchFamily="18" charset="0"/>
                <a:cs typeface="Times New Roman" pitchFamily="18" charset="0"/>
              </a:rPr>
              <a:t>, …</a:t>
            </a:r>
            <a:endParaRPr lang="en-US" sz="40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115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a.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a:t>
            </a:r>
          </a:p>
          <a:p>
            <a:pPr marL="0" indent="0">
              <a:buNone/>
            </a:pPr>
            <a:r>
              <a:rPr lang="en-US" altLang="vi-VN" sz="3600" dirty="0" smtClean="0">
                <a:solidFill>
                  <a:srgbClr val="FF6600"/>
                </a:solidFill>
                <a:latin typeface="Times New Roman" pitchFamily="18" charset="0"/>
                <a:cs typeface="Times New Roman" pitchFamily="18" charset="0"/>
                <a:sym typeface="Wingdings" pitchFamily="2" charset="2"/>
              </a:rPr>
              <a:t></a:t>
            </a:r>
          </a:p>
          <a:p>
            <a:pPr marL="0" indent="0">
              <a:buNone/>
            </a:pPr>
            <a:r>
              <a:rPr lang="en-US" sz="3600"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rPr>
              <a:t>Để</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chọn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một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giống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gà</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đạt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năng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suất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và</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chất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lyượng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người</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chăn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nuôi</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phải</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dựa</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vào</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những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yếu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tố</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sym typeface="Wingdings" pitchFamily="2" charset="2"/>
              </a:rPr>
              <a:t>Chọn</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giống</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gà</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dễ</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nuôi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dễ</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thích</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nghi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với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điều</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kiện</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khí</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hậu</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và</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môi</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trường</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sống</a:t>
            </a:r>
            <a:r>
              <a:rPr lang="en-US" dirty="0" smtClean="0">
                <a:solidFill>
                  <a:srgbClr val="7030A0"/>
                </a:solidFill>
                <a:latin typeface="Times New Roman" pitchFamily="18" charset="0"/>
                <a:cs typeface="Times New Roman" pitchFamily="18" charset="0"/>
                <a:sym typeface="Wingdings" pitchFamily="2" charset="2"/>
              </a:rPr>
              <a:t> ở </a:t>
            </a:r>
            <a:r>
              <a:rPr lang="en-US" dirty="0" err="1" smtClean="0">
                <a:solidFill>
                  <a:srgbClr val="7030A0"/>
                </a:solidFill>
                <a:latin typeface="Times New Roman" pitchFamily="18" charset="0"/>
                <a:cs typeface="Times New Roman" pitchFamily="18" charset="0"/>
                <a:sym typeface="Wingdings" pitchFamily="2" charset="2"/>
              </a:rPr>
              <a:t>địa</a:t>
            </a:r>
            <a:r>
              <a:rPr lang="en-US" dirty="0" smtClean="0">
                <a:solidFill>
                  <a:srgbClr val="7030A0"/>
                </a:solidFill>
                <a:latin typeface="Times New Roman" pitchFamily="18" charset="0"/>
                <a:cs typeface="Times New Roman" pitchFamily="18" charset="0"/>
                <a:sym typeface="Wingdings" pitchFamily="2" charset="2"/>
              </a:rPr>
              <a:t> </a:t>
            </a:r>
            <a:r>
              <a:rPr lang="en-US" dirty="0" err="1" smtClean="0">
                <a:solidFill>
                  <a:srgbClr val="7030A0"/>
                </a:solidFill>
                <a:latin typeface="Times New Roman" pitchFamily="18" charset="0"/>
                <a:cs typeface="Times New Roman" pitchFamily="18" charset="0"/>
                <a:sym typeface="Wingdings" pitchFamily="2" charset="2"/>
              </a:rPr>
              <a:t>phương</a:t>
            </a:r>
            <a:r>
              <a:rPr lang="en-US" dirty="0" smtClean="0">
                <a:solidFill>
                  <a:srgbClr val="7030A0"/>
                </a:solidFill>
                <a:latin typeface="Times New Roman" pitchFamily="18" charset="0"/>
                <a:cs typeface="Times New Roman" pitchFamily="18" charset="0"/>
                <a:sym typeface="Wingdings" pitchFamily="2" charset="2"/>
              </a:rPr>
              <a:t>.</a:t>
            </a:r>
            <a:endParaRPr lang="en-US" dirty="0" smtClean="0">
              <a:solidFill>
                <a:srgbClr val="7030A0"/>
              </a:solidFill>
              <a:latin typeface="Times New Roman" pitchFamily="18" charset="0"/>
              <a:cs typeface="Times New Roman" pitchFamily="18" charset="0"/>
            </a:endParaRPr>
          </a:p>
          <a:p>
            <a:pPr marL="0" indent="0">
              <a:buNone/>
            </a:pPr>
            <a:r>
              <a:rPr lang="en-US" sz="4000"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Ví</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dụ</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gà</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Tàu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vàng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gà</a:t>
            </a:r>
            <a:r>
              <a:rPr lang="en-US" dirty="0" smtClean="0">
                <a:solidFill>
                  <a:srgbClr val="7030A0"/>
                </a:solidFill>
                <a:latin typeface="Times New Roman" pitchFamily="18" charset="0"/>
                <a:cs typeface="Times New Roman" pitchFamily="18" charset="0"/>
              </a:rPr>
              <a:t> Tam </a:t>
            </a:r>
            <a:r>
              <a:rPr lang="en-US" dirty="0" err="1" smtClean="0">
                <a:solidFill>
                  <a:srgbClr val="7030A0"/>
                </a:solidFill>
                <a:latin typeface="Times New Roman" pitchFamily="18" charset="0"/>
                <a:cs typeface="Times New Roman" pitchFamily="18" charset="0"/>
              </a:rPr>
              <a:t>Hoàng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gà</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Đông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Tảo</a:t>
            </a:r>
            <a:r>
              <a:rPr lang="en-US" dirty="0" smtClean="0">
                <a:solidFill>
                  <a:srgbClr val="7030A0"/>
                </a:solidFill>
                <a:latin typeface="Times New Roman" pitchFamily="18" charset="0"/>
                <a:cs typeface="Times New Roman" pitchFamily="18" charset="0"/>
              </a:rPr>
              <a:t>, …</a:t>
            </a:r>
            <a:endParaRPr lang="en-US" b="1" u="sng" dirty="0" smtClean="0">
              <a:solidFill>
                <a:srgbClr val="7030A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6266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6858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a.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a:t>
            </a:r>
          </a:p>
          <a:p>
            <a:pPr marL="0" indent="0">
              <a:buNone/>
            </a:pPr>
            <a:r>
              <a:rPr lang="en-US" sz="1800" b="1" dirty="0">
                <a:solidFill>
                  <a:srgbClr val="FF0000"/>
                </a:solidFill>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b.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 con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a:t>
            </a:r>
          </a:p>
          <a:p>
            <a:pPr marL="0" indent="0">
              <a:buNone/>
            </a:pPr>
            <a:r>
              <a:rPr lang="vi-VN" b="1" dirty="0">
                <a:solidFill>
                  <a:srgbClr val="FF0000"/>
                </a:solidFill>
                <a:latin typeface="+mj-lt"/>
              </a:rPr>
              <a:t>Câu 6.</a:t>
            </a:r>
            <a:r>
              <a:rPr lang="vi-VN" dirty="0">
                <a:solidFill>
                  <a:srgbClr val="FF0000"/>
                </a:solidFill>
                <a:latin typeface="+mj-lt"/>
              </a:rPr>
              <a:t> Thể trạng của gà con giống ảnh hưởng như thế nào đến quá trình phát triển của đàn gà?</a:t>
            </a:r>
          </a:p>
          <a:p>
            <a:pPr marL="0" indent="0">
              <a:buNone/>
            </a:pPr>
            <a:r>
              <a:rPr lang="en-US" dirty="0" smtClean="0">
                <a:latin typeface="+mj-lt"/>
              </a:rPr>
              <a:t>- </a:t>
            </a:r>
            <a:r>
              <a:rPr lang="vi-VN" dirty="0" smtClean="0">
                <a:latin typeface="+mj-lt"/>
              </a:rPr>
              <a:t>Việc </a:t>
            </a:r>
            <a:r>
              <a:rPr lang="vi-VN" dirty="0">
                <a:latin typeface="+mj-lt"/>
              </a:rPr>
              <a:t>chọn gà giống rất quan trọng, giống gà mà ta lựa chọn nuôi, chính là gen quý của dòng gà đó. Thể trạng của gà con giống không tốt, gà sẽ không phát triển tốt được-&gt; ảnh hưởng đến chất lượng thịt và trứng. thêm nữa là ảnh hưởng đến đời thế hệ sau.</a:t>
            </a:r>
          </a:p>
          <a:p>
            <a:pPr marL="0" indent="0">
              <a:buNone/>
            </a:pPr>
            <a:endParaRPr lang="en-US" b="1" u="sng" dirty="0" smtClean="0">
              <a:solidFill>
                <a:srgbClr val="00B050"/>
              </a:solidFill>
              <a:latin typeface="+mj-lt"/>
              <a:cs typeface="Times New Roman" pitchFamily="18" charset="0"/>
            </a:endParaRPr>
          </a:p>
          <a:p>
            <a:pPr marL="0" indent="0">
              <a:buNone/>
            </a:pPr>
            <a:endParaRPr lang="en-US" b="1" u="sng" dirty="0" smtClean="0">
              <a:solidFill>
                <a:srgbClr val="00B050"/>
              </a:solidFill>
              <a:latin typeface="+mj-lt"/>
              <a:cs typeface="Times New Roman" pitchFamily="18" charset="0"/>
            </a:endParaRPr>
          </a:p>
          <a:p>
            <a:pPr marL="0" indent="0">
              <a:buNone/>
            </a:pPr>
            <a:endParaRPr lang="en-US" b="1" u="sng" dirty="0" smtClean="0">
              <a:solidFill>
                <a:srgbClr val="00B050"/>
              </a:solidFill>
              <a:latin typeface="+mj-lt"/>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762000"/>
            <a:ext cx="4191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87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a.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a:t>
            </a:r>
          </a:p>
          <a:p>
            <a:pPr marL="0" indent="0">
              <a:buNone/>
            </a:pPr>
            <a:r>
              <a:rPr lang="en-US" sz="1800" b="1" dirty="0">
                <a:solidFill>
                  <a:srgbClr val="FF0000"/>
                </a:solidFill>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b.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 con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a:t>
            </a:r>
          </a:p>
          <a:p>
            <a:pPr marL="0" indent="0">
              <a:buNone/>
            </a:pP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chọn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gà</a:t>
            </a:r>
            <a:r>
              <a:rPr lang="en-US" dirty="0" smtClean="0">
                <a:solidFill>
                  <a:srgbClr val="FF0000"/>
                </a:solidFill>
                <a:latin typeface="Times New Roman" pitchFamily="18" charset="0"/>
                <a:cs typeface="Times New Roman" pitchFamily="18" charset="0"/>
              </a:rPr>
              <a:t> con </a:t>
            </a:r>
            <a:r>
              <a:rPr lang="en-US" dirty="0" err="1" smtClean="0">
                <a:solidFill>
                  <a:srgbClr val="FF0000"/>
                </a:solidFill>
                <a:latin typeface="Times New Roman" pitchFamily="18" charset="0"/>
                <a:cs typeface="Times New Roman" pitchFamily="18" charset="0"/>
              </a:rPr>
              <a:t>giống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hiệu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quả</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dựa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những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đặc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điểm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nào</a:t>
            </a:r>
            <a:r>
              <a:rPr lang="en-US" dirty="0" smtClean="0">
                <a:solidFill>
                  <a:srgbClr val="FF0000"/>
                </a:solidFill>
                <a:latin typeface="Times New Roman" pitchFamily="18" charset="0"/>
                <a:cs typeface="Times New Roman" pitchFamily="18" charset="0"/>
              </a:rPr>
              <a:t> ?</a:t>
            </a:r>
          </a:p>
          <a:p>
            <a:pPr marL="0" indent="0">
              <a:buNone/>
            </a:pPr>
            <a:r>
              <a:rPr lang="en-US" sz="3600" dirty="0" smtClean="0">
                <a:latin typeface="Times New Roman" pitchFamily="18" charset="0"/>
                <a:cs typeface="Times New Roman" pitchFamily="18" charset="0"/>
                <a:sym typeface="Wingdings" pitchFamily="2" charset="2"/>
              </a:rPr>
              <a:t></a:t>
            </a:r>
            <a:r>
              <a:rPr lang="vi-VN" sz="3600" dirty="0" smtClean="0">
                <a:latin typeface="Times New Roman" pitchFamily="18" charset="0"/>
                <a:cs typeface="Times New Roman" pitchFamily="18" charset="0"/>
              </a:rPr>
              <a:t>chọn </a:t>
            </a:r>
            <a:r>
              <a:rPr lang="vi-VN" sz="3600" dirty="0">
                <a:latin typeface="Times New Roman" pitchFamily="18" charset="0"/>
                <a:cs typeface="Times New Roman" pitchFamily="18" charset="0"/>
              </a:rPr>
              <a:t>gà đều con, nhanh, mắt sáng, mỏ to, lông bông, bụng gọn, chân to </a:t>
            </a:r>
            <a:r>
              <a:rPr lang="vi-VN" sz="3600" dirty="0" smtClean="0">
                <a:latin typeface="Times New Roman" pitchFamily="18" charset="0"/>
                <a:cs typeface="Times New Roman" pitchFamily="18" charset="0"/>
              </a:rPr>
              <a:t>thẳng</a:t>
            </a:r>
            <a:r>
              <a:rPr lang="en-US" sz="3600" dirty="0" smtClean="0">
                <a:latin typeface="Times New Roman" pitchFamily="18" charset="0"/>
                <a:cs typeface="Times New Roman" pitchFamily="18" charset="0"/>
              </a:rPr>
              <a:t>.</a:t>
            </a:r>
            <a:endParaRPr lang="en-US" sz="3600" dirty="0" smtClean="0">
              <a:solidFill>
                <a:srgbClr val="FF0000"/>
              </a:solidFill>
              <a:latin typeface="Times New Roman" pitchFamily="18" charset="0"/>
              <a:cs typeface="Times New Roman" pitchFamily="18" charset="0"/>
            </a:endParaRPr>
          </a:p>
          <a:p>
            <a:pPr marL="0" indent="0">
              <a:buNone/>
            </a:pPr>
            <a:endParaRPr lang="en-US" sz="2000" dirty="0" smtClean="0">
              <a:solidFill>
                <a:srgbClr val="FF0000"/>
              </a:solidFill>
              <a:latin typeface="Times New Roman" pitchFamily="18" charset="0"/>
              <a:cs typeface="Times New Roman" pitchFamily="18" charset="0"/>
            </a:endParaRPr>
          </a:p>
          <a:p>
            <a:pPr marL="0" indent="0">
              <a:buNone/>
            </a:pPr>
            <a:endParaRPr lang="en-US" sz="14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075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a.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a:t>
            </a:r>
          </a:p>
          <a:p>
            <a:pPr marL="0" indent="0">
              <a:buNone/>
            </a:pPr>
            <a:r>
              <a:rPr lang="en-US" sz="1800" b="1" dirty="0">
                <a:solidFill>
                  <a:srgbClr val="FF0000"/>
                </a:solidFill>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   </a:t>
            </a:r>
            <a:r>
              <a:rPr lang="en-US" sz="1800" b="1" u="sng" dirty="0" smtClean="0">
                <a:solidFill>
                  <a:srgbClr val="FF0000"/>
                </a:solidFill>
                <a:latin typeface="Times New Roman" pitchFamily="18" charset="0"/>
                <a:cs typeface="Times New Roman" pitchFamily="18" charset="0"/>
              </a:rPr>
              <a:t>b. </a:t>
            </a:r>
            <a:r>
              <a:rPr lang="en-US" sz="1800" b="1" u="sng" dirty="0" err="1" smtClean="0">
                <a:solidFill>
                  <a:srgbClr val="FF0000"/>
                </a:solidFill>
                <a:latin typeface="Times New Roman" pitchFamily="18" charset="0"/>
                <a:cs typeface="Times New Roman" pitchFamily="18" charset="0"/>
              </a:rPr>
              <a:t>Chọn</a:t>
            </a:r>
            <a:r>
              <a:rPr lang="en-US" sz="1800" b="1" u="sng" dirty="0" smtClean="0">
                <a:solidFill>
                  <a:srgbClr val="FF0000"/>
                </a:solidFill>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gà</a:t>
            </a:r>
            <a:r>
              <a:rPr lang="en-US" sz="1800" b="1" u="sng" dirty="0" smtClean="0">
                <a:solidFill>
                  <a:srgbClr val="FF0000"/>
                </a:solidFill>
                <a:latin typeface="Times New Roman" pitchFamily="18" charset="0"/>
                <a:cs typeface="Times New Roman" pitchFamily="18" charset="0"/>
              </a:rPr>
              <a:t> con </a:t>
            </a:r>
            <a:r>
              <a:rPr lang="en-US" sz="1800" b="1" u="sng" dirty="0" err="1" smtClean="0">
                <a:solidFill>
                  <a:srgbClr val="FF0000"/>
                </a:solidFill>
                <a:latin typeface="Times New Roman" pitchFamily="18" charset="0"/>
                <a:cs typeface="Times New Roman" pitchFamily="18" charset="0"/>
              </a:rPr>
              <a:t>giống</a:t>
            </a:r>
            <a:r>
              <a:rPr lang="en-US" sz="1800" b="1" u="sng" dirty="0" smtClean="0">
                <a:solidFill>
                  <a:srgbClr val="FF0000"/>
                </a:solidFill>
                <a:latin typeface="Times New Roman" pitchFamily="18" charset="0"/>
                <a:cs typeface="Times New Roman" pitchFamily="18" charset="0"/>
              </a:rPr>
              <a:t>.</a:t>
            </a:r>
          </a:p>
          <a:p>
            <a:pPr marL="0" indent="0">
              <a:buNone/>
            </a:pPr>
            <a:r>
              <a:rPr lang="en-US" altLang="vi-VN" sz="4000" dirty="0" smtClean="0">
                <a:solidFill>
                  <a:srgbClr val="FF6600"/>
                </a:solidFill>
                <a:latin typeface="Times New Roman" pitchFamily="18" charset="0"/>
                <a:cs typeface="Times New Roman" pitchFamily="18" charset="0"/>
                <a:sym typeface="Wingdings" pitchFamily="2" charset="2"/>
              </a:rPr>
              <a:t>     </a:t>
            </a:r>
            <a:r>
              <a:rPr lang="vi-VN" sz="3600" dirty="0" smtClean="0">
                <a:latin typeface="Times New Roman" pitchFamily="18" charset="0"/>
                <a:cs typeface="Times New Roman" pitchFamily="18" charset="0"/>
              </a:rPr>
              <a:t>chọn </a:t>
            </a:r>
            <a:r>
              <a:rPr lang="vi-VN" sz="3600" dirty="0">
                <a:latin typeface="Times New Roman" pitchFamily="18" charset="0"/>
                <a:cs typeface="Times New Roman" pitchFamily="18" charset="0"/>
              </a:rPr>
              <a:t>gà đều con, nhanh, mắt sáng, mỏ to, lông bông, bụng gọn, chân to </a:t>
            </a:r>
            <a:r>
              <a:rPr lang="vi-VN" sz="3600" dirty="0" smtClean="0">
                <a:latin typeface="Times New Roman" pitchFamily="18" charset="0"/>
                <a:cs typeface="Times New Roman" pitchFamily="18" charset="0"/>
              </a:rPr>
              <a:t>thẳng</a:t>
            </a:r>
            <a:r>
              <a:rPr lang="en-US" sz="3600" dirty="0" smtClean="0">
                <a:latin typeface="Times New Roman" pitchFamily="18" charset="0"/>
                <a:cs typeface="Times New Roman" pitchFamily="18" charset="0"/>
              </a:rPr>
              <a:t>.</a:t>
            </a:r>
            <a:endParaRPr lang="en-US" sz="3600" dirty="0" smtClean="0">
              <a:solidFill>
                <a:srgbClr val="FF0000"/>
              </a:solidFill>
              <a:latin typeface="Times New Roman" pitchFamily="18" charset="0"/>
              <a:cs typeface="Times New Roman" pitchFamily="18" charset="0"/>
            </a:endParaRPr>
          </a:p>
          <a:p>
            <a:pPr marL="0" indent="0">
              <a:buNone/>
            </a:pPr>
            <a:endParaRPr lang="en-US" sz="2000" dirty="0" smtClean="0">
              <a:solidFill>
                <a:srgbClr val="FF0000"/>
              </a:solidFill>
              <a:latin typeface="Times New Roman" pitchFamily="18" charset="0"/>
              <a:cs typeface="Times New Roman" pitchFamily="18" charset="0"/>
            </a:endParaRPr>
          </a:p>
          <a:p>
            <a:pPr marL="0" indent="0">
              <a:buNone/>
            </a:pPr>
            <a:endParaRPr lang="en-US" sz="14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5827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925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1800" b="1" dirty="0">
                <a:solidFill>
                  <a:srgbClr val="FF0000"/>
                </a:solidFill>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    a. </a:t>
            </a:r>
            <a:r>
              <a:rPr lang="en-US" sz="1800" b="1" dirty="0" err="1" smtClean="0">
                <a:solidFill>
                  <a:srgbClr val="FF0000"/>
                </a:solidFill>
                <a:latin typeface="Times New Roman" pitchFamily="18" charset="0"/>
                <a:cs typeface="Times New Roman" pitchFamily="18" charset="0"/>
              </a:rPr>
              <a:t>Thức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ăn</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cho</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gà</a:t>
            </a:r>
            <a:r>
              <a:rPr lang="en-US" sz="1800" b="1" dirty="0" smtClean="0">
                <a:solidFill>
                  <a:srgbClr val="FF0000"/>
                </a:solidFill>
                <a:latin typeface="Times New Roman" pitchFamily="18" charset="0"/>
                <a:cs typeface="Times New Roman" pitchFamily="18" charset="0"/>
              </a:rPr>
              <a:t>.</a:t>
            </a:r>
          </a:p>
          <a:p>
            <a:pPr marL="0" indent="0">
              <a:buNone/>
            </a:pPr>
            <a:r>
              <a:rPr lang="vi-VN" sz="2800" b="1" dirty="0">
                <a:solidFill>
                  <a:srgbClr val="FF0000"/>
                </a:solidFill>
                <a:latin typeface="+mj-lt"/>
              </a:rPr>
              <a:t>Câu 7.</a:t>
            </a:r>
            <a:r>
              <a:rPr lang="vi-VN" sz="2800" dirty="0">
                <a:solidFill>
                  <a:srgbClr val="FF0000"/>
                </a:solidFill>
                <a:latin typeface="+mj-lt"/>
              </a:rPr>
              <a:t> Nhu cầu thức ăn thay đổi như thế nào trong quá trình phát triển của gà</a:t>
            </a:r>
            <a:r>
              <a:rPr lang="vi-VN" sz="2800" dirty="0" smtClean="0">
                <a:solidFill>
                  <a:srgbClr val="FF0000"/>
                </a:solidFill>
                <a:latin typeface="+mj-lt"/>
              </a:rPr>
              <a:t>?</a:t>
            </a:r>
            <a:endParaRPr lang="vi-VN" sz="2800" dirty="0">
              <a:solidFill>
                <a:srgbClr val="FF0000"/>
              </a:solidFill>
              <a:latin typeface="+mj-lt"/>
            </a:endParaRPr>
          </a:p>
          <a:p>
            <a:pPr marL="0" indent="0">
              <a:buNone/>
            </a:pPr>
            <a:r>
              <a:rPr lang="en-US" sz="2800" dirty="0" smtClean="0">
                <a:latin typeface="+mj-lt"/>
              </a:rPr>
              <a:t>-</a:t>
            </a:r>
            <a:r>
              <a:rPr lang="vi-VN" sz="2800" dirty="0" smtClean="0">
                <a:latin typeface="+mj-lt"/>
              </a:rPr>
              <a:t>Giai </a:t>
            </a:r>
            <a:r>
              <a:rPr lang="vi-VN" sz="2800" dirty="0">
                <a:latin typeface="+mj-lt"/>
              </a:rPr>
              <a:t>đoạn gà con (từ 1 ngày đến 4 tuần tuổi): cho ăn tự do loại cám được chế biến phù hợp với khả năng tiêu hoá của gà. </a:t>
            </a:r>
            <a:endParaRPr lang="en-US" sz="2800" dirty="0" smtClean="0">
              <a:latin typeface="+mj-lt"/>
            </a:endParaRPr>
          </a:p>
          <a:p>
            <a:pPr marL="0" indent="0">
              <a:buNone/>
            </a:pPr>
            <a:r>
              <a:rPr lang="vi-VN" sz="2800" dirty="0" smtClean="0">
                <a:latin typeface="+mj-lt"/>
              </a:rPr>
              <a:t>- </a:t>
            </a:r>
            <a:r>
              <a:rPr lang="vi-VN" sz="2800" dirty="0">
                <a:latin typeface="+mj-lt"/>
              </a:rPr>
              <a:t>Giai đoạn gà tơ (gà non, mới lớn): phối trộn thêm lúa, gạo và rau vào trong thức ăn để tăng cường chất dinh dưỡng cho gà.</a:t>
            </a:r>
          </a:p>
          <a:p>
            <a:pPr marL="0" indent="0">
              <a:buNone/>
            </a:pPr>
            <a:r>
              <a:rPr lang="vi-VN" sz="2800" dirty="0">
                <a:latin typeface="+mj-lt"/>
              </a:rPr>
              <a:t>- Giai đoạn gà thịt: gia tăng lượng thức ăn, nước uống, đồng thời bổ sung thêm thức ăn giàu chất đạm, rau xanh,… để gà lớn nhanh và chắc thịt hơn.</a:t>
            </a:r>
          </a:p>
          <a:p>
            <a:pPr marL="0" indent="0">
              <a:buNone/>
            </a:pPr>
            <a:endParaRPr lang="en-US" sz="2400" b="1" dirty="0" smtClean="0">
              <a:solidFill>
                <a:srgbClr val="FF0000"/>
              </a:solidFill>
              <a:latin typeface="+mj-lt"/>
              <a:cs typeface="Times New Roman" pitchFamily="18" charset="0"/>
            </a:endParaRPr>
          </a:p>
        </p:txBody>
      </p:sp>
    </p:spTree>
    <p:extLst>
      <p:ext uri="{BB962C8B-B14F-4D97-AF65-F5344CB8AC3E}">
        <p14:creationId xmlns:p14="http://schemas.microsoft.com/office/powerpoint/2010/main" val="131868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lnSpcReduction="100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1800" b="1" dirty="0">
                <a:solidFill>
                  <a:srgbClr val="FF0000"/>
                </a:solidFill>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    a. </a:t>
            </a:r>
            <a:r>
              <a:rPr lang="en-US" sz="1800" b="1" dirty="0" err="1" smtClean="0">
                <a:solidFill>
                  <a:srgbClr val="FF0000"/>
                </a:solidFill>
                <a:latin typeface="Times New Roman" pitchFamily="18" charset="0"/>
                <a:cs typeface="Times New Roman" pitchFamily="18" charset="0"/>
              </a:rPr>
              <a:t>Thức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ăn</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cho</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gà</a:t>
            </a:r>
            <a:r>
              <a:rPr lang="en-US" sz="1800" b="1" dirty="0" smtClean="0">
                <a:solidFill>
                  <a:srgbClr val="FF0000"/>
                </a:solidFill>
                <a:latin typeface="Times New Roman" pitchFamily="18" charset="0"/>
                <a:cs typeface="Times New Roman" pitchFamily="18" charset="0"/>
              </a:rPr>
              <a:t>.</a:t>
            </a:r>
          </a:p>
          <a:p>
            <a:pPr marL="0" indent="0">
              <a:buNone/>
            </a:pPr>
            <a:r>
              <a:rPr lang="en-US" altLang="vi-VN" sz="3600" dirty="0" smtClean="0">
                <a:solidFill>
                  <a:srgbClr val="FF6600"/>
                </a:solidFill>
                <a:latin typeface="Times New Roman" pitchFamily="18" charset="0"/>
                <a:cs typeface="Times New Roman" pitchFamily="18" charset="0"/>
                <a:sym typeface="Wingdings" pitchFamily="2" charset="2"/>
              </a:rPr>
              <a:t></a:t>
            </a:r>
            <a:r>
              <a:rPr lang="en-US" sz="2800" dirty="0" smtClean="0">
                <a:latin typeface="+mj-lt"/>
              </a:rPr>
              <a:t>-</a:t>
            </a:r>
            <a:r>
              <a:rPr lang="vi-VN" sz="2800" dirty="0" smtClean="0">
                <a:latin typeface="+mj-lt"/>
              </a:rPr>
              <a:t>Giai </a:t>
            </a:r>
            <a:r>
              <a:rPr lang="vi-VN" sz="2800" dirty="0">
                <a:latin typeface="+mj-lt"/>
              </a:rPr>
              <a:t>đoạn gà con (từ 1 ngày đến 4 tuần tuổi): cho ăn tự do loại cám được chế biến phù hợp với khả năng tiêu hoá của gà. </a:t>
            </a:r>
            <a:endParaRPr lang="en-US" sz="2800" dirty="0" smtClean="0">
              <a:latin typeface="+mj-lt"/>
            </a:endParaRPr>
          </a:p>
          <a:p>
            <a:pPr marL="0" indent="0">
              <a:buNone/>
            </a:pPr>
            <a:r>
              <a:rPr lang="vi-VN" sz="2800" dirty="0" smtClean="0">
                <a:latin typeface="+mj-lt"/>
              </a:rPr>
              <a:t>- </a:t>
            </a:r>
            <a:r>
              <a:rPr lang="vi-VN" sz="2800" dirty="0">
                <a:latin typeface="+mj-lt"/>
              </a:rPr>
              <a:t>Giai đoạn gà tơ (gà non, mới lớn): phối trộn thêm lúa, gạo và rau vào trong thức ăn để tăng cường chất dinh dưỡng cho gà.</a:t>
            </a:r>
          </a:p>
          <a:p>
            <a:pPr marL="0" indent="0">
              <a:buNone/>
            </a:pPr>
            <a:r>
              <a:rPr lang="vi-VN" sz="2800" dirty="0">
                <a:latin typeface="+mj-lt"/>
              </a:rPr>
              <a:t>- Giai đoạn gà thịt: gia tăng lượng thức ăn, nước uống, đồng thời bổ sung thêm thức ăn giàu chất đạm, rau xanh,… để gà lớn nhanh và chắc thịt hơn.</a:t>
            </a:r>
          </a:p>
          <a:p>
            <a:pPr marL="0" indent="0">
              <a:buNone/>
            </a:pPr>
            <a:endParaRPr lang="en-US" sz="2400" b="1" dirty="0" smtClean="0">
              <a:solidFill>
                <a:srgbClr val="FF0000"/>
              </a:solidFill>
              <a:latin typeface="+mj-lt"/>
              <a:cs typeface="Times New Roman" pitchFamily="18" charset="0"/>
            </a:endParaRPr>
          </a:p>
        </p:txBody>
      </p:sp>
    </p:spTree>
    <p:extLst>
      <p:ext uri="{BB962C8B-B14F-4D97-AF65-F5344CB8AC3E}">
        <p14:creationId xmlns:p14="http://schemas.microsoft.com/office/powerpoint/2010/main" val="12035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additive="base">
                                        <p:cTn id="1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1000"/>
                                        <p:tgtEl>
                                          <p:spTgt spid="3">
                                            <p:txEl>
                                              <p:pRg st="8" end="8"/>
                                            </p:txEl>
                                          </p:spTgt>
                                        </p:tgtEl>
                                      </p:cBhvr>
                                    </p:animEffect>
                                    <p:anim calcmode="lin" valueType="num">
                                      <p:cBhvr>
                                        <p:cTn id="2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endParaRPr lang="en-US" sz="24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686800" cy="6019800"/>
          </a:xfrm>
        </p:spPr>
        <p:txBody>
          <a:bodyPr>
            <a:normAutofit lnSpcReduction="10000"/>
          </a:bodyPr>
          <a:lstStyle/>
          <a:p>
            <a:pPr marL="0" indent="0">
              <a:buNone/>
            </a:pPr>
            <a:r>
              <a:rPr lang="en-US" sz="1600" b="1" u="sng" dirty="0" smtClean="0">
                <a:solidFill>
                  <a:srgbClr val="7030A0"/>
                </a:solidFill>
                <a:latin typeface="Times New Roman" pitchFamily="18" charset="0"/>
                <a:cs typeface="Times New Roman" pitchFamily="18" charset="0"/>
              </a:rPr>
              <a:t>I.QUY TRÌNH CHĂN NUÔI:</a:t>
            </a:r>
          </a:p>
          <a:p>
            <a:pPr marL="0" indent="0">
              <a:buNone/>
            </a:pPr>
            <a:endParaRPr lang="en-US" sz="1600" b="1" u="sng" dirty="0">
              <a:solidFill>
                <a:srgbClr val="7030A0"/>
              </a:solidFill>
              <a:latin typeface="Times New Roman" pitchFamily="18" charset="0"/>
              <a:cs typeface="Times New Roman" pitchFamily="18" charset="0"/>
            </a:endParaRPr>
          </a:p>
          <a:p>
            <a:pPr marL="0" indent="0">
              <a:buNone/>
            </a:pPr>
            <a:endParaRPr lang="en-US" sz="1600" b="1" u="sng" dirty="0" smtClean="0">
              <a:solidFill>
                <a:srgbClr val="7030A0"/>
              </a:solidFill>
              <a:latin typeface="Times New Roman" pitchFamily="18" charset="0"/>
              <a:cs typeface="Times New Roman" pitchFamily="18" charset="0"/>
            </a:endParaRPr>
          </a:p>
          <a:p>
            <a:pPr marL="0" indent="0">
              <a:buNone/>
            </a:pPr>
            <a:endParaRPr lang="en-US" sz="1600" b="1" u="sng" dirty="0">
              <a:solidFill>
                <a:srgbClr val="7030A0"/>
              </a:solidFill>
              <a:latin typeface="Times New Roman" pitchFamily="18" charset="0"/>
              <a:cs typeface="Times New Roman" pitchFamily="18" charset="0"/>
            </a:endParaRPr>
          </a:p>
          <a:p>
            <a:pPr marL="0" indent="0">
              <a:buNone/>
            </a:pPr>
            <a:endParaRPr lang="en-US" sz="1600" b="1" u="sng" dirty="0" smtClean="0">
              <a:solidFill>
                <a:srgbClr val="7030A0"/>
              </a:solidFill>
              <a:latin typeface="Times New Roman" pitchFamily="18" charset="0"/>
              <a:cs typeface="Times New Roman" pitchFamily="18" charset="0"/>
            </a:endParaRPr>
          </a:p>
          <a:p>
            <a:pPr marL="0" indent="0">
              <a:buNone/>
            </a:pPr>
            <a:endParaRPr lang="en-US" sz="1600" b="1" u="sng" dirty="0">
              <a:solidFill>
                <a:srgbClr val="7030A0"/>
              </a:solidFill>
              <a:latin typeface="Times New Roman" pitchFamily="18" charset="0"/>
              <a:cs typeface="Times New Roman" pitchFamily="18" charset="0"/>
            </a:endParaRPr>
          </a:p>
          <a:p>
            <a:pPr marL="0" indent="0">
              <a:buNone/>
            </a:pPr>
            <a:endParaRPr lang="en-US" sz="1600" b="1" u="sng" dirty="0" smtClean="0">
              <a:solidFill>
                <a:srgbClr val="7030A0"/>
              </a:solidFill>
              <a:latin typeface="Times New Roman" pitchFamily="18" charset="0"/>
              <a:cs typeface="Times New Roman" pitchFamily="18" charset="0"/>
            </a:endParaRPr>
          </a:p>
          <a:p>
            <a:pPr marL="0" indent="0">
              <a:buNone/>
            </a:pPr>
            <a:endParaRPr lang="en-US" sz="1600" b="1" u="sng" dirty="0">
              <a:solidFill>
                <a:srgbClr val="7030A0"/>
              </a:solidFill>
              <a:latin typeface="Times New Roman" pitchFamily="18" charset="0"/>
              <a:cs typeface="Times New Roman" pitchFamily="18" charset="0"/>
            </a:endParaRPr>
          </a:p>
          <a:p>
            <a:pPr marL="0" indent="0">
              <a:buNone/>
            </a:pPr>
            <a:endParaRPr lang="en-US" sz="1600" b="1" u="sng" dirty="0" smtClean="0">
              <a:solidFill>
                <a:srgbClr val="7030A0"/>
              </a:solidFill>
              <a:latin typeface="Times New Roman" pitchFamily="18" charset="0"/>
              <a:cs typeface="Times New Roman" pitchFamily="18" charset="0"/>
            </a:endParaRPr>
          </a:p>
          <a:p>
            <a:pPr marL="0" indent="0">
              <a:buNone/>
            </a:pPr>
            <a:r>
              <a:rPr lang="vi-VN" sz="2400" b="1" dirty="0">
                <a:solidFill>
                  <a:srgbClr val="FF0000"/>
                </a:solidFill>
                <a:latin typeface="+mj-lt"/>
              </a:rPr>
              <a:t>Câu 1: </a:t>
            </a:r>
            <a:r>
              <a:rPr lang="vi-VN" sz="2400" dirty="0">
                <a:solidFill>
                  <a:srgbClr val="FF0000"/>
                </a:solidFill>
                <a:latin typeface="+mj-lt"/>
              </a:rPr>
              <a:t>Kể tên những công việc chăn nuôi được minh họa trong Hình 11.1 và sắp xếp chúng theo thứ tự hợp </a:t>
            </a:r>
            <a:r>
              <a:rPr lang="vi-VN" sz="2400" dirty="0" smtClean="0">
                <a:solidFill>
                  <a:srgbClr val="FF0000"/>
                </a:solidFill>
                <a:latin typeface="+mj-lt"/>
              </a:rPr>
              <a:t>lí.</a:t>
            </a:r>
          </a:p>
          <a:p>
            <a:pPr marL="0" indent="0">
              <a:buNone/>
            </a:pPr>
            <a:r>
              <a:rPr lang="vi-VN" sz="2400" dirty="0" smtClean="0">
                <a:latin typeface="+mj-lt"/>
              </a:rPr>
              <a:t>Hình </a:t>
            </a:r>
            <a:r>
              <a:rPr lang="vi-VN" sz="2400" dirty="0">
                <a:latin typeface="+mj-lt"/>
              </a:rPr>
              <a:t>11.1a: Tiêm phòng cho vật nuôi.</a:t>
            </a:r>
          </a:p>
          <a:p>
            <a:pPr marL="0" indent="0">
              <a:buNone/>
            </a:pPr>
            <a:r>
              <a:rPr lang="vi-VN" sz="2400" dirty="0">
                <a:latin typeface="+mj-lt"/>
              </a:rPr>
              <a:t>Hình 11.1b: Chọn giống và con giống phù hợp với mục tiêu chăn nuôi.</a:t>
            </a:r>
          </a:p>
          <a:p>
            <a:pPr marL="0" indent="0">
              <a:buNone/>
            </a:pPr>
            <a:r>
              <a:rPr lang="vi-VN" sz="2400" dirty="0">
                <a:latin typeface="+mj-lt"/>
              </a:rPr>
              <a:t>Hình 11.1c: Chuẩn bị và xây dựng chuồng trại</a:t>
            </a:r>
          </a:p>
          <a:p>
            <a:pPr marL="0" indent="0">
              <a:buNone/>
            </a:pPr>
            <a:r>
              <a:rPr lang="vi-VN" sz="2400" dirty="0">
                <a:latin typeface="+mj-lt"/>
              </a:rPr>
              <a:t>Hình 11.1d: Nuôi dưỡng, chăm sóc cho vật nuôi</a:t>
            </a:r>
          </a:p>
          <a:p>
            <a:pPr marL="0" indent="0">
              <a:buNone/>
            </a:pPr>
            <a:r>
              <a:rPr lang="vi-VN" sz="2400" dirty="0">
                <a:latin typeface="+mj-lt"/>
              </a:rPr>
              <a:t>-&gt; Thứ tự hợp lí là: c – b – d – a</a:t>
            </a:r>
          </a:p>
          <a:p>
            <a:pPr marL="0" indent="0">
              <a:buNone/>
            </a:pPr>
            <a:endParaRPr lang="en-US" sz="1600" b="1" u="sng" dirty="0" smtClean="0">
              <a:solidFill>
                <a:srgbClr val="7030A0"/>
              </a:solidFill>
              <a:latin typeface="Times New Roman" pitchFamily="18" charset="0"/>
              <a:cs typeface="Times New Roman" pitchFamily="18" charset="0"/>
            </a:endParaRPr>
          </a:p>
          <a:p>
            <a:pPr marL="0" indent="0">
              <a:buNone/>
            </a:pPr>
            <a:endParaRPr lang="en-US" sz="1600" b="1" u="sng" dirty="0">
              <a:solidFill>
                <a:srgbClr val="7030A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25323"/>
            <a:ext cx="8163678" cy="207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1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barn(inVertical)">
                                      <p:cBhvr>
                                        <p:cTn id="14" dur="500"/>
                                        <p:tgtEl>
                                          <p:spTgt spid="3">
                                            <p:txEl>
                                              <p:pRg st="10" end="1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barn(inVertical)">
                                      <p:cBhvr>
                                        <p:cTn id="19" dur="500"/>
                                        <p:tgtEl>
                                          <p:spTgt spid="3">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barn(inVertical)">
                                      <p:cBhvr>
                                        <p:cTn id="24" dur="500"/>
                                        <p:tgtEl>
                                          <p:spTgt spid="3">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barn(inVertical)">
                                      <p:cBhvr>
                                        <p:cTn id="29" dur="500"/>
                                        <p:tgtEl>
                                          <p:spTgt spid="3">
                                            <p:txEl>
                                              <p:pRg st="13" end="1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wipe(down)">
                                      <p:cBhvr>
                                        <p:cTn id="3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mj-lt"/>
                <a:cs typeface="Times New Roman" pitchFamily="18" charset="0"/>
              </a:rPr>
              <a:t> </a:t>
            </a:r>
            <a:r>
              <a:rPr lang="en-US" sz="2400" b="1" dirty="0" smtClean="0">
                <a:solidFill>
                  <a:srgbClr val="FF0000"/>
                </a:solidFill>
                <a:latin typeface="+mj-lt"/>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000" u="sng" dirty="0" smtClean="0">
                <a:solidFill>
                  <a:srgbClr val="FF0000"/>
                </a:solidFill>
                <a:latin typeface="Times New Roman" pitchFamily="18" charset="0"/>
                <a:cs typeface="Times New Roman" pitchFamily="18" charset="0"/>
              </a:rPr>
              <a:t>a. </a:t>
            </a:r>
            <a:r>
              <a:rPr lang="en-US" sz="2000" u="sng" dirty="0" err="1" smtClean="0">
                <a:solidFill>
                  <a:srgbClr val="FF0000"/>
                </a:solidFill>
                <a:latin typeface="Times New Roman" pitchFamily="18" charset="0"/>
                <a:cs typeface="Times New Roman" pitchFamily="18" charset="0"/>
              </a:rPr>
              <a:t>Thức</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ăn</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cho</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gà</a:t>
            </a:r>
            <a:r>
              <a:rPr lang="en-US" sz="2000" u="sng" dirty="0" smtClean="0">
                <a:solidFill>
                  <a:srgbClr val="FF0000"/>
                </a:solidFill>
                <a:latin typeface="Times New Roman" pitchFamily="18" charset="0"/>
                <a:cs typeface="Times New Roman" pitchFamily="18" charset="0"/>
              </a:rPr>
              <a:t>.</a:t>
            </a:r>
          </a:p>
          <a:p>
            <a:pPr marL="0" indent="0">
              <a:buNone/>
            </a:pP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en-US" sz="2000" u="sng" dirty="0" smtClean="0">
                <a:solidFill>
                  <a:srgbClr val="FF0000"/>
                </a:solidFill>
                <a:latin typeface="Times New Roman" pitchFamily="18" charset="0"/>
                <a:cs typeface="Times New Roman" pitchFamily="18" charset="0"/>
              </a:rPr>
              <a:t>b. </a:t>
            </a:r>
            <a:r>
              <a:rPr lang="en-US" sz="2000" u="sng" dirty="0" err="1" smtClean="0">
                <a:solidFill>
                  <a:srgbClr val="FF0000"/>
                </a:solidFill>
                <a:latin typeface="Times New Roman" pitchFamily="18" charset="0"/>
                <a:cs typeface="Times New Roman" pitchFamily="18" charset="0"/>
              </a:rPr>
              <a:t>Chế</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độ</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chăm</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sóc</a:t>
            </a:r>
            <a:r>
              <a:rPr lang="en-US" sz="2000" u="sng" dirty="0" smtClean="0">
                <a:solidFill>
                  <a:srgbClr val="FF0000"/>
                </a:solidFill>
                <a:latin typeface="Times New Roman" pitchFamily="18" charset="0"/>
                <a:cs typeface="Times New Roman" pitchFamily="18" charset="0"/>
              </a:rPr>
              <a:t>.</a:t>
            </a:r>
          </a:p>
          <a:p>
            <a:pPr marL="0" indent="0">
              <a:buNone/>
            </a:pPr>
            <a:endParaRPr lang="en-US" sz="2000" u="sng" dirty="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a:p>
            <a:pPr marL="0" indent="0">
              <a:buNone/>
            </a:pPr>
            <a:endParaRPr lang="en-US" sz="2000" u="sng" dirty="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a:p>
            <a:pPr marL="0" indent="0">
              <a:buNone/>
            </a:pPr>
            <a:endParaRPr lang="en-US" sz="2000" u="sng" dirty="0">
              <a:solidFill>
                <a:srgbClr val="FF0000"/>
              </a:solidFill>
              <a:latin typeface="Times New Roman" pitchFamily="18" charset="0"/>
              <a:cs typeface="Times New Roman" pitchFamily="18" charset="0"/>
            </a:endParaRPr>
          </a:p>
          <a:p>
            <a:pPr marL="0" indent="0">
              <a:buNone/>
            </a:pPr>
            <a:r>
              <a:rPr lang="vi-VN" sz="2800" b="1" dirty="0" smtClean="0">
                <a:solidFill>
                  <a:srgbClr val="FF0000"/>
                </a:solidFill>
                <a:latin typeface="+mj-lt"/>
              </a:rPr>
              <a:t>Câu </a:t>
            </a:r>
            <a:r>
              <a:rPr lang="vi-VN" sz="2800" b="1" dirty="0">
                <a:solidFill>
                  <a:srgbClr val="FF0000"/>
                </a:solidFill>
                <a:latin typeface="+mj-lt"/>
              </a:rPr>
              <a:t>8.</a:t>
            </a:r>
            <a:r>
              <a:rPr lang="vi-VN" sz="2800" dirty="0">
                <a:solidFill>
                  <a:srgbClr val="FF0000"/>
                </a:solidFill>
                <a:latin typeface="+mj-lt"/>
              </a:rPr>
              <a:t> Hãy liệt kê các kĩ thuật chăm sóc vật nuôi non phù hợp để chăm sóc gà con.</a:t>
            </a:r>
            <a:endParaRPr lang="en-US" sz="2800" u="sng" dirty="0" smtClean="0">
              <a:solidFill>
                <a:srgbClr val="FF0000"/>
              </a:solidFill>
              <a:latin typeface="+mj-lt"/>
              <a:cs typeface="Times New Roman" pitchFamily="18" charset="0"/>
            </a:endParaRPr>
          </a:p>
          <a:p>
            <a:pPr marL="0" indent="0">
              <a:buNone/>
            </a:pPr>
            <a:r>
              <a:rPr lang="vi-VN" sz="2400" dirty="0">
                <a:latin typeface="+mj-lt"/>
              </a:rPr>
              <a:t>- Giai đoạn gà con: dùng đèn sưởi ấm thời gian đầu và mùa đông. Thả vườn khi gà được 1 tháng tuổi.</a:t>
            </a:r>
            <a:endParaRPr lang="en-US" sz="2400" u="sng" dirty="0" smtClean="0">
              <a:solidFill>
                <a:srgbClr val="FF0000"/>
              </a:solidFill>
              <a:latin typeface="+mj-lt"/>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mj-lt"/>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4419600" cy="212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3200400"/>
            <a:ext cx="528204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6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fade">
                                      <p:cBhvr>
                                        <p:cTn id="21" dur="1000"/>
                                        <p:tgtEl>
                                          <p:spTgt spid="3">
                                            <p:txEl>
                                              <p:pRg st="12" end="12"/>
                                            </p:txEl>
                                          </p:spTgt>
                                        </p:tgtEl>
                                      </p:cBhvr>
                                    </p:animEffect>
                                    <p:anim calcmode="lin" valueType="num">
                                      <p:cBhvr>
                                        <p:cTn id="2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1000"/>
                                        <p:tgtEl>
                                          <p:spTgt spid="3">
                                            <p:txEl>
                                              <p:pRg st="13" end="13"/>
                                            </p:txEl>
                                          </p:spTgt>
                                        </p:tgtEl>
                                      </p:cBhvr>
                                    </p:animEffect>
                                    <p:anim calcmode="lin" valueType="num">
                                      <p:cBhvr>
                                        <p:cTn id="2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mj-lt"/>
                <a:cs typeface="Times New Roman" pitchFamily="18" charset="0"/>
              </a:rPr>
              <a:t> </a:t>
            </a:r>
            <a:r>
              <a:rPr lang="en-US" sz="2400" b="1" dirty="0" smtClean="0">
                <a:solidFill>
                  <a:srgbClr val="FF0000"/>
                </a:solidFill>
                <a:latin typeface="+mj-lt"/>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000" u="sng" dirty="0" smtClean="0">
                <a:solidFill>
                  <a:srgbClr val="FF0000"/>
                </a:solidFill>
                <a:latin typeface="Times New Roman" pitchFamily="18" charset="0"/>
                <a:cs typeface="Times New Roman" pitchFamily="18" charset="0"/>
              </a:rPr>
              <a:t>a. </a:t>
            </a:r>
            <a:r>
              <a:rPr lang="en-US" sz="2000" u="sng" dirty="0" err="1" smtClean="0">
                <a:solidFill>
                  <a:srgbClr val="FF0000"/>
                </a:solidFill>
                <a:latin typeface="Times New Roman" pitchFamily="18" charset="0"/>
                <a:cs typeface="Times New Roman" pitchFamily="18" charset="0"/>
              </a:rPr>
              <a:t>Thức</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ăn</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cho</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gà</a:t>
            </a:r>
            <a:r>
              <a:rPr lang="en-US" sz="2000" u="sng" dirty="0" smtClean="0">
                <a:solidFill>
                  <a:srgbClr val="FF0000"/>
                </a:solidFill>
                <a:latin typeface="Times New Roman" pitchFamily="18" charset="0"/>
                <a:cs typeface="Times New Roman" pitchFamily="18" charset="0"/>
              </a:rPr>
              <a:t>.</a:t>
            </a:r>
          </a:p>
          <a:p>
            <a:pPr marL="0" indent="0">
              <a:buNone/>
            </a:pP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en-US" sz="2000" u="sng" dirty="0" smtClean="0">
                <a:solidFill>
                  <a:srgbClr val="FF0000"/>
                </a:solidFill>
                <a:latin typeface="Times New Roman" pitchFamily="18" charset="0"/>
                <a:cs typeface="Times New Roman" pitchFamily="18" charset="0"/>
              </a:rPr>
              <a:t>b. </a:t>
            </a:r>
            <a:r>
              <a:rPr lang="en-US" sz="2000" u="sng" dirty="0" err="1" smtClean="0">
                <a:solidFill>
                  <a:srgbClr val="FF0000"/>
                </a:solidFill>
                <a:latin typeface="Times New Roman" pitchFamily="18" charset="0"/>
                <a:cs typeface="Times New Roman" pitchFamily="18" charset="0"/>
              </a:rPr>
              <a:t>Chế</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độ</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chăm</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sóc</a:t>
            </a:r>
            <a:r>
              <a:rPr lang="en-US" sz="2000" u="sng" dirty="0" smtClean="0">
                <a:solidFill>
                  <a:srgbClr val="FF0000"/>
                </a:solidFill>
                <a:latin typeface="Times New Roman" pitchFamily="18" charset="0"/>
                <a:cs typeface="Times New Roman" pitchFamily="18" charset="0"/>
              </a:rPr>
              <a:t>.</a:t>
            </a:r>
          </a:p>
          <a:p>
            <a:pPr marL="0" indent="0">
              <a:buNone/>
            </a:pPr>
            <a:endParaRPr lang="en-US" sz="2000" u="sng" dirty="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a:p>
            <a:pPr marL="0" indent="0">
              <a:buNone/>
            </a:pPr>
            <a:endParaRPr lang="en-US" sz="2000" u="sng" dirty="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a:p>
            <a:pPr marL="0" indent="0">
              <a:buNone/>
            </a:pPr>
            <a:endParaRPr lang="en-US" sz="2000" u="sng" dirty="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4419600" cy="212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352800"/>
            <a:ext cx="4267200" cy="274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86" y="3352800"/>
            <a:ext cx="3875314" cy="289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240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mj-lt"/>
                <a:cs typeface="Times New Roman" pitchFamily="18" charset="0"/>
              </a:rPr>
              <a:t> </a:t>
            </a:r>
            <a:r>
              <a:rPr lang="en-US" sz="2400" b="1" dirty="0" smtClean="0">
                <a:solidFill>
                  <a:srgbClr val="FF0000"/>
                </a:solidFill>
                <a:latin typeface="+mj-lt"/>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000" u="sng" dirty="0" smtClean="0">
                <a:solidFill>
                  <a:srgbClr val="FF0000"/>
                </a:solidFill>
                <a:latin typeface="Times New Roman" pitchFamily="18" charset="0"/>
                <a:cs typeface="Times New Roman" pitchFamily="18" charset="0"/>
              </a:rPr>
              <a:t>a. </a:t>
            </a:r>
            <a:r>
              <a:rPr lang="en-US" sz="2000" u="sng" dirty="0" err="1" smtClean="0">
                <a:solidFill>
                  <a:srgbClr val="FF0000"/>
                </a:solidFill>
                <a:latin typeface="Times New Roman" pitchFamily="18" charset="0"/>
                <a:cs typeface="Times New Roman" pitchFamily="18" charset="0"/>
              </a:rPr>
              <a:t>Thức</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ăn</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cho</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gà</a:t>
            </a:r>
            <a:r>
              <a:rPr lang="en-US" sz="2000" u="sng" dirty="0" smtClean="0">
                <a:solidFill>
                  <a:srgbClr val="FF0000"/>
                </a:solidFill>
                <a:latin typeface="Times New Roman" pitchFamily="18" charset="0"/>
                <a:cs typeface="Times New Roman" pitchFamily="18" charset="0"/>
              </a:rPr>
              <a:t>.</a:t>
            </a:r>
          </a:p>
          <a:p>
            <a:pPr marL="0" indent="0">
              <a:buNone/>
            </a:pPr>
            <a:r>
              <a:rPr lang="en-US" sz="2000" dirty="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a:t>
            </a:r>
            <a:r>
              <a:rPr lang="en-US" sz="2000" u="sng" dirty="0" smtClean="0">
                <a:solidFill>
                  <a:srgbClr val="FF0000"/>
                </a:solidFill>
                <a:latin typeface="Times New Roman" pitchFamily="18" charset="0"/>
                <a:cs typeface="Times New Roman" pitchFamily="18" charset="0"/>
              </a:rPr>
              <a:t>b. </a:t>
            </a:r>
            <a:r>
              <a:rPr lang="en-US" sz="2000" u="sng" dirty="0" err="1" smtClean="0">
                <a:solidFill>
                  <a:srgbClr val="FF0000"/>
                </a:solidFill>
                <a:latin typeface="Times New Roman" pitchFamily="18" charset="0"/>
                <a:cs typeface="Times New Roman" pitchFamily="18" charset="0"/>
              </a:rPr>
              <a:t>Chế</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độ</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chăm</a:t>
            </a:r>
            <a:r>
              <a:rPr lang="en-US" sz="2000" u="sng" dirty="0" smtClean="0">
                <a:solidFill>
                  <a:srgbClr val="FF0000"/>
                </a:solidFill>
                <a:latin typeface="Times New Roman" pitchFamily="18" charset="0"/>
                <a:cs typeface="Times New Roman" pitchFamily="18" charset="0"/>
              </a:rPr>
              <a:t> </a:t>
            </a:r>
            <a:r>
              <a:rPr lang="en-US" sz="2000" u="sng" dirty="0" err="1" smtClean="0">
                <a:solidFill>
                  <a:srgbClr val="FF0000"/>
                </a:solidFill>
                <a:latin typeface="Times New Roman" pitchFamily="18" charset="0"/>
                <a:cs typeface="Times New Roman" pitchFamily="18" charset="0"/>
              </a:rPr>
              <a:t>sóc</a:t>
            </a:r>
            <a:r>
              <a:rPr lang="en-US" sz="2000" u="sng" dirty="0" smtClean="0">
                <a:solidFill>
                  <a:srgbClr val="FF0000"/>
                </a:solidFill>
                <a:latin typeface="Times New Roman" pitchFamily="18" charset="0"/>
                <a:cs typeface="Times New Roman" pitchFamily="18" charset="0"/>
              </a:rPr>
              <a:t>.</a:t>
            </a:r>
            <a:endParaRPr lang="en-US" sz="2000" u="sng" dirty="0">
              <a:solidFill>
                <a:srgbClr val="FF0000"/>
              </a:solidFill>
              <a:latin typeface="Times New Roman" pitchFamily="18" charset="0"/>
              <a:cs typeface="Times New Roman" pitchFamily="18" charset="0"/>
            </a:endParaRPr>
          </a:p>
          <a:p>
            <a:pPr marL="0" indent="0">
              <a:buNone/>
            </a:pPr>
            <a:r>
              <a:rPr lang="en-US" altLang="vi-VN" dirty="0" smtClean="0">
                <a:solidFill>
                  <a:srgbClr val="FF6600"/>
                </a:solidFill>
                <a:latin typeface="Times New Roman" pitchFamily="18" charset="0"/>
                <a:cs typeface="Times New Roman" pitchFamily="18" charset="0"/>
                <a:sym typeface="Wingdings" pitchFamily="2" charset="2"/>
              </a:rPr>
              <a:t></a:t>
            </a:r>
            <a:endParaRPr lang="en-US" dirty="0" smtClean="0">
              <a:latin typeface="+mj-lt"/>
            </a:endParaRPr>
          </a:p>
          <a:p>
            <a:pPr marL="0" indent="0">
              <a:buNone/>
            </a:pPr>
            <a:r>
              <a:rPr lang="vi-VN" sz="2400" dirty="0" smtClean="0">
                <a:latin typeface="+mj-lt"/>
              </a:rPr>
              <a:t> </a:t>
            </a:r>
            <a:r>
              <a:rPr lang="vi-VN" dirty="0">
                <a:latin typeface="+mj-lt"/>
              </a:rPr>
              <a:t>Giai đoạn gà con: dùng đèn sưởi ấm thời gian đầu và mùa đông. Thả vườn khi gà được 1 tháng tuổi.</a:t>
            </a:r>
            <a:endParaRPr lang="en-US" u="sng" dirty="0" smtClean="0">
              <a:solidFill>
                <a:srgbClr val="FF0000"/>
              </a:solidFill>
              <a:latin typeface="+mj-lt"/>
              <a:cs typeface="Times New Roman" pitchFamily="18" charset="0"/>
            </a:endParaRPr>
          </a:p>
          <a:p>
            <a:pPr marL="0" indent="0">
              <a:buNone/>
            </a:pPr>
            <a:endParaRPr lang="en-US" sz="2800" u="sng" dirty="0" smtClean="0">
              <a:solidFill>
                <a:srgbClr val="FF0000"/>
              </a:solidFill>
              <a:latin typeface="Times New Roman" pitchFamily="18" charset="0"/>
              <a:cs typeface="Times New Roman" pitchFamily="18" charset="0"/>
            </a:endParaRPr>
          </a:p>
          <a:p>
            <a:pPr marL="0" indent="0">
              <a:buNone/>
            </a:pPr>
            <a:endParaRPr lang="en-US" sz="2000" u="sng" dirty="0" smtClean="0">
              <a:solidFill>
                <a:srgbClr val="FF0000"/>
              </a:solidFill>
              <a:latin typeface="+mj-lt"/>
              <a:cs typeface="Times New Roman" pitchFamily="18" charset="0"/>
            </a:endParaRPr>
          </a:p>
        </p:txBody>
      </p:sp>
    </p:spTree>
    <p:extLst>
      <p:ext uri="{BB962C8B-B14F-4D97-AF65-F5344CB8AC3E}">
        <p14:creationId xmlns:p14="http://schemas.microsoft.com/office/powerpoint/2010/main" val="12331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lnSpcReduction="100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Times New Roman" pitchFamily="18" charset="0"/>
                <a:cs typeface="Times New Roman" pitchFamily="18" charset="0"/>
              </a:rPr>
              <a:t> </a:t>
            </a:r>
            <a:r>
              <a:rPr lang="en-US" sz="2000" b="1" u="sng" dirty="0" smtClean="0">
                <a:solidFill>
                  <a:srgbClr val="00B050"/>
                </a:solidFill>
                <a:latin typeface="Times New Roman" pitchFamily="18" charset="0"/>
                <a:cs typeface="Times New Roman" pitchFamily="18" charset="0"/>
              </a:rPr>
              <a:t>4. </a:t>
            </a:r>
            <a:r>
              <a:rPr lang="en-US" sz="2000" b="1" u="sng" dirty="0" err="1" smtClean="0">
                <a:solidFill>
                  <a:srgbClr val="00B050"/>
                </a:solidFill>
                <a:latin typeface="Times New Roman" pitchFamily="18" charset="0"/>
                <a:cs typeface="Times New Roman" pitchFamily="18" charset="0"/>
              </a:rPr>
              <a:t>Phòng</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và</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trị</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bệnh</a:t>
            </a:r>
            <a:r>
              <a:rPr lang="en-US" sz="2000" u="sng" dirty="0" smtClean="0">
                <a:solidFill>
                  <a:srgbClr val="00B050"/>
                </a:solidFill>
                <a:latin typeface="Times New Roman" pitchFamily="18" charset="0"/>
                <a:cs typeface="Times New Roman" pitchFamily="18" charset="0"/>
              </a:rPr>
              <a:t>.</a:t>
            </a:r>
          </a:p>
          <a:p>
            <a:pPr marL="0" indent="0">
              <a:buNone/>
            </a:pPr>
            <a:endParaRPr lang="en-US" sz="2000" u="sng" dirty="0">
              <a:solidFill>
                <a:srgbClr val="00B050"/>
              </a:solidFill>
              <a:latin typeface="Times New Roman" pitchFamily="18" charset="0"/>
              <a:cs typeface="Times New Roman" pitchFamily="18" charset="0"/>
            </a:endParaRPr>
          </a:p>
          <a:p>
            <a:pPr marL="0" indent="0">
              <a:buNone/>
            </a:pPr>
            <a:endParaRPr lang="en-US" sz="2000" u="sng" dirty="0" smtClean="0">
              <a:solidFill>
                <a:srgbClr val="00B050"/>
              </a:solidFill>
              <a:latin typeface="Times New Roman" pitchFamily="18" charset="0"/>
              <a:cs typeface="Times New Roman" pitchFamily="18" charset="0"/>
            </a:endParaRPr>
          </a:p>
          <a:p>
            <a:pPr marL="0" indent="0">
              <a:buNone/>
            </a:pPr>
            <a:endParaRPr lang="en-US" sz="2000" u="sng" dirty="0">
              <a:solidFill>
                <a:srgbClr val="00B050"/>
              </a:solidFill>
              <a:latin typeface="Times New Roman" pitchFamily="18" charset="0"/>
              <a:cs typeface="Times New Roman" pitchFamily="18" charset="0"/>
            </a:endParaRPr>
          </a:p>
          <a:p>
            <a:pPr marL="0" indent="0">
              <a:buNone/>
            </a:pPr>
            <a:endParaRPr lang="en-US" sz="2000" u="sng" dirty="0" smtClean="0">
              <a:solidFill>
                <a:srgbClr val="00B050"/>
              </a:solidFill>
              <a:latin typeface="Times New Roman" pitchFamily="18" charset="0"/>
              <a:cs typeface="Times New Roman" pitchFamily="18" charset="0"/>
            </a:endParaRPr>
          </a:p>
          <a:p>
            <a:pPr marL="0" indent="0">
              <a:buNone/>
            </a:pPr>
            <a:endParaRPr lang="en-US" sz="2000" u="sng" dirty="0">
              <a:solidFill>
                <a:srgbClr val="00B050"/>
              </a:solidFill>
              <a:latin typeface="Times New Roman" pitchFamily="18" charset="0"/>
              <a:cs typeface="Times New Roman" pitchFamily="18" charset="0"/>
            </a:endParaRPr>
          </a:p>
          <a:p>
            <a:pPr marL="0" indent="0">
              <a:buNone/>
            </a:pPr>
            <a:endParaRPr lang="en-US" sz="2000" u="sng" dirty="0" smtClean="0">
              <a:solidFill>
                <a:srgbClr val="00B050"/>
              </a:solidFill>
              <a:latin typeface="Times New Roman" pitchFamily="18" charset="0"/>
              <a:cs typeface="Times New Roman" pitchFamily="18" charset="0"/>
            </a:endParaRPr>
          </a:p>
          <a:p>
            <a:pPr marL="0" indent="0">
              <a:buNone/>
            </a:pPr>
            <a:endParaRPr lang="en-US" sz="2000" u="sng" dirty="0">
              <a:solidFill>
                <a:srgbClr val="00B050"/>
              </a:solidFill>
              <a:latin typeface="Times New Roman" pitchFamily="18" charset="0"/>
              <a:cs typeface="Times New Roman" pitchFamily="18" charset="0"/>
            </a:endParaRPr>
          </a:p>
          <a:p>
            <a:pPr marL="0" indent="0">
              <a:buNone/>
            </a:pPr>
            <a:r>
              <a:rPr lang="vi-VN" sz="2400" b="1" dirty="0" smtClean="0">
                <a:solidFill>
                  <a:srgbClr val="FF0000"/>
                </a:solidFill>
                <a:latin typeface="+mj-lt"/>
              </a:rPr>
              <a:t>Câu </a:t>
            </a:r>
            <a:r>
              <a:rPr lang="vi-VN" sz="2400" b="1" dirty="0">
                <a:solidFill>
                  <a:srgbClr val="FF0000"/>
                </a:solidFill>
                <a:latin typeface="+mj-lt"/>
              </a:rPr>
              <a:t>9.</a:t>
            </a:r>
            <a:r>
              <a:rPr lang="vi-VN" sz="2400" dirty="0">
                <a:solidFill>
                  <a:srgbClr val="FF0000"/>
                </a:solidFill>
                <a:latin typeface="+mj-lt"/>
              </a:rPr>
              <a:t> Ở mỗi trường hợp trong Hình </a:t>
            </a:r>
            <a:r>
              <a:rPr lang="en-US" sz="2400" dirty="0" err="1" smtClean="0">
                <a:solidFill>
                  <a:srgbClr val="FF0000"/>
                </a:solidFill>
                <a:latin typeface="+mj-lt"/>
              </a:rPr>
              <a:t>trên</a:t>
            </a:r>
            <a:r>
              <a:rPr lang="vi-VN" sz="2400" dirty="0" smtClean="0">
                <a:solidFill>
                  <a:srgbClr val="FF0000"/>
                </a:solidFill>
                <a:latin typeface="+mj-lt"/>
              </a:rPr>
              <a:t>, </a:t>
            </a:r>
            <a:r>
              <a:rPr lang="vi-VN" sz="2400" dirty="0">
                <a:solidFill>
                  <a:srgbClr val="FF0000"/>
                </a:solidFill>
                <a:latin typeface="+mj-lt"/>
              </a:rPr>
              <a:t>người chăn nuôi đã làm công việc gì để phòng và trị bệnh cho gà</a:t>
            </a:r>
            <a:r>
              <a:rPr lang="vi-VN" sz="2400" dirty="0" smtClean="0">
                <a:solidFill>
                  <a:srgbClr val="FF0000"/>
                </a:solidFill>
                <a:latin typeface="+mj-lt"/>
              </a:rPr>
              <a:t>?</a:t>
            </a:r>
            <a:endParaRPr lang="en-US" sz="2400" dirty="0" smtClean="0">
              <a:solidFill>
                <a:srgbClr val="FF0000"/>
              </a:solidFill>
              <a:latin typeface="+mj-lt"/>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Khử</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trại</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vaccine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a:t>
            </a:r>
            <a:endParaRPr lang="en-US" sz="2400" dirty="0">
              <a:latin typeface="Times New Roman" pitchFamily="18" charset="0"/>
              <a:cs typeface="Times New Roman" pitchFamily="18" charset="0"/>
            </a:endParaRPr>
          </a:p>
          <a:p>
            <a:pPr marL="0" indent="0">
              <a:buNone/>
            </a:pPr>
            <a:endParaRPr lang="en-US" sz="2400" u="sng" dirty="0" smtClean="0">
              <a:solidFill>
                <a:srgbClr val="FF0000"/>
              </a:solidFill>
              <a:latin typeface="+mj-lt"/>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929" y="2601686"/>
            <a:ext cx="3733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929" y="563336"/>
            <a:ext cx="35814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3657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6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1000"/>
                                        <p:tgtEl>
                                          <p:spTgt spid="3">
                                            <p:txEl>
                                              <p:pRg st="13" end="13"/>
                                            </p:txEl>
                                          </p:spTgt>
                                        </p:tgtEl>
                                      </p:cBhvr>
                                    </p:animEffect>
                                    <p:anim calcmode="lin" valueType="num">
                                      <p:cBhvr>
                                        <p:cTn id="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4" end="14"/>
                                            </p:txEl>
                                          </p:spTgt>
                                        </p:tgtEl>
                                        <p:attrNameLst>
                                          <p:attrName>style.visibility</p:attrName>
                                        </p:attrNameLst>
                                      </p:cBhvr>
                                      <p:to>
                                        <p:strVal val="visible"/>
                                      </p:to>
                                    </p:set>
                                    <p:animEffect transition="in" filter="fade">
                                      <p:cBhvr>
                                        <p:cTn id="14" dur="1000"/>
                                        <p:tgtEl>
                                          <p:spTgt spid="3">
                                            <p:txEl>
                                              <p:pRg st="14" end="14"/>
                                            </p:txEl>
                                          </p:spTgt>
                                        </p:tgtEl>
                                      </p:cBhvr>
                                    </p:animEffect>
                                    <p:anim calcmode="lin" valueType="num">
                                      <p:cBhvr>
                                        <p:cTn id="1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Effect transition="in" filter="fade">
                                      <p:cBhvr>
                                        <p:cTn id="19" dur="1000"/>
                                        <p:tgtEl>
                                          <p:spTgt spid="3">
                                            <p:txEl>
                                              <p:pRg st="15" end="15"/>
                                            </p:txEl>
                                          </p:spTgt>
                                        </p:tgtEl>
                                      </p:cBhvr>
                                    </p:animEffect>
                                    <p:anim calcmode="lin" valueType="num">
                                      <p:cBhvr>
                                        <p:cTn id="2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Times New Roman" pitchFamily="18" charset="0"/>
                <a:cs typeface="Times New Roman" pitchFamily="18" charset="0"/>
              </a:rPr>
              <a:t> </a:t>
            </a:r>
            <a:r>
              <a:rPr lang="en-US" sz="2000" b="1" u="sng" dirty="0" smtClean="0">
                <a:solidFill>
                  <a:srgbClr val="00B050"/>
                </a:solidFill>
                <a:latin typeface="Times New Roman" pitchFamily="18" charset="0"/>
                <a:cs typeface="Times New Roman" pitchFamily="18" charset="0"/>
              </a:rPr>
              <a:t>4. </a:t>
            </a:r>
            <a:r>
              <a:rPr lang="en-US" sz="2000" b="1" u="sng" dirty="0" err="1" smtClean="0">
                <a:solidFill>
                  <a:srgbClr val="00B050"/>
                </a:solidFill>
                <a:latin typeface="Times New Roman" pitchFamily="18" charset="0"/>
                <a:cs typeface="Times New Roman" pitchFamily="18" charset="0"/>
              </a:rPr>
              <a:t>Phòng</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và</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trị</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bệnh</a:t>
            </a:r>
            <a:r>
              <a:rPr lang="en-US" sz="2000" u="sng" dirty="0" smtClean="0">
                <a:solidFill>
                  <a:srgbClr val="00B050"/>
                </a:solidFill>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Khử</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trại</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vaccine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a:t>
            </a:r>
            <a:endParaRPr lang="en-US" sz="2400" dirty="0">
              <a:latin typeface="Times New Roman" pitchFamily="18" charset="0"/>
              <a:cs typeface="Times New Roman" pitchFamily="18" charset="0"/>
            </a:endParaRPr>
          </a:p>
          <a:p>
            <a:pPr marL="0" indent="0">
              <a:buNone/>
            </a:pPr>
            <a:endParaRPr lang="en-US" sz="2400" u="sng" dirty="0" smtClean="0">
              <a:solidFill>
                <a:srgbClr val="FF0000"/>
              </a:solidFill>
              <a:latin typeface="+mj-lt"/>
              <a:cs typeface="Times New Roman" pitchFamily="18" charset="0"/>
            </a:endParaRPr>
          </a:p>
        </p:txBody>
      </p:sp>
    </p:spTree>
    <p:extLst>
      <p:ext uri="{BB962C8B-B14F-4D97-AF65-F5344CB8AC3E}">
        <p14:creationId xmlns:p14="http://schemas.microsoft.com/office/powerpoint/2010/main" val="10074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85000" lnSpcReduction="200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Times New Roman" pitchFamily="18" charset="0"/>
                <a:cs typeface="Times New Roman" pitchFamily="18" charset="0"/>
              </a:rPr>
              <a:t> </a:t>
            </a:r>
            <a:r>
              <a:rPr lang="en-US" sz="2000" b="1" u="sng" dirty="0" smtClean="0">
                <a:solidFill>
                  <a:srgbClr val="00B050"/>
                </a:solidFill>
                <a:latin typeface="Times New Roman" pitchFamily="18" charset="0"/>
                <a:cs typeface="Times New Roman" pitchFamily="18" charset="0"/>
              </a:rPr>
              <a:t>4. </a:t>
            </a:r>
            <a:r>
              <a:rPr lang="en-US" sz="2000" b="1" u="sng" dirty="0" err="1" smtClean="0">
                <a:solidFill>
                  <a:srgbClr val="00B050"/>
                </a:solidFill>
                <a:latin typeface="Times New Roman" pitchFamily="18" charset="0"/>
                <a:cs typeface="Times New Roman" pitchFamily="18" charset="0"/>
              </a:rPr>
              <a:t>Phòng</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và</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trị</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bệnh</a:t>
            </a:r>
            <a:r>
              <a:rPr lang="en-US" sz="2000" u="sng" dirty="0" smtClean="0">
                <a:solidFill>
                  <a:srgbClr val="00B050"/>
                </a:solidFill>
                <a:latin typeface="Times New Roman" pitchFamily="18" charset="0"/>
                <a:cs typeface="Times New Roman" pitchFamily="18" charset="0"/>
              </a:rPr>
              <a:t>.</a:t>
            </a:r>
          </a:p>
          <a:p>
            <a:pPr marL="0" indent="0">
              <a:buNone/>
            </a:pPr>
            <a:r>
              <a:rPr lang="vi-VN" sz="2400" b="1" dirty="0">
                <a:solidFill>
                  <a:srgbClr val="FF0000"/>
                </a:solidFill>
                <a:latin typeface="+mj-lt"/>
              </a:rPr>
              <a:t>Câu 10.</a:t>
            </a:r>
            <a:r>
              <a:rPr lang="vi-VN" sz="2400" dirty="0">
                <a:solidFill>
                  <a:srgbClr val="FF0000"/>
                </a:solidFill>
                <a:latin typeface="+mj-lt"/>
              </a:rPr>
              <a:t> Giữa phòng và trị bệnh cho gà nuôi, theo em công tác nào quan trọng hơn? Vì </a:t>
            </a:r>
            <a:r>
              <a:rPr lang="vi-VN" sz="2400" dirty="0" smtClean="0">
                <a:solidFill>
                  <a:srgbClr val="FF0000"/>
                </a:solidFill>
                <a:latin typeface="+mj-lt"/>
              </a:rPr>
              <a:t>sao</a:t>
            </a:r>
            <a:r>
              <a:rPr lang="en-US" sz="2400" dirty="0">
                <a:solidFill>
                  <a:srgbClr val="FF0000"/>
                </a:solidFill>
                <a:latin typeface="+mj-lt"/>
              </a:rPr>
              <a:t>?</a:t>
            </a:r>
            <a:endParaRPr lang="vi-VN" sz="2400" dirty="0">
              <a:solidFill>
                <a:srgbClr val="FF0000"/>
              </a:solidFill>
              <a:latin typeface="+mj-lt"/>
            </a:endParaRPr>
          </a:p>
          <a:p>
            <a:pPr marL="0" indent="0">
              <a:buNone/>
            </a:pPr>
            <a:r>
              <a:rPr lang="vi-VN" sz="3000" dirty="0">
                <a:latin typeface="+mj-lt"/>
              </a:rPr>
              <a:t>Giữa phòng và trị bệnh cho gà, em thấy công tác phòng bệnh là quan trọng hơn vì người ta thường có câu phòng bệnh tốt hơn chữa bệnh. Phòng bệnh thì người nuôi sẽ chủ động được. Phòng bệnh thì sẽ đỡ tốn công sức, tiền của và thời gian hơn, nếu để gà mắc bệnh có nhiều loại bệnh rất khó chữa và rất có khả năng không chữa khỏi hoặc để lại di chứng sau này. Nếu ta phòng bệnh tốt cho vật nuôi thì vật nuôi sẽ cho sản phẩm chất lượng cao, số lượng nhiều, ngoài ra chi phí phòng bệnh sẽ thấp hơn chi phí chữa bệnh. Nếu vật nuôi bị bệnh, ta phải dùng thuốc chữa bệnh, ngoài ra nếu quá nặng vật nuôi sẽ chết, gây ảnh hưởng lớn đến kinh tế, ngoài ra bệnh có thể lây lan ra toàn bộ vật nuôi gây thiệt hại rất lớn.</a:t>
            </a:r>
          </a:p>
          <a:p>
            <a:pPr marL="0" indent="0">
              <a:buNone/>
            </a:pPr>
            <a:endParaRPr lang="en-US" sz="2000" u="sng"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0074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925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Times New Roman" pitchFamily="18" charset="0"/>
                <a:cs typeface="Times New Roman" pitchFamily="18" charset="0"/>
              </a:rPr>
              <a:t> </a:t>
            </a:r>
            <a:r>
              <a:rPr lang="en-US" sz="2000" b="1" u="sng" dirty="0" smtClean="0">
                <a:solidFill>
                  <a:srgbClr val="00B050"/>
                </a:solidFill>
                <a:latin typeface="Times New Roman" pitchFamily="18" charset="0"/>
                <a:cs typeface="Times New Roman" pitchFamily="18" charset="0"/>
              </a:rPr>
              <a:t>4. </a:t>
            </a:r>
            <a:r>
              <a:rPr lang="en-US" sz="2000" b="1" u="sng" dirty="0" err="1" smtClean="0">
                <a:solidFill>
                  <a:srgbClr val="00B050"/>
                </a:solidFill>
                <a:latin typeface="Times New Roman" pitchFamily="18" charset="0"/>
                <a:cs typeface="Times New Roman" pitchFamily="18" charset="0"/>
              </a:rPr>
              <a:t>Phòng</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và</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trị</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bệnh</a:t>
            </a:r>
            <a:r>
              <a:rPr lang="en-US" sz="2000" u="sng" dirty="0" smtClean="0">
                <a:solidFill>
                  <a:srgbClr val="00B050"/>
                </a:solidFill>
                <a:latin typeface="Times New Roman" pitchFamily="18" charset="0"/>
                <a:cs typeface="Times New Roman" pitchFamily="18" charset="0"/>
              </a:rPr>
              <a:t>.</a:t>
            </a:r>
          </a:p>
          <a:p>
            <a:pPr marL="0" indent="0">
              <a:buNone/>
            </a:pPr>
            <a:r>
              <a:rPr lang="en-US" sz="2000" u="sng" dirty="0">
                <a:solidFill>
                  <a:srgbClr val="00B05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việc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p>
          <a:p>
            <a:pPr marL="0" indent="0">
              <a:buNone/>
            </a:pPr>
            <a:r>
              <a:rPr lang="vi-VN" sz="2400" dirty="0">
                <a:latin typeface="+mj-lt"/>
              </a:rPr>
              <a:t>* Phòng bệnh:</a:t>
            </a:r>
          </a:p>
          <a:p>
            <a:pPr marL="0" indent="0">
              <a:buNone/>
            </a:pPr>
            <a:r>
              <a:rPr lang="vi-VN" sz="2400" dirty="0">
                <a:latin typeface="+mj-lt"/>
              </a:rPr>
              <a:t>- Giữ chuồng trại luôn sạch sẽ, khô ráo, thoáng mát</a:t>
            </a:r>
          </a:p>
          <a:p>
            <a:pPr marL="0" indent="0">
              <a:buNone/>
            </a:pPr>
            <a:r>
              <a:rPr lang="en-US" sz="2400" dirty="0" smtClean="0">
                <a:latin typeface="+mj-lt"/>
              </a:rPr>
              <a:t>- </a:t>
            </a:r>
            <a:r>
              <a:rPr lang="vi-VN" sz="2400" dirty="0" smtClean="0">
                <a:latin typeface="+mj-lt"/>
              </a:rPr>
              <a:t>Tiêm </a:t>
            </a:r>
            <a:r>
              <a:rPr lang="vi-VN" sz="2400" dirty="0">
                <a:latin typeface="+mj-lt"/>
              </a:rPr>
              <a:t>phòng đầy đủ</a:t>
            </a:r>
          </a:p>
          <a:p>
            <a:pPr marL="0" indent="0">
              <a:buNone/>
            </a:pPr>
            <a:r>
              <a:rPr lang="vi-VN" sz="2400" dirty="0">
                <a:latin typeface="+mj-lt"/>
              </a:rPr>
              <a:t>- Cung cấp đủ chất dinh dưỡng.</a:t>
            </a:r>
          </a:p>
          <a:p>
            <a:pPr marL="0" indent="0">
              <a:buNone/>
            </a:pPr>
            <a:r>
              <a:rPr lang="vi-VN" sz="2400" dirty="0">
                <a:latin typeface="+mj-lt"/>
              </a:rPr>
              <a:t>* Trị bệnh:</a:t>
            </a:r>
          </a:p>
          <a:p>
            <a:pPr marL="0" indent="0">
              <a:buNone/>
            </a:pPr>
            <a:r>
              <a:rPr lang="vi-VN" sz="2400" dirty="0">
                <a:latin typeface="+mj-lt"/>
              </a:rPr>
              <a:t>- Báo cho cán bộ y tế khi gà có triệu chứng</a:t>
            </a:r>
          </a:p>
          <a:p>
            <a:pPr marL="0" indent="0">
              <a:buNone/>
            </a:pPr>
            <a:r>
              <a:rPr lang="vi-VN" sz="2400" dirty="0">
                <a:latin typeface="+mj-lt"/>
              </a:rPr>
              <a:t>- Tách riêng gà bệnh và bổ sung dinh dưỡng, vitamin</a:t>
            </a:r>
          </a:p>
          <a:p>
            <a:pPr marL="0" indent="0">
              <a:buNone/>
            </a:pPr>
            <a:r>
              <a:rPr lang="vi-VN" sz="2400" dirty="0">
                <a:latin typeface="+mj-lt"/>
              </a:rPr>
              <a:t>- Dọn vệ sinh sạch sẽ, khử trùng chuồng nuôi và môi trường xung quanh.</a:t>
            </a:r>
          </a:p>
          <a:p>
            <a:pPr marL="0" indent="0">
              <a:buNone/>
            </a:pPr>
            <a:endParaRPr lang="en-US" sz="2400" u="sng" dirty="0" smtClean="0">
              <a:solidFill>
                <a:srgbClr val="00B050"/>
              </a:solidFill>
              <a:latin typeface="+mj-lt"/>
              <a:cs typeface="Times New Roman" pitchFamily="18" charset="0"/>
            </a:endParaRPr>
          </a:p>
        </p:txBody>
      </p:sp>
    </p:spTree>
    <p:extLst>
      <p:ext uri="{BB962C8B-B14F-4D97-AF65-F5344CB8AC3E}">
        <p14:creationId xmlns:p14="http://schemas.microsoft.com/office/powerpoint/2010/main" val="15326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1000"/>
                                        <p:tgtEl>
                                          <p:spTgt spid="3">
                                            <p:txEl>
                                              <p:pRg st="9" end="9"/>
                                            </p:txEl>
                                          </p:spTgt>
                                        </p:tgtEl>
                                      </p:cBhvr>
                                    </p:animEffect>
                                    <p:anim calcmode="lin" valueType="num">
                                      <p:cBhvr>
                                        <p:cTn id="2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1000"/>
                                        <p:tgtEl>
                                          <p:spTgt spid="3">
                                            <p:txEl>
                                              <p:pRg st="10" end="10"/>
                                            </p:txEl>
                                          </p:spTgt>
                                        </p:tgtEl>
                                      </p:cBhvr>
                                    </p:animEffect>
                                    <p:anim calcmode="lin" valueType="num">
                                      <p:cBhvr>
                                        <p:cTn id="3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anim calcmode="lin" valueType="num">
                                      <p:cBhvr>
                                        <p:cTn id="4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1000"/>
                                        <p:tgtEl>
                                          <p:spTgt spid="3">
                                            <p:txEl>
                                              <p:pRg st="14" end="14"/>
                                            </p:txEl>
                                          </p:spTgt>
                                        </p:tgtEl>
                                      </p:cBhvr>
                                    </p:animEffect>
                                    <p:anim calcmode="lin" valueType="num">
                                      <p:cBhvr>
                                        <p:cTn id="5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925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1800" b="1" dirty="0" smtClean="0">
                <a:solidFill>
                  <a:srgbClr val="FF0000"/>
                </a:solidFill>
                <a:latin typeface="+mj-lt"/>
                <a:cs typeface="Times New Roman" pitchFamily="18" charset="0"/>
              </a:rPr>
              <a:t>  </a:t>
            </a:r>
            <a:r>
              <a:rPr lang="en-US" sz="1800" b="1" u="sng" dirty="0" smtClean="0">
                <a:solidFill>
                  <a:srgbClr val="00B050"/>
                </a:solidFill>
                <a:latin typeface="Times New Roman" pitchFamily="18" charset="0"/>
                <a:cs typeface="Times New Roman" pitchFamily="18" charset="0"/>
              </a:rPr>
              <a:t>2.Chọn </a:t>
            </a:r>
            <a:r>
              <a:rPr lang="en-US" sz="1800" b="1" u="sng" dirty="0" err="1" smtClean="0">
                <a:solidFill>
                  <a:srgbClr val="00B050"/>
                </a:solidFill>
                <a:latin typeface="Times New Roman" pitchFamily="18" charset="0"/>
                <a:cs typeface="Times New Roman" pitchFamily="18" charset="0"/>
              </a:rPr>
              <a:t>gà</a:t>
            </a:r>
            <a:r>
              <a:rPr lang="en-US" sz="1800" b="1" u="sng" dirty="0" smtClean="0">
                <a:solidFill>
                  <a:srgbClr val="00B050"/>
                </a:solidFill>
                <a:latin typeface="Times New Roman" pitchFamily="18" charset="0"/>
                <a:cs typeface="Times New Roman" pitchFamily="18" charset="0"/>
              </a:rPr>
              <a:t> </a:t>
            </a:r>
            <a:r>
              <a:rPr lang="en-US" sz="1800" b="1" u="sng" dirty="0" err="1" smtClean="0">
                <a:solidFill>
                  <a:srgbClr val="00B050"/>
                </a:solidFill>
                <a:latin typeface="Times New Roman" pitchFamily="18" charset="0"/>
                <a:cs typeface="Times New Roman" pitchFamily="18" charset="0"/>
              </a:rPr>
              <a:t>giống</a:t>
            </a:r>
            <a:r>
              <a:rPr lang="en-US" sz="1800" b="1" u="sng" dirty="0" smtClean="0">
                <a:solidFill>
                  <a:srgbClr val="00B050"/>
                </a:solidFill>
                <a:latin typeface="Times New Roman" pitchFamily="18" charset="0"/>
                <a:cs typeface="Times New Roman" pitchFamily="18" charset="0"/>
              </a:rPr>
              <a:t>.</a:t>
            </a:r>
          </a:p>
          <a:p>
            <a:pPr marL="0" indent="0">
              <a:buNone/>
            </a:pPr>
            <a:r>
              <a:rPr lang="en-US" sz="1800" b="1" dirty="0">
                <a:solidFill>
                  <a:srgbClr val="00B050"/>
                </a:solidFill>
                <a:latin typeface="Times New Roman" pitchFamily="18" charset="0"/>
                <a:cs typeface="Times New Roman" pitchFamily="18" charset="0"/>
              </a:rPr>
              <a:t> </a:t>
            </a:r>
            <a:r>
              <a:rPr lang="en-US" sz="1800" b="1" dirty="0" smtClean="0">
                <a:solidFill>
                  <a:srgbClr val="00B050"/>
                </a:solidFill>
                <a:latin typeface="Times New Roman" pitchFamily="18" charset="0"/>
                <a:cs typeface="Times New Roman" pitchFamily="18" charset="0"/>
              </a:rPr>
              <a:t> 3. </a:t>
            </a:r>
            <a:r>
              <a:rPr lang="en-US" sz="1800" b="1" dirty="0" err="1" smtClean="0">
                <a:solidFill>
                  <a:srgbClr val="00B050"/>
                </a:solidFill>
                <a:latin typeface="Times New Roman" pitchFamily="18" charset="0"/>
                <a:cs typeface="Times New Roman" pitchFamily="18" charset="0"/>
              </a:rPr>
              <a:t>Kĩ</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thuật</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nuôi</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dưỡng</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chăm</a:t>
            </a:r>
            <a:r>
              <a:rPr lang="en-US" sz="1800" b="1" dirty="0" smtClean="0">
                <a:solidFill>
                  <a:srgbClr val="00B050"/>
                </a:solidFill>
                <a:latin typeface="Times New Roman" pitchFamily="18" charset="0"/>
                <a:cs typeface="Times New Roman" pitchFamily="18" charset="0"/>
              </a:rPr>
              <a:t> </a:t>
            </a:r>
            <a:r>
              <a:rPr lang="en-US" sz="1800" b="1" dirty="0" err="1" smtClean="0">
                <a:solidFill>
                  <a:srgbClr val="00B050"/>
                </a:solidFill>
                <a:latin typeface="Times New Roman" pitchFamily="18" charset="0"/>
                <a:cs typeface="Times New Roman" pitchFamily="18" charset="0"/>
              </a:rPr>
              <a:t>sóc</a:t>
            </a:r>
            <a:r>
              <a:rPr lang="en-US" sz="1800" b="1" dirty="0" smtClean="0">
                <a:solidFill>
                  <a:srgbClr val="00B050"/>
                </a:solidFill>
                <a:latin typeface="Times New Roman" pitchFamily="18" charset="0"/>
                <a:cs typeface="Times New Roman" pitchFamily="18" charset="0"/>
              </a:rPr>
              <a:t>.</a:t>
            </a:r>
          </a:p>
          <a:p>
            <a:pPr marL="0" indent="0">
              <a:buNone/>
            </a:pPr>
            <a:r>
              <a:rPr lang="en-US" sz="2400" b="1" dirty="0">
                <a:solidFill>
                  <a:srgbClr val="FF0000"/>
                </a:solidFill>
                <a:latin typeface="Times New Roman" pitchFamily="18" charset="0"/>
                <a:cs typeface="Times New Roman" pitchFamily="18" charset="0"/>
              </a:rPr>
              <a:t> </a:t>
            </a:r>
            <a:r>
              <a:rPr lang="en-US" sz="2000" b="1" u="sng" dirty="0" smtClean="0">
                <a:solidFill>
                  <a:srgbClr val="00B050"/>
                </a:solidFill>
                <a:latin typeface="Times New Roman" pitchFamily="18" charset="0"/>
                <a:cs typeface="Times New Roman" pitchFamily="18" charset="0"/>
              </a:rPr>
              <a:t>4. </a:t>
            </a:r>
            <a:r>
              <a:rPr lang="en-US" sz="2000" b="1" u="sng" dirty="0" err="1" smtClean="0">
                <a:solidFill>
                  <a:srgbClr val="00B050"/>
                </a:solidFill>
                <a:latin typeface="Times New Roman" pitchFamily="18" charset="0"/>
                <a:cs typeface="Times New Roman" pitchFamily="18" charset="0"/>
              </a:rPr>
              <a:t>Phòng</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và</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trị</a:t>
            </a:r>
            <a:r>
              <a:rPr lang="en-US" sz="2000" b="1" u="sng" dirty="0" smtClean="0">
                <a:solidFill>
                  <a:srgbClr val="00B050"/>
                </a:solidFill>
                <a:latin typeface="Times New Roman" pitchFamily="18" charset="0"/>
                <a:cs typeface="Times New Roman" pitchFamily="18" charset="0"/>
              </a:rPr>
              <a:t> </a:t>
            </a:r>
            <a:r>
              <a:rPr lang="en-US" sz="2000" b="1" u="sng" dirty="0" err="1" smtClean="0">
                <a:solidFill>
                  <a:srgbClr val="00B050"/>
                </a:solidFill>
                <a:latin typeface="Times New Roman" pitchFamily="18" charset="0"/>
                <a:cs typeface="Times New Roman" pitchFamily="18" charset="0"/>
              </a:rPr>
              <a:t>bệnh</a:t>
            </a:r>
            <a:r>
              <a:rPr lang="en-US" sz="2000" u="sng" dirty="0" smtClean="0">
                <a:solidFill>
                  <a:srgbClr val="00B050"/>
                </a:solidFill>
                <a:latin typeface="Times New Roman" pitchFamily="18" charset="0"/>
                <a:cs typeface="Times New Roman" pitchFamily="18" charset="0"/>
              </a:rPr>
              <a:t>.</a:t>
            </a:r>
          </a:p>
          <a:p>
            <a:pPr marL="0" indent="0">
              <a:buNone/>
            </a:pPr>
            <a:r>
              <a:rPr lang="en-US" sz="2000" u="sng" dirty="0">
                <a:solidFill>
                  <a:srgbClr val="00B05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p>
          <a:p>
            <a:pPr marL="0" indent="0">
              <a:buNone/>
            </a:pPr>
            <a:r>
              <a:rPr lang="vi-VN" sz="2400" dirty="0">
                <a:latin typeface="+mj-lt"/>
              </a:rPr>
              <a:t>* Phòng bệnh:</a:t>
            </a:r>
          </a:p>
          <a:p>
            <a:pPr marL="0" indent="0">
              <a:buNone/>
            </a:pPr>
            <a:r>
              <a:rPr lang="vi-VN" sz="2400" dirty="0">
                <a:latin typeface="+mj-lt"/>
              </a:rPr>
              <a:t>- Giữ chuồng trại luôn sạch sẽ, khô ráo, thoáng mát</a:t>
            </a:r>
          </a:p>
          <a:p>
            <a:pPr marL="0" indent="0">
              <a:buNone/>
            </a:pPr>
            <a:r>
              <a:rPr lang="en-US" sz="2400" dirty="0" smtClean="0">
                <a:latin typeface="+mj-lt"/>
              </a:rPr>
              <a:t>- </a:t>
            </a:r>
            <a:r>
              <a:rPr lang="vi-VN" sz="2400" dirty="0" smtClean="0">
                <a:latin typeface="+mj-lt"/>
              </a:rPr>
              <a:t>Tiêm </a:t>
            </a:r>
            <a:r>
              <a:rPr lang="vi-VN" sz="2400" dirty="0">
                <a:latin typeface="+mj-lt"/>
              </a:rPr>
              <a:t>phòng đầy đủ</a:t>
            </a:r>
          </a:p>
          <a:p>
            <a:pPr marL="0" indent="0">
              <a:buNone/>
            </a:pPr>
            <a:r>
              <a:rPr lang="vi-VN" sz="2400" dirty="0">
                <a:latin typeface="+mj-lt"/>
              </a:rPr>
              <a:t>- Cung cấp đủ chất dinh dưỡng.</a:t>
            </a:r>
          </a:p>
          <a:p>
            <a:pPr marL="0" indent="0">
              <a:buNone/>
            </a:pPr>
            <a:r>
              <a:rPr lang="vi-VN" sz="2400" dirty="0">
                <a:latin typeface="+mj-lt"/>
              </a:rPr>
              <a:t>* Trị bệnh:</a:t>
            </a:r>
          </a:p>
          <a:p>
            <a:pPr marL="0" indent="0">
              <a:buNone/>
            </a:pPr>
            <a:r>
              <a:rPr lang="vi-VN" sz="2400" dirty="0">
                <a:latin typeface="+mj-lt"/>
              </a:rPr>
              <a:t>- Báo cho cán bộ y tế khi gà có triệu chứng</a:t>
            </a:r>
          </a:p>
          <a:p>
            <a:pPr marL="0" indent="0">
              <a:buNone/>
            </a:pPr>
            <a:r>
              <a:rPr lang="vi-VN" sz="2400" dirty="0">
                <a:latin typeface="+mj-lt"/>
              </a:rPr>
              <a:t>- Tách riêng gà bệnh và bổ sung dinh dưỡng, vitamin</a:t>
            </a:r>
          </a:p>
          <a:p>
            <a:pPr marL="0" indent="0">
              <a:buNone/>
            </a:pPr>
            <a:r>
              <a:rPr lang="vi-VN" sz="2400" dirty="0">
                <a:latin typeface="+mj-lt"/>
              </a:rPr>
              <a:t>- Dọn vệ sinh sạch sẽ, khử trùng chuồng nuôi và môi trường xung quanh.</a:t>
            </a:r>
          </a:p>
          <a:p>
            <a:pPr marL="0" indent="0">
              <a:buNone/>
            </a:pPr>
            <a:endParaRPr lang="en-US" sz="2400" u="sng" dirty="0" smtClean="0">
              <a:solidFill>
                <a:srgbClr val="00B050"/>
              </a:solidFill>
              <a:latin typeface="+mj-lt"/>
              <a:cs typeface="Times New Roman" pitchFamily="18" charset="0"/>
            </a:endParaRPr>
          </a:p>
        </p:txBody>
      </p:sp>
    </p:spTree>
    <p:extLst>
      <p:ext uri="{BB962C8B-B14F-4D97-AF65-F5344CB8AC3E}">
        <p14:creationId xmlns:p14="http://schemas.microsoft.com/office/powerpoint/2010/main" val="36157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1000"/>
                                        <p:tgtEl>
                                          <p:spTgt spid="3">
                                            <p:txEl>
                                              <p:pRg st="9" end="9"/>
                                            </p:txEl>
                                          </p:spTgt>
                                        </p:tgtEl>
                                      </p:cBhvr>
                                    </p:animEffect>
                                    <p:anim calcmode="lin" valueType="num">
                                      <p:cBhvr>
                                        <p:cTn id="2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1000"/>
                                        <p:tgtEl>
                                          <p:spTgt spid="3">
                                            <p:txEl>
                                              <p:pRg st="10" end="10"/>
                                            </p:txEl>
                                          </p:spTgt>
                                        </p:tgtEl>
                                      </p:cBhvr>
                                    </p:animEffect>
                                    <p:anim calcmode="lin" valueType="num">
                                      <p:cBhvr>
                                        <p:cTn id="3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anim calcmode="lin" valueType="num">
                                      <p:cBhvr>
                                        <p:cTn id="4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1000"/>
                                        <p:tgtEl>
                                          <p:spTgt spid="3">
                                            <p:txEl>
                                              <p:pRg st="14" end="14"/>
                                            </p:txEl>
                                          </p:spTgt>
                                        </p:tgtEl>
                                      </p:cBhvr>
                                    </p:animEffect>
                                    <p:anim calcmode="lin" valueType="num">
                                      <p:cBhvr>
                                        <p:cTn id="5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LUYỆN TẬP</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85000" lnSpcReduction="10000"/>
          </a:bodyPr>
          <a:lstStyle/>
          <a:p>
            <a:pPr marL="0" indent="0">
              <a:buNone/>
            </a:pPr>
            <a:r>
              <a:rPr lang="vi-VN" sz="2800" b="1" u="sng" dirty="0" smtClean="0">
                <a:solidFill>
                  <a:srgbClr val="FF0000"/>
                </a:solidFill>
                <a:latin typeface="Times New Roman" pitchFamily="18" charset="0"/>
                <a:cs typeface="Times New Roman" pitchFamily="18" charset="0"/>
              </a:rPr>
              <a:t>Luyện tập </a:t>
            </a:r>
            <a:r>
              <a:rPr lang="en-US" sz="2800" u="sng" dirty="0" smtClean="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Hãy </a:t>
            </a:r>
            <a:r>
              <a:rPr lang="vi-VN" sz="2800" dirty="0">
                <a:solidFill>
                  <a:srgbClr val="FF0000"/>
                </a:solidFill>
                <a:latin typeface="Times New Roman" pitchFamily="18" charset="0"/>
                <a:cs typeface="Times New Roman" pitchFamily="18" charset="0"/>
              </a:rPr>
              <a:t>cho biết tác dụng của việc thả gà ra vườn chăn thả khi mặt trời mọc và lùa gà về chuồng trước lúc mặt trời lặn</a:t>
            </a:r>
            <a:r>
              <a:rPr lang="vi-VN" sz="2800" dirty="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Thả </a:t>
            </a:r>
            <a:r>
              <a:rPr lang="vi-VN" sz="2800" dirty="0">
                <a:latin typeface="Times New Roman" pitchFamily="18" charset="0"/>
                <a:cs typeface="Times New Roman" pitchFamily="18" charset="0"/>
              </a:rPr>
              <a:t>gà ra vườn chăn thả khi mặt trời mọc và lùa gà về chuồng trước lúc mặt trời lặn bởi vì:</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Ánh </a:t>
            </a:r>
            <a:r>
              <a:rPr lang="vi-VN" sz="2800" dirty="0">
                <a:latin typeface="Times New Roman" pitchFamily="18" charset="0"/>
                <a:cs typeface="Times New Roman" pitchFamily="18" charset="0"/>
              </a:rPr>
              <a:t>nắng có ảnh hưởng rất tốt đến thể trạng của gà.</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Gà </a:t>
            </a:r>
            <a:r>
              <a:rPr lang="vi-VN" sz="2800" dirty="0">
                <a:latin typeface="Times New Roman" pitchFamily="18" charset="0"/>
                <a:cs typeface="Times New Roman" pitchFamily="18" charset="0"/>
              </a:rPr>
              <a:t>khi được phơi nắng sẽ giúp ích rất nhiều trong quá trình nuôi gà, giúp gà tăng trưởng cả về mặt thể chất cũng như tinh thần:</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Anh </a:t>
            </a:r>
            <a:r>
              <a:rPr lang="vi-VN" sz="2800" dirty="0">
                <a:latin typeface="Times New Roman" pitchFamily="18" charset="0"/>
                <a:cs typeface="Times New Roman" pitchFamily="18" charset="0"/>
              </a:rPr>
              <a:t>nắng sẽ giúp gà làm sạch cơ thể, thải trừ bọ mạt. Công tác vệ sinh cũng tinh khiết hơn khi gà sinh hoạt tại vùng có ánh nắng.</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Gà </a:t>
            </a:r>
            <a:r>
              <a:rPr lang="vi-VN" sz="2800" dirty="0">
                <a:latin typeface="Times New Roman" pitchFamily="18" charset="0"/>
                <a:cs typeface="Times New Roman" pitchFamily="18" charset="0"/>
              </a:rPr>
              <a:t>sẽ hấp thụ được ánh nắng nắng mặt trời giúp chuyển hoá, đàm đạo đổi chất tốt hơn, da đỏ, xương cứng cáp</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Việc </a:t>
            </a:r>
            <a:r>
              <a:rPr lang="vi-VN" sz="2800" dirty="0">
                <a:latin typeface="Times New Roman" pitchFamily="18" charset="0"/>
                <a:cs typeface="Times New Roman" pitchFamily="18" charset="0"/>
              </a:rPr>
              <a:t>giam cầm và phơi nắng sẽ khiến cho gà tiêu hao năng lượng khi hoạt động dưới trời nắng giúp cơ thể chúng săn chắc hơn</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Lùa </a:t>
            </a:r>
            <a:r>
              <a:rPr lang="vi-VN" sz="2800" dirty="0">
                <a:latin typeface="Times New Roman" pitchFamily="18" charset="0"/>
                <a:cs typeface="Times New Roman" pitchFamily="18" charset="0"/>
              </a:rPr>
              <a:t>gà về chuồng trước khi mặt trời mọc đảm bảo cho gà con không bị lạnh khi ra khỏi chuồng dẫn đến bệnh chết</a:t>
            </a:r>
          </a:p>
          <a:p>
            <a:pPr marL="0" indent="0">
              <a:buNone/>
            </a:pPr>
            <a:endParaRPr lang="en-US" sz="2800" u="sng"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529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LUYỆN TẬP</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85000" lnSpcReduction="10000"/>
          </a:bodyPr>
          <a:lstStyle/>
          <a:p>
            <a:pPr marL="0" indent="0">
              <a:buNone/>
            </a:pPr>
            <a:r>
              <a:rPr lang="vi-VN" sz="2800" b="1" u="sng" dirty="0" smtClean="0">
                <a:solidFill>
                  <a:srgbClr val="FF0000"/>
                </a:solidFill>
                <a:latin typeface="Times New Roman" pitchFamily="18" charset="0"/>
                <a:cs typeface="Times New Roman" pitchFamily="18" charset="0"/>
              </a:rPr>
              <a:t>Luyện tập </a:t>
            </a:r>
            <a:r>
              <a:rPr lang="en-US" sz="2800" b="1" u="sng" dirty="0" smtClean="0">
                <a:solidFill>
                  <a:srgbClr val="FF0000"/>
                </a:solidFill>
                <a:latin typeface="Times New Roman" pitchFamily="18" charset="0"/>
                <a:cs typeface="Times New Roman" pitchFamily="18" charset="0"/>
              </a:rPr>
              <a:t>2</a:t>
            </a:r>
            <a:r>
              <a:rPr lang="en-US" sz="2600" u="sng" dirty="0" smtClean="0">
                <a:solidFill>
                  <a:srgbClr val="FF0000"/>
                </a:solidFill>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Hãy </a:t>
            </a:r>
            <a:r>
              <a:rPr lang="vi-VN" sz="2600" dirty="0">
                <a:latin typeface="Times New Roman" pitchFamily="18" charset="0"/>
                <a:cs typeface="Times New Roman" pitchFamily="18" charset="0"/>
              </a:rPr>
              <a:t>nêu đặc điểm của chuồng nuôi gà hợp vệ sinh. Tại sao chuồng nuôi cần cách xa khu vực người ở?</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Đặc </a:t>
            </a:r>
            <a:r>
              <a:rPr lang="vi-VN" sz="2600" dirty="0">
                <a:latin typeface="Times New Roman" pitchFamily="18" charset="0"/>
                <a:cs typeface="Times New Roman" pitchFamily="18" charset="0"/>
              </a:rPr>
              <a:t>điểm của chuồng nuôi gà hợp vệ sinh</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Lượng </a:t>
            </a:r>
            <a:r>
              <a:rPr lang="vi-VN" sz="2600" dirty="0">
                <a:latin typeface="Times New Roman" pitchFamily="18" charset="0"/>
                <a:cs typeface="Times New Roman" pitchFamily="18" charset="0"/>
              </a:rPr>
              <a:t>khí độc ít.</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Có </a:t>
            </a:r>
            <a:r>
              <a:rPr lang="vi-VN" sz="2600" dirty="0">
                <a:latin typeface="Times New Roman" pitchFamily="18" charset="0"/>
                <a:cs typeface="Times New Roman" pitchFamily="18" charset="0"/>
              </a:rPr>
              <a:t>hệ thống cống rãnh đầy đủ giúp dễ dàng thoát nước và chất thải</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Đảm </a:t>
            </a:r>
            <a:r>
              <a:rPr lang="vi-VN" sz="2600" dirty="0">
                <a:latin typeface="Times New Roman" pitchFamily="18" charset="0"/>
                <a:cs typeface="Times New Roman" pitchFamily="18" charset="0"/>
              </a:rPr>
              <a:t>bảo nhiệt độ và độ ẩm thích hợp.</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Cao </a:t>
            </a:r>
            <a:r>
              <a:rPr lang="vi-VN" sz="2600" dirty="0">
                <a:latin typeface="Times New Roman" pitchFamily="18" charset="0"/>
                <a:cs typeface="Times New Roman" pitchFamily="18" charset="0"/>
              </a:rPr>
              <a:t>ráo, thoáng mát phù hợp với thời tiết.</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Các </a:t>
            </a:r>
            <a:r>
              <a:rPr lang="vi-VN" sz="2600" dirty="0">
                <a:latin typeface="Times New Roman" pitchFamily="18" charset="0"/>
                <a:cs typeface="Times New Roman" pitchFamily="18" charset="0"/>
              </a:rPr>
              <a:t>thiết bị khác chuồng cần được bố trí hợp lý.</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Chuồng </a:t>
            </a:r>
            <a:r>
              <a:rPr lang="vi-VN" sz="2600" dirty="0">
                <a:latin typeface="Times New Roman" pitchFamily="18" charset="0"/>
                <a:cs typeface="Times New Roman" pitchFamily="18" charset="0"/>
              </a:rPr>
              <a:t>nên quay về hướng đông nam, mùa hè mát mẻ, mùa đông ấm áp.</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Nền </a:t>
            </a:r>
            <a:r>
              <a:rPr lang="vi-VN" sz="2600" dirty="0">
                <a:latin typeface="Times New Roman" pitchFamily="18" charset="0"/>
                <a:cs typeface="Times New Roman" pitchFamily="18" charset="0"/>
              </a:rPr>
              <a:t>chuồng cao, tránh gây trơn trượt và ẩm ướt khi vào mùa mưa.</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Chọn </a:t>
            </a:r>
            <a:r>
              <a:rPr lang="vi-VN" sz="2600" dirty="0">
                <a:latin typeface="Times New Roman" pitchFamily="18" charset="0"/>
                <a:cs typeface="Times New Roman" pitchFamily="18" charset="0"/>
              </a:rPr>
              <a:t>địa điểm phải cách xa khu dân cư theo khoảng cách đúng quy định.</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Tường </a:t>
            </a:r>
            <a:r>
              <a:rPr lang="vi-VN" sz="2600" dirty="0">
                <a:latin typeface="Times New Roman" pitchFamily="18" charset="0"/>
                <a:cs typeface="Times New Roman" pitchFamily="18" charset="0"/>
              </a:rPr>
              <a:t>nên xây bằng gạch để ủ ấm vật nuôi, mái che nên thiết kế dốc để thoát nước nhanh (Thiết kế hệ thống thoát nước xung quanh, tránh đọng nước gây ô nhiễm sau này)</a:t>
            </a:r>
          </a:p>
          <a:p>
            <a:pPr marL="0" indent="0">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Chuồng </a:t>
            </a:r>
            <a:r>
              <a:rPr lang="vi-VN" sz="2600" dirty="0">
                <a:latin typeface="Times New Roman" pitchFamily="18" charset="0"/>
                <a:cs typeface="Times New Roman" pitchFamily="18" charset="0"/>
              </a:rPr>
              <a:t>đảm bảo vệ sinh, quét vôi sáng sủa, phòng chuột, rắn, ruồi, muỗi…</a:t>
            </a:r>
          </a:p>
          <a:p>
            <a:pPr marL="0" indent="0">
              <a:buNone/>
            </a:pPr>
            <a:endParaRPr lang="en-US" sz="2400" u="sng" dirty="0" smtClean="0">
              <a:solidFill>
                <a:srgbClr val="00B050"/>
              </a:solidFill>
              <a:latin typeface="+mj-lt"/>
              <a:cs typeface="Times New Roman" pitchFamily="18" charset="0"/>
            </a:endParaRPr>
          </a:p>
        </p:txBody>
      </p:sp>
    </p:spTree>
    <p:extLst>
      <p:ext uri="{BB962C8B-B14F-4D97-AF65-F5344CB8AC3E}">
        <p14:creationId xmlns:p14="http://schemas.microsoft.com/office/powerpoint/2010/main" val="141009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endParaRPr lang="en-US" sz="2400" dirty="0"/>
          </a:p>
        </p:txBody>
      </p:sp>
      <p:sp>
        <p:nvSpPr>
          <p:cNvPr id="3" name="Content Placeholder 2"/>
          <p:cNvSpPr>
            <a:spLocks noGrp="1"/>
          </p:cNvSpPr>
          <p:nvPr>
            <p:ph idx="1"/>
          </p:nvPr>
        </p:nvSpPr>
        <p:spPr>
          <a:xfrm>
            <a:off x="457200" y="838200"/>
            <a:ext cx="8610600" cy="59436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việc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chăn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nuôi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hiệu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quả</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cao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đảm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bảo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lượng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sản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phẩm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chăn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nuôi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bảo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vệ</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môi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trường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người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chăn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nuôi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cần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thực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hiện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theo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những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quy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trình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nào</a:t>
            </a:r>
            <a:r>
              <a:rPr lang="en-US" dirty="0" smtClean="0">
                <a:solidFill>
                  <a:srgbClr val="FF0000"/>
                </a:solidFill>
                <a:latin typeface="Times New Roman" pitchFamily="18" charset="0"/>
                <a:cs typeface="Times New Roman" pitchFamily="18" charset="0"/>
              </a:rPr>
              <a:t> ?</a:t>
            </a:r>
          </a:p>
          <a:p>
            <a:pPr marL="0" indent="0">
              <a:buNone/>
            </a:pPr>
            <a:r>
              <a:rPr lang="vi-VN" dirty="0">
                <a:latin typeface="+mj-lt"/>
              </a:rPr>
              <a:t>- Chuẩn bị chuồng trại và xây dựng bãi chăn thả</a:t>
            </a:r>
          </a:p>
          <a:p>
            <a:pPr marL="0" indent="0">
              <a:buNone/>
            </a:pPr>
            <a:r>
              <a:rPr lang="vi-VN" dirty="0">
                <a:latin typeface="+mj-lt"/>
              </a:rPr>
              <a:t>- Chọn giống và con giống</a:t>
            </a:r>
          </a:p>
          <a:p>
            <a:pPr marL="0" indent="0">
              <a:buNone/>
            </a:pPr>
            <a:r>
              <a:rPr lang="vi-VN" dirty="0">
                <a:latin typeface="+mj-lt"/>
              </a:rPr>
              <a:t>- Nuôi dưỡng, chăm sóc và phòng, trị bệnh</a:t>
            </a:r>
          </a:p>
          <a:p>
            <a:pPr marL="0" indent="0">
              <a:buNone/>
            </a:pPr>
            <a:endParaRPr lang="en-US" dirty="0">
              <a:solidFill>
                <a:srgbClr val="FF0000"/>
              </a:solidFill>
              <a:latin typeface="+mj-lt"/>
              <a:cs typeface="Times New Roman" pitchFamily="18" charset="0"/>
            </a:endParaRPr>
          </a:p>
        </p:txBody>
      </p:sp>
    </p:spTree>
    <p:extLst>
      <p:ext uri="{BB962C8B-B14F-4D97-AF65-F5344CB8AC3E}">
        <p14:creationId xmlns:p14="http://schemas.microsoft.com/office/powerpoint/2010/main" val="33780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LUYỆN TẬP</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lnSpcReduction="10000"/>
          </a:bodyPr>
          <a:lstStyle/>
          <a:p>
            <a:pPr marL="0" indent="0">
              <a:buNone/>
            </a:pPr>
            <a:r>
              <a:rPr lang="vi-VN" sz="2400" b="1" u="sng" dirty="0">
                <a:solidFill>
                  <a:srgbClr val="FF0000"/>
                </a:solidFill>
                <a:latin typeface="Times New Roman" pitchFamily="18" charset="0"/>
                <a:cs typeface="Times New Roman" pitchFamily="18" charset="0"/>
              </a:rPr>
              <a:t>Luyện tập </a:t>
            </a:r>
            <a:r>
              <a:rPr lang="vi-VN" sz="2400" b="1" u="sng" dirty="0" smtClean="0">
                <a:solidFill>
                  <a:srgbClr val="FF0000"/>
                </a:solidFill>
                <a:latin typeface="Times New Roman" pitchFamily="18" charset="0"/>
                <a:cs typeface="Times New Roman" pitchFamily="18" charset="0"/>
              </a:rPr>
              <a:t>3</a:t>
            </a:r>
            <a:r>
              <a:rPr lang="en-US" sz="2400" b="1"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Vì </a:t>
            </a:r>
            <a:r>
              <a:rPr lang="vi-VN" sz="2400" dirty="0">
                <a:latin typeface="Times New Roman" pitchFamily="18" charset="0"/>
                <a:cs typeface="Times New Roman" pitchFamily="18" charset="0"/>
              </a:rPr>
              <a:t>sao việc cung cấp thức ăn lại phụ thuộc vào các giai đoạn sinh trưởng của gà?</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Vì </a:t>
            </a:r>
            <a:r>
              <a:rPr lang="vi-VN" sz="2400" dirty="0">
                <a:latin typeface="Times New Roman" pitchFamily="18" charset="0"/>
                <a:cs typeface="Times New Roman" pitchFamily="18" charset="0"/>
              </a:rPr>
              <a:t>Ở mỗi giai đoạn khác nhau thì:</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Gà </a:t>
            </a:r>
            <a:r>
              <a:rPr lang="vi-VN" sz="2400" dirty="0">
                <a:latin typeface="Times New Roman" pitchFamily="18" charset="0"/>
                <a:cs typeface="Times New Roman" pitchFamily="18" charset="0"/>
              </a:rPr>
              <a:t>cần lượng dinh dưỡng và chất dinh dưỡng khác nhau: khi còn nhỏ gà cơ thể gà con rất bé vì vậy cũng cần lượng thức ăn ít hơn và chất dinh dưỡng vừa đủ để cung cấp hoc ơ thể, con gà trong giai đoạn sinh trưởng chúng cần lượng dinh dưỡng nhiều hơn để cơ thể phát triển.</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Gà </a:t>
            </a:r>
            <a:r>
              <a:rPr lang="vi-VN" sz="2400" dirty="0">
                <a:latin typeface="Times New Roman" pitchFamily="18" charset="0"/>
                <a:cs typeface="Times New Roman" pitchFamily="18" charset="0"/>
              </a:rPr>
              <a:t>còn nhỏ không thể tự kiếm ăn nên phải ăn thức ăn có sẵn, khi lớn hơn chúng có thể tự kiếm ăn và cần để cho chúng tự kiếm ăn để cơ thể được săn chắc. =&gt; Khả năng phát triển và kiếm ăn cũng khác nhau:</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Gà </a:t>
            </a:r>
            <a:r>
              <a:rPr lang="vi-VN" sz="2400" dirty="0">
                <a:latin typeface="Times New Roman" pitchFamily="18" charset="0"/>
                <a:cs typeface="Times New Roman" pitchFamily="18" charset="0"/>
              </a:rPr>
              <a:t>con chỉ có thể ăn thức ăn được xay nhỏ và chế biến sẵn còn gà lớn có khả năng tiêu thụ và hấp thu tốt hơn nên ăn được thức ăn nhiều chất dinh dưỡng và tự kiếm ăn =&gt; Khả năng hấp thụ và tiêu hóa chất dinh dưỡng cũng khác nhau.</a:t>
            </a:r>
          </a:p>
          <a:p>
            <a:pPr marL="0" indent="0">
              <a:buNone/>
            </a:pPr>
            <a:endParaRPr lang="en-US" sz="2400" u="sng"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027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LUYỆN TẬP</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vi-VN" b="1" u="sng" dirty="0" smtClean="0">
                <a:solidFill>
                  <a:srgbClr val="FF0000"/>
                </a:solidFill>
                <a:latin typeface="Times New Roman" pitchFamily="18" charset="0"/>
                <a:cs typeface="Times New Roman" pitchFamily="18" charset="0"/>
              </a:rPr>
              <a:t>Luyện tập </a:t>
            </a:r>
            <a:r>
              <a:rPr lang="en-US" b="1" u="sng" dirty="0" smtClean="0">
                <a:solidFill>
                  <a:srgbClr val="FF0000"/>
                </a:solidFill>
                <a:latin typeface="Times New Roman" pitchFamily="18" charset="0"/>
                <a:cs typeface="Times New Roman" pitchFamily="18" charset="0"/>
              </a:rPr>
              <a:t>4:</a:t>
            </a:r>
            <a:r>
              <a:rPr lang="vi-VN" dirty="0" smtClean="0">
                <a:latin typeface="Times New Roman" pitchFamily="18" charset="0"/>
                <a:cs typeface="Times New Roman" pitchFamily="18" charset="0"/>
              </a:rPr>
              <a:t>Vì </a:t>
            </a:r>
            <a:r>
              <a:rPr lang="vi-VN" dirty="0">
                <a:latin typeface="Times New Roman" pitchFamily="18" charset="0"/>
                <a:cs typeface="Times New Roman" pitchFamily="18" charset="0"/>
              </a:rPr>
              <a:t>sao cần tiêu độc, khử trùng chuồng trại sau mỗi đợt nuôi?</a:t>
            </a:r>
          </a:p>
          <a:p>
            <a:pPr marL="0" indent="0">
              <a:buNone/>
            </a:pPr>
            <a:r>
              <a:rPr lang="en-US" b="1" dirty="0" smtClean="0">
                <a:latin typeface="Times New Roman" pitchFamily="18" charset="0"/>
                <a:cs typeface="Times New Roman" pitchFamily="18" charset="0"/>
                <a:sym typeface="Wingdings" pitchFamily="2" charset="2"/>
              </a:rPr>
              <a:t> </a:t>
            </a:r>
            <a:r>
              <a:rPr lang="vi-VN" dirty="0" smtClean="0">
                <a:latin typeface="Times New Roman" pitchFamily="18" charset="0"/>
                <a:cs typeface="Times New Roman" pitchFamily="18" charset="0"/>
              </a:rPr>
              <a:t>Cần </a:t>
            </a:r>
            <a:r>
              <a:rPr lang="vi-VN" dirty="0">
                <a:latin typeface="Times New Roman" pitchFamily="18" charset="0"/>
                <a:cs typeface="Times New Roman" pitchFamily="18" charset="0"/>
              </a:rPr>
              <a:t>tiêu độc, khử trùng chuồng trại sau mỗi đợt nuôi vì: Dù cho đợt nuôi trước vật có khỏe mạnh, không mắc bệnh nhưng ta không chắc là sẽ không có những mầm mống bệnh tồn tại. Việc tiêu độc khử trùng giúp khống chế bệnh dịch, diệt mầm bệnh trong môi trường, ngăn chặn lây lan bệnh dịch, tránh vi khuẩn gây bệnh phát triển. Sát trùng chuồng trại và dụng cụ chăn nuôi giúp tăng hiệu quả chăn nuôi, phát triển bền vững, hạn chế bệnh dịch.</a:t>
            </a:r>
          </a:p>
          <a:p>
            <a:pPr marL="0" indent="0">
              <a:buNone/>
            </a:pPr>
            <a:endParaRPr lang="en-US" sz="2400" u="sng" dirty="0" smtClean="0">
              <a:solidFill>
                <a:srgbClr val="00B050"/>
              </a:solidFill>
              <a:latin typeface="+mj-lt"/>
              <a:cs typeface="Times New Roman" pitchFamily="18" charset="0"/>
            </a:endParaRPr>
          </a:p>
        </p:txBody>
      </p:sp>
    </p:spTree>
    <p:extLst>
      <p:ext uri="{BB962C8B-B14F-4D97-AF65-F5344CB8AC3E}">
        <p14:creationId xmlns:p14="http://schemas.microsoft.com/office/powerpoint/2010/main" val="13371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VẬN DỤNG</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vi-VN" dirty="0">
                <a:solidFill>
                  <a:srgbClr val="FF0000"/>
                </a:solidFill>
                <a:latin typeface="Times New Roman" pitchFamily="18" charset="0"/>
                <a:cs typeface="Times New Roman" pitchFamily="18" charset="0"/>
              </a:rPr>
              <a:t>Em hãy tìm hiểu và mô tả lại quá trình nuôi dưỡng, chăm sóc và phòng, trị bệnh cho một loại vật nuôi của người dân địa phương nơi em sinh </a:t>
            </a:r>
            <a:r>
              <a:rPr lang="vi-VN" dirty="0" smtClean="0">
                <a:solidFill>
                  <a:srgbClr val="FF0000"/>
                </a:solidFill>
                <a:latin typeface="Times New Roman" pitchFamily="18" charset="0"/>
                <a:cs typeface="Times New Roman" pitchFamily="18" charset="0"/>
              </a:rPr>
              <a:t>sống</a:t>
            </a:r>
            <a:endParaRPr lang="vi-VN" dirty="0">
              <a:solidFill>
                <a:srgbClr val="FF0000"/>
              </a:solidFill>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Tùy </a:t>
            </a:r>
            <a:r>
              <a:rPr lang="vi-VN" sz="2400" dirty="0">
                <a:latin typeface="Times New Roman" pitchFamily="18" charset="0"/>
                <a:cs typeface="Times New Roman" pitchFamily="18" charset="0"/>
              </a:rPr>
              <a:t>từng địa phương ở những khu vực khác nhau ( đồng bằng, miền núi, trung du, ven biển,...) mà khí hậu cũng như phong tục tập quán cũng khác nhau. Với đặc điểm của từng vùng sẽ thích hợp với mỗi loại vật nuôi nhưng cần nêu rõ các yếu tố sau đây:</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Quá </a:t>
            </a:r>
            <a:r>
              <a:rPr lang="vi-VN" sz="2400" dirty="0">
                <a:latin typeface="Times New Roman" pitchFamily="18" charset="0"/>
                <a:cs typeface="Times New Roman" pitchFamily="18" charset="0"/>
              </a:rPr>
              <a:t>trình nuôi dưỡng, chăm sóc: Vật nuôi em tìm hiểu là gì? Với mỗi giai đoạn thì chăm sóc như thế nào?</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Thức </a:t>
            </a:r>
            <a:r>
              <a:rPr lang="vi-VN" sz="2400" dirty="0">
                <a:latin typeface="Times New Roman" pitchFamily="18" charset="0"/>
                <a:cs typeface="Times New Roman" pitchFamily="18" charset="0"/>
              </a:rPr>
              <a:t>ăn là gì? Với mỗi giai đoạn thì cần cung cấp thức ăn như thế nào?</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Quá </a:t>
            </a:r>
            <a:r>
              <a:rPr lang="vi-VN" sz="2400" dirty="0">
                <a:latin typeface="Times New Roman" pitchFamily="18" charset="0"/>
                <a:cs typeface="Times New Roman" pitchFamily="18" charset="0"/>
              </a:rPr>
              <a:t>trình phòng, trị bệnh: Người dân đã vệ sinh nơi ở của vật nuôi như thế nào và làm những gì để phòng và trị bệnh cho vật nuôi đó?</a:t>
            </a:r>
          </a:p>
          <a:p>
            <a:pPr marL="0" indent="0">
              <a:buNone/>
            </a:pPr>
            <a:endParaRPr lang="en-US" sz="2400" u="sng" dirty="0" smtClean="0">
              <a:solidFill>
                <a:srgbClr val="00B050"/>
              </a:solidFill>
              <a:latin typeface="+mj-lt"/>
              <a:cs typeface="Times New Roman" pitchFamily="18" charset="0"/>
            </a:endParaRPr>
          </a:p>
        </p:txBody>
      </p:sp>
    </p:spTree>
    <p:extLst>
      <p:ext uri="{BB962C8B-B14F-4D97-AF65-F5344CB8AC3E}">
        <p14:creationId xmlns:p14="http://schemas.microsoft.com/office/powerpoint/2010/main" val="5112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VẬN DỤNG</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1. 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A.1		B</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		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		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4</a:t>
            </a:r>
          </a:p>
          <a:p>
            <a:pPr marL="0" indent="0">
              <a:buNone/>
            </a:pP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3</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Đặc điểm của gà nuôi thả vường ở nước ta:</a:t>
            </a:r>
          </a:p>
          <a:p>
            <a:pPr marL="0" indent="0">
              <a:buNone/>
            </a:pPr>
            <a:r>
              <a:rPr lang="vi-VN" sz="2400" dirty="0">
                <a:latin typeface="Times New Roman" pitchFamily="18" charset="0"/>
                <a:cs typeface="Times New Roman" pitchFamily="18" charset="0"/>
              </a:rPr>
              <a:t>A. Năng suất cao</a:t>
            </a:r>
          </a:p>
          <a:p>
            <a:pPr marL="0" indent="0">
              <a:buNone/>
            </a:pPr>
            <a:r>
              <a:rPr lang="vi-VN" sz="2400" dirty="0">
                <a:latin typeface="Times New Roman" pitchFamily="18" charset="0"/>
                <a:cs typeface="Times New Roman" pitchFamily="18" charset="0"/>
              </a:rPr>
              <a:t>B. Chất lượng thịt ngon</a:t>
            </a:r>
          </a:p>
          <a:p>
            <a:pPr marL="0" indent="0">
              <a:buNone/>
            </a:pPr>
            <a:r>
              <a:rPr lang="vi-VN" sz="2400" dirty="0">
                <a:latin typeface="Times New Roman" pitchFamily="18" charset="0"/>
                <a:cs typeface="Times New Roman" pitchFamily="18" charset="0"/>
              </a:rPr>
              <a:t>C. Sức đề kháng cao</a:t>
            </a:r>
          </a:p>
          <a:p>
            <a:pPr marL="0" indent="0">
              <a:buNone/>
            </a:pPr>
            <a:r>
              <a:rPr lang="vi-VN" sz="2400" dirty="0">
                <a:latin typeface="Times New Roman" pitchFamily="18" charset="0"/>
                <a:cs typeface="Times New Roman" pitchFamily="18" charset="0"/>
              </a:rPr>
              <a:t>D.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a:t>
            </a:r>
          </a:p>
          <a:p>
            <a:pPr marL="0" indent="0">
              <a:buNone/>
            </a:pPr>
            <a:r>
              <a:rPr lang="vi-VN" sz="2400" b="1" dirty="0">
                <a:latin typeface="Times New Roman" pitchFamily="18" charset="0"/>
                <a:cs typeface="Times New Roman" pitchFamily="18" charset="0"/>
              </a:rPr>
              <a:t>Câu 4. </a:t>
            </a:r>
            <a:r>
              <a:rPr lang="vi-VN" sz="2400" dirty="0">
                <a:latin typeface="Times New Roman" pitchFamily="18" charset="0"/>
                <a:cs typeface="Times New Roman" pitchFamily="18" charset="0"/>
              </a:rPr>
              <a:t>Yêu cầu đối với chọn gà con giống:</a:t>
            </a:r>
          </a:p>
          <a:p>
            <a:pPr marL="0" indent="0">
              <a:buNone/>
            </a:pPr>
            <a:r>
              <a:rPr lang="vi-VN" sz="2400" dirty="0">
                <a:latin typeface="Times New Roman" pitchFamily="18" charset="0"/>
                <a:cs typeface="Times New Roman" pitchFamily="18" charset="0"/>
              </a:rPr>
              <a:t>A. Đồng đều về khối lượng</a:t>
            </a:r>
          </a:p>
          <a:p>
            <a:pPr marL="0" indent="0">
              <a:buNone/>
            </a:pPr>
            <a:r>
              <a:rPr lang="vi-VN" sz="2400" dirty="0">
                <a:latin typeface="Times New Roman" pitchFamily="18" charset="0"/>
                <a:cs typeface="Times New Roman" pitchFamily="18" charset="0"/>
              </a:rPr>
              <a:t>B. Nhanh nhẹn</a:t>
            </a:r>
          </a:p>
          <a:p>
            <a:pPr marL="0" indent="0">
              <a:buNone/>
            </a:pPr>
            <a:r>
              <a:rPr lang="vi-VN" sz="2400" dirty="0">
                <a:latin typeface="Times New Roman" pitchFamily="18" charset="0"/>
                <a:cs typeface="Times New Roman" pitchFamily="18" charset="0"/>
              </a:rPr>
              <a:t>C. Mắt sáng</a:t>
            </a:r>
          </a:p>
          <a:p>
            <a:pPr marL="0" indent="0">
              <a:buNone/>
            </a:pPr>
            <a:r>
              <a:rPr lang="vi-VN" sz="2400" dirty="0">
                <a:latin typeface="Times New Roman" pitchFamily="18" charset="0"/>
                <a:cs typeface="Times New Roman" pitchFamily="18" charset="0"/>
              </a:rPr>
              <a:t>D. </a:t>
            </a:r>
            <a:r>
              <a:rPr lang="en-US" sz="2400" dirty="0" err="1" smtClean="0">
                <a:latin typeface="Times New Roman" pitchFamily="18" charset="0"/>
                <a:cs typeface="Times New Roman" pitchFamily="18" charset="0"/>
              </a:rPr>
              <a:t>Mắt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nhẹn</a:t>
            </a:r>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a:p>
            <a:pPr marL="0" indent="0">
              <a:buNone/>
            </a:pPr>
            <a:endParaRPr lang="en-US" sz="2400" u="sng"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010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r>
              <a:rPr lang="vi-VN" b="1" dirty="0">
                <a:solidFill>
                  <a:srgbClr val="FF0000"/>
                </a:solidFill>
                <a:latin typeface="+mj-lt"/>
              </a:rPr>
              <a:t>Câu 2.</a:t>
            </a:r>
            <a:r>
              <a:rPr lang="vi-VN" dirty="0">
                <a:solidFill>
                  <a:srgbClr val="FF0000"/>
                </a:solidFill>
                <a:latin typeface="+mj-lt"/>
              </a:rPr>
              <a:t> Nêu yêu cầu của chuồng trại nuôi gà thể hiện trong mỗi trường hợp được minh họa ở Hình </a:t>
            </a:r>
            <a:r>
              <a:rPr lang="vi-VN" dirty="0" smtClean="0">
                <a:solidFill>
                  <a:srgbClr val="FF0000"/>
                </a:solidFill>
                <a:latin typeface="+mj-lt"/>
              </a:rPr>
              <a:t>11.2</a:t>
            </a:r>
            <a:r>
              <a:rPr lang="en-US" dirty="0" smtClean="0">
                <a:solidFill>
                  <a:srgbClr val="FF0000"/>
                </a:solidFill>
                <a:latin typeface="+mj-lt"/>
              </a:rPr>
              <a:t> ?</a:t>
            </a:r>
            <a:endParaRPr lang="vi-VN" dirty="0">
              <a:solidFill>
                <a:srgbClr val="FF0000"/>
              </a:solidFill>
              <a:latin typeface="+mj-lt"/>
            </a:endParaRPr>
          </a:p>
          <a:p>
            <a:pPr marL="0" indent="0">
              <a:buNone/>
            </a:pPr>
            <a:endParaRPr lang="en-US" sz="1600" b="1" u="sng" dirty="0">
              <a:solidFill>
                <a:srgbClr val="00B05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67" y="1752600"/>
            <a:ext cx="771157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870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925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vi-VN" dirty="0">
                <a:latin typeface="+mj-lt"/>
              </a:rPr>
              <a:t>Hình 11.2a: Chuồng nuôi:</a:t>
            </a:r>
          </a:p>
          <a:p>
            <a:pPr marL="0" indent="0">
              <a:buNone/>
            </a:pPr>
            <a:r>
              <a:rPr lang="en-US" dirty="0" smtClean="0">
                <a:latin typeface="+mj-lt"/>
              </a:rPr>
              <a:t>- </a:t>
            </a:r>
            <a:r>
              <a:rPr lang="vi-VN" dirty="0" smtClean="0">
                <a:latin typeface="+mj-lt"/>
              </a:rPr>
              <a:t>Nơi </a:t>
            </a:r>
            <a:r>
              <a:rPr lang="vi-VN" dirty="0">
                <a:latin typeface="+mj-lt"/>
              </a:rPr>
              <a:t>để gà nghỉ ngơi, tránh nắng mưa, nền chuồng đảm bảo rộng rãi, khô ráo, thoáng mát, dễ dọn vệ sinh.</a:t>
            </a:r>
          </a:p>
          <a:p>
            <a:pPr marL="0" indent="0">
              <a:buNone/>
            </a:pPr>
            <a:r>
              <a:rPr lang="en-US" dirty="0" smtClean="0">
                <a:latin typeface="+mj-lt"/>
              </a:rPr>
              <a:t>- </a:t>
            </a:r>
            <a:r>
              <a:rPr lang="vi-VN" dirty="0" smtClean="0">
                <a:latin typeface="+mj-lt"/>
              </a:rPr>
              <a:t>Cửa </a:t>
            </a:r>
            <a:r>
              <a:rPr lang="vi-VN" dirty="0">
                <a:latin typeface="+mj-lt"/>
              </a:rPr>
              <a:t>chuồng nuôi mở ra hướng đông nam để chuồng hứng được nắng sáng và tránh được nắng chiều;</a:t>
            </a:r>
          </a:p>
          <a:p>
            <a:pPr marL="0" indent="0">
              <a:buNone/>
            </a:pPr>
            <a:r>
              <a:rPr lang="en-US" dirty="0" smtClean="0">
                <a:latin typeface="+mj-lt"/>
              </a:rPr>
              <a:t>- </a:t>
            </a:r>
            <a:r>
              <a:rPr lang="vi-VN" dirty="0" smtClean="0">
                <a:latin typeface="+mj-lt"/>
              </a:rPr>
              <a:t>Chuồng phải </a:t>
            </a:r>
            <a:r>
              <a:rPr lang="vi-VN" dirty="0">
                <a:latin typeface="+mj-lt"/>
              </a:rPr>
              <a:t>đủ rộng và có hệ thống cống rãnh để xử lí chất thải, nước thải</a:t>
            </a:r>
          </a:p>
          <a:p>
            <a:pPr marL="0" indent="0">
              <a:buNone/>
            </a:pPr>
            <a:r>
              <a:rPr lang="en-US" dirty="0" smtClean="0">
                <a:latin typeface="+mj-lt"/>
              </a:rPr>
              <a:t>- </a:t>
            </a:r>
            <a:r>
              <a:rPr lang="vi-VN" dirty="0" smtClean="0">
                <a:latin typeface="+mj-lt"/>
              </a:rPr>
              <a:t>Thực </a:t>
            </a:r>
            <a:r>
              <a:rPr lang="vi-VN" dirty="0">
                <a:latin typeface="+mj-lt"/>
              </a:rPr>
              <a:t>hiện tiêu độc, khử trùng, vệ sinh chuồng để đảm bảo vệ sinh môi trường chăn nuôi và môi trường sống xung quanh.</a:t>
            </a:r>
          </a:p>
          <a:p>
            <a:pPr marL="0" indent="0">
              <a:buNone/>
            </a:pPr>
            <a:endParaRPr lang="en-US" b="1" u="sng" dirty="0">
              <a:solidFill>
                <a:srgbClr val="00B050"/>
              </a:solidFill>
              <a:latin typeface="+mj-lt"/>
              <a:cs typeface="Times New Roman" pitchFamily="18" charset="0"/>
            </a:endParaRPr>
          </a:p>
          <a:p>
            <a:pPr marL="0" indent="0">
              <a:buNone/>
            </a:pPr>
            <a:endParaRPr lang="en-US" b="1" u="sng" dirty="0" smtClean="0">
              <a:solidFill>
                <a:srgbClr val="00B050"/>
              </a:solidFill>
              <a:latin typeface="+mj-lt"/>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6855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fontScale="92500"/>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vi-VN" dirty="0" smtClean="0">
                <a:solidFill>
                  <a:srgbClr val="FF0000"/>
                </a:solidFill>
                <a:latin typeface="+mj-lt"/>
              </a:rPr>
              <a:t>Hình </a:t>
            </a:r>
            <a:r>
              <a:rPr lang="vi-VN" dirty="0">
                <a:solidFill>
                  <a:srgbClr val="FF0000"/>
                </a:solidFill>
                <a:latin typeface="+mj-lt"/>
              </a:rPr>
              <a:t>11.2b + 11.2c: Vườn bãi chăn thả gà:</a:t>
            </a:r>
          </a:p>
          <a:p>
            <a:pPr marL="0" indent="0">
              <a:buNone/>
            </a:pPr>
            <a:r>
              <a:rPr lang="en-US" dirty="0" smtClean="0">
                <a:latin typeface="+mj-lt"/>
              </a:rPr>
              <a:t>- </a:t>
            </a:r>
            <a:r>
              <a:rPr lang="vi-VN" dirty="0" smtClean="0">
                <a:latin typeface="+mj-lt"/>
              </a:rPr>
              <a:t>Diện tích </a:t>
            </a:r>
            <a:r>
              <a:rPr lang="vi-VN" dirty="0">
                <a:latin typeface="+mj-lt"/>
              </a:rPr>
              <a:t>rộng, thường là bãi cỏ, vườn tự nhiên, có môi trường phù hợp cho giun, đất, dế.. phát triển tạo nguồn thức ăn cho gà và có bóng mát cây xanh để gà vận động và tìm kiếm thức ăn.</a:t>
            </a:r>
          </a:p>
          <a:p>
            <a:pPr marL="0" indent="0">
              <a:buNone/>
            </a:pPr>
            <a:r>
              <a:rPr lang="en-US" dirty="0" smtClean="0">
                <a:latin typeface="+mj-lt"/>
              </a:rPr>
              <a:t>- </a:t>
            </a:r>
            <a:r>
              <a:rPr lang="vi-VN" dirty="0" smtClean="0">
                <a:latin typeface="+mj-lt"/>
              </a:rPr>
              <a:t>Rào </a:t>
            </a:r>
            <a:r>
              <a:rPr lang="vi-VN" dirty="0">
                <a:latin typeface="+mj-lt"/>
              </a:rPr>
              <a:t>xung quanh vườn bằng lưới mắt cáo hoặc phên tre chắc chắn để gà không thể vượt qua, đồng thời chống thú xâm nhập.</a:t>
            </a:r>
          </a:p>
          <a:p>
            <a:pPr marL="0" indent="0">
              <a:buNone/>
            </a:pPr>
            <a:r>
              <a:rPr lang="en-US" dirty="0" smtClean="0">
                <a:latin typeface="+mj-lt"/>
              </a:rPr>
              <a:t>- </a:t>
            </a:r>
            <a:r>
              <a:rPr lang="vi-VN" dirty="0" smtClean="0">
                <a:latin typeface="+mj-lt"/>
              </a:rPr>
              <a:t>Đặt </a:t>
            </a:r>
            <a:r>
              <a:rPr lang="vi-VN" dirty="0">
                <a:latin typeface="+mj-lt"/>
              </a:rPr>
              <a:t>máng ăn, treo máng uống cố định để gà dễ dàng định hướng được vị trí để ăn và uống nước khi cần.</a:t>
            </a:r>
          </a:p>
          <a:p>
            <a:pPr marL="0" indent="0">
              <a:buNone/>
            </a:pPr>
            <a:endParaRPr lang="en-US" b="1" u="sng" dirty="0">
              <a:solidFill>
                <a:srgbClr val="00B050"/>
              </a:solidFill>
              <a:latin typeface="+mj-lt"/>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4024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vi-VN" b="1" dirty="0">
                <a:solidFill>
                  <a:srgbClr val="FF0000"/>
                </a:solidFill>
                <a:latin typeface="+mj-lt"/>
              </a:rPr>
              <a:t>Câu 3.</a:t>
            </a:r>
            <a:r>
              <a:rPr lang="vi-VN" dirty="0">
                <a:solidFill>
                  <a:srgbClr val="FF0000"/>
                </a:solidFill>
                <a:latin typeface="+mj-lt"/>
              </a:rPr>
              <a:t> Vì sao nền chuồng nuôi gà cần khô ráo, thoáng mát và dễ dọn vệ sinh?</a:t>
            </a:r>
          </a:p>
          <a:p>
            <a:pPr marL="0" indent="0">
              <a:buNone/>
            </a:pPr>
            <a:r>
              <a:rPr lang="en-US" dirty="0" smtClean="0">
                <a:latin typeface="+mj-lt"/>
                <a:sym typeface="Wingdings" pitchFamily="2" charset="2"/>
              </a:rPr>
              <a:t> </a:t>
            </a:r>
            <a:r>
              <a:rPr lang="vi-VN" dirty="0" smtClean="0">
                <a:latin typeface="+mj-lt"/>
              </a:rPr>
              <a:t>Nền </a:t>
            </a:r>
            <a:r>
              <a:rPr lang="vi-VN" dirty="0">
                <a:latin typeface="+mj-lt"/>
              </a:rPr>
              <a:t>chuồng nuôi gà cần khô ráo, thoáng mát và dễ dọn vệ sinh vì để tạo không gian dễ chịu, đáp ứng điều kiện để gà có thể khỏe mạnh, phát triển, tránh các mầm mống bệnh có thể ảnh hưởng đến sự sống và chất lượng đàn gà.</a:t>
            </a:r>
          </a:p>
          <a:p>
            <a:pPr marL="0" indent="0">
              <a:buNone/>
            </a:pPr>
            <a:endParaRPr lang="en-US" b="1" u="sng" dirty="0" smtClean="0">
              <a:solidFill>
                <a:srgbClr val="00B050"/>
              </a:solidFill>
              <a:latin typeface="+mj-lt"/>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203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vi-VN" sz="3600" b="1" dirty="0">
                <a:solidFill>
                  <a:srgbClr val="FF0000"/>
                </a:solidFill>
                <a:latin typeface="+mj-lt"/>
              </a:rPr>
              <a:t>Câu 4.</a:t>
            </a:r>
            <a:r>
              <a:rPr lang="vi-VN" sz="3600" dirty="0">
                <a:solidFill>
                  <a:srgbClr val="FF0000"/>
                </a:solidFill>
                <a:latin typeface="+mj-lt"/>
              </a:rPr>
              <a:t> Vườn chăn thả gà đem lại những lợi ích gì cho đàn gà?</a:t>
            </a:r>
          </a:p>
          <a:p>
            <a:pPr marL="0" indent="0">
              <a:buNone/>
            </a:pPr>
            <a:r>
              <a:rPr lang="en-US" sz="3600" dirty="0" smtClean="0">
                <a:latin typeface="+mj-lt"/>
              </a:rPr>
              <a:t>- </a:t>
            </a:r>
            <a:r>
              <a:rPr lang="vi-VN" sz="3600" dirty="0" smtClean="0">
                <a:latin typeface="+mj-lt"/>
              </a:rPr>
              <a:t>Tạo </a:t>
            </a:r>
            <a:r>
              <a:rPr lang="vi-VN" sz="3600" dirty="0">
                <a:latin typeface="+mj-lt"/>
              </a:rPr>
              <a:t>nguồn thức ăn cho gà và có bóng mát cây xanh để gà vận động và tìm kiếm thức ăn.</a:t>
            </a:r>
          </a:p>
          <a:p>
            <a:pPr marL="0" indent="0">
              <a:buNone/>
            </a:pPr>
            <a:r>
              <a:rPr lang="en-US" sz="3600" dirty="0" smtClean="0">
                <a:latin typeface="+mj-lt"/>
              </a:rPr>
              <a:t>- </a:t>
            </a:r>
            <a:r>
              <a:rPr lang="vi-VN" sz="3600" dirty="0" smtClean="0">
                <a:latin typeface="+mj-lt"/>
              </a:rPr>
              <a:t>Tạo </a:t>
            </a:r>
            <a:r>
              <a:rPr lang="vi-VN" sz="3600" dirty="0">
                <a:latin typeface="+mj-lt"/>
              </a:rPr>
              <a:t>điều kiện tối ưu nhất cho gà tiếp xúc trực tiếp với môi trường tự nhiên</a:t>
            </a:r>
          </a:p>
          <a:p>
            <a:pPr marL="0" indent="0">
              <a:buNone/>
            </a:pPr>
            <a:r>
              <a:rPr lang="en-US" sz="3600" dirty="0" smtClean="0">
                <a:latin typeface="+mj-lt"/>
              </a:rPr>
              <a:t>- </a:t>
            </a:r>
            <a:r>
              <a:rPr lang="vi-VN" sz="3600" dirty="0" smtClean="0">
                <a:latin typeface="+mj-lt"/>
              </a:rPr>
              <a:t>Bảo </a:t>
            </a:r>
            <a:r>
              <a:rPr lang="vi-VN" sz="3600" dirty="0">
                <a:latin typeface="+mj-lt"/>
              </a:rPr>
              <a:t>vệ gà tránh sự nguy hiểm từ thú hoang hoặc thú nuôi.</a:t>
            </a:r>
          </a:p>
          <a:p>
            <a:pPr marL="0" indent="0">
              <a:buNone/>
            </a:pPr>
            <a:endParaRPr lang="en-US" sz="3600" b="1" u="sng" dirty="0" smtClean="0">
              <a:solidFill>
                <a:srgbClr val="00B050"/>
              </a:solidFill>
              <a:latin typeface="+mj-lt"/>
              <a:cs typeface="Times New Roman" pitchFamily="18" charset="0"/>
            </a:endParaRPr>
          </a:p>
          <a:p>
            <a:pPr marL="0" indent="0">
              <a:buNone/>
            </a:pPr>
            <a:endParaRPr lang="en-US" sz="1800" b="1" u="sng" dirty="0">
              <a:solidFill>
                <a:srgbClr val="00B050"/>
              </a:solidFill>
              <a:latin typeface="+mj-lt"/>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5318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solidFill>
                  <a:srgbClr val="00B050"/>
                </a:solidFill>
                <a:latin typeface="Times New Roman" pitchFamily="18" charset="0"/>
                <a:cs typeface="Times New Roman" pitchFamily="18" charset="0"/>
              </a:rPr>
              <a:t/>
            </a:r>
            <a:br>
              <a:rPr lang="en-US" sz="2400" b="1" dirty="0" smtClean="0">
                <a:solidFill>
                  <a:srgbClr val="00B050"/>
                </a:solidFill>
                <a:latin typeface="Times New Roman" pitchFamily="18" charset="0"/>
                <a:cs typeface="Times New Roman" pitchFamily="18" charset="0"/>
              </a:rPr>
            </a:br>
            <a:r>
              <a:rPr lang="en-US" sz="2400" b="1" dirty="0" err="1" smtClean="0">
                <a:solidFill>
                  <a:srgbClr val="00B050"/>
                </a:solidFill>
                <a:latin typeface="Times New Roman" pitchFamily="18" charset="0"/>
                <a:cs typeface="Times New Roman" pitchFamily="18" charset="0"/>
              </a:rPr>
              <a:t>Bài</a:t>
            </a:r>
            <a:r>
              <a:rPr lang="en-US" sz="2400" b="1" dirty="0" smtClean="0">
                <a:solidFill>
                  <a:srgbClr val="00B050"/>
                </a:solidFill>
                <a:latin typeface="Times New Roman" pitchFamily="18" charset="0"/>
                <a:cs typeface="Times New Roman" pitchFamily="18" charset="0"/>
              </a:rPr>
              <a:t> 11</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KĨ THUẬT CHĂN NUÔI GÀ THẢ VƯỜN</a:t>
            </a:r>
            <a:br>
              <a:rPr lang="en-US" sz="2400" b="1" dirty="0" smtClean="0">
                <a:solidFill>
                  <a:srgbClr val="FF0000"/>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763000" cy="6019800"/>
          </a:xfrm>
        </p:spPr>
        <p:txBody>
          <a:bodyPr>
            <a:normAutofit/>
          </a:bodyPr>
          <a:lstStyle/>
          <a:p>
            <a:pPr marL="0" indent="0">
              <a:buNone/>
            </a:pPr>
            <a:r>
              <a:rPr lang="en-US" sz="1600" b="1" u="sng" dirty="0" smtClean="0">
                <a:solidFill>
                  <a:srgbClr val="7030A0"/>
                </a:solidFill>
                <a:latin typeface="Times New Roman" pitchFamily="18" charset="0"/>
                <a:cs typeface="Times New Roman" pitchFamily="18" charset="0"/>
              </a:rPr>
              <a:t>I. QUY TRÌNH CHĂN NUÔI:</a:t>
            </a:r>
          </a:p>
          <a:p>
            <a:pPr marL="0" indent="0">
              <a:buNone/>
            </a:pPr>
            <a:r>
              <a:rPr lang="en-US" sz="1600" b="1" u="sng" dirty="0" smtClean="0">
                <a:solidFill>
                  <a:srgbClr val="7030A0"/>
                </a:solidFill>
                <a:latin typeface="Times New Roman" pitchFamily="18" charset="0"/>
                <a:cs typeface="Times New Roman" pitchFamily="18" charset="0"/>
              </a:rPr>
              <a:t>II. CHĂN NUÔI GÀ THỊT THẢ VƯỜN.</a:t>
            </a:r>
          </a:p>
          <a:p>
            <a:pPr marL="0" indent="0">
              <a:buNone/>
            </a:pPr>
            <a:r>
              <a:rPr lang="en-US" sz="1600" b="1" dirty="0" smtClean="0">
                <a:solidFill>
                  <a:srgbClr val="7030A0"/>
                </a:solidFill>
                <a:latin typeface="Times New Roman" pitchFamily="18" charset="0"/>
                <a:cs typeface="Times New Roman" pitchFamily="18" charset="0"/>
              </a:rPr>
              <a:t>  </a:t>
            </a:r>
            <a:r>
              <a:rPr lang="en-US" sz="1600" b="1" u="sng" dirty="0" smtClean="0">
                <a:solidFill>
                  <a:srgbClr val="00B050"/>
                </a:solidFill>
                <a:latin typeface="Times New Roman" pitchFamily="18" charset="0"/>
                <a:cs typeface="Times New Roman" pitchFamily="18" charset="0"/>
              </a:rPr>
              <a:t>1. </a:t>
            </a:r>
            <a:r>
              <a:rPr lang="en-US" sz="1600" b="1" u="sng" dirty="0" err="1" smtClean="0">
                <a:solidFill>
                  <a:srgbClr val="00B050"/>
                </a:solidFill>
                <a:latin typeface="Times New Roman" pitchFamily="18" charset="0"/>
                <a:cs typeface="Times New Roman" pitchFamily="18" charset="0"/>
              </a:rPr>
              <a:t>Chuẩn</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bị</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chuồng</a:t>
            </a:r>
            <a:r>
              <a:rPr lang="en-US" sz="1600" b="1" u="sng" dirty="0" smtClean="0">
                <a:solidFill>
                  <a:srgbClr val="00B050"/>
                </a:solidFill>
                <a:latin typeface="Times New Roman" pitchFamily="18" charset="0"/>
                <a:cs typeface="Times New Roman" pitchFamily="18" charset="0"/>
              </a:rPr>
              <a:t> </a:t>
            </a:r>
            <a:r>
              <a:rPr lang="en-US" sz="1600" b="1" u="sng" dirty="0" err="1" smtClean="0">
                <a:solidFill>
                  <a:srgbClr val="00B050"/>
                </a:solidFill>
                <a:latin typeface="Times New Roman" pitchFamily="18" charset="0"/>
                <a:cs typeface="Times New Roman" pitchFamily="18" charset="0"/>
              </a:rPr>
              <a:t>trại</a:t>
            </a:r>
            <a:r>
              <a:rPr lang="en-US" sz="1600" b="1" u="sng" dirty="0" smtClean="0">
                <a:solidFill>
                  <a:srgbClr val="00B050"/>
                </a:solidFill>
                <a:latin typeface="Times New Roman" pitchFamily="18" charset="0"/>
                <a:cs typeface="Times New Roman" pitchFamily="18" charset="0"/>
              </a:rPr>
              <a:t>.</a:t>
            </a:r>
          </a:p>
          <a:p>
            <a:pPr marL="0" indent="0">
              <a:buNone/>
            </a:pP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Theo </a:t>
            </a:r>
            <a:r>
              <a:rPr lang="en-US" sz="2400" dirty="0" err="1" smtClean="0">
                <a:solidFill>
                  <a:srgbClr val="FF0000"/>
                </a:solidFill>
                <a:latin typeface="Times New Roman" pitchFamily="18" charset="0"/>
                <a:cs typeface="Times New Roman" pitchFamily="18" charset="0"/>
              </a:rPr>
              <a:t>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nuôi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thịt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vườn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chuồng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cần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đảm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bảo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những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yếu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 ?</a:t>
            </a:r>
          </a:p>
          <a:p>
            <a:pPr marL="0" indent="0">
              <a:buNone/>
            </a:pPr>
            <a:r>
              <a:rPr lang="en-US" sz="2400" dirty="0" smtClean="0"/>
              <a:t>- </a:t>
            </a:r>
            <a:r>
              <a:rPr lang="vi-VN" sz="2400" dirty="0"/>
              <a:t> </a:t>
            </a:r>
            <a:r>
              <a:rPr lang="vi-VN" sz="3600" dirty="0">
                <a:latin typeface="+mj-lt"/>
              </a:rPr>
              <a:t>Nền chuồng khô ráo, thoáng mát, dễ dọn vệ sinh.</a:t>
            </a:r>
          </a:p>
          <a:p>
            <a:pPr marL="0" indent="0">
              <a:buNone/>
            </a:pPr>
            <a:r>
              <a:rPr lang="vi-VN" sz="3600" dirty="0">
                <a:latin typeface="+mj-lt"/>
              </a:rPr>
              <a:t>- Vườn chăn thả rộng tối thiểu 0,5 – 1m</a:t>
            </a:r>
            <a:r>
              <a:rPr lang="vi-VN" sz="3600" baseline="30000" dirty="0">
                <a:latin typeface="+mj-lt"/>
              </a:rPr>
              <a:t>2</a:t>
            </a:r>
            <a:r>
              <a:rPr lang="vi-VN" sz="3600" dirty="0">
                <a:latin typeface="+mj-lt"/>
              </a:rPr>
              <a:t>/con, rào lưới mắt cáo hoặc phên tre, trồng thêm các laoij cây cỏ làm thức ăn</a:t>
            </a:r>
          </a:p>
          <a:p>
            <a:pPr marL="0" indent="0">
              <a:buNone/>
            </a:pPr>
            <a:endParaRPr lang="en-US" sz="3600" dirty="0" smtClean="0">
              <a:solidFill>
                <a:srgbClr val="FF0000"/>
              </a:solidFill>
              <a:latin typeface="+mj-lt"/>
              <a:cs typeface="Times New Roman" pitchFamily="18" charset="0"/>
            </a:endParaRPr>
          </a:p>
          <a:p>
            <a:pPr marL="0" indent="0">
              <a:buNone/>
            </a:pPr>
            <a:endParaRPr lang="en-US" sz="1800" b="1" dirty="0">
              <a:solidFill>
                <a:srgbClr val="FF0000"/>
              </a:solidFill>
              <a:latin typeface="+mj-lt"/>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smtClean="0">
              <a:solidFill>
                <a:srgbClr val="00B050"/>
              </a:solidFill>
              <a:latin typeface="Times New Roman" pitchFamily="18" charset="0"/>
              <a:cs typeface="Times New Roman" pitchFamily="18" charset="0"/>
            </a:endParaRPr>
          </a:p>
          <a:p>
            <a:pPr marL="0" indent="0">
              <a:buNone/>
            </a:pPr>
            <a:endParaRPr lang="en-US" sz="1600" b="1" u="sng"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9999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2699</Words>
  <Application>Microsoft Office PowerPoint</Application>
  <PresentationFormat>On-screen Show (4:3)</PresentationFormat>
  <Paragraphs>416</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Bài 11: KĨ THUẬT CHĂN NUÔI GÀ THẢ VƯỜN</vt:lpstr>
      <vt:lpstr>Bài 11: KĨ THUẬT CHĂN NUÔI GÀ THẢ VƯỜN</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Bài 11: KĨ THUẬT CHĂN NUÔI GÀ THẢ VƯỜN </vt:lpstr>
      <vt:lpstr> LUYỆN TẬP </vt:lpstr>
      <vt:lpstr> LUYỆN TẬP </vt:lpstr>
      <vt:lpstr> LUYỆN TẬP </vt:lpstr>
      <vt:lpstr> LUYỆN TẬP </vt:lpstr>
      <vt:lpstr> VẬN DỤNG </vt:lpstr>
      <vt:lpstr> VẬN DỤNG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2023-02-09T13:53:31Z</dcterms:created>
  <dcterms:modified xsi:type="dcterms:W3CDTF">2023-02-09T16:54:20Z</dcterms:modified>
</cp:coreProperties>
</file>