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817A93-9998-4001-9276-3AC2D9850FF3}"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1907338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817A93-9998-4001-9276-3AC2D9850FF3}"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3778885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817A93-9998-4001-9276-3AC2D9850FF3}"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38319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817A93-9998-4001-9276-3AC2D9850FF3}"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1129097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817A93-9998-4001-9276-3AC2D9850FF3}" type="datetimeFigureOut">
              <a:rPr lang="en-US" smtClean="0"/>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86643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817A93-9998-4001-9276-3AC2D9850FF3}" type="datetimeFigureOut">
              <a:rPr lang="en-US" smtClean="0"/>
              <a:t>1/11/2025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427592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817A93-9998-4001-9276-3AC2D9850FF3}" type="datetimeFigureOut">
              <a:rPr lang="en-US" smtClean="0"/>
              <a:t>1/11/2025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3994440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817A93-9998-4001-9276-3AC2D9850FF3}" type="datetimeFigureOut">
              <a:rPr lang="en-US" smtClean="0"/>
              <a:t>1/11/2025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1697546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817A93-9998-4001-9276-3AC2D9850FF3}" type="datetimeFigureOut">
              <a:rPr lang="en-US" smtClean="0"/>
              <a:t>1/11/2025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335364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817A93-9998-4001-9276-3AC2D9850FF3}" type="datetimeFigureOut">
              <a:rPr lang="en-US" smtClean="0"/>
              <a:t>1/11/2025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230106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817A93-9998-4001-9276-3AC2D9850FF3}" type="datetimeFigureOut">
              <a:rPr lang="en-US" smtClean="0"/>
              <a:t>1/11/2025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5B97F8-3E52-4277-827B-B820236A25F7}" type="slidenum">
              <a:rPr lang="en-US" smtClean="0"/>
              <a:t>‹#›</a:t>
            </a:fld>
            <a:endParaRPr lang="en-US"/>
          </a:p>
        </p:txBody>
      </p:sp>
    </p:spTree>
    <p:extLst>
      <p:ext uri="{BB962C8B-B14F-4D97-AF65-F5344CB8AC3E}">
        <p14:creationId xmlns:p14="http://schemas.microsoft.com/office/powerpoint/2010/main" val="3880079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817A93-9998-4001-9276-3AC2D9850FF3}" type="datetimeFigureOut">
              <a:rPr lang="en-US" smtClean="0"/>
              <a:t>1/11/2025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5B97F8-3E52-4277-827B-B820236A25F7}" type="slidenum">
              <a:rPr lang="en-US" smtClean="0"/>
              <a:t>‹#›</a:t>
            </a:fld>
            <a:endParaRPr lang="en-US"/>
          </a:p>
        </p:txBody>
      </p:sp>
    </p:spTree>
    <p:extLst>
      <p:ext uri="{BB962C8B-B14F-4D97-AF65-F5344CB8AC3E}">
        <p14:creationId xmlns:p14="http://schemas.microsoft.com/office/powerpoint/2010/main" val="4043925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err="1" smtClean="0">
                <a:solidFill>
                  <a:srgbClr val="FF0000"/>
                </a:solidFill>
                <a:latin typeface="Times New Roman" pitchFamily="18" charset="0"/>
                <a:cs typeface="Times New Roman" pitchFamily="18" charset="0"/>
              </a:rPr>
              <a:t>Bài</a:t>
            </a:r>
            <a:r>
              <a:rPr lang="en-US" sz="3200" u="sng" dirty="0" smtClean="0">
                <a:solidFill>
                  <a:srgbClr val="FF0000"/>
                </a:solidFill>
                <a:latin typeface="Times New Roman" pitchFamily="18" charset="0"/>
                <a:cs typeface="Times New Roman" pitchFamily="18" charset="0"/>
              </a:rPr>
              <a:t> 9:</a:t>
            </a:r>
            <a:r>
              <a:rPr lang="en-US" sz="3200" dirty="0" smtClean="0">
                <a:solidFill>
                  <a:srgbClr val="FF0000"/>
                </a:solidFill>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MỘT SỐ PHƯƠNG THỨC CHĂN NUÔI Ở VIỆT NAM</a:t>
            </a:r>
            <a:endParaRPr lang="en-US" sz="32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295400"/>
            <a:ext cx="8991600" cy="5410200"/>
          </a:xfrm>
        </p:spPr>
        <p:txBody>
          <a:bodyPr>
            <a:noAutofit/>
          </a:bodyPr>
          <a:lstStyle/>
          <a:p>
            <a:pPr marL="0" indent="0">
              <a:buNone/>
            </a:pPr>
            <a:r>
              <a:rPr lang="en-US" sz="2600" b="1" dirty="0" smtClean="0">
                <a:solidFill>
                  <a:srgbClr val="FF0000"/>
                </a:solidFill>
                <a:latin typeface="Times New Roman" pitchFamily="18" charset="0"/>
                <a:cs typeface="Times New Roman" pitchFamily="18" charset="0"/>
              </a:rPr>
              <a:t>1. MỘT SỐ LOẠI VẬT NUÔI PHỔ BIẾN Ở VIỆT NAM</a:t>
            </a:r>
            <a:r>
              <a:rPr lang="en-US" sz="2600" dirty="0" smtClean="0">
                <a:solidFill>
                  <a:srgbClr val="FF0000"/>
                </a:solidFill>
                <a:latin typeface="Times New Roman" pitchFamily="18" charset="0"/>
                <a:cs typeface="Times New Roman" pitchFamily="18" charset="0"/>
              </a:rPr>
              <a:t>:</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b="1" dirty="0" smtClean="0">
                <a:solidFill>
                  <a:srgbClr val="00B050"/>
                </a:solidFill>
                <a:latin typeface="Times New Roman" pitchFamily="18" charset="0"/>
                <a:cs typeface="Times New Roman" pitchFamily="18" charset="0"/>
              </a:rPr>
              <a:t>1.1 </a:t>
            </a:r>
            <a:r>
              <a:rPr lang="en-US" b="1" dirty="0" err="1" smtClean="0">
                <a:solidFill>
                  <a:srgbClr val="00B050"/>
                </a:solidFill>
                <a:latin typeface="Times New Roman" pitchFamily="18" charset="0"/>
                <a:cs typeface="Times New Roman" pitchFamily="18" charset="0"/>
              </a:rPr>
              <a:t>Gia</a:t>
            </a:r>
            <a:r>
              <a:rPr lang="en-US" b="1" dirty="0" smtClean="0">
                <a:solidFill>
                  <a:srgbClr val="00B050"/>
                </a:solidFill>
                <a:latin typeface="Times New Roman" pitchFamily="18" charset="0"/>
                <a:cs typeface="Times New Roman" pitchFamily="18" charset="0"/>
              </a:rPr>
              <a:t> </a:t>
            </a:r>
            <a:r>
              <a:rPr lang="en-US" b="1" dirty="0" err="1" smtClean="0">
                <a:solidFill>
                  <a:srgbClr val="00B050"/>
                </a:solidFill>
                <a:latin typeface="Times New Roman" pitchFamily="18" charset="0"/>
                <a:cs typeface="Times New Roman" pitchFamily="18" charset="0"/>
              </a:rPr>
              <a:t>súc</a:t>
            </a:r>
            <a:r>
              <a:rPr lang="en-US" b="1" dirty="0" smtClean="0">
                <a:solidFill>
                  <a:srgbClr val="00B050"/>
                </a:solidFill>
                <a:latin typeface="Times New Roman" pitchFamily="18" charset="0"/>
                <a:cs typeface="Times New Roman" pitchFamily="18" charset="0"/>
              </a:rPr>
              <a:t> </a:t>
            </a:r>
            <a:r>
              <a:rPr lang="en-US" b="1" dirty="0" err="1" smtClean="0">
                <a:solidFill>
                  <a:srgbClr val="00B050"/>
                </a:solidFill>
                <a:latin typeface="Times New Roman" pitchFamily="18" charset="0"/>
                <a:cs typeface="Times New Roman" pitchFamily="18" charset="0"/>
              </a:rPr>
              <a:t>ăn</a:t>
            </a:r>
            <a:r>
              <a:rPr lang="en-US" b="1" dirty="0" smtClean="0">
                <a:solidFill>
                  <a:srgbClr val="00B050"/>
                </a:solidFill>
                <a:latin typeface="Times New Roman" pitchFamily="18" charset="0"/>
                <a:cs typeface="Times New Roman" pitchFamily="18" charset="0"/>
              </a:rPr>
              <a:t> </a:t>
            </a:r>
            <a:r>
              <a:rPr lang="en-US" b="1" dirty="0" err="1" smtClean="0">
                <a:solidFill>
                  <a:srgbClr val="00B050"/>
                </a:solidFill>
                <a:latin typeface="Times New Roman" pitchFamily="18" charset="0"/>
                <a:cs typeface="Times New Roman" pitchFamily="18" charset="0"/>
              </a:rPr>
              <a:t>cỏ</a:t>
            </a:r>
            <a:r>
              <a:rPr lang="en-US" b="1" dirty="0" smtClean="0">
                <a:solidFill>
                  <a:srgbClr val="00B050"/>
                </a:solidFill>
                <a:latin typeface="Times New Roman" pitchFamily="18" charset="0"/>
                <a:cs typeface="Times New Roman" pitchFamily="18" charset="0"/>
              </a:rPr>
              <a:t>:</a:t>
            </a:r>
          </a:p>
          <a:p>
            <a:pPr marL="0" indent="0">
              <a:buNone/>
            </a:pPr>
            <a:endParaRPr lang="en-US" sz="2000" b="1" u="sng" dirty="0" smtClean="0">
              <a:solidFill>
                <a:srgbClr val="00B050"/>
              </a:solidFill>
              <a:latin typeface="Times New Roman" pitchFamily="18" charset="0"/>
              <a:cs typeface="Times New Roman" pitchFamily="18" charset="0"/>
            </a:endParaRPr>
          </a:p>
          <a:p>
            <a:pPr marL="0" indent="0">
              <a:buNone/>
            </a:pPr>
            <a:endParaRPr lang="en-US" sz="2000" b="1" u="sng" dirty="0">
              <a:solidFill>
                <a:srgbClr val="00B050"/>
              </a:solidFill>
              <a:latin typeface="Times New Roman" pitchFamily="18" charset="0"/>
              <a:cs typeface="Times New Roman" pitchFamily="18" charset="0"/>
            </a:endParaRPr>
          </a:p>
          <a:p>
            <a:pPr marL="0" indent="0">
              <a:buNone/>
            </a:pPr>
            <a:endParaRPr lang="en-US" sz="2000" b="1" u="sng" dirty="0" smtClean="0">
              <a:solidFill>
                <a:srgbClr val="00B050"/>
              </a:solidFill>
              <a:latin typeface="Times New Roman" pitchFamily="18" charset="0"/>
              <a:cs typeface="Times New Roman" pitchFamily="18" charset="0"/>
            </a:endParaRPr>
          </a:p>
          <a:p>
            <a:pPr marL="0" indent="0">
              <a:buNone/>
            </a:pPr>
            <a:endParaRPr lang="en-US" sz="2000" b="1" u="sng" dirty="0">
              <a:solidFill>
                <a:srgbClr val="00B050"/>
              </a:solidFill>
              <a:latin typeface="Times New Roman" pitchFamily="18" charset="0"/>
              <a:cs typeface="Times New Roman" pitchFamily="18" charset="0"/>
            </a:endParaRPr>
          </a:p>
          <a:p>
            <a:pPr marL="0" indent="0">
              <a:buNone/>
            </a:pPr>
            <a:endParaRPr lang="en-US" sz="2000" b="1" u="sng" dirty="0" smtClean="0">
              <a:solidFill>
                <a:srgbClr val="00B050"/>
              </a:solidFill>
              <a:latin typeface="Times New Roman" pitchFamily="18" charset="0"/>
              <a:cs typeface="Times New Roman" pitchFamily="18" charset="0"/>
            </a:endParaRPr>
          </a:p>
          <a:p>
            <a:pPr marL="0" indent="0">
              <a:buNone/>
            </a:pPr>
            <a:endParaRPr lang="en-US" sz="2000" b="1" u="sng" dirty="0">
              <a:solidFill>
                <a:srgbClr val="00B050"/>
              </a:solidFill>
              <a:latin typeface="Times New Roman" pitchFamily="18" charset="0"/>
              <a:cs typeface="Times New Roman" pitchFamily="18" charset="0"/>
            </a:endParaRPr>
          </a:p>
          <a:p>
            <a:pPr marL="0" indent="0">
              <a:buNone/>
            </a:pPr>
            <a:endParaRPr lang="en-US" sz="2000" b="1" u="sng" dirty="0" smtClean="0">
              <a:solidFill>
                <a:srgbClr val="00B050"/>
              </a:solidFill>
              <a:latin typeface="Times New Roman" pitchFamily="18" charset="0"/>
              <a:cs typeface="Times New Roman" pitchFamily="18" charset="0"/>
            </a:endParaRPr>
          </a:p>
          <a:p>
            <a:pPr marL="0" indent="0">
              <a:buNone/>
            </a:pPr>
            <a:endParaRPr lang="en-US" sz="2000" b="1" u="sng" dirty="0" smtClean="0">
              <a:solidFill>
                <a:srgbClr val="00B050"/>
              </a:solidFill>
              <a:latin typeface="Times New Roman" pitchFamily="18" charset="0"/>
              <a:cs typeface="Times New Roman" pitchFamily="18" charset="0"/>
            </a:endParaRPr>
          </a:p>
          <a:p>
            <a:pPr marL="0" indent="0">
              <a:buNone/>
            </a:pPr>
            <a:r>
              <a:rPr lang="en-US" dirty="0" err="1" smtClean="0">
                <a:latin typeface="Times New Roman" pitchFamily="18" charset="0"/>
                <a:cs typeface="Times New Roman" pitchFamily="18" charset="0"/>
              </a:rPr>
              <a:t>Câu</a:t>
            </a:r>
            <a:r>
              <a:rPr lang="en-US" dirty="0" smtClean="0">
                <a:latin typeface="Times New Roman" pitchFamily="18" charset="0"/>
                <a:cs typeface="Times New Roman" pitchFamily="18" charset="0"/>
              </a:rPr>
              <a:t> 1: N</a:t>
            </a:r>
            <a:r>
              <a:rPr lang="vi-VN" dirty="0" smtClean="0">
                <a:latin typeface="Times New Roman" pitchFamily="18" charset="0"/>
                <a:cs typeface="Times New Roman" pitchFamily="18" charset="0"/>
              </a:rPr>
              <a:t>êu đặc điểm phân biệt các giống gia súc ăn cỏ trong hình 9.1.</a:t>
            </a:r>
          </a:p>
          <a:p>
            <a:pPr marL="0" indent="0">
              <a:buNone/>
            </a:pPr>
            <a:endParaRPr lang="en-US" b="1" u="sng" dirty="0">
              <a:solidFill>
                <a:srgbClr val="00B05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551610"/>
            <a:ext cx="7391400" cy="2782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049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fade">
                                      <p:cBhvr>
                                        <p:cTn id="7" dur="1000"/>
                                        <p:tgtEl>
                                          <p:spTgt spid="3">
                                            <p:txEl>
                                              <p:pRg st="10" end="10"/>
                                            </p:txEl>
                                          </p:spTgt>
                                        </p:tgtEl>
                                      </p:cBhvr>
                                    </p:animEffect>
                                    <p:anim calcmode="lin" valueType="num">
                                      <p:cBhvr>
                                        <p:cTn id="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067800" cy="639762"/>
          </a:xfrm>
        </p:spPr>
        <p:txBody>
          <a:bodyPr>
            <a:noAutofit/>
          </a:bodyPr>
          <a:lstStyle/>
          <a:p>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r>
              <a:rPr lang="en-US" sz="3200" b="1" dirty="0">
                <a:solidFill>
                  <a:srgbClr val="FF0000"/>
                </a:solidFill>
                <a:latin typeface="Times New Roman" pitchFamily="18" charset="0"/>
                <a:cs typeface="Times New Roman" pitchFamily="18" charset="0"/>
              </a:rPr>
              <a:t/>
            </a:r>
            <a:br>
              <a:rPr lang="en-US" sz="3200" b="1" dirty="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2. MỘT SỐ PHƯƠNG THỨC CHĂN NUÔI Ở VIỆT NAM</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endParaRPr lang="en-US" sz="3200" dirty="0">
              <a:solidFill>
                <a:srgbClr val="FF0000"/>
              </a:solidFill>
            </a:endParaRPr>
          </a:p>
        </p:txBody>
      </p:sp>
      <p:sp>
        <p:nvSpPr>
          <p:cNvPr id="3" name="Content Placeholder 2"/>
          <p:cNvSpPr>
            <a:spLocks noGrp="1"/>
          </p:cNvSpPr>
          <p:nvPr>
            <p:ph idx="1"/>
          </p:nvPr>
        </p:nvSpPr>
        <p:spPr>
          <a:xfrm>
            <a:off x="419100" y="1371600"/>
            <a:ext cx="8229600" cy="4983163"/>
          </a:xfrm>
        </p:spPr>
        <p:txBody>
          <a:bodyPr>
            <a:normAutofit/>
          </a:bodyPr>
          <a:lstStyle/>
          <a:p>
            <a:pPr marL="0" indent="0">
              <a:buNone/>
            </a:pPr>
            <a:r>
              <a:rPr lang="en-US" sz="3600" dirty="0" err="1" smtClean="0">
                <a:solidFill>
                  <a:srgbClr val="00B050"/>
                </a:solidFill>
                <a:latin typeface="Times New Roman" pitchFamily="18" charset="0"/>
                <a:cs typeface="Times New Roman" pitchFamily="18" charset="0"/>
              </a:rPr>
              <a:t>Câu</a:t>
            </a:r>
            <a:r>
              <a:rPr lang="en-US" sz="3600" dirty="0" smtClean="0">
                <a:solidFill>
                  <a:srgbClr val="00B050"/>
                </a:solidFill>
                <a:latin typeface="Times New Roman" pitchFamily="18" charset="0"/>
                <a:cs typeface="Times New Roman" pitchFamily="18" charset="0"/>
              </a:rPr>
              <a:t> 7: </a:t>
            </a:r>
            <a:r>
              <a:rPr lang="vi-VN" sz="3600" dirty="0" smtClean="0">
                <a:solidFill>
                  <a:srgbClr val="00B050"/>
                </a:solidFill>
                <a:latin typeface="Times New Roman" pitchFamily="18" charset="0"/>
                <a:cs typeface="Times New Roman" pitchFamily="18" charset="0"/>
              </a:rPr>
              <a:t>Những </a:t>
            </a:r>
            <a:r>
              <a:rPr lang="vi-VN" sz="3600" dirty="0">
                <a:solidFill>
                  <a:srgbClr val="00B050"/>
                </a:solidFill>
                <a:latin typeface="Times New Roman" pitchFamily="18" charset="0"/>
                <a:cs typeface="Times New Roman" pitchFamily="18" charset="0"/>
              </a:rPr>
              <a:t>loại vật nuôi nào phù hợp với phương thức chăn nuôi bán chăn thả?</a:t>
            </a:r>
          </a:p>
          <a:p>
            <a:pPr marL="0" indent="0">
              <a:buNone/>
            </a:pPr>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Những </a:t>
            </a:r>
            <a:r>
              <a:rPr lang="vi-VN" sz="3600" dirty="0">
                <a:latin typeface="Times New Roman" pitchFamily="18" charset="0"/>
                <a:cs typeface="Times New Roman" pitchFamily="18" charset="0"/>
              </a:rPr>
              <a:t>loại vật nuôi ăn cỏ phù hợp với phương thức chăn nuôi bán chăn thả</a:t>
            </a:r>
            <a:r>
              <a:rPr lang="vi-VN" sz="3600" dirty="0" smtClean="0">
                <a:latin typeface="Times New Roman" pitchFamily="18" charset="0"/>
                <a:cs typeface="Times New Roman" pitchFamily="18" charset="0"/>
              </a:rPr>
              <a:t>.</a:t>
            </a:r>
            <a:endParaRPr lang="en-US" sz="3600" dirty="0" smtClean="0">
              <a:latin typeface="Times New Roman" pitchFamily="18" charset="0"/>
              <a:cs typeface="Times New Roman" pitchFamily="18" charset="0"/>
            </a:endParaRPr>
          </a:p>
          <a:p>
            <a:pPr marL="0" indent="0">
              <a:buNone/>
            </a:pPr>
            <a:r>
              <a:rPr lang="vi-VN" sz="3600" dirty="0" smtClean="0">
                <a:latin typeface="Times New Roman" pitchFamily="18" charset="0"/>
                <a:cs typeface="Times New Roman" pitchFamily="18" charset="0"/>
              </a:rPr>
              <a:t>VD</a:t>
            </a:r>
            <a:r>
              <a:rPr lang="vi-VN" sz="3600" dirty="0">
                <a:latin typeface="Times New Roman" pitchFamily="18" charset="0"/>
                <a:cs typeface="Times New Roman" pitchFamily="18" charset="0"/>
              </a:rPr>
              <a:t>: trâu, bò, ngựa,dê, cừu, ...</a:t>
            </a:r>
            <a:endParaRPr lang="vi-VN" sz="3600" dirty="0" smtClean="0">
              <a:latin typeface="Times New Roman" pitchFamily="18" charset="0"/>
              <a:cs typeface="Times New Roman" pitchFamily="18" charset="0"/>
            </a:endParaRPr>
          </a:p>
          <a:p>
            <a:pPr marL="0" indent="0">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94174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b="1" dirty="0" smtClean="0">
                <a:solidFill>
                  <a:srgbClr val="FF0000"/>
                </a:solidFill>
                <a:latin typeface="Times New Roman" pitchFamily="18" charset="0"/>
                <a:cs typeface="Times New Roman" pitchFamily="18" charset="0"/>
              </a:rPr>
              <a:t>LUYỆN TẬP</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534400" cy="5715000"/>
          </a:xfrm>
        </p:spPr>
        <p:txBody>
          <a:bodyPr>
            <a:normAutofit fontScale="92500" lnSpcReduction="10000"/>
          </a:bodyPr>
          <a:lstStyle/>
          <a:p>
            <a:pPr marL="0" indent="0">
              <a:buNone/>
            </a:pPr>
            <a:r>
              <a:rPr lang="en-US" sz="3500" b="1" dirty="0" smtClean="0">
                <a:latin typeface="Times New Roman" pitchFamily="18" charset="0"/>
                <a:cs typeface="Times New Roman" pitchFamily="18" charset="0"/>
              </a:rPr>
              <a:t>BT1:</a:t>
            </a:r>
            <a:r>
              <a:rPr lang="en-US" sz="3500" dirty="0" smtClean="0">
                <a:latin typeface="Times New Roman" pitchFamily="18" charset="0"/>
                <a:cs typeface="Times New Roman" pitchFamily="18" charset="0"/>
              </a:rPr>
              <a:t> </a:t>
            </a:r>
            <a:r>
              <a:rPr lang="vi-VN" sz="3500" dirty="0" smtClean="0">
                <a:latin typeface="Times New Roman" pitchFamily="18" charset="0"/>
                <a:cs typeface="Times New Roman" pitchFamily="18" charset="0"/>
              </a:rPr>
              <a:t>Hãy </a:t>
            </a:r>
            <a:r>
              <a:rPr lang="vi-VN" sz="3500" dirty="0">
                <a:latin typeface="Times New Roman" pitchFamily="18" charset="0"/>
                <a:cs typeface="Times New Roman" pitchFamily="18" charset="0"/>
              </a:rPr>
              <a:t>quan sát và gọi tên phương thức chăn nuôi trong mỗi trường hợp ở Hình 9.6</a:t>
            </a:r>
            <a:r>
              <a:rPr lang="vi-VN" sz="3500" dirty="0" smtClean="0">
                <a:latin typeface="Times New Roman" pitchFamily="18" charset="0"/>
                <a:cs typeface="Times New Roman" pitchFamily="18" charset="0"/>
              </a:rPr>
              <a:t>.</a:t>
            </a:r>
            <a:endParaRPr lang="en-US" sz="3500" dirty="0" smtClean="0">
              <a:latin typeface="Times New Roman" pitchFamily="18" charset="0"/>
              <a:cs typeface="Times New Roman" pitchFamily="18" charset="0"/>
            </a:endParaRPr>
          </a:p>
          <a:p>
            <a:pPr marL="0" indent="0">
              <a:buNone/>
            </a:pPr>
            <a:endParaRPr lang="en-US" sz="2400" strike="sngStrike" dirty="0">
              <a:latin typeface="Times New Roman" pitchFamily="18" charset="0"/>
              <a:cs typeface="Times New Roman" pitchFamily="18" charset="0"/>
            </a:endParaRPr>
          </a:p>
          <a:p>
            <a:pPr marL="0" indent="0">
              <a:buNone/>
            </a:pPr>
            <a:endParaRPr lang="en-US" sz="2400" strike="sngStrike" dirty="0" smtClean="0">
              <a:latin typeface="Times New Roman" pitchFamily="18" charset="0"/>
              <a:cs typeface="Times New Roman" pitchFamily="18" charset="0"/>
            </a:endParaRPr>
          </a:p>
          <a:p>
            <a:pPr marL="0" indent="0">
              <a:buNone/>
            </a:pPr>
            <a:endParaRPr lang="en-US" sz="2400" strike="sngStrike" dirty="0">
              <a:latin typeface="Times New Roman" pitchFamily="18" charset="0"/>
              <a:cs typeface="Times New Roman" pitchFamily="18" charset="0"/>
            </a:endParaRPr>
          </a:p>
          <a:p>
            <a:pPr marL="0" indent="0">
              <a:buNone/>
            </a:pPr>
            <a:endParaRPr lang="en-US" sz="2400" strike="sngStrike" dirty="0" smtClean="0">
              <a:latin typeface="Times New Roman" pitchFamily="18" charset="0"/>
              <a:cs typeface="Times New Roman" pitchFamily="18" charset="0"/>
            </a:endParaRPr>
          </a:p>
          <a:p>
            <a:pPr marL="0" indent="0">
              <a:buNone/>
            </a:pPr>
            <a:endParaRPr lang="en-US" sz="2400" strike="sngStrike" dirty="0">
              <a:latin typeface="Times New Roman" pitchFamily="18" charset="0"/>
              <a:cs typeface="Times New Roman" pitchFamily="18" charset="0"/>
            </a:endParaRPr>
          </a:p>
          <a:p>
            <a:pPr marL="0" indent="0">
              <a:buNone/>
            </a:pPr>
            <a:endParaRPr lang="en-US" sz="2400" strike="sngStrike" dirty="0" smtClean="0">
              <a:latin typeface="Times New Roman" pitchFamily="18" charset="0"/>
              <a:cs typeface="Times New Roman" pitchFamily="18" charset="0"/>
            </a:endParaRPr>
          </a:p>
          <a:p>
            <a:pPr marL="0" indent="0">
              <a:buNone/>
            </a:pPr>
            <a:endParaRPr lang="en-US" sz="2400" strike="sngStrike" dirty="0">
              <a:latin typeface="Times New Roman" pitchFamily="18" charset="0"/>
              <a:cs typeface="Times New Roman" pitchFamily="18" charset="0"/>
            </a:endParaRPr>
          </a:p>
          <a:p>
            <a:pPr marL="0" indent="0">
              <a:buNone/>
            </a:pPr>
            <a:endParaRPr lang="en-US" sz="2400" strike="sngStrike" dirty="0" smtClean="0">
              <a:latin typeface="Times New Roman" pitchFamily="18" charset="0"/>
              <a:cs typeface="Times New Roman" pitchFamily="18" charset="0"/>
            </a:endParaRPr>
          </a:p>
          <a:p>
            <a:pPr marL="0" indent="0">
              <a:buNone/>
            </a:pPr>
            <a:r>
              <a:rPr lang="vi-VN" sz="3500" dirty="0">
                <a:latin typeface="Times New Roman" panose="02020603050405020304" pitchFamily="18" charset="0"/>
                <a:cs typeface="Times New Roman" panose="02020603050405020304" pitchFamily="18" charset="0"/>
              </a:rPr>
              <a:t>Hình 9.6a: Bán chăn thả</a:t>
            </a:r>
          </a:p>
          <a:p>
            <a:pPr marL="0" indent="0">
              <a:buNone/>
            </a:pPr>
            <a:r>
              <a:rPr lang="vi-VN" sz="3500" dirty="0" smtClean="0">
                <a:latin typeface="Times New Roman" panose="02020603050405020304" pitchFamily="18" charset="0"/>
                <a:cs typeface="Times New Roman" panose="02020603050405020304" pitchFamily="18" charset="0"/>
              </a:rPr>
              <a:t>Hình 9.6b</a:t>
            </a:r>
            <a:r>
              <a:rPr lang="vi-VN" sz="3500" dirty="0">
                <a:latin typeface="Times New Roman" panose="02020603050405020304" pitchFamily="18" charset="0"/>
                <a:cs typeface="Times New Roman" panose="02020603050405020304" pitchFamily="18" charset="0"/>
              </a:rPr>
              <a:t>: Chăn thả</a:t>
            </a:r>
          </a:p>
          <a:p>
            <a:pPr marL="0" indent="0">
              <a:buNone/>
            </a:pPr>
            <a:r>
              <a:rPr lang="vi-VN" sz="3500" dirty="0">
                <a:latin typeface="Times New Roman" panose="02020603050405020304" pitchFamily="18" charset="0"/>
                <a:cs typeface="Times New Roman" panose="02020603050405020304" pitchFamily="18" charset="0"/>
              </a:rPr>
              <a:t>Hình 9.6c: Nuôi nhốt (nuôi công nghiệp)</a:t>
            </a:r>
          </a:p>
          <a:p>
            <a:pPr marL="0" indent="0">
              <a:buNone/>
            </a:pPr>
            <a:endParaRPr lang="en-US" sz="2400" strike="sngStrike" dirty="0">
              <a:latin typeface="Times New Roman" pitchFamily="18" charset="0"/>
              <a:cs typeface="Times New Roman" pitchFamily="18" charset="0"/>
            </a:endParaRP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057400"/>
            <a:ext cx="7977819"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361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1000"/>
                                        <p:tgtEl>
                                          <p:spTgt spid="3">
                                            <p:txEl>
                                              <p:pRg st="9" end="9"/>
                                            </p:txEl>
                                          </p:spTgt>
                                        </p:tgtEl>
                                      </p:cBhvr>
                                    </p:animEffect>
                                    <p:anim calcmode="lin" valueType="num">
                                      <p:cBhvr>
                                        <p:cTn id="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0" end="10"/>
                                            </p:txEl>
                                          </p:spTgt>
                                        </p:tgtEl>
                                        <p:attrNameLst>
                                          <p:attrName>style.visibility</p:attrName>
                                        </p:attrNameLst>
                                      </p:cBhvr>
                                      <p:to>
                                        <p:strVal val="visible"/>
                                      </p:to>
                                    </p:set>
                                    <p:animEffect transition="in" filter="barn(inVertical)">
                                      <p:cBhvr>
                                        <p:cTn id="14" dur="500"/>
                                        <p:tgtEl>
                                          <p:spTgt spid="3">
                                            <p:txEl>
                                              <p:pRg st="10" end="1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Effect transition="in" filter="barn(inVertical)">
                                      <p:cBhvr>
                                        <p:cTn id="1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sz="3200" b="1" dirty="0" smtClean="0">
                <a:solidFill>
                  <a:srgbClr val="FF0000"/>
                </a:solidFill>
                <a:latin typeface="Times New Roman" pitchFamily="18" charset="0"/>
                <a:cs typeface="Times New Roman" pitchFamily="18" charset="0"/>
              </a:rPr>
              <a:t>LUYỆN TẬP</a:t>
            </a:r>
            <a:endParaRPr lang="en-US" sz="3200" dirty="0">
              <a:solidFill>
                <a:srgbClr val="FF0000"/>
              </a:solidFill>
            </a:endParaRPr>
          </a:p>
        </p:txBody>
      </p:sp>
      <p:sp>
        <p:nvSpPr>
          <p:cNvPr id="3" name="Content Placeholder 2"/>
          <p:cNvSpPr>
            <a:spLocks noGrp="1"/>
          </p:cNvSpPr>
          <p:nvPr>
            <p:ph idx="1"/>
          </p:nvPr>
        </p:nvSpPr>
        <p:spPr>
          <a:xfrm>
            <a:off x="152400" y="609600"/>
            <a:ext cx="8991600" cy="5287963"/>
          </a:xfrm>
        </p:spPr>
        <p:txBody>
          <a:bodyPr>
            <a:noAutofit/>
          </a:bodyPr>
          <a:lstStyle/>
          <a:p>
            <a:pPr marL="0" indent="0">
              <a:buNone/>
            </a:pPr>
            <a:r>
              <a:rPr lang="vi-VN" sz="2500" b="1" dirty="0">
                <a:latin typeface="+mj-lt"/>
              </a:rPr>
              <a:t>Luyện tập </a:t>
            </a:r>
            <a:r>
              <a:rPr lang="vi-VN" sz="2500" b="1" dirty="0" smtClean="0">
                <a:latin typeface="+mj-lt"/>
              </a:rPr>
              <a:t>2</a:t>
            </a:r>
            <a:r>
              <a:rPr lang="en-US" sz="2500" b="1" smtClean="0">
                <a:latin typeface="+mj-lt"/>
              </a:rPr>
              <a:t>: </a:t>
            </a:r>
            <a:r>
              <a:rPr lang="vi-VN" sz="2500" smtClean="0">
                <a:latin typeface="+mj-lt"/>
              </a:rPr>
              <a:t>Trình </a:t>
            </a:r>
            <a:r>
              <a:rPr lang="vi-VN" sz="2500" dirty="0">
                <a:latin typeface="+mj-lt"/>
              </a:rPr>
              <a:t>bày ưu điểm và nhược điểm của mỗi phương thức: chăn nuôi, nuôi nhốt và bán chăn thả.</a:t>
            </a:r>
          </a:p>
          <a:p>
            <a:pPr marL="0" indent="0">
              <a:buNone/>
            </a:pPr>
            <a:r>
              <a:rPr lang="vi-VN" sz="2500" dirty="0" smtClean="0">
                <a:latin typeface="+mj-lt"/>
              </a:rPr>
              <a:t>(</a:t>
            </a:r>
            <a:r>
              <a:rPr lang="vi-VN" sz="2500" dirty="0">
                <a:latin typeface="+mj-lt"/>
              </a:rPr>
              <a:t>1) Chăn thả tự do:</a:t>
            </a:r>
          </a:p>
          <a:p>
            <a:r>
              <a:rPr lang="vi-VN" sz="2500" b="1" dirty="0">
                <a:latin typeface="+mj-lt"/>
              </a:rPr>
              <a:t>Ưu điểm</a:t>
            </a:r>
            <a:r>
              <a:rPr lang="vi-VN" sz="2500" dirty="0">
                <a:latin typeface="+mj-lt"/>
              </a:rPr>
              <a:t>:</a:t>
            </a:r>
          </a:p>
          <a:p>
            <a:pPr marL="0" indent="0">
              <a:buNone/>
            </a:pPr>
            <a:r>
              <a:rPr lang="en-US" sz="2500" dirty="0" smtClean="0">
                <a:latin typeface="+mj-lt"/>
              </a:rPr>
              <a:t>- N</a:t>
            </a:r>
            <a:r>
              <a:rPr lang="vi-VN" sz="2500" dirty="0" smtClean="0">
                <a:latin typeface="+mj-lt"/>
              </a:rPr>
              <a:t>uôi</a:t>
            </a:r>
            <a:r>
              <a:rPr lang="vi-VN" sz="2500" dirty="0">
                <a:latin typeface="+mj-lt"/>
              </a:rPr>
              <a:t>, ít tốn thời gian, ít tốn công sức, ít bệnh</a:t>
            </a:r>
          </a:p>
          <a:p>
            <a:pPr marL="0" indent="0">
              <a:buNone/>
            </a:pPr>
            <a:r>
              <a:rPr lang="en-US" sz="2500" dirty="0" smtClean="0">
                <a:latin typeface="+mj-lt"/>
              </a:rPr>
              <a:t>- </a:t>
            </a:r>
            <a:r>
              <a:rPr lang="vi-VN" sz="2500" dirty="0" smtClean="0">
                <a:latin typeface="+mj-lt"/>
              </a:rPr>
              <a:t>Chuồng </a:t>
            </a:r>
            <a:r>
              <a:rPr lang="vi-VN" sz="2500" dirty="0">
                <a:latin typeface="+mj-lt"/>
              </a:rPr>
              <a:t>trại đơn giản, đỡ tốn kém</a:t>
            </a:r>
          </a:p>
          <a:p>
            <a:pPr marL="0" indent="0">
              <a:buNone/>
            </a:pPr>
            <a:r>
              <a:rPr lang="en-US" sz="2500" dirty="0" smtClean="0">
                <a:latin typeface="+mj-lt"/>
              </a:rPr>
              <a:t>- </a:t>
            </a:r>
            <a:r>
              <a:rPr lang="vi-VN" sz="2500" dirty="0" smtClean="0">
                <a:latin typeface="+mj-lt"/>
              </a:rPr>
              <a:t>Tự </a:t>
            </a:r>
            <a:r>
              <a:rPr lang="vi-VN" sz="2500" dirty="0">
                <a:latin typeface="+mj-lt"/>
              </a:rPr>
              <a:t>sản xuất con giống</a:t>
            </a:r>
          </a:p>
          <a:p>
            <a:pPr marL="0" indent="0">
              <a:buNone/>
            </a:pPr>
            <a:r>
              <a:rPr lang="en-US" sz="2500" dirty="0" smtClean="0">
                <a:latin typeface="+mj-lt"/>
              </a:rPr>
              <a:t>- </a:t>
            </a:r>
            <a:r>
              <a:rPr lang="vi-VN" sz="2500" dirty="0" smtClean="0">
                <a:latin typeface="+mj-lt"/>
              </a:rPr>
              <a:t>Thịt thơm </a:t>
            </a:r>
            <a:r>
              <a:rPr lang="vi-VN" sz="2500" dirty="0">
                <a:latin typeface="+mj-lt"/>
              </a:rPr>
              <a:t>ngon, săn chắc</a:t>
            </a:r>
          </a:p>
          <a:p>
            <a:r>
              <a:rPr lang="vi-VN" sz="2500" b="1" dirty="0">
                <a:latin typeface="+mj-lt"/>
              </a:rPr>
              <a:t>Nhược điểm:</a:t>
            </a:r>
          </a:p>
          <a:p>
            <a:pPr marL="0" indent="0">
              <a:buNone/>
            </a:pPr>
            <a:r>
              <a:rPr lang="en-US" sz="2500" dirty="0" smtClean="0">
                <a:latin typeface="+mj-lt"/>
              </a:rPr>
              <a:t>- </a:t>
            </a:r>
            <a:r>
              <a:rPr lang="vi-VN" sz="2500" dirty="0" smtClean="0">
                <a:latin typeface="+mj-lt"/>
              </a:rPr>
              <a:t>Chậm </a:t>
            </a:r>
            <a:r>
              <a:rPr lang="vi-VN" sz="2500" dirty="0">
                <a:latin typeface="+mj-lt"/>
              </a:rPr>
              <a:t>lớn, chậm phát triển</a:t>
            </a:r>
          </a:p>
          <a:p>
            <a:pPr marL="0" indent="0">
              <a:buNone/>
            </a:pPr>
            <a:r>
              <a:rPr lang="en-US" sz="2500" dirty="0" smtClean="0">
                <a:latin typeface="+mj-lt"/>
              </a:rPr>
              <a:t>- </a:t>
            </a:r>
            <a:r>
              <a:rPr lang="vi-VN" sz="2500" dirty="0" smtClean="0">
                <a:latin typeface="+mj-lt"/>
              </a:rPr>
              <a:t>Phụ </a:t>
            </a:r>
            <a:r>
              <a:rPr lang="vi-VN" sz="2500" dirty="0">
                <a:latin typeface="+mj-lt"/>
              </a:rPr>
              <a:t>thuộc nhiều vào điều kiện tự nhiên</a:t>
            </a:r>
          </a:p>
          <a:p>
            <a:pPr marL="0" indent="0">
              <a:buNone/>
            </a:pPr>
            <a:r>
              <a:rPr lang="en-US" sz="2500" dirty="0" smtClean="0">
                <a:latin typeface="+mj-lt"/>
              </a:rPr>
              <a:t>- </a:t>
            </a:r>
            <a:r>
              <a:rPr lang="vi-VN" sz="2500" dirty="0" smtClean="0">
                <a:latin typeface="+mj-lt"/>
              </a:rPr>
              <a:t>Quy </a:t>
            </a:r>
            <a:r>
              <a:rPr lang="vi-VN" sz="2500" dirty="0">
                <a:latin typeface="+mj-lt"/>
              </a:rPr>
              <a:t>mô đàn vừa phải</a:t>
            </a:r>
          </a:p>
          <a:p>
            <a:pPr marL="0" indent="0">
              <a:buNone/>
            </a:pPr>
            <a:r>
              <a:rPr lang="en-US" sz="2500" dirty="0" smtClean="0">
                <a:latin typeface="+mj-lt"/>
              </a:rPr>
              <a:t>- </a:t>
            </a:r>
            <a:r>
              <a:rPr lang="vi-VN" sz="2500" dirty="0" smtClean="0">
                <a:latin typeface="+mj-lt"/>
              </a:rPr>
              <a:t>Kiểm </a:t>
            </a:r>
            <a:r>
              <a:rPr lang="vi-VN" sz="2500" dirty="0">
                <a:latin typeface="+mj-lt"/>
              </a:rPr>
              <a:t>soát bệnh dịch khó khăn. Việc phát hiện bệnh không được kịp thời</a:t>
            </a:r>
          </a:p>
          <a:p>
            <a:pPr marL="0" indent="0">
              <a:buNone/>
            </a:pPr>
            <a:endParaRPr lang="en-US" sz="2500" dirty="0"/>
          </a:p>
        </p:txBody>
      </p:sp>
    </p:spTree>
    <p:extLst>
      <p:ext uri="{BB962C8B-B14F-4D97-AF65-F5344CB8AC3E}">
        <p14:creationId xmlns:p14="http://schemas.microsoft.com/office/powerpoint/2010/main" val="164756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arn(inVertical)">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1000"/>
                                        <p:tgtEl>
                                          <p:spTgt spid="3">
                                            <p:txEl>
                                              <p:pRg st="7" end="7"/>
                                            </p:txEl>
                                          </p:spTgt>
                                        </p:tgtEl>
                                      </p:cBhvr>
                                    </p:animEffect>
                                    <p:anim calcmode="lin" valueType="num">
                                      <p:cBhvr>
                                        <p:cTn id="4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anim calcmode="lin" valueType="num">
                                      <p:cBhvr>
                                        <p:cTn id="5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1000"/>
                                        <p:tgtEl>
                                          <p:spTgt spid="3">
                                            <p:txEl>
                                              <p:pRg st="11" end="11"/>
                                            </p:txEl>
                                          </p:spTgt>
                                        </p:tgtEl>
                                      </p:cBhvr>
                                    </p:animEffect>
                                    <p:anim calcmode="lin" valueType="num">
                                      <p:cBhvr>
                                        <p:cTn id="6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z="3200" b="1" dirty="0" smtClean="0">
                <a:solidFill>
                  <a:srgbClr val="FF0000"/>
                </a:solidFill>
                <a:latin typeface="Times New Roman" pitchFamily="18" charset="0"/>
                <a:cs typeface="Times New Roman" pitchFamily="18" charset="0"/>
              </a:rPr>
              <a:t>LUYỆN TẬP</a:t>
            </a:r>
            <a:endParaRPr lang="en-US" dirty="0">
              <a:solidFill>
                <a:srgbClr val="FF0000"/>
              </a:solidFill>
            </a:endParaRPr>
          </a:p>
        </p:txBody>
      </p:sp>
      <p:sp>
        <p:nvSpPr>
          <p:cNvPr id="3" name="Content Placeholder 2"/>
          <p:cNvSpPr>
            <a:spLocks noGrp="1"/>
          </p:cNvSpPr>
          <p:nvPr>
            <p:ph idx="1"/>
          </p:nvPr>
        </p:nvSpPr>
        <p:spPr>
          <a:xfrm>
            <a:off x="228600" y="1066800"/>
            <a:ext cx="8229600" cy="4525963"/>
          </a:xfrm>
        </p:spPr>
        <p:txBody>
          <a:bodyPr>
            <a:noAutofit/>
          </a:bodyPr>
          <a:lstStyle/>
          <a:p>
            <a:pPr marL="0" indent="0">
              <a:buNone/>
            </a:pPr>
            <a:r>
              <a:rPr lang="en-US" sz="2800" b="1" dirty="0" smtClean="0">
                <a:latin typeface="Times New Roman" pitchFamily="18" charset="0"/>
                <a:cs typeface="Times New Roman" pitchFamily="18" charset="0"/>
              </a:rPr>
              <a:t>2. </a:t>
            </a:r>
            <a:r>
              <a:rPr lang="vi-VN" sz="2800" b="1" dirty="0" smtClean="0">
                <a:latin typeface="Times New Roman" pitchFamily="18" charset="0"/>
                <a:cs typeface="Times New Roman" pitchFamily="18" charset="0"/>
              </a:rPr>
              <a:t>Nuôi </a:t>
            </a:r>
            <a:r>
              <a:rPr lang="vi-VN" sz="2800" b="1" dirty="0">
                <a:latin typeface="Times New Roman" pitchFamily="18" charset="0"/>
                <a:cs typeface="Times New Roman" pitchFamily="18" charset="0"/>
              </a:rPr>
              <a:t>nhốt:</a:t>
            </a:r>
          </a:p>
          <a:p>
            <a:r>
              <a:rPr lang="vi-VN" sz="2800" b="1" dirty="0">
                <a:latin typeface="Times New Roman" pitchFamily="18" charset="0"/>
                <a:cs typeface="Times New Roman" pitchFamily="18" charset="0"/>
              </a:rPr>
              <a:t>Ưu điểm:</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Dễ </a:t>
            </a:r>
            <a:r>
              <a:rPr lang="vi-VN" sz="2800" dirty="0">
                <a:latin typeface="Times New Roman" pitchFamily="18" charset="0"/>
                <a:cs typeface="Times New Roman" pitchFamily="18" charset="0"/>
              </a:rPr>
              <a:t>kiểm soát dịch bệnh</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Nhanh </a:t>
            </a:r>
            <a:r>
              <a:rPr lang="vi-VN" sz="2800" dirty="0">
                <a:latin typeface="Times New Roman" pitchFamily="18" charset="0"/>
                <a:cs typeface="Times New Roman" pitchFamily="18" charset="0"/>
              </a:rPr>
              <a:t>lớn</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Ít </a:t>
            </a:r>
            <a:r>
              <a:rPr lang="vi-VN" sz="2800" dirty="0">
                <a:latin typeface="Times New Roman" pitchFamily="18" charset="0"/>
                <a:cs typeface="Times New Roman" pitchFamily="18" charset="0"/>
              </a:rPr>
              <a:t>phụ thuộc vào các điều kiện tự nhiên</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Cho </a:t>
            </a:r>
            <a:r>
              <a:rPr lang="vi-VN" sz="2800" dirty="0">
                <a:latin typeface="Times New Roman" pitchFamily="18" charset="0"/>
                <a:cs typeface="Times New Roman" pitchFamily="18" charset="0"/>
              </a:rPr>
              <a:t>năng suất cao và ổn định.</a:t>
            </a:r>
          </a:p>
          <a:p>
            <a:r>
              <a:rPr lang="vi-VN" sz="2800" b="1" dirty="0">
                <a:latin typeface="Times New Roman" pitchFamily="18" charset="0"/>
                <a:cs typeface="Times New Roman" pitchFamily="18" charset="0"/>
              </a:rPr>
              <a:t>Nhược điểm:</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Thịt </a:t>
            </a:r>
            <a:r>
              <a:rPr lang="vi-VN" sz="2800" dirty="0">
                <a:latin typeface="Times New Roman" pitchFamily="18" charset="0"/>
                <a:cs typeface="Times New Roman" pitchFamily="18" charset="0"/>
              </a:rPr>
              <a:t>không ngon bằng chăn thả tự do</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Phức </a:t>
            </a:r>
            <a:r>
              <a:rPr lang="vi-VN" sz="2800" dirty="0">
                <a:latin typeface="Times New Roman" pitchFamily="18" charset="0"/>
                <a:cs typeface="Times New Roman" pitchFamily="18" charset="0"/>
              </a:rPr>
              <a:t>tạp về chuồng trại</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Đòi </a:t>
            </a:r>
            <a:r>
              <a:rPr lang="vi-VN" sz="2800" dirty="0">
                <a:latin typeface="Times New Roman" pitchFamily="18" charset="0"/>
                <a:cs typeface="Times New Roman" pitchFamily="18" charset="0"/>
              </a:rPr>
              <a:t>hỏi điều kiện kinh tế.</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Đòi </a:t>
            </a:r>
            <a:r>
              <a:rPr lang="vi-VN" sz="2800" dirty="0">
                <a:latin typeface="Times New Roman" pitchFamily="18" charset="0"/>
                <a:cs typeface="Times New Roman" pitchFamily="18" charset="0"/>
              </a:rPr>
              <a:t>hỏi nhiều về kỹ thuật chăn nuôi</a:t>
            </a:r>
          </a:p>
          <a:p>
            <a:pPr marL="0" indent="0">
              <a:buNone/>
            </a:pPr>
            <a:endParaRPr lang="en-US" sz="2800" b="1" dirty="0"/>
          </a:p>
        </p:txBody>
      </p:sp>
    </p:spTree>
    <p:extLst>
      <p:ext uri="{BB962C8B-B14F-4D97-AF65-F5344CB8AC3E}">
        <p14:creationId xmlns:p14="http://schemas.microsoft.com/office/powerpoint/2010/main" val="350732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arn(inVertical)">
                                      <p:cBhvr>
                                        <p:cTn id="29" dur="500"/>
                                        <p:tgtEl>
                                          <p:spTgt spid="3">
                                            <p:txEl>
                                              <p:pRg st="6" end="6"/>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arn(inVertical)">
                                      <p:cBhvr>
                                        <p:cTn id="32" dur="500"/>
                                        <p:tgtEl>
                                          <p:spTgt spid="3">
                                            <p:txEl>
                                              <p:pRg st="7" end="7"/>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arn(inVertical)">
                                      <p:cBhvr>
                                        <p:cTn id="35" dur="500"/>
                                        <p:tgtEl>
                                          <p:spTgt spid="3">
                                            <p:txEl>
                                              <p:pRg st="8" end="8"/>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arn(inVertical)">
                                      <p:cBhvr>
                                        <p:cTn id="38" dur="500"/>
                                        <p:tgtEl>
                                          <p:spTgt spid="3">
                                            <p:txEl>
                                              <p:pRg st="9" end="9"/>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barn(inVertical)">
                                      <p:cBhvr>
                                        <p:cTn id="4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solidFill>
                  <a:srgbClr val="FF0000"/>
                </a:solidFill>
                <a:latin typeface="Times New Roman" pitchFamily="18" charset="0"/>
                <a:cs typeface="Times New Roman" pitchFamily="18" charset="0"/>
              </a:rPr>
              <a:t>LUYỆN TẬP</a:t>
            </a:r>
            <a:endParaRPr lang="en-US" sz="3200" dirty="0">
              <a:solidFill>
                <a:srgbClr val="FF0000"/>
              </a:solidFill>
            </a:endParaRPr>
          </a:p>
        </p:txBody>
      </p:sp>
      <p:sp>
        <p:nvSpPr>
          <p:cNvPr id="3" name="Content Placeholder 2"/>
          <p:cNvSpPr>
            <a:spLocks noGrp="1"/>
          </p:cNvSpPr>
          <p:nvPr>
            <p:ph idx="1"/>
          </p:nvPr>
        </p:nvSpPr>
        <p:spPr>
          <a:xfrm>
            <a:off x="457200" y="838200"/>
            <a:ext cx="8229600" cy="5287963"/>
          </a:xfrm>
        </p:spPr>
        <p:txBody>
          <a:bodyPr>
            <a:noAutofit/>
          </a:bodyPr>
          <a:lstStyle/>
          <a:p>
            <a:pPr marL="0" indent="0">
              <a:buNone/>
            </a:pPr>
            <a:r>
              <a:rPr lang="en-US" sz="2800" b="1" dirty="0" smtClean="0">
                <a:latin typeface="Times New Roman" pitchFamily="18" charset="0"/>
                <a:cs typeface="Times New Roman" pitchFamily="18" charset="0"/>
              </a:rPr>
              <a:t>3.</a:t>
            </a:r>
            <a:r>
              <a:rPr lang="vi-VN" sz="2800" b="1" dirty="0" smtClean="0">
                <a:latin typeface="Times New Roman" pitchFamily="18" charset="0"/>
                <a:cs typeface="Times New Roman" pitchFamily="18" charset="0"/>
              </a:rPr>
              <a:t> </a:t>
            </a:r>
            <a:r>
              <a:rPr lang="vi-VN" sz="2800" b="1" dirty="0">
                <a:latin typeface="Times New Roman" pitchFamily="18" charset="0"/>
                <a:cs typeface="Times New Roman" pitchFamily="18" charset="0"/>
              </a:rPr>
              <a:t>Bán chăn thả tự do</a:t>
            </a:r>
          </a:p>
          <a:p>
            <a:r>
              <a:rPr lang="vi-VN" sz="2800" b="1" dirty="0">
                <a:latin typeface="Times New Roman" pitchFamily="18" charset="0"/>
                <a:cs typeface="Times New Roman" pitchFamily="18" charset="0"/>
              </a:rPr>
              <a:t>Ưu điểm:</a:t>
            </a:r>
          </a:p>
          <a:p>
            <a:pPr marL="0" indent="0">
              <a:buNone/>
            </a:pPr>
            <a:r>
              <a:rPr lang="en-US" sz="2800" dirty="0" smtClean="0">
                <a:latin typeface="Times New Roman" pitchFamily="18" charset="0"/>
                <a:cs typeface="Times New Roman" pitchFamily="18" charset="0"/>
              </a:rPr>
              <a:t>- N</a:t>
            </a:r>
            <a:r>
              <a:rPr lang="vi-VN" sz="2800" dirty="0" smtClean="0">
                <a:latin typeface="Times New Roman" pitchFamily="18" charset="0"/>
                <a:cs typeface="Times New Roman" pitchFamily="18" charset="0"/>
              </a:rPr>
              <a:t>uôi</a:t>
            </a:r>
            <a:r>
              <a:rPr lang="vi-VN" sz="2800" dirty="0">
                <a:latin typeface="Times New Roman" pitchFamily="18" charset="0"/>
                <a:cs typeface="Times New Roman" pitchFamily="18" charset="0"/>
              </a:rPr>
              <a:t>, ít bệnh tật</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Chuồng </a:t>
            </a:r>
            <a:r>
              <a:rPr lang="vi-VN" sz="2800" dirty="0">
                <a:latin typeface="Times New Roman" pitchFamily="18" charset="0"/>
                <a:cs typeface="Times New Roman" pitchFamily="18" charset="0"/>
              </a:rPr>
              <a:t>trại đơn giản, không cần phải đầu tư quá nhiều</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Hầu </a:t>
            </a:r>
            <a:r>
              <a:rPr lang="vi-VN" sz="2800" dirty="0">
                <a:latin typeface="Times New Roman" pitchFamily="18" charset="0"/>
                <a:cs typeface="Times New Roman" pitchFamily="18" charset="0"/>
              </a:rPr>
              <a:t>hết tự sản xuất con giống</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Các </a:t>
            </a:r>
            <a:r>
              <a:rPr lang="vi-VN" sz="2800" dirty="0">
                <a:latin typeface="Times New Roman" pitchFamily="18" charset="0"/>
                <a:cs typeface="Times New Roman" pitchFamily="18" charset="0"/>
              </a:rPr>
              <a:t>sản phẩm vật nuôi mang lại thơm ngon, đảm bảo chất dinh dưỡng.</a:t>
            </a:r>
          </a:p>
          <a:p>
            <a:r>
              <a:rPr lang="vi-VN" sz="2800" b="1" dirty="0">
                <a:latin typeface="Times New Roman" pitchFamily="18" charset="0"/>
                <a:cs typeface="Times New Roman" pitchFamily="18" charset="0"/>
              </a:rPr>
              <a:t>Nhược điểm:</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Vật </a:t>
            </a:r>
            <a:r>
              <a:rPr lang="vi-VN" sz="2800" dirty="0">
                <a:latin typeface="Times New Roman" pitchFamily="18" charset="0"/>
                <a:cs typeface="Times New Roman" pitchFamily="18" charset="0"/>
              </a:rPr>
              <a:t>nuôi chậm lớn</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Quy </a:t>
            </a:r>
            <a:r>
              <a:rPr lang="vi-VN" sz="2800" dirty="0">
                <a:latin typeface="Times New Roman" pitchFamily="18" charset="0"/>
                <a:cs typeface="Times New Roman" pitchFamily="18" charset="0"/>
              </a:rPr>
              <a:t>mô đàn vừa phải, không quá lớn</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Việc </a:t>
            </a:r>
            <a:r>
              <a:rPr lang="vi-VN" sz="2800" dirty="0">
                <a:latin typeface="Times New Roman" pitchFamily="18" charset="0"/>
                <a:cs typeface="Times New Roman" pitchFamily="18" charset="0"/>
              </a:rPr>
              <a:t>kiểm soát bệnh dịch khó khăn</a:t>
            </a:r>
          </a:p>
          <a:p>
            <a:pPr marL="0" indent="0">
              <a:buNone/>
            </a:pPr>
            <a:endParaRPr lang="en-US" sz="2800" b="1" dirty="0"/>
          </a:p>
        </p:txBody>
      </p:sp>
    </p:spTree>
    <p:extLst>
      <p:ext uri="{BB962C8B-B14F-4D97-AF65-F5344CB8AC3E}">
        <p14:creationId xmlns:p14="http://schemas.microsoft.com/office/powerpoint/2010/main" val="16635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arn(inVertical)">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solidFill>
                  <a:srgbClr val="FF0000"/>
                </a:solidFill>
                <a:latin typeface="Times New Roman" pitchFamily="18" charset="0"/>
                <a:cs typeface="Times New Roman" pitchFamily="18" charset="0"/>
              </a:rPr>
              <a:t>LUYỆN TẬP</a:t>
            </a:r>
            <a:endParaRPr lang="en-US" sz="3200" dirty="0">
              <a:solidFill>
                <a:srgbClr val="FF0000"/>
              </a:solidFill>
            </a:endParaRPr>
          </a:p>
        </p:txBody>
      </p:sp>
      <p:sp>
        <p:nvSpPr>
          <p:cNvPr id="3" name="Content Placeholder 2"/>
          <p:cNvSpPr>
            <a:spLocks noGrp="1"/>
          </p:cNvSpPr>
          <p:nvPr>
            <p:ph idx="1"/>
          </p:nvPr>
        </p:nvSpPr>
        <p:spPr>
          <a:xfrm>
            <a:off x="228600" y="990600"/>
            <a:ext cx="8686800" cy="5715000"/>
          </a:xfrm>
        </p:spPr>
        <p:txBody>
          <a:bodyPr>
            <a:normAutofit/>
          </a:bodyPr>
          <a:lstStyle/>
          <a:p>
            <a:pPr marL="0" indent="0">
              <a:buNone/>
            </a:pPr>
            <a:r>
              <a:rPr lang="vi-VN" sz="2800" b="1" dirty="0">
                <a:latin typeface="+mj-lt"/>
              </a:rPr>
              <a:t>Luyện tập </a:t>
            </a:r>
            <a:r>
              <a:rPr lang="vi-VN" sz="2800" b="1" dirty="0" smtClean="0">
                <a:latin typeface="+mj-lt"/>
              </a:rPr>
              <a:t>3</a:t>
            </a:r>
            <a:r>
              <a:rPr lang="en-US" sz="2800" b="1" dirty="0" smtClean="0">
                <a:latin typeface="+mj-lt"/>
              </a:rPr>
              <a:t>: </a:t>
            </a:r>
            <a:r>
              <a:rPr lang="vi-VN" sz="2800" dirty="0" smtClean="0">
                <a:latin typeface="+mj-lt"/>
              </a:rPr>
              <a:t>Quan </a:t>
            </a:r>
            <a:r>
              <a:rPr lang="vi-VN" sz="2800" dirty="0">
                <a:latin typeface="+mj-lt"/>
              </a:rPr>
              <a:t>sát đặc điểm ngoại hình và cho biết tên gọi của các vật nuôi trong mỗi trường hợp ở Hình 9.7.</a:t>
            </a:r>
          </a:p>
          <a:p>
            <a:pPr marL="0" indent="0">
              <a:buNone/>
            </a:pPr>
            <a:endParaRPr lang="en-US" sz="2800" dirty="0" smtClean="0">
              <a:latin typeface="+mj-lt"/>
            </a:endParaRPr>
          </a:p>
          <a:p>
            <a:pPr marL="0" indent="0">
              <a:buNone/>
            </a:pPr>
            <a:endParaRPr lang="en-US" sz="2800" dirty="0">
              <a:latin typeface="+mj-lt"/>
            </a:endParaRPr>
          </a:p>
          <a:p>
            <a:pPr marL="0" indent="0">
              <a:buNone/>
            </a:pPr>
            <a:endParaRPr lang="en-US" sz="2800" dirty="0" smtClean="0">
              <a:latin typeface="+mj-lt"/>
            </a:endParaRPr>
          </a:p>
          <a:p>
            <a:pPr marL="0" indent="0">
              <a:buNone/>
            </a:pPr>
            <a:endParaRPr lang="en-US" sz="2800" dirty="0">
              <a:latin typeface="+mj-lt"/>
            </a:endParaRPr>
          </a:p>
          <a:p>
            <a:pPr marL="0" indent="0">
              <a:buNone/>
            </a:pPr>
            <a:endParaRPr lang="en-US" sz="2800" dirty="0" smtClean="0">
              <a:latin typeface="+mj-lt"/>
            </a:endParaRPr>
          </a:p>
          <a:p>
            <a:pPr marL="0" indent="0">
              <a:buNone/>
            </a:pP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9.7a: </a:t>
            </a:r>
            <a:r>
              <a:rPr lang="en-US" sz="2800" dirty="0" err="1">
                <a:latin typeface="Times New Roman" panose="02020603050405020304" pitchFamily="18" charset="0"/>
                <a:cs typeface="Times New Roman" panose="02020603050405020304" pitchFamily="18" charset="0"/>
              </a:rPr>
              <a:t>Gà</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9.7b: </a:t>
            </a:r>
            <a:r>
              <a:rPr lang="en-US" sz="2800" dirty="0" err="1" smtClean="0">
                <a:latin typeface="Times New Roman" panose="02020603050405020304" pitchFamily="18" charset="0"/>
                <a:cs typeface="Times New Roman" panose="02020603050405020304" pitchFamily="18" charset="0"/>
              </a:rPr>
              <a:t>Lợn</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9.7c: </a:t>
            </a:r>
            <a:r>
              <a:rPr lang="en-US" sz="2800" dirty="0" err="1" smtClean="0">
                <a:latin typeface="Times New Roman" panose="02020603050405020304" pitchFamily="18" charset="0"/>
                <a:cs typeface="Times New Roman" panose="02020603050405020304" pitchFamily="18" charset="0"/>
              </a:rPr>
              <a:t>Vịt</a:t>
            </a:r>
            <a:endParaRPr lang="en-US" sz="2800" dirty="0" smtClean="0">
              <a:latin typeface="Times New Roman" panose="02020603050405020304" pitchFamily="18" charset="0"/>
              <a:cs typeface="Times New Roman" panose="02020603050405020304" pitchFamily="18" charset="0"/>
            </a:endParaRPr>
          </a:p>
          <a:p>
            <a:pPr marL="0" indent="0">
              <a:buNone/>
            </a:pPr>
            <a:endParaRPr lang="en-US" sz="2800" dirty="0">
              <a:latin typeface="+mj-lt"/>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434" y="1981200"/>
            <a:ext cx="7974966"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689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8" end="8"/>
                                            </p:txEl>
                                          </p:spTgt>
                                        </p:tgtEl>
                                        <p:attrNameLst>
                                          <p:attrName>style.visibility</p:attrName>
                                        </p:attrNameLst>
                                      </p:cBhvr>
                                      <p:to>
                                        <p:strVal val="visible"/>
                                      </p:to>
                                    </p:set>
                                    <p:animEffect transition="in" filter="fade">
                                      <p:cBhvr>
                                        <p:cTn id="14" dur="1000"/>
                                        <p:tgtEl>
                                          <p:spTgt spid="3">
                                            <p:txEl>
                                              <p:pRg st="8" end="8"/>
                                            </p:txEl>
                                          </p:spTgt>
                                        </p:tgtEl>
                                      </p:cBhvr>
                                    </p:animEffect>
                                    <p:anim calcmode="lin" valueType="num">
                                      <p:cBhvr>
                                        <p:cTn id="1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barn(inVertical)">
                                      <p:cBhvr>
                                        <p:cTn id="2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solidFill>
                  <a:srgbClr val="FF0000"/>
                </a:solidFill>
                <a:latin typeface="Times New Roman" pitchFamily="18" charset="0"/>
                <a:cs typeface="Times New Roman" pitchFamily="18" charset="0"/>
              </a:rPr>
              <a:t>LUYỆN TẬP</a:t>
            </a:r>
            <a:endParaRPr lang="en-US" sz="3200" dirty="0">
              <a:solidFill>
                <a:srgbClr val="FF0000"/>
              </a:solidFill>
            </a:endParaRPr>
          </a:p>
        </p:txBody>
      </p:sp>
      <p:sp>
        <p:nvSpPr>
          <p:cNvPr id="3" name="Content Placeholder 2"/>
          <p:cNvSpPr>
            <a:spLocks noGrp="1"/>
          </p:cNvSpPr>
          <p:nvPr>
            <p:ph idx="1"/>
          </p:nvPr>
        </p:nvSpPr>
        <p:spPr>
          <a:xfrm>
            <a:off x="152400" y="914400"/>
            <a:ext cx="8991600" cy="5287963"/>
          </a:xfrm>
        </p:spPr>
        <p:txBody>
          <a:bodyPr>
            <a:noAutofit/>
          </a:bodyPr>
          <a:lstStyle/>
          <a:p>
            <a:pPr marL="0" indent="0">
              <a:buNone/>
            </a:pPr>
            <a:r>
              <a:rPr lang="en-US" sz="2800" b="1" dirty="0" smtClean="0">
                <a:latin typeface="Times New Roman" pitchFamily="18" charset="0"/>
                <a:cs typeface="Times New Roman" pitchFamily="18" charset="0"/>
              </a:rPr>
              <a:t>L</a:t>
            </a:r>
            <a:r>
              <a:rPr lang="vi-VN" sz="2800" b="1" dirty="0" smtClean="0">
                <a:latin typeface="Times New Roman" pitchFamily="18" charset="0"/>
                <a:cs typeface="Times New Roman" pitchFamily="18" charset="0"/>
              </a:rPr>
              <a:t>uyện </a:t>
            </a:r>
            <a:r>
              <a:rPr lang="vi-VN" sz="2800" b="1" dirty="0">
                <a:latin typeface="Times New Roman" pitchFamily="18" charset="0"/>
                <a:cs typeface="Times New Roman" pitchFamily="18" charset="0"/>
              </a:rPr>
              <a:t>tập </a:t>
            </a:r>
            <a:r>
              <a:rPr lang="vi-VN" sz="2800" b="1" dirty="0" smtClean="0">
                <a:latin typeface="Times New Roman" pitchFamily="18" charset="0"/>
                <a:cs typeface="Times New Roman" pitchFamily="18" charset="0"/>
              </a:rPr>
              <a:t>4</a:t>
            </a:r>
            <a:r>
              <a:rPr lang="en-US" sz="2800" b="1"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Trâu</a:t>
            </a:r>
            <a:r>
              <a:rPr lang="vi-VN" sz="2800" dirty="0">
                <a:latin typeface="Times New Roman" pitchFamily="18" charset="0"/>
                <a:cs typeface="Times New Roman" pitchFamily="18" charset="0"/>
              </a:rPr>
              <a:t>, bò, lợn, gia cầm được nuôi nhiều ở đâu? Vì </a:t>
            </a:r>
            <a:r>
              <a:rPr lang="vi-VN" sz="2800" dirty="0" smtClean="0">
                <a:latin typeface="Times New Roman" pitchFamily="18" charset="0"/>
                <a:cs typeface="Times New Roman" pitchFamily="18" charset="0"/>
              </a:rPr>
              <a:t>sao?</a:t>
            </a:r>
            <a:endParaRPr lang="vi-VN" sz="2800" dirty="0">
              <a:latin typeface="Times New Roman" pitchFamily="18" charset="0"/>
              <a:cs typeface="Times New Roman" pitchFamily="18" charset="0"/>
            </a:endParaRPr>
          </a:p>
          <a:p>
            <a:pPr marL="0" indent="0">
              <a:buNone/>
            </a:pPr>
            <a:r>
              <a:rPr lang="vi-VN" sz="2800" b="1" dirty="0" smtClean="0">
                <a:latin typeface="Times New Roman" pitchFamily="18" charset="0"/>
                <a:cs typeface="Times New Roman" pitchFamily="18" charset="0"/>
              </a:rPr>
              <a:t>Trả </a:t>
            </a:r>
            <a:r>
              <a:rPr lang="vi-VN" sz="2800" b="1" dirty="0">
                <a:latin typeface="Times New Roman" pitchFamily="18" charset="0"/>
                <a:cs typeface="Times New Roman" pitchFamily="18" charset="0"/>
              </a:rPr>
              <a:t>lời</a:t>
            </a:r>
            <a:endParaRPr lang="vi-VN" sz="2800"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Trâu</a:t>
            </a:r>
            <a:r>
              <a:rPr lang="vi-VN" sz="2800" dirty="0">
                <a:latin typeface="Times New Roman" pitchFamily="18" charset="0"/>
                <a:cs typeface="Times New Roman" pitchFamily="18" charset="0"/>
              </a:rPr>
              <a:t>, bò: Ở Bắc Trung Bộ, nhiều nhất ở Trung du và Miền núi Bắc Bộ, vì khí hậu ở đây lạnh, trâu chịu lạnh tốt. Và ở đây có những đồng cỏ xanh tươi là thức ăn chủ yếu của trâu</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Bò</a:t>
            </a:r>
            <a:r>
              <a:rPr lang="vi-VN" sz="2800" dirty="0">
                <a:latin typeface="Times New Roman" pitchFamily="18" charset="0"/>
                <a:cs typeface="Times New Roman" pitchFamily="18" charset="0"/>
              </a:rPr>
              <a:t>: Nhiều nhất ở Duyên hải Nam Trung Bộ, do địa hình đồi núi nhiều, đồng cỏ rộng.</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Lợn</a:t>
            </a:r>
            <a:r>
              <a:rPr lang="vi-VN" sz="2800" dirty="0">
                <a:latin typeface="Times New Roman" pitchFamily="18" charset="0"/>
                <a:cs typeface="Times New Roman" pitchFamily="18" charset="0"/>
              </a:rPr>
              <a:t>: Tập trung ở ĐBSH, ĐBSCL, do thức ăn dồi dào từ lúa và hoa màu, khí hậu mát mẻ, dân đông nên tiêu thụ nhiều thịt.</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Gia </a:t>
            </a:r>
            <a:r>
              <a:rPr lang="vi-VN" sz="2800" dirty="0">
                <a:latin typeface="Times New Roman" pitchFamily="18" charset="0"/>
                <a:cs typeface="Times New Roman" pitchFamily="18" charset="0"/>
              </a:rPr>
              <a:t>cầm: Tập trung ở đồng bằng, do diện tích mặt nước rộng, nhiều thức ăn.</a:t>
            </a:r>
          </a:p>
          <a:p>
            <a:pPr marL="0" indent="0">
              <a:buNone/>
            </a:pPr>
            <a:r>
              <a:rPr lang="vi-VN" sz="2800" dirty="0" smtClean="0"/>
              <a:t/>
            </a:r>
            <a:br>
              <a:rPr lang="vi-VN" sz="2800" dirty="0" smtClean="0"/>
            </a:br>
            <a:endParaRPr lang="en-US" sz="2800" dirty="0"/>
          </a:p>
        </p:txBody>
      </p:sp>
    </p:spTree>
    <p:extLst>
      <p:ext uri="{BB962C8B-B14F-4D97-AF65-F5344CB8AC3E}">
        <p14:creationId xmlns:p14="http://schemas.microsoft.com/office/powerpoint/2010/main" val="1794443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77"/>
            <a:ext cx="8229600" cy="792162"/>
          </a:xfrm>
        </p:spPr>
        <p:txBody>
          <a:bodyPr>
            <a:normAutofit/>
          </a:bodyPr>
          <a:lstStyle/>
          <a:p>
            <a:r>
              <a:rPr lang="en-US" sz="3600" b="1" dirty="0" err="1">
                <a:solidFill>
                  <a:srgbClr val="FF0000"/>
                </a:solidFill>
                <a:latin typeface="Times New Roman" pitchFamily="18" charset="0"/>
                <a:cs typeface="Times New Roman" pitchFamily="18" charset="0"/>
              </a:rPr>
              <a:t>Vận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dụng</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76200" y="685800"/>
            <a:ext cx="8991600" cy="5867400"/>
          </a:xfrm>
        </p:spPr>
        <p:txBody>
          <a:bodyPr>
            <a:noAutofit/>
          </a:bodyPr>
          <a:lstStyle/>
          <a:p>
            <a:pPr marL="0" indent="0">
              <a:buNone/>
            </a:pPr>
            <a:r>
              <a:rPr lang="en-US" dirty="0" smtClean="0"/>
              <a:t>- </a:t>
            </a:r>
            <a:r>
              <a:rPr lang="vi-VN" dirty="0" smtClean="0">
                <a:latin typeface="Times New Roman" pitchFamily="18" charset="0"/>
                <a:cs typeface="Times New Roman" pitchFamily="18" charset="0"/>
              </a:rPr>
              <a:t>Hãy </a:t>
            </a:r>
            <a:r>
              <a:rPr lang="vi-VN" dirty="0">
                <a:latin typeface="Times New Roman" pitchFamily="18" charset="0"/>
                <a:cs typeface="Times New Roman" pitchFamily="18" charset="0"/>
              </a:rPr>
              <a:t>cho biết những vật nuôi được nuôi nhiều ở địa phương em và phương thức chăn nuôi đang được áp dụng với các giống vật nuôi đó.</a:t>
            </a:r>
          </a:p>
          <a:p>
            <a:pPr marL="0" indent="0">
              <a:buNone/>
            </a:pPr>
            <a:r>
              <a:rPr lang="vi-VN" b="1" dirty="0">
                <a:latin typeface="Times New Roman" pitchFamily="18" charset="0"/>
                <a:cs typeface="Times New Roman" pitchFamily="18" charset="0"/>
              </a:rPr>
              <a:t>Trả lời</a:t>
            </a:r>
            <a:endParaRPr lang="vi-VN"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Ở địa </a:t>
            </a:r>
            <a:r>
              <a:rPr lang="vi-VN" dirty="0">
                <a:latin typeface="Times New Roman" pitchFamily="18" charset="0"/>
                <a:cs typeface="Times New Roman" pitchFamily="18" charset="0"/>
              </a:rPr>
              <a:t>phương em, nuôi nhiều trâu, bò; lợn; gia cầm</a:t>
            </a: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Phương </a:t>
            </a:r>
            <a:r>
              <a:rPr lang="vi-VN" dirty="0">
                <a:latin typeface="Times New Roman" pitchFamily="18" charset="0"/>
                <a:cs typeface="Times New Roman" pitchFamily="18" charset="0"/>
              </a:rPr>
              <a:t>thức chăn nuôi được áp dụng với trâu bò: bán chăn thả</a:t>
            </a: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Phương </a:t>
            </a:r>
            <a:r>
              <a:rPr lang="vi-VN" dirty="0">
                <a:latin typeface="Times New Roman" pitchFamily="18" charset="0"/>
                <a:cs typeface="Times New Roman" pitchFamily="18" charset="0"/>
              </a:rPr>
              <a:t>thức chăn nuôi được áp dụng với lợn: nuôi nhốt</a:t>
            </a: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Phương </a:t>
            </a:r>
            <a:r>
              <a:rPr lang="vi-VN" dirty="0">
                <a:latin typeface="Times New Roman" pitchFamily="18" charset="0"/>
                <a:cs typeface="Times New Roman" pitchFamily="18" charset="0"/>
              </a:rPr>
              <a:t>thức chăn nuôi được áp dụng với gia cầm: bán chăn thả</a:t>
            </a:r>
          </a:p>
          <a:p>
            <a:pPr marL="0" indent="0">
              <a:buNone/>
            </a:pPr>
            <a:endParaRPr lang="en-US" dirty="0"/>
          </a:p>
        </p:txBody>
      </p:sp>
    </p:spTree>
    <p:extLst>
      <p:ext uri="{BB962C8B-B14F-4D97-AF65-F5344CB8AC3E}">
        <p14:creationId xmlns:p14="http://schemas.microsoft.com/office/powerpoint/2010/main" val="294983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u="sng" dirty="0" err="1">
                <a:solidFill>
                  <a:srgbClr val="FF0000"/>
                </a:solidFill>
                <a:latin typeface="Times New Roman" pitchFamily="18" charset="0"/>
                <a:cs typeface="Times New Roman" pitchFamily="18" charset="0"/>
              </a:rPr>
              <a:t>Bài</a:t>
            </a:r>
            <a:r>
              <a:rPr lang="en-US" sz="2800" u="sng" dirty="0">
                <a:solidFill>
                  <a:srgbClr val="FF0000"/>
                </a:solidFill>
                <a:latin typeface="Times New Roman" pitchFamily="18" charset="0"/>
                <a:cs typeface="Times New Roman" pitchFamily="18" charset="0"/>
              </a:rPr>
              <a:t> 9:</a:t>
            </a:r>
            <a:r>
              <a:rPr lang="en-US" sz="2800" dirty="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MỘT SỐ PHƯƠNG THỨC CHĂN NUÔI Ở VIỆT NAM</a:t>
            </a:r>
            <a:endParaRPr lang="en-US" sz="2700" dirty="0"/>
          </a:p>
        </p:txBody>
      </p:sp>
      <p:sp>
        <p:nvSpPr>
          <p:cNvPr id="3" name="Content Placeholder 2"/>
          <p:cNvSpPr>
            <a:spLocks noGrp="1"/>
          </p:cNvSpPr>
          <p:nvPr>
            <p:ph idx="1"/>
          </p:nvPr>
        </p:nvSpPr>
        <p:spPr>
          <a:xfrm>
            <a:off x="76200" y="1295400"/>
            <a:ext cx="9067800" cy="5029200"/>
          </a:xfrm>
        </p:spPr>
        <p:txBody>
          <a:bodyPr>
            <a:normAutofit/>
          </a:bodyPr>
          <a:lstStyle/>
          <a:p>
            <a:pPr marL="0" indent="0">
              <a:buNone/>
            </a:pPr>
            <a:r>
              <a:rPr lang="en-US" sz="2600" b="1" dirty="0">
                <a:solidFill>
                  <a:srgbClr val="FF0000"/>
                </a:solidFill>
                <a:latin typeface="Times New Roman" pitchFamily="18" charset="0"/>
                <a:cs typeface="Times New Roman" pitchFamily="18" charset="0"/>
              </a:rPr>
              <a:t>1. MỘT SỐ LOẠI VẬT NUÔI PHỔ BIẾN Ở VIỆT NAM</a:t>
            </a:r>
            <a:r>
              <a:rPr lang="en-US" sz="2600" dirty="0">
                <a:solidFill>
                  <a:srgbClr val="FF0000"/>
                </a:solidFill>
                <a:latin typeface="Times New Roman" pitchFamily="18" charset="0"/>
                <a:cs typeface="Times New Roman" pitchFamily="18" charset="0"/>
              </a:rPr>
              <a:t>:</a:t>
            </a:r>
          </a:p>
          <a:p>
            <a:pPr marL="0" indent="0">
              <a:buNone/>
            </a:pPr>
            <a:r>
              <a:rPr lang="en-US" sz="2800" dirty="0">
                <a:latin typeface="Times New Roman" pitchFamily="18" charset="0"/>
                <a:cs typeface="Times New Roman" pitchFamily="18" charset="0"/>
              </a:rPr>
              <a:t>   </a:t>
            </a:r>
            <a:r>
              <a:rPr lang="en-US" sz="2800" b="1" dirty="0">
                <a:solidFill>
                  <a:srgbClr val="00B050"/>
                </a:solidFill>
                <a:latin typeface="Times New Roman" pitchFamily="18" charset="0"/>
                <a:cs typeface="Times New Roman" pitchFamily="18" charset="0"/>
              </a:rPr>
              <a:t>1.1 </a:t>
            </a:r>
            <a:r>
              <a:rPr lang="en-US" sz="2800" b="1" dirty="0" err="1">
                <a:solidFill>
                  <a:srgbClr val="00B050"/>
                </a:solidFill>
                <a:latin typeface="Times New Roman" pitchFamily="18" charset="0"/>
                <a:cs typeface="Times New Roman" pitchFamily="18" charset="0"/>
              </a:rPr>
              <a:t>Gia</a:t>
            </a:r>
            <a:r>
              <a:rPr lang="en-US" sz="2800" b="1" dirty="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súc</a:t>
            </a:r>
            <a:r>
              <a:rPr lang="en-US" sz="2800" b="1" dirty="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ăn</a:t>
            </a:r>
            <a:r>
              <a:rPr lang="en-US" sz="2800" b="1" dirty="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cỏ</a:t>
            </a:r>
            <a:r>
              <a:rPr lang="en-US" sz="2800" b="1" dirty="0">
                <a:solidFill>
                  <a:srgbClr val="00B050"/>
                </a:solidFill>
                <a:latin typeface="Times New Roman" pitchFamily="18" charset="0"/>
                <a:cs typeface="Times New Roman" pitchFamily="18" charset="0"/>
              </a:rPr>
              <a:t>:</a:t>
            </a:r>
          </a:p>
          <a:p>
            <a:pPr marL="0" indent="0">
              <a:buNone/>
            </a:pPr>
            <a:r>
              <a:rPr lang="en-US" sz="2800" dirty="0" smtClean="0"/>
              <a:t>-  </a:t>
            </a:r>
            <a:r>
              <a:rPr lang="vi-VN" sz="2800" dirty="0" smtClean="0">
                <a:latin typeface="Times New Roman" pitchFamily="18" charset="0"/>
                <a:cs typeface="Times New Roman" pitchFamily="18" charset="0"/>
              </a:rPr>
              <a:t>Bò </a:t>
            </a:r>
            <a:r>
              <a:rPr lang="vi-VN" sz="2800" dirty="0">
                <a:latin typeface="Times New Roman" pitchFamily="18" charset="0"/>
                <a:cs typeface="Times New Roman" pitchFamily="18" charset="0"/>
              </a:rPr>
              <a:t>vàng Việt Nam: có lông vàng, mịn, mỏng</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Bò </a:t>
            </a:r>
            <a:r>
              <a:rPr lang="vi-VN" sz="2800" dirty="0">
                <a:latin typeface="Times New Roman" pitchFamily="18" charset="0"/>
                <a:cs typeface="Times New Roman" pitchFamily="18" charset="0"/>
              </a:rPr>
              <a:t>sữa Hà Lan: lông loang trắng đen, cho sản lượng sữa cao.</a:t>
            </a:r>
          </a:p>
          <a:p>
            <a:pPr marL="0" indent="0">
              <a:buNone/>
            </a:pPr>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Bò </a:t>
            </a:r>
            <a:r>
              <a:rPr lang="vi-VN" sz="2800" dirty="0">
                <a:latin typeface="Times New Roman" pitchFamily="18" charset="0"/>
                <a:cs typeface="Times New Roman" pitchFamily="18" charset="0"/>
              </a:rPr>
              <a:t>lai Sind: màu lông vàng hoặc nâu, vai u</a:t>
            </a:r>
          </a:p>
          <a:p>
            <a:pPr marL="0" indent="0">
              <a:buNone/>
            </a:pPr>
            <a:endParaRPr lang="en-US" sz="1600" dirty="0" smtClean="0"/>
          </a:p>
          <a:p>
            <a:pPr marL="0" indent="0">
              <a:buNone/>
            </a:pPr>
            <a:endParaRPr lang="en-US" sz="1600" dirty="0"/>
          </a:p>
          <a:p>
            <a:pPr marL="0" indent="0">
              <a:buNone/>
            </a:pPr>
            <a:r>
              <a:rPr lang="en-US" sz="1600" dirty="0" smtClean="0"/>
              <a:t>	</a:t>
            </a:r>
            <a:endParaRPr lang="en-US" sz="16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886200"/>
            <a:ext cx="57150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1282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26"/>
            <a:ext cx="8229600" cy="1143000"/>
          </a:xfrm>
        </p:spPr>
        <p:txBody>
          <a:bodyPr>
            <a:normAutofit/>
          </a:bodyPr>
          <a:lstStyle/>
          <a:p>
            <a:r>
              <a:rPr lang="en-US" sz="3200" dirty="0" err="1">
                <a:solidFill>
                  <a:srgbClr val="FF0000"/>
                </a:solidFill>
                <a:latin typeface="Times New Roman" pitchFamily="18" charset="0"/>
                <a:cs typeface="Times New Roman" pitchFamily="18" charset="0"/>
              </a:rPr>
              <a:t>Bài</a:t>
            </a:r>
            <a:r>
              <a:rPr lang="en-US" sz="3200" dirty="0">
                <a:solidFill>
                  <a:srgbClr val="FF0000"/>
                </a:solidFill>
                <a:latin typeface="Times New Roman" pitchFamily="18" charset="0"/>
                <a:cs typeface="Times New Roman" pitchFamily="18" charset="0"/>
              </a:rPr>
              <a:t> 9: </a:t>
            </a:r>
            <a:r>
              <a:rPr lang="en-US" sz="3200" b="1" dirty="0">
                <a:solidFill>
                  <a:srgbClr val="FF0000"/>
                </a:solidFill>
                <a:latin typeface="Times New Roman" pitchFamily="18" charset="0"/>
                <a:cs typeface="Times New Roman" pitchFamily="18" charset="0"/>
              </a:rPr>
              <a:t>MỘT SỐ PHƯƠNG THỨC CHĂN NUÔI Ở VIỆT NAM</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76200" y="1169126"/>
            <a:ext cx="8991600" cy="5682343"/>
          </a:xfrm>
        </p:spPr>
        <p:txBody>
          <a:bodyPr>
            <a:normAutofit/>
          </a:bodyPr>
          <a:lstStyle/>
          <a:p>
            <a:pPr marL="0" indent="0">
              <a:buNone/>
            </a:pPr>
            <a:r>
              <a:rPr lang="en-US" sz="2600" b="1" dirty="0" smtClean="0">
                <a:solidFill>
                  <a:srgbClr val="FF0000"/>
                </a:solidFill>
                <a:latin typeface="Times New Roman" pitchFamily="18" charset="0"/>
                <a:cs typeface="Times New Roman" pitchFamily="18" charset="0"/>
              </a:rPr>
              <a:t>1.MỘT SỐ LOẠI VẬT NUÔI PHỔ BIẾN Ở VIỆT NAM</a:t>
            </a:r>
            <a:r>
              <a:rPr lang="en-US" sz="2600" dirty="0" smtClean="0">
                <a:solidFill>
                  <a:srgbClr val="FF0000"/>
                </a:solidFill>
                <a:latin typeface="Times New Roman" pitchFamily="18" charset="0"/>
                <a:cs typeface="Times New Roman" pitchFamily="18" charset="0"/>
              </a:rPr>
              <a:t>:</a:t>
            </a:r>
          </a:p>
          <a:p>
            <a:pPr marL="0" indent="0">
              <a:buNone/>
            </a:pPr>
            <a:r>
              <a:rPr lang="en-US" sz="1800"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1.1 </a:t>
            </a:r>
            <a:r>
              <a:rPr lang="en-US" sz="2800" b="1" dirty="0" err="1" smtClean="0">
                <a:solidFill>
                  <a:srgbClr val="00B050"/>
                </a:solidFill>
                <a:latin typeface="Times New Roman" pitchFamily="18" charset="0"/>
                <a:cs typeface="Times New Roman" pitchFamily="18" charset="0"/>
              </a:rPr>
              <a:t>Gia</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súc</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ăn</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cỏ</a:t>
            </a:r>
            <a:r>
              <a:rPr lang="en-US" sz="2800" b="1" dirty="0" smtClean="0">
                <a:solidFill>
                  <a:srgbClr val="00B050"/>
                </a:solidFill>
                <a:latin typeface="Times New Roman" pitchFamily="18" charset="0"/>
                <a:cs typeface="Times New Roman" pitchFamily="18" charset="0"/>
              </a:rPr>
              <a:t>:</a:t>
            </a:r>
          </a:p>
          <a:p>
            <a:pPr marL="0" indent="0">
              <a:buNone/>
            </a:pPr>
            <a:endParaRPr lang="en-US" sz="1800" b="1" u="sng" dirty="0">
              <a:solidFill>
                <a:srgbClr val="00B050"/>
              </a:solidFill>
              <a:latin typeface="Times New Roman" pitchFamily="18" charset="0"/>
              <a:cs typeface="Times New Roman" pitchFamily="18" charset="0"/>
            </a:endParaRPr>
          </a:p>
          <a:p>
            <a:pPr marL="0" indent="0">
              <a:buNone/>
            </a:pPr>
            <a:endParaRPr lang="en-US" sz="1800" b="1" u="sng" dirty="0" smtClean="0">
              <a:solidFill>
                <a:srgbClr val="00B050"/>
              </a:solidFill>
              <a:latin typeface="Times New Roman" pitchFamily="18" charset="0"/>
              <a:cs typeface="Times New Roman" pitchFamily="18" charset="0"/>
            </a:endParaRPr>
          </a:p>
          <a:p>
            <a:pPr marL="0" indent="0">
              <a:buNone/>
            </a:pPr>
            <a:endParaRPr lang="en-US" sz="1800" b="1" u="sng" dirty="0">
              <a:solidFill>
                <a:srgbClr val="00B050"/>
              </a:solidFill>
              <a:latin typeface="Times New Roman" pitchFamily="18" charset="0"/>
              <a:cs typeface="Times New Roman" pitchFamily="18" charset="0"/>
            </a:endParaRPr>
          </a:p>
          <a:p>
            <a:pPr marL="0" indent="0">
              <a:buNone/>
            </a:pPr>
            <a:endParaRPr lang="en-US" sz="1800" b="1" u="sng" dirty="0" smtClean="0">
              <a:solidFill>
                <a:srgbClr val="00B050"/>
              </a:solidFill>
              <a:latin typeface="Times New Roman" pitchFamily="18" charset="0"/>
              <a:cs typeface="Times New Roman" pitchFamily="18" charset="0"/>
            </a:endParaRPr>
          </a:p>
          <a:p>
            <a:pPr marL="0" indent="0">
              <a:buNone/>
            </a:pPr>
            <a:endParaRPr lang="en-US" sz="1800" b="1" u="sng" dirty="0">
              <a:solidFill>
                <a:srgbClr val="00B050"/>
              </a:solidFill>
              <a:latin typeface="Times New Roman" pitchFamily="18" charset="0"/>
              <a:cs typeface="Times New Roman" pitchFamily="18" charset="0"/>
            </a:endParaRPr>
          </a:p>
          <a:p>
            <a:pPr marL="0" indent="0">
              <a:buNone/>
            </a:pPr>
            <a:endParaRPr lang="en-US" sz="1800" b="1" u="sng" dirty="0" smtClean="0">
              <a:solidFill>
                <a:srgbClr val="00B050"/>
              </a:solidFill>
              <a:latin typeface="Times New Roman" pitchFamily="18" charset="0"/>
              <a:cs typeface="Times New Roman" pitchFamily="18" charset="0"/>
            </a:endParaRPr>
          </a:p>
          <a:p>
            <a:pPr marL="0" indent="0">
              <a:buNone/>
            </a:pPr>
            <a:endParaRPr lang="en-US" sz="1800" b="1" u="sng" dirty="0">
              <a:solidFill>
                <a:srgbClr val="00B050"/>
              </a:solidFill>
              <a:latin typeface="Times New Roman" pitchFamily="18" charset="0"/>
              <a:cs typeface="Times New Roman" pitchFamily="18" charset="0"/>
            </a:endParaRPr>
          </a:p>
          <a:p>
            <a:pPr marL="0" indent="0">
              <a:buNone/>
            </a:pPr>
            <a:endParaRPr lang="en-US" sz="1800" b="1" u="sng" dirty="0" smtClean="0">
              <a:solidFill>
                <a:srgbClr val="00B050"/>
              </a:solidFill>
              <a:latin typeface="Times New Roman" pitchFamily="18" charset="0"/>
              <a:cs typeface="Times New Roman" pitchFamily="18" charset="0"/>
            </a:endParaRPr>
          </a:p>
          <a:p>
            <a:pPr marL="0" indent="0">
              <a:buNone/>
            </a:pPr>
            <a:endParaRPr lang="en-US" sz="1800" b="1" u="sng" dirty="0">
              <a:solidFill>
                <a:srgbClr val="00B050"/>
              </a:solidFill>
              <a:latin typeface="Times New Roman" pitchFamily="18" charset="0"/>
              <a:cs typeface="Times New Roman" pitchFamily="18" charset="0"/>
            </a:endParaRPr>
          </a:p>
          <a:p>
            <a:pPr marL="0" indent="0">
              <a:buNone/>
            </a:pP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2: </a:t>
            </a:r>
            <a:r>
              <a:rPr lang="vi-VN" sz="2800" dirty="0" smtClean="0">
                <a:latin typeface="Times New Roman" pitchFamily="18" charset="0"/>
                <a:cs typeface="Times New Roman" pitchFamily="18" charset="0"/>
              </a:rPr>
              <a:t>Nêu </a:t>
            </a:r>
            <a:r>
              <a:rPr lang="vi-VN" sz="2800" dirty="0">
                <a:latin typeface="Times New Roman" pitchFamily="18" charset="0"/>
                <a:cs typeface="Times New Roman" pitchFamily="18" charset="0"/>
              </a:rPr>
              <a:t>đặc điểm hình thể của trâu Việt Nam</a:t>
            </a:r>
            <a:r>
              <a:rPr lang="vi-VN" sz="2800" dirty="0"/>
              <a:t> </a:t>
            </a:r>
            <a:r>
              <a:rPr lang="vi-VN" sz="2800" dirty="0">
                <a:latin typeface="Times New Roman" panose="02020603050405020304" pitchFamily="18" charset="0"/>
                <a:cs typeface="Times New Roman" panose="02020603050405020304" pitchFamily="18" charset="0"/>
              </a:rPr>
              <a:t>(Hình 9.2</a:t>
            </a:r>
            <a:r>
              <a:rPr lang="vi-VN"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0" indent="0">
              <a:buNone/>
            </a:pPr>
            <a:r>
              <a:rPr lang="vi-VN" sz="2800" dirty="0">
                <a:latin typeface="+mj-lt"/>
              </a:rPr>
              <a:t>Trâu Việt Nam: có lông, da màu đen xám, tai mọc ngang; sừng dài, cong hình cánh cung.</a:t>
            </a:r>
            <a:endParaRPr lang="en-US" sz="2800" b="1" u="sng" dirty="0" smtClean="0">
              <a:solidFill>
                <a:srgbClr val="00B050"/>
              </a:solidFill>
              <a:latin typeface="+mj-lt"/>
              <a:cs typeface="Times New Roman" pitchFamily="18" charset="0"/>
            </a:endParaRPr>
          </a:p>
          <a:p>
            <a:pPr marL="0" indent="0">
              <a:buNone/>
            </a:pP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286000"/>
            <a:ext cx="57150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025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barn(inVertical)">
                                      <p:cBhvr>
                                        <p:cTn id="7" dur="500"/>
                                        <p:tgtEl>
                                          <p:spTgt spid="3">
                                            <p:txEl>
                                              <p:pRg st="11"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2" end="12"/>
                                            </p:txEl>
                                          </p:spTgt>
                                        </p:tgtEl>
                                        <p:attrNameLst>
                                          <p:attrName>style.visibility</p:attrName>
                                        </p:attrNameLst>
                                      </p:cBhvr>
                                      <p:to>
                                        <p:strVal val="visible"/>
                                      </p:to>
                                    </p:set>
                                    <p:animEffect transition="in" filter="circle(in)">
                                      <p:cBhvr>
                                        <p:cTn id="12"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914400"/>
          </a:xfrm>
        </p:spPr>
        <p:txBody>
          <a:bodyPr>
            <a:noAutofit/>
          </a:bodyPr>
          <a:lstStyle/>
          <a:p>
            <a:r>
              <a:rPr lang="en-US" sz="3200" dirty="0" err="1">
                <a:solidFill>
                  <a:srgbClr val="FF0000"/>
                </a:solidFill>
                <a:latin typeface="Times New Roman" pitchFamily="18" charset="0"/>
                <a:cs typeface="Times New Roman" pitchFamily="18" charset="0"/>
              </a:rPr>
              <a:t>Bài</a:t>
            </a:r>
            <a:r>
              <a:rPr lang="en-US" sz="3200" dirty="0">
                <a:solidFill>
                  <a:srgbClr val="FF0000"/>
                </a:solidFill>
                <a:latin typeface="Times New Roman" pitchFamily="18" charset="0"/>
                <a:cs typeface="Times New Roman" pitchFamily="18" charset="0"/>
              </a:rPr>
              <a:t> 9: </a:t>
            </a:r>
            <a:r>
              <a:rPr lang="en-US" sz="3200" b="1" dirty="0">
                <a:solidFill>
                  <a:srgbClr val="FF0000"/>
                </a:solidFill>
                <a:latin typeface="Times New Roman" pitchFamily="18" charset="0"/>
                <a:cs typeface="Times New Roman" pitchFamily="18" charset="0"/>
              </a:rPr>
              <a:t>MỘT SỐ PHƯƠNG THỨC CHĂN NUÔI Ở VIỆT NAM</a:t>
            </a:r>
            <a:endParaRPr lang="en-US" sz="3200" dirty="0"/>
          </a:p>
        </p:txBody>
      </p:sp>
      <p:sp>
        <p:nvSpPr>
          <p:cNvPr id="3" name="Content Placeholder 2"/>
          <p:cNvSpPr>
            <a:spLocks noGrp="1"/>
          </p:cNvSpPr>
          <p:nvPr>
            <p:ph idx="1"/>
          </p:nvPr>
        </p:nvSpPr>
        <p:spPr>
          <a:xfrm>
            <a:off x="152400" y="1143000"/>
            <a:ext cx="8991600" cy="4906963"/>
          </a:xfrm>
        </p:spPr>
        <p:txBody>
          <a:bodyPr>
            <a:normAutofit fontScale="47500" lnSpcReduction="20000"/>
          </a:bodyPr>
          <a:lstStyle/>
          <a:p>
            <a:pPr marL="0" indent="0">
              <a:buNone/>
            </a:pPr>
            <a:r>
              <a:rPr lang="en-US" sz="5900" b="1" dirty="0" smtClean="0">
                <a:solidFill>
                  <a:srgbClr val="FF0000"/>
                </a:solidFill>
                <a:latin typeface="Times New Roman" pitchFamily="18" charset="0"/>
                <a:cs typeface="Times New Roman" pitchFamily="18" charset="0"/>
              </a:rPr>
              <a:t>1. MỘT SỐ LOẠI VẬT NUÔI PHỔ BIẾN Ở VIỆT NAM</a:t>
            </a:r>
            <a:r>
              <a:rPr lang="en-US" sz="5900" dirty="0" smtClean="0">
                <a:solidFill>
                  <a:srgbClr val="FF0000"/>
                </a:solidFill>
                <a:latin typeface="Times New Roman" pitchFamily="18" charset="0"/>
                <a:cs typeface="Times New Roman" pitchFamily="18" charset="0"/>
              </a:rPr>
              <a:t>:</a:t>
            </a:r>
          </a:p>
          <a:p>
            <a:pPr marL="0" indent="0">
              <a:buNone/>
            </a:pPr>
            <a:r>
              <a:rPr lang="en-US" sz="5900" dirty="0" smtClean="0">
                <a:latin typeface="Times New Roman" pitchFamily="18" charset="0"/>
                <a:cs typeface="Times New Roman" pitchFamily="18" charset="0"/>
              </a:rPr>
              <a:t>   </a:t>
            </a:r>
            <a:r>
              <a:rPr lang="en-US" sz="5900" b="1" dirty="0" smtClean="0">
                <a:solidFill>
                  <a:srgbClr val="00B050"/>
                </a:solidFill>
                <a:latin typeface="Times New Roman" pitchFamily="18" charset="0"/>
                <a:cs typeface="Times New Roman" pitchFamily="18" charset="0"/>
              </a:rPr>
              <a:t>1.1 </a:t>
            </a:r>
            <a:r>
              <a:rPr lang="en-US" sz="5900" b="1" dirty="0" err="1" smtClean="0">
                <a:solidFill>
                  <a:srgbClr val="00B050"/>
                </a:solidFill>
                <a:latin typeface="Times New Roman" pitchFamily="18" charset="0"/>
                <a:cs typeface="Times New Roman" pitchFamily="18" charset="0"/>
              </a:rPr>
              <a:t>Gia</a:t>
            </a:r>
            <a:r>
              <a:rPr lang="en-US" sz="5900" b="1" dirty="0" smtClean="0">
                <a:solidFill>
                  <a:srgbClr val="00B050"/>
                </a:solidFill>
                <a:latin typeface="Times New Roman" pitchFamily="18" charset="0"/>
                <a:cs typeface="Times New Roman" pitchFamily="18" charset="0"/>
              </a:rPr>
              <a:t> </a:t>
            </a:r>
            <a:r>
              <a:rPr lang="en-US" sz="5900" b="1" dirty="0" err="1" smtClean="0">
                <a:solidFill>
                  <a:srgbClr val="00B050"/>
                </a:solidFill>
                <a:latin typeface="Times New Roman" pitchFamily="18" charset="0"/>
                <a:cs typeface="Times New Roman" pitchFamily="18" charset="0"/>
              </a:rPr>
              <a:t>súc</a:t>
            </a:r>
            <a:r>
              <a:rPr lang="en-US" sz="5900" b="1" dirty="0" smtClean="0">
                <a:solidFill>
                  <a:srgbClr val="00B050"/>
                </a:solidFill>
                <a:latin typeface="Times New Roman" pitchFamily="18" charset="0"/>
                <a:cs typeface="Times New Roman" pitchFamily="18" charset="0"/>
              </a:rPr>
              <a:t> </a:t>
            </a:r>
            <a:r>
              <a:rPr lang="en-US" sz="5900" b="1" dirty="0" err="1" smtClean="0">
                <a:solidFill>
                  <a:srgbClr val="00B050"/>
                </a:solidFill>
                <a:latin typeface="Times New Roman" pitchFamily="18" charset="0"/>
                <a:cs typeface="Times New Roman" pitchFamily="18" charset="0"/>
              </a:rPr>
              <a:t>ăn</a:t>
            </a:r>
            <a:r>
              <a:rPr lang="en-US" sz="5900" b="1" dirty="0" smtClean="0">
                <a:solidFill>
                  <a:srgbClr val="00B050"/>
                </a:solidFill>
                <a:latin typeface="Times New Roman" pitchFamily="18" charset="0"/>
                <a:cs typeface="Times New Roman" pitchFamily="18" charset="0"/>
              </a:rPr>
              <a:t> </a:t>
            </a:r>
            <a:r>
              <a:rPr lang="en-US" sz="5900" b="1" dirty="0" err="1" smtClean="0">
                <a:solidFill>
                  <a:srgbClr val="00B050"/>
                </a:solidFill>
                <a:latin typeface="Times New Roman" pitchFamily="18" charset="0"/>
                <a:cs typeface="Times New Roman" pitchFamily="18" charset="0"/>
              </a:rPr>
              <a:t>cỏ</a:t>
            </a:r>
            <a:r>
              <a:rPr lang="en-US" sz="5900" b="1" dirty="0" smtClean="0">
                <a:solidFill>
                  <a:srgbClr val="00B050"/>
                </a:solidFill>
                <a:latin typeface="Times New Roman" pitchFamily="18" charset="0"/>
                <a:cs typeface="Times New Roman" pitchFamily="18" charset="0"/>
              </a:rPr>
              <a:t>:</a:t>
            </a:r>
          </a:p>
          <a:p>
            <a:pPr marL="0" indent="0">
              <a:buNone/>
            </a:pPr>
            <a:r>
              <a:rPr lang="en-US" sz="5800" b="1" dirty="0" err="1" smtClean="0">
                <a:latin typeface="Times New Roman" pitchFamily="18" charset="0"/>
                <a:cs typeface="Times New Roman" pitchFamily="18" charset="0"/>
              </a:rPr>
              <a:t>Câu</a:t>
            </a:r>
            <a:r>
              <a:rPr lang="en-US" sz="5800" b="1" dirty="0" smtClean="0">
                <a:latin typeface="Times New Roman" pitchFamily="18" charset="0"/>
                <a:cs typeface="Times New Roman" pitchFamily="18" charset="0"/>
              </a:rPr>
              <a:t> 3:</a:t>
            </a:r>
            <a:r>
              <a:rPr lang="vi-VN" sz="5800" b="1" dirty="0" smtClean="0">
                <a:latin typeface="+mj-lt"/>
              </a:rPr>
              <a:t>Vì </a:t>
            </a:r>
            <a:r>
              <a:rPr lang="vi-VN" sz="5800" b="1" dirty="0">
                <a:latin typeface="+mj-lt"/>
              </a:rPr>
              <a:t>sao gia súc ăn cỏ được nuôi nhiều ở khu vực Bắc Trung Bộ, Duyên Hải Nam Trung Bộ và Tây Nguyên</a:t>
            </a:r>
            <a:r>
              <a:rPr lang="vi-VN" sz="5800" b="1" dirty="0" smtClean="0">
                <a:latin typeface="+mj-lt"/>
              </a:rPr>
              <a:t>.</a:t>
            </a:r>
            <a:endParaRPr lang="en-US" sz="5800" b="1" dirty="0" smtClean="0">
              <a:latin typeface="+mj-lt"/>
            </a:endParaRPr>
          </a:p>
          <a:p>
            <a:pPr marL="0" indent="0">
              <a:buNone/>
            </a:pPr>
            <a:endParaRPr lang="en-US" sz="5800" dirty="0" smtClean="0">
              <a:latin typeface="Times New Roman" pitchFamily="18" charset="0"/>
              <a:cs typeface="Times New Roman" pitchFamily="18" charset="0"/>
              <a:sym typeface="Wingdings" pitchFamily="2" charset="2"/>
            </a:endParaRPr>
          </a:p>
          <a:p>
            <a:pPr marL="0" indent="0">
              <a:buNone/>
            </a:pPr>
            <a:r>
              <a:rPr lang="en-US" sz="5800" dirty="0" smtClean="0">
                <a:latin typeface="Times New Roman" pitchFamily="18" charset="0"/>
                <a:cs typeface="Times New Roman" pitchFamily="18" charset="0"/>
                <a:sym typeface="Wingdings" pitchFamily="2" charset="2"/>
              </a:rPr>
              <a:t> </a:t>
            </a:r>
            <a:r>
              <a:rPr lang="vi-VN" sz="5800" dirty="0" smtClean="0">
                <a:latin typeface="Times New Roman" pitchFamily="18" charset="0"/>
                <a:cs typeface="Times New Roman" pitchFamily="18" charset="0"/>
              </a:rPr>
              <a:t>Gia </a:t>
            </a:r>
            <a:r>
              <a:rPr lang="vi-VN" sz="5800" dirty="0">
                <a:latin typeface="Times New Roman" pitchFamily="18" charset="0"/>
                <a:cs typeface="Times New Roman" pitchFamily="18" charset="0"/>
              </a:rPr>
              <a:t>súc ăn cỏ được nuôi nhiều ở khu vực Bắc Trung Bộ, Duyên Hải Nam Trung Bộ và Tây Nguyên vì ở các vùng đó có nhiều điều kiện thuận lợi để phát triển chăn nuôi gia súc ăn cỏ: khí hậu nhiệt đới ánh nắng chan hòa, độ ẩm không quá cao và có nhiều cánh đồng cỏ thuận lợi cho chăn nuôi gia súc lớn.</a:t>
            </a:r>
            <a:endParaRPr lang="en-US" sz="5800" dirty="0">
              <a:latin typeface="Times New Roman" pitchFamily="18" charset="0"/>
              <a:cs typeface="Times New Roman" pitchFamily="18" charset="0"/>
            </a:endParaRPr>
          </a:p>
        </p:txBody>
      </p:sp>
    </p:spTree>
    <p:extLst>
      <p:ext uri="{BB962C8B-B14F-4D97-AF65-F5344CB8AC3E}">
        <p14:creationId xmlns:p14="http://schemas.microsoft.com/office/powerpoint/2010/main" val="1898120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additive="base">
                                        <p:cTn id="1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8382000" cy="808037"/>
          </a:xfrm>
        </p:spPr>
        <p:txBody>
          <a:bodyPr>
            <a:noAutofit/>
          </a:bodyPr>
          <a:lstStyle/>
          <a:p>
            <a:pPr marL="0" indent="0"/>
            <a:r>
              <a:rPr lang="en-US" sz="2400" u="sng" dirty="0" smtClean="0">
                <a:solidFill>
                  <a:srgbClr val="FF0000"/>
                </a:solidFill>
                <a:latin typeface="Times New Roman" pitchFamily="18" charset="0"/>
                <a:cs typeface="Times New Roman" pitchFamily="18" charset="0"/>
              </a:rPr>
              <a:t/>
            </a:r>
            <a:br>
              <a:rPr lang="en-US" sz="2400" u="sng" dirty="0" smtClean="0">
                <a:solidFill>
                  <a:srgbClr val="FF0000"/>
                </a:solidFill>
                <a:latin typeface="Times New Roman" pitchFamily="18" charset="0"/>
                <a:cs typeface="Times New Roman" pitchFamily="18" charset="0"/>
              </a:rPr>
            </a:br>
            <a:r>
              <a:rPr lang="en-US" sz="3200" dirty="0" err="1">
                <a:solidFill>
                  <a:srgbClr val="FF0000"/>
                </a:solidFill>
                <a:latin typeface="Times New Roman" pitchFamily="18" charset="0"/>
                <a:cs typeface="Times New Roman" pitchFamily="18" charset="0"/>
              </a:rPr>
              <a:t>Bài</a:t>
            </a:r>
            <a:r>
              <a:rPr lang="en-US" sz="3200" dirty="0">
                <a:solidFill>
                  <a:srgbClr val="FF0000"/>
                </a:solidFill>
                <a:latin typeface="Times New Roman" pitchFamily="18" charset="0"/>
                <a:cs typeface="Times New Roman" pitchFamily="18" charset="0"/>
              </a:rPr>
              <a:t> </a:t>
            </a:r>
            <a:r>
              <a:rPr lang="en-US" sz="3200" dirty="0" smtClean="0">
                <a:solidFill>
                  <a:srgbClr val="FF0000"/>
                </a:solidFill>
                <a:latin typeface="Times New Roman" pitchFamily="18" charset="0"/>
                <a:cs typeface="Times New Roman" pitchFamily="18" charset="0"/>
              </a:rPr>
              <a:t>9   </a:t>
            </a:r>
            <a:r>
              <a:rPr lang="en-US" sz="3200" b="1" dirty="0">
                <a:solidFill>
                  <a:srgbClr val="FF0000"/>
                </a:solidFill>
                <a:latin typeface="Times New Roman" pitchFamily="18" charset="0"/>
                <a:cs typeface="Times New Roman" pitchFamily="18" charset="0"/>
              </a:rPr>
              <a:t>MỘT SỐ PHƯƠNG THỨC CHĂN NUÔI Ở VIỆT NAM</a:t>
            </a:r>
            <a:endParaRPr lang="en-US" sz="3200" dirty="0"/>
          </a:p>
        </p:txBody>
      </p:sp>
      <p:sp>
        <p:nvSpPr>
          <p:cNvPr id="3" name="Content Placeholder 2"/>
          <p:cNvSpPr>
            <a:spLocks noGrp="1"/>
          </p:cNvSpPr>
          <p:nvPr>
            <p:ph idx="1"/>
          </p:nvPr>
        </p:nvSpPr>
        <p:spPr>
          <a:xfrm>
            <a:off x="152400" y="1143000"/>
            <a:ext cx="8915400" cy="5684836"/>
          </a:xfrm>
        </p:spPr>
        <p:txBody>
          <a:bodyPr>
            <a:normAutofit/>
          </a:bodyPr>
          <a:lstStyle/>
          <a:p>
            <a:pPr marL="0" indent="0">
              <a:buNone/>
            </a:pPr>
            <a:r>
              <a:rPr lang="en-US" sz="2600" b="1" dirty="0" smtClean="0">
                <a:solidFill>
                  <a:srgbClr val="FF0000"/>
                </a:solidFill>
                <a:latin typeface="Times New Roman" pitchFamily="18" charset="0"/>
                <a:cs typeface="Times New Roman" pitchFamily="18" charset="0"/>
              </a:rPr>
              <a:t>1. MỘT SỐ LOẠI VẬT NUÔI PHỔ BIẾN Ở VIỆT NAM</a:t>
            </a:r>
            <a:r>
              <a:rPr lang="en-US" sz="2600" dirty="0" smtClean="0">
                <a:solidFill>
                  <a:srgbClr val="FF0000"/>
                </a:solidFill>
                <a:latin typeface="Times New Roman" pitchFamily="18" charset="0"/>
                <a:cs typeface="Times New Roman" pitchFamily="18" charset="0"/>
              </a:rPr>
              <a:t>:</a:t>
            </a:r>
          </a:p>
          <a:p>
            <a:pPr marL="0" indent="0">
              <a:buNone/>
            </a:pPr>
            <a:r>
              <a:rPr lang="en-US" sz="2800"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1.1 </a:t>
            </a:r>
            <a:r>
              <a:rPr lang="en-US" sz="2800" b="1" dirty="0" err="1" smtClean="0">
                <a:solidFill>
                  <a:srgbClr val="00B050"/>
                </a:solidFill>
                <a:latin typeface="Times New Roman" pitchFamily="18" charset="0"/>
                <a:cs typeface="Times New Roman" pitchFamily="18" charset="0"/>
              </a:rPr>
              <a:t>Gia</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súc</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ăn</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cỏ</a:t>
            </a:r>
            <a:r>
              <a:rPr lang="en-US" sz="2800" b="1" dirty="0" smtClean="0">
                <a:solidFill>
                  <a:srgbClr val="00B050"/>
                </a:solidFill>
                <a:latin typeface="Times New Roman" pitchFamily="18" charset="0"/>
                <a:cs typeface="Times New Roman" pitchFamily="18" charset="0"/>
              </a:rPr>
              <a:t>:  </a:t>
            </a:r>
          </a:p>
          <a:p>
            <a:pPr marL="0" indent="0">
              <a:buNone/>
            </a:pPr>
            <a:r>
              <a:rPr lang="en-US" sz="2800" b="1" dirty="0" smtClean="0">
                <a:solidFill>
                  <a:srgbClr val="00B050"/>
                </a:solidFill>
                <a:latin typeface="Times New Roman" pitchFamily="18" charset="0"/>
                <a:cs typeface="Times New Roman" pitchFamily="18" charset="0"/>
              </a:rPr>
              <a:t>   1.2. </a:t>
            </a:r>
            <a:r>
              <a:rPr lang="en-US" sz="2800" b="1" dirty="0" err="1" smtClean="0">
                <a:solidFill>
                  <a:srgbClr val="00B050"/>
                </a:solidFill>
                <a:latin typeface="Times New Roman" pitchFamily="18" charset="0"/>
                <a:cs typeface="Times New Roman" pitchFamily="18" charset="0"/>
              </a:rPr>
              <a:t>Lợn</a:t>
            </a:r>
            <a:r>
              <a:rPr lang="en-US" sz="2800" b="1" dirty="0" smtClean="0">
                <a:solidFill>
                  <a:srgbClr val="00B050"/>
                </a:solidFill>
                <a:latin typeface="Times New Roman" pitchFamily="18" charset="0"/>
                <a:cs typeface="Times New Roman" pitchFamily="18" charset="0"/>
              </a:rPr>
              <a:t>:</a:t>
            </a:r>
          </a:p>
          <a:p>
            <a:pPr marL="0" indent="0">
              <a:buNone/>
            </a:pPr>
            <a:endParaRPr lang="en-US" sz="2000" b="1" u="sng" dirty="0">
              <a:solidFill>
                <a:srgbClr val="00B050"/>
              </a:solidFill>
              <a:latin typeface="Times New Roman" pitchFamily="18" charset="0"/>
              <a:cs typeface="Times New Roman" pitchFamily="18" charset="0"/>
            </a:endParaRPr>
          </a:p>
          <a:p>
            <a:pPr marL="0" indent="0">
              <a:buNone/>
            </a:pPr>
            <a:endParaRPr lang="en-US" sz="2000" b="1" u="sng" dirty="0" smtClean="0">
              <a:solidFill>
                <a:srgbClr val="00B050"/>
              </a:solidFill>
              <a:latin typeface="Times New Roman" pitchFamily="18" charset="0"/>
              <a:cs typeface="Times New Roman" pitchFamily="18" charset="0"/>
            </a:endParaRPr>
          </a:p>
          <a:p>
            <a:pPr marL="0" indent="0">
              <a:buNone/>
            </a:pPr>
            <a:endParaRPr lang="en-US" sz="2000" b="1" u="sng" dirty="0">
              <a:solidFill>
                <a:srgbClr val="00B050"/>
              </a:solidFill>
              <a:latin typeface="Times New Roman" pitchFamily="18" charset="0"/>
              <a:cs typeface="Times New Roman" pitchFamily="18" charset="0"/>
            </a:endParaRPr>
          </a:p>
          <a:p>
            <a:pPr marL="0" indent="0">
              <a:buNone/>
            </a:pPr>
            <a:endParaRPr lang="en-US" sz="2000" b="1" u="sng" dirty="0" smtClean="0">
              <a:solidFill>
                <a:srgbClr val="00B050"/>
              </a:solidFill>
              <a:latin typeface="Times New Roman" pitchFamily="18" charset="0"/>
              <a:cs typeface="Times New Roman" pitchFamily="18" charset="0"/>
            </a:endParaRPr>
          </a:p>
          <a:p>
            <a:pPr marL="0" indent="0">
              <a:buNone/>
            </a:pPr>
            <a:endParaRPr lang="en-US" sz="2000" b="1" u="sng" dirty="0">
              <a:solidFill>
                <a:srgbClr val="00B050"/>
              </a:solidFill>
              <a:latin typeface="Times New Roman" pitchFamily="18" charset="0"/>
              <a:cs typeface="Times New Roman" pitchFamily="18" charset="0"/>
            </a:endParaRPr>
          </a:p>
          <a:p>
            <a:pPr marL="0" indent="0">
              <a:buNone/>
            </a:pPr>
            <a:endParaRPr lang="en-US" sz="2000" b="1" u="sng" dirty="0" smtClean="0">
              <a:solidFill>
                <a:srgbClr val="00B050"/>
              </a:solidFill>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a:p>
            <a:pPr marL="0" indent="0">
              <a:buNone/>
            </a:pP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4: </a:t>
            </a:r>
            <a:r>
              <a:rPr lang="vi-VN" sz="2800" dirty="0" smtClean="0">
                <a:latin typeface="Times New Roman" pitchFamily="18" charset="0"/>
                <a:cs typeface="Times New Roman" pitchFamily="18" charset="0"/>
              </a:rPr>
              <a:t>So </a:t>
            </a:r>
            <a:r>
              <a:rPr lang="vi-VN" sz="2800" dirty="0">
                <a:latin typeface="Times New Roman" pitchFamily="18" charset="0"/>
                <a:cs typeface="Times New Roman" pitchFamily="18" charset="0"/>
              </a:rPr>
              <a:t>sánh đặc điểm ngoại hình của lợn Landrace và Yorkshire (Hình 9.3</a:t>
            </a:r>
            <a:r>
              <a:rPr lang="vi-VN"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0" indent="0">
              <a:buNone/>
            </a:pPr>
            <a:endParaRPr lang="en-US" sz="2800" b="1" u="sng" dirty="0" smtClean="0">
              <a:solidFill>
                <a:srgbClr val="00B050"/>
              </a:solidFill>
              <a:latin typeface="Times New Roman" pitchFamily="18" charset="0"/>
              <a:cs typeface="Times New Roman" pitchFamily="18" charset="0"/>
            </a:endParaRPr>
          </a:p>
          <a:p>
            <a:pPr marL="0" indent="0">
              <a:buNone/>
            </a:pPr>
            <a:endParaRPr lang="en-US" sz="2000" b="1" u="sng" dirty="0" smtClean="0">
              <a:solidFill>
                <a:srgbClr val="00B050"/>
              </a:solidFill>
              <a:latin typeface="Times New Roman" pitchFamily="18" charset="0"/>
              <a:cs typeface="Times New Roman" pitchFamily="18" charset="0"/>
            </a:endParaRPr>
          </a:p>
          <a:p>
            <a:pPr marL="0" indent="0">
              <a:buNone/>
            </a:pPr>
            <a:endParaRPr lang="en-US" sz="105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667000"/>
            <a:ext cx="8382000" cy="2858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2807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barn(inVertical)">
                                      <p:cBhvr>
                                        <p:cTn id="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u="sng" dirty="0" smtClean="0">
                <a:solidFill>
                  <a:srgbClr val="FF0000"/>
                </a:solidFill>
                <a:latin typeface="Times New Roman" pitchFamily="18" charset="0"/>
                <a:cs typeface="Times New Roman" pitchFamily="18" charset="0"/>
              </a:rPr>
              <a:t/>
            </a:r>
            <a:br>
              <a:rPr lang="en-US" sz="2700" u="sng" dirty="0" smtClean="0">
                <a:solidFill>
                  <a:srgbClr val="FF0000"/>
                </a:solidFill>
                <a:latin typeface="Times New Roman" pitchFamily="18" charset="0"/>
                <a:cs typeface="Times New Roman" pitchFamily="18" charset="0"/>
              </a:rPr>
            </a:br>
            <a:r>
              <a:rPr lang="en-US" sz="3600" u="sng" dirty="0" err="1" smtClean="0">
                <a:solidFill>
                  <a:srgbClr val="FF0000"/>
                </a:solidFill>
                <a:latin typeface="Times New Roman" pitchFamily="18" charset="0"/>
                <a:cs typeface="Times New Roman" pitchFamily="18" charset="0"/>
              </a:rPr>
              <a:t>Bài</a:t>
            </a:r>
            <a:r>
              <a:rPr lang="en-US" sz="3600" u="sng" dirty="0" smtClean="0">
                <a:solidFill>
                  <a:srgbClr val="FF0000"/>
                </a:solidFill>
                <a:latin typeface="Times New Roman" pitchFamily="18" charset="0"/>
                <a:cs typeface="Times New Roman" pitchFamily="18" charset="0"/>
              </a:rPr>
              <a:t> 9:</a:t>
            </a:r>
            <a:r>
              <a:rPr lang="en-US" sz="3600" dirty="0" smtClean="0">
                <a:solidFill>
                  <a:srgbClr val="FF0000"/>
                </a:solidFill>
                <a:latin typeface="Times New Roman" pitchFamily="18" charset="0"/>
                <a:cs typeface="Times New Roman" pitchFamily="18" charset="0"/>
              </a:rPr>
              <a:t> </a:t>
            </a:r>
            <a:r>
              <a:rPr lang="en-US" sz="3600" b="1" dirty="0" smtClean="0">
                <a:solidFill>
                  <a:srgbClr val="FF0000"/>
                </a:solidFill>
                <a:latin typeface="Times New Roman" pitchFamily="18" charset="0"/>
                <a:cs typeface="Times New Roman" pitchFamily="18" charset="0"/>
              </a:rPr>
              <a:t>MỘT SỐ PHƯƠNG THỨC CHĂN NUÔI Ở VIỆT NAM</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152400" y="1295400"/>
            <a:ext cx="8991600" cy="5410200"/>
          </a:xfrm>
        </p:spPr>
        <p:txBody>
          <a:bodyPr>
            <a:normAutofit/>
          </a:bodyPr>
          <a:lstStyle/>
          <a:p>
            <a:pPr marL="0" indent="0">
              <a:buNone/>
            </a:pPr>
            <a:r>
              <a:rPr lang="en-US" sz="2800" b="1" dirty="0" smtClean="0">
                <a:solidFill>
                  <a:srgbClr val="FF0000"/>
                </a:solidFill>
                <a:latin typeface="Times New Roman" pitchFamily="18" charset="0"/>
                <a:cs typeface="Times New Roman" pitchFamily="18" charset="0"/>
              </a:rPr>
              <a:t>1. MỘT SỐ LOẠI VẬT NUÔI PHỔ BIẾN Ở VIỆT NAM</a:t>
            </a:r>
            <a:endParaRPr lang="en-US" sz="2800" dirty="0" smtClean="0">
              <a:solidFill>
                <a:srgbClr val="FF0000"/>
              </a:solidFill>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1.1 </a:t>
            </a:r>
            <a:r>
              <a:rPr lang="en-US" sz="2800" b="1" dirty="0" err="1" smtClean="0">
                <a:solidFill>
                  <a:srgbClr val="00B050"/>
                </a:solidFill>
                <a:latin typeface="Times New Roman" pitchFamily="18" charset="0"/>
                <a:cs typeface="Times New Roman" pitchFamily="18" charset="0"/>
              </a:rPr>
              <a:t>Gia</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súc</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ăn</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cỏ</a:t>
            </a:r>
            <a:endParaRPr lang="en-US" sz="2800" b="1" dirty="0" smtClean="0">
              <a:solidFill>
                <a:srgbClr val="00B050"/>
              </a:solidFill>
              <a:latin typeface="Times New Roman" pitchFamily="18" charset="0"/>
              <a:cs typeface="Times New Roman" pitchFamily="18" charset="0"/>
            </a:endParaRPr>
          </a:p>
          <a:p>
            <a:pPr marL="0" indent="0">
              <a:buNone/>
            </a:pPr>
            <a:r>
              <a:rPr lang="en-US" sz="2800" b="1" dirty="0" smtClean="0">
                <a:solidFill>
                  <a:srgbClr val="00B050"/>
                </a:solidFill>
                <a:latin typeface="Times New Roman" pitchFamily="18" charset="0"/>
                <a:cs typeface="Times New Roman" pitchFamily="18" charset="0"/>
              </a:rPr>
              <a:t>   1.2. </a:t>
            </a:r>
            <a:r>
              <a:rPr lang="en-US" sz="2800" b="1" dirty="0" err="1" smtClean="0">
                <a:solidFill>
                  <a:srgbClr val="00B050"/>
                </a:solidFill>
                <a:latin typeface="Times New Roman" pitchFamily="18" charset="0"/>
                <a:cs typeface="Times New Roman" pitchFamily="18" charset="0"/>
              </a:rPr>
              <a:t>Lợn</a:t>
            </a:r>
            <a:endParaRPr lang="en-US" sz="2800" b="1" dirty="0" smtClean="0">
              <a:solidFill>
                <a:srgbClr val="00B050"/>
              </a:solidFill>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Lợn </a:t>
            </a:r>
            <a:r>
              <a:rPr lang="vi-VN" dirty="0">
                <a:latin typeface="Times New Roman" pitchFamily="18" charset="0"/>
                <a:cs typeface="Times New Roman" pitchFamily="18" charset="0"/>
              </a:rPr>
              <a:t>Móng Cái: đặc trưng bởi màu lông đen pha lẫn trắng hoặc hồng, lưng dài, rộng, bụng hơi võng xuống.</a:t>
            </a: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Lợn </a:t>
            </a:r>
            <a:r>
              <a:rPr lang="vi-VN" dirty="0">
                <a:latin typeface="Times New Roman" pitchFamily="18" charset="0"/>
                <a:cs typeface="Times New Roman" pitchFamily="18" charset="0"/>
              </a:rPr>
              <a:t>Landrace: có thân dài màu trắng, tai to rủ xuống trước mặt, mình thon, có tỉ lệ nạc cao;</a:t>
            </a: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Lợn </a:t>
            </a:r>
            <a:r>
              <a:rPr lang="vi-VN" dirty="0">
                <a:latin typeface="Times New Roman" pitchFamily="18" charset="0"/>
                <a:cs typeface="Times New Roman" pitchFamily="18" charset="0"/>
              </a:rPr>
              <a:t>Yorkshire: có thân dài</a:t>
            </a:r>
            <a:r>
              <a:rPr lang="vi-VN" dirty="0" smtClean="0">
                <a:latin typeface="Times New Roman" pitchFamily="18" charset="0"/>
                <a:cs typeface="Times New Roman" pitchFamily="18" charset="0"/>
              </a:rPr>
              <a:t>,</a:t>
            </a:r>
            <a:r>
              <a:rPr lang="en-GB"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mình </a:t>
            </a:r>
            <a:r>
              <a:rPr lang="vi-VN" dirty="0">
                <a:latin typeface="Times New Roman" pitchFamily="18" charset="0"/>
                <a:cs typeface="Times New Roman" pitchFamily="18" charset="0"/>
              </a:rPr>
              <a:t>cao, da màu trắng, tai dựng lên, có tỉ lệ nạc cao.</a:t>
            </a:r>
          </a:p>
          <a:p>
            <a:pPr marL="0" indent="0">
              <a:buNone/>
            </a:pPr>
            <a:endParaRPr lang="en-US" dirty="0"/>
          </a:p>
        </p:txBody>
      </p:sp>
    </p:spTree>
    <p:extLst>
      <p:ext uri="{BB962C8B-B14F-4D97-AF65-F5344CB8AC3E}">
        <p14:creationId xmlns:p14="http://schemas.microsoft.com/office/powerpoint/2010/main" val="335873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727" y="249382"/>
            <a:ext cx="8229600" cy="609600"/>
          </a:xfrm>
        </p:spPr>
        <p:txBody>
          <a:bodyPr>
            <a:noAutofit/>
          </a:bodyPr>
          <a:lstStyle/>
          <a:p>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r>
              <a:rPr lang="en-US" sz="2800" dirty="0" err="1" smtClean="0">
                <a:solidFill>
                  <a:srgbClr val="FF0000"/>
                </a:solidFill>
                <a:latin typeface="Times New Roman" pitchFamily="18" charset="0"/>
                <a:cs typeface="Times New Roman" pitchFamily="18" charset="0"/>
              </a:rPr>
              <a:t>Bài</a:t>
            </a:r>
            <a:r>
              <a:rPr lang="en-US" sz="2800"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9: </a:t>
            </a:r>
            <a:r>
              <a:rPr lang="en-US" sz="2800" b="1" dirty="0" smtClean="0">
                <a:solidFill>
                  <a:srgbClr val="FF0000"/>
                </a:solidFill>
                <a:latin typeface="Times New Roman" pitchFamily="18" charset="0"/>
                <a:cs typeface="Times New Roman" pitchFamily="18" charset="0"/>
              </a:rPr>
              <a:t>MỘT SỐ PHƯƠNG THỨC CHĂN NUÔI Ở VIỆT NAM</a:t>
            </a:r>
            <a:br>
              <a:rPr lang="en-US" sz="2800" b="1" dirty="0" smtClean="0">
                <a:solidFill>
                  <a:srgbClr val="FF0000"/>
                </a:solidFill>
                <a:latin typeface="Times New Roman" pitchFamily="18" charset="0"/>
                <a:cs typeface="Times New Roman" pitchFamily="18" charset="0"/>
              </a:rPr>
            </a:br>
            <a:endParaRPr lang="en-US" sz="2800" dirty="0">
              <a:solidFill>
                <a:srgbClr val="FF0000"/>
              </a:solidFill>
            </a:endParaRPr>
          </a:p>
        </p:txBody>
      </p:sp>
      <p:sp>
        <p:nvSpPr>
          <p:cNvPr id="3" name="Content Placeholder 2"/>
          <p:cNvSpPr>
            <a:spLocks noGrp="1"/>
          </p:cNvSpPr>
          <p:nvPr>
            <p:ph idx="1"/>
          </p:nvPr>
        </p:nvSpPr>
        <p:spPr>
          <a:xfrm>
            <a:off x="152400" y="990600"/>
            <a:ext cx="8534400" cy="5867400"/>
          </a:xfrm>
        </p:spPr>
        <p:txBody>
          <a:bodyPr>
            <a:normAutofit fontScale="85000" lnSpcReduction="10000"/>
          </a:bodyPr>
          <a:lstStyle/>
          <a:p>
            <a:pPr marL="0" indent="0">
              <a:buNone/>
            </a:pPr>
            <a:r>
              <a:rPr lang="en-US" sz="2800" b="1" dirty="0" smtClean="0">
                <a:solidFill>
                  <a:srgbClr val="FF0000"/>
                </a:solidFill>
                <a:latin typeface="Times New Roman" pitchFamily="18" charset="0"/>
                <a:cs typeface="Times New Roman" pitchFamily="18" charset="0"/>
              </a:rPr>
              <a:t>1. MỘT SỐ LOẠI VẬT NUÔI PHỔ BIẾN Ở VIỆT NAM</a:t>
            </a:r>
            <a:endParaRPr lang="en-US" sz="2800" dirty="0" smtClean="0">
              <a:solidFill>
                <a:srgbClr val="FF0000"/>
              </a:solidFill>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1.1 </a:t>
            </a:r>
            <a:r>
              <a:rPr lang="en-US" sz="2800" b="1" dirty="0" err="1" smtClean="0">
                <a:solidFill>
                  <a:srgbClr val="00B050"/>
                </a:solidFill>
                <a:latin typeface="Times New Roman" pitchFamily="18" charset="0"/>
                <a:cs typeface="Times New Roman" pitchFamily="18" charset="0"/>
              </a:rPr>
              <a:t>Gia</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súc</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ăn</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cỏ</a:t>
            </a:r>
            <a:endParaRPr lang="en-US" sz="2800" b="1" dirty="0" smtClean="0">
              <a:solidFill>
                <a:srgbClr val="00B050"/>
              </a:solidFill>
              <a:latin typeface="Times New Roman" pitchFamily="18" charset="0"/>
              <a:cs typeface="Times New Roman" pitchFamily="18" charset="0"/>
            </a:endParaRPr>
          </a:p>
          <a:p>
            <a:pPr marL="0" indent="0">
              <a:buNone/>
            </a:pPr>
            <a:r>
              <a:rPr lang="en-US" sz="2800" b="1" dirty="0" smtClean="0">
                <a:solidFill>
                  <a:srgbClr val="00B050"/>
                </a:solidFill>
                <a:latin typeface="Times New Roman" pitchFamily="18" charset="0"/>
                <a:cs typeface="Times New Roman" pitchFamily="18" charset="0"/>
              </a:rPr>
              <a:t>   1.2. </a:t>
            </a:r>
            <a:r>
              <a:rPr lang="en-US" sz="2800" b="1" dirty="0" err="1" smtClean="0">
                <a:solidFill>
                  <a:srgbClr val="00B050"/>
                </a:solidFill>
                <a:latin typeface="Times New Roman" pitchFamily="18" charset="0"/>
                <a:cs typeface="Times New Roman" pitchFamily="18" charset="0"/>
              </a:rPr>
              <a:t>Lợn</a:t>
            </a:r>
            <a:endParaRPr lang="en-US" sz="2800" b="1" dirty="0" smtClean="0">
              <a:solidFill>
                <a:srgbClr val="00B050"/>
              </a:solidFill>
              <a:latin typeface="Times New Roman" pitchFamily="18" charset="0"/>
              <a:cs typeface="Times New Roman" pitchFamily="18" charset="0"/>
            </a:endParaRPr>
          </a:p>
          <a:p>
            <a:pPr marL="0" indent="0">
              <a:buNone/>
            </a:pPr>
            <a:r>
              <a:rPr lang="en-US" sz="2800" b="1" dirty="0">
                <a:solidFill>
                  <a:srgbClr val="00B050"/>
                </a:solidFill>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  1.3. </a:t>
            </a:r>
            <a:r>
              <a:rPr lang="en-US" sz="2800" b="1" dirty="0" err="1" smtClean="0">
                <a:solidFill>
                  <a:srgbClr val="00B050"/>
                </a:solidFill>
                <a:latin typeface="Times New Roman" pitchFamily="18" charset="0"/>
                <a:cs typeface="Times New Roman" pitchFamily="18" charset="0"/>
              </a:rPr>
              <a:t>Gia</a:t>
            </a:r>
            <a:r>
              <a:rPr lang="en-US" sz="2800" b="1" dirty="0" smtClean="0">
                <a:solidFill>
                  <a:srgbClr val="00B050"/>
                </a:solidFill>
                <a:latin typeface="Times New Roman" pitchFamily="18" charset="0"/>
                <a:cs typeface="Times New Roman" pitchFamily="18" charset="0"/>
              </a:rPr>
              <a:t> </a:t>
            </a:r>
            <a:r>
              <a:rPr lang="en-US" sz="2800" b="1" dirty="0" err="1" smtClean="0">
                <a:solidFill>
                  <a:srgbClr val="00B050"/>
                </a:solidFill>
                <a:latin typeface="Times New Roman" pitchFamily="18" charset="0"/>
                <a:cs typeface="Times New Roman" pitchFamily="18" charset="0"/>
              </a:rPr>
              <a:t>cầm</a:t>
            </a:r>
            <a:endParaRPr lang="en-US" sz="2800" b="1" dirty="0" smtClean="0">
              <a:solidFill>
                <a:srgbClr val="00B050"/>
              </a:solidFill>
              <a:latin typeface="Times New Roman" pitchFamily="18" charset="0"/>
              <a:cs typeface="Times New Roman" pitchFamily="18" charset="0"/>
            </a:endParaRPr>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r>
              <a:rPr lang="en-US" sz="3500" dirty="0" smtClean="0">
                <a:latin typeface="Times New Roman" pitchFamily="18" charset="0"/>
                <a:cs typeface="Times New Roman" pitchFamily="18" charset="0"/>
              </a:rPr>
              <a:t>- </a:t>
            </a:r>
            <a:r>
              <a:rPr lang="vi-VN" sz="3500" dirty="0" smtClean="0">
                <a:latin typeface="Times New Roman" pitchFamily="18" charset="0"/>
                <a:cs typeface="Times New Roman" pitchFamily="18" charset="0"/>
              </a:rPr>
              <a:t>Để phân </a:t>
            </a:r>
            <a:r>
              <a:rPr lang="vi-VN" sz="3500" dirty="0">
                <a:latin typeface="Times New Roman" pitchFamily="18" charset="0"/>
                <a:cs typeface="Times New Roman" pitchFamily="18" charset="0"/>
              </a:rPr>
              <a:t>biệt các giống gia cầm, ta dựa vào các đặc điểm đặc sắc bên ngoài của chúng: màu lông, thân hình, mào (đối với các loại gà), dáng đi, tiếng kêu...</a:t>
            </a:r>
            <a:endParaRPr lang="en-US" sz="35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6194" y="1905000"/>
            <a:ext cx="6092133"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3713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animEffect transition="in" filter="wipe(down)">
                                      <p:cBhvr>
                                        <p:cTn id="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52400"/>
            <a:ext cx="8610600" cy="1600200"/>
          </a:xfrm>
        </p:spPr>
        <p:txBody>
          <a:bodyPr>
            <a:noAutofit/>
          </a:bodyPr>
          <a:lstStyle/>
          <a:p>
            <a:r>
              <a:rPr lang="en-US" sz="3200" b="1" dirty="0">
                <a:solidFill>
                  <a:srgbClr val="FF0000"/>
                </a:solidFill>
                <a:latin typeface="Times New Roman" pitchFamily="18" charset="0"/>
                <a:cs typeface="Times New Roman" pitchFamily="18" charset="0"/>
              </a:rPr>
              <a:t/>
            </a:r>
            <a:br>
              <a:rPr lang="en-US" sz="3200" b="1" dirty="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2. MỘT SỐ PHƯƠNG THỨC CHĂN NUÔI Ở                VIỆT NAM</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endParaRPr lang="en-US" sz="3200" b="1" dirty="0">
              <a:solidFill>
                <a:srgbClr val="FF0000"/>
              </a:solidFill>
              <a:latin typeface="Times New Roman" pitchFamily="18" charset="0"/>
              <a:cs typeface="Times New Roman" pitchFamily="18" charset="0"/>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447800"/>
            <a:ext cx="83820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5711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839200" cy="563562"/>
          </a:xfrm>
        </p:spPr>
        <p:txBody>
          <a:bodyPr>
            <a:noAutofit/>
          </a:bodyPr>
          <a:lstStyle/>
          <a:p>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r>
              <a:rPr lang="en-US" sz="3200" b="1" dirty="0">
                <a:solidFill>
                  <a:srgbClr val="FF0000"/>
                </a:solidFill>
                <a:latin typeface="Times New Roman" pitchFamily="18" charset="0"/>
                <a:cs typeface="Times New Roman" pitchFamily="18" charset="0"/>
              </a:rPr>
              <a:t/>
            </a:r>
            <a:br>
              <a:rPr lang="en-US" sz="3200" b="1" dirty="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2. MỘT SỐ PHƯƠNG THỨC CHĂN NUÔI Ở VIỆT NAM</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
            </a:r>
            <a:br>
              <a:rPr lang="en-US" sz="3200" b="1" dirty="0" smtClean="0">
                <a:solidFill>
                  <a:srgbClr val="FF0000"/>
                </a:solidFill>
                <a:latin typeface="Times New Roman" pitchFamily="18" charset="0"/>
                <a:cs typeface="Times New Roman" pitchFamily="18" charset="0"/>
              </a:rPr>
            </a:br>
            <a:endParaRPr lang="en-US" sz="3200" dirty="0">
              <a:solidFill>
                <a:srgbClr val="FF0000"/>
              </a:solidFill>
            </a:endParaRPr>
          </a:p>
        </p:txBody>
      </p:sp>
      <p:sp>
        <p:nvSpPr>
          <p:cNvPr id="4" name="Content Placeholder 3"/>
          <p:cNvSpPr>
            <a:spLocks noGrp="1"/>
          </p:cNvSpPr>
          <p:nvPr>
            <p:ph idx="1"/>
          </p:nvPr>
        </p:nvSpPr>
        <p:spPr>
          <a:xfrm>
            <a:off x="0" y="1143000"/>
            <a:ext cx="9296400" cy="5715000"/>
          </a:xfrm>
        </p:spPr>
        <p:txBody>
          <a:bodyPr>
            <a:noAutofit/>
          </a:bodyPr>
          <a:lstStyle/>
          <a:p>
            <a:pPr marL="0" indent="0">
              <a:buNone/>
            </a:pPr>
            <a:r>
              <a:rPr lang="en-US" dirty="0" err="1" smtClean="0">
                <a:solidFill>
                  <a:srgbClr val="00B050"/>
                </a:solidFill>
                <a:latin typeface="Times New Roman" pitchFamily="18" charset="0"/>
                <a:cs typeface="Times New Roman" pitchFamily="18" charset="0"/>
              </a:rPr>
              <a:t>Câu</a:t>
            </a:r>
            <a:r>
              <a:rPr lang="en-US" dirty="0" smtClean="0">
                <a:solidFill>
                  <a:srgbClr val="00B050"/>
                </a:solidFill>
                <a:latin typeface="Times New Roman" pitchFamily="18" charset="0"/>
                <a:cs typeface="Times New Roman" pitchFamily="18" charset="0"/>
              </a:rPr>
              <a:t> 6: </a:t>
            </a:r>
            <a:r>
              <a:rPr lang="vi-VN" dirty="0" smtClean="0">
                <a:solidFill>
                  <a:srgbClr val="00B050"/>
                </a:solidFill>
                <a:latin typeface="Times New Roman" pitchFamily="18" charset="0"/>
                <a:cs typeface="Times New Roman" pitchFamily="18" charset="0"/>
              </a:rPr>
              <a:t>Mỗi </a:t>
            </a:r>
            <a:r>
              <a:rPr lang="vi-VN" dirty="0">
                <a:solidFill>
                  <a:srgbClr val="00B050"/>
                </a:solidFill>
                <a:latin typeface="Times New Roman" pitchFamily="18" charset="0"/>
                <a:cs typeface="Times New Roman" pitchFamily="18" charset="0"/>
              </a:rPr>
              <a:t>phương thức chăn nuôi được minh họa trong Hình 9.5 có ảnh hưởng như </a:t>
            </a:r>
            <a:r>
              <a:rPr lang="vi-VN" dirty="0" smtClean="0">
                <a:solidFill>
                  <a:srgbClr val="00B050"/>
                </a:solidFill>
                <a:latin typeface="Times New Roman" pitchFamily="18" charset="0"/>
                <a:cs typeface="Times New Roman" pitchFamily="18" charset="0"/>
              </a:rPr>
              <a:t>thế</a:t>
            </a:r>
            <a:endParaRPr lang="en-US" dirty="0" smtClean="0">
              <a:solidFill>
                <a:srgbClr val="00B050"/>
              </a:solidFill>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So </a:t>
            </a:r>
            <a:r>
              <a:rPr lang="vi-VN" dirty="0">
                <a:latin typeface="Times New Roman" pitchFamily="18" charset="0"/>
                <a:cs typeface="Times New Roman" pitchFamily="18" charset="0"/>
              </a:rPr>
              <a:t>với nuôi chăn thả, bán chăn thả, nuôi nhốt nhanh phát triển hơn vì ít chạy nhảy nên ít tiêu hao năng lượng hơn, người nuôi dễ dàng quản lý, nắm bắt tình trạng sức khỏe của vật nuôi để kịp thời chăm sóc và chữa trị cho năng suất cao và ổn định, còn thả rông thì sẽ dễ nhiễm bệnh từ nhiều nguồn khác. Vì phương pháp nuôi chăn thả, bán chăn thả phụ thuộc nhiều vào các điều kiện tự nhiên, nên vật nuôi chậm lớn, năng suất không ổn định.</a:t>
            </a: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nào đến sự phát triển của vật nuôi</a:t>
            </a:r>
            <a:r>
              <a:rPr lang="vi-V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9952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1329</Words>
  <Application>Microsoft Office PowerPoint</Application>
  <PresentationFormat>On-screen Show (4:3)</PresentationFormat>
  <Paragraphs>161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Office Theme</vt:lpstr>
      <vt:lpstr>Bài 9: MỘT SỐ PHƯƠNG THỨC CHĂN NUÔI Ở VIỆT NAM</vt:lpstr>
      <vt:lpstr>Bài 9: MỘT SỐ PHƯƠNG THỨC CHĂN NUÔI Ở VIỆT NAM</vt:lpstr>
      <vt:lpstr>Bài 9: MỘT SỐ PHƯƠNG THỨC CHĂN NUÔI Ở VIỆT NAM</vt:lpstr>
      <vt:lpstr>Bài 9: MỘT SỐ PHƯƠNG THỨC CHĂN NUÔI Ở VIỆT NAM</vt:lpstr>
      <vt:lpstr> Bài 9   MỘT SỐ PHƯƠNG THỨC CHĂN NUÔI Ở VIỆT NAM</vt:lpstr>
      <vt:lpstr> Bài 9: MỘT SỐ PHƯƠNG THỨC CHĂN NUÔI Ở VIỆT NAM </vt:lpstr>
      <vt:lpstr> Bài 9: MỘT SỐ PHƯƠNG THỨC CHĂN NUÔI Ở VIỆT NAM </vt:lpstr>
      <vt:lpstr> 2. MỘT SỐ PHƯƠNG THỨC CHĂN NUÔI Ở                VIỆT NAM  </vt:lpstr>
      <vt:lpstr>   2. MỘT SỐ PHƯƠNG THỨC CHĂN NUÔI Ở VIỆT NAM  </vt:lpstr>
      <vt:lpstr>   2. MỘT SỐ PHƯƠNG THỨC CHĂN NUÔI Ở VIỆT NAM  </vt:lpstr>
      <vt:lpstr>LUYỆN TẬP</vt:lpstr>
      <vt:lpstr>LUYỆN TẬP</vt:lpstr>
      <vt:lpstr>LUYỆN TẬP</vt:lpstr>
      <vt:lpstr>LUYỆN TẬP</vt:lpstr>
      <vt:lpstr>LUYỆN TẬP</vt:lpstr>
      <vt:lpstr>LUYỆN TẬP</vt:lpstr>
      <vt:lpstr>Vận dụng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9: MỘT SỐ PHƯƠNG THỨC CHĂN NUÔI Ở VIỆT NAM</dc:title>
  <dc:creator>Admin</dc:creator>
  <cp:lastModifiedBy>ADMIN</cp:lastModifiedBy>
  <cp:revision>18</cp:revision>
  <dcterms:created xsi:type="dcterms:W3CDTF">2023-01-29T00:31:45Z</dcterms:created>
  <dcterms:modified xsi:type="dcterms:W3CDTF">2025-01-11T02:23:45Z</dcterms:modified>
</cp:coreProperties>
</file>