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89" r:id="rId3"/>
    <p:sldId id="283" r:id="rId4"/>
    <p:sldId id="267" r:id="rId5"/>
    <p:sldId id="266" r:id="rId6"/>
    <p:sldId id="258" r:id="rId7"/>
    <p:sldId id="269" r:id="rId8"/>
    <p:sldId id="270" r:id="rId9"/>
    <p:sldId id="284" r:id="rId10"/>
    <p:sldId id="285" r:id="rId11"/>
    <p:sldId id="286" r:id="rId12"/>
    <p:sldId id="272" r:id="rId13"/>
    <p:sldId id="288" r:id="rId14"/>
    <p:sldId id="273" r:id="rId15"/>
    <p:sldId id="274" r:id="rId16"/>
    <p:sldId id="275" r:id="rId17"/>
    <p:sldId id="276" r:id="rId18"/>
    <p:sldId id="278" r:id="rId19"/>
    <p:sldId id="268" r:id="rId20"/>
    <p:sldId id="277" r:id="rId21"/>
    <p:sldId id="279" r:id="rId22"/>
    <p:sldId id="280" r:id="rId23"/>
    <p:sldId id="281" r:id="rId24"/>
    <p:sldId id="28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55A661-0A3A-4F96-BFE3-0520DDC789E0}" type="datetimeFigureOut">
              <a:rPr lang="en-US" smtClean="0"/>
              <a:t>1/11/2025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0A61F6-2314-4B88-A0EE-2982480D5075}" type="slidenum">
              <a:rPr lang="en-US" smtClean="0"/>
              <a:t>‹#›</a:t>
            </a:fld>
            <a:endParaRPr lang="en-US"/>
          </a:p>
        </p:txBody>
      </p:sp>
    </p:spTree>
    <p:extLst>
      <p:ext uri="{BB962C8B-B14F-4D97-AF65-F5344CB8AC3E}">
        <p14:creationId xmlns:p14="http://schemas.microsoft.com/office/powerpoint/2010/main" val="2992386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0A61F6-2314-4B88-A0EE-2982480D5075}" type="slidenum">
              <a:rPr lang="en-US" smtClean="0"/>
              <a:t>16</a:t>
            </a:fld>
            <a:endParaRPr lang="en-US"/>
          </a:p>
        </p:txBody>
      </p:sp>
    </p:spTree>
    <p:extLst>
      <p:ext uri="{BB962C8B-B14F-4D97-AF65-F5344CB8AC3E}">
        <p14:creationId xmlns:p14="http://schemas.microsoft.com/office/powerpoint/2010/main" val="406991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0A61F6-2314-4B88-A0EE-2982480D5075}" type="slidenum">
              <a:rPr lang="en-US" smtClean="0"/>
              <a:t>17</a:t>
            </a:fld>
            <a:endParaRPr lang="en-US"/>
          </a:p>
        </p:txBody>
      </p:sp>
    </p:spTree>
    <p:extLst>
      <p:ext uri="{BB962C8B-B14F-4D97-AF65-F5344CB8AC3E}">
        <p14:creationId xmlns:p14="http://schemas.microsoft.com/office/powerpoint/2010/main" val="4069914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F6FE1B-54A7-4540-85FA-3E6EAF15C5C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89E85-53AF-48EB-9AD5-DD130CAAECB8}" type="slidenum">
              <a:rPr lang="en-US" smtClean="0"/>
              <a:t>‹#›</a:t>
            </a:fld>
            <a:endParaRPr lang="en-US"/>
          </a:p>
        </p:txBody>
      </p:sp>
    </p:spTree>
    <p:extLst>
      <p:ext uri="{BB962C8B-B14F-4D97-AF65-F5344CB8AC3E}">
        <p14:creationId xmlns:p14="http://schemas.microsoft.com/office/powerpoint/2010/main" val="2192071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6FE1B-54A7-4540-85FA-3E6EAF15C5C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89E85-53AF-48EB-9AD5-DD130CAAECB8}" type="slidenum">
              <a:rPr lang="en-US" smtClean="0"/>
              <a:t>‹#›</a:t>
            </a:fld>
            <a:endParaRPr lang="en-US"/>
          </a:p>
        </p:txBody>
      </p:sp>
    </p:spTree>
    <p:extLst>
      <p:ext uri="{BB962C8B-B14F-4D97-AF65-F5344CB8AC3E}">
        <p14:creationId xmlns:p14="http://schemas.microsoft.com/office/powerpoint/2010/main" val="3987797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6FE1B-54A7-4540-85FA-3E6EAF15C5C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89E85-53AF-48EB-9AD5-DD130CAAECB8}" type="slidenum">
              <a:rPr lang="en-US" smtClean="0"/>
              <a:t>‹#›</a:t>
            </a:fld>
            <a:endParaRPr lang="en-US"/>
          </a:p>
        </p:txBody>
      </p:sp>
    </p:spTree>
    <p:extLst>
      <p:ext uri="{BB962C8B-B14F-4D97-AF65-F5344CB8AC3E}">
        <p14:creationId xmlns:p14="http://schemas.microsoft.com/office/powerpoint/2010/main" val="1611036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6FA9D6-12B7-4976-9C2C-7098E16EEED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6252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E957EC-983F-46CA-A2FB-A97C410F5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39246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63DDA4-B6C5-4B49-8BF3-F09916E0C7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55166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B9FD8-2AD3-47FA-995D-6C360D31B5E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7598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FB7BB16-5B43-4494-B3B1-9A027AC65F3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9527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577ECF-7E1E-4E04-B7D6-74B8524C343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98335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ED8C14-5F44-4F2C-9448-9ACC9A94BC4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3236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2DF2EF-C91C-4316-9486-199B1406691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8150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6FE1B-54A7-4540-85FA-3E6EAF15C5C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89E85-53AF-48EB-9AD5-DD130CAAECB8}" type="slidenum">
              <a:rPr lang="en-US" smtClean="0"/>
              <a:t>‹#›</a:t>
            </a:fld>
            <a:endParaRPr lang="en-US"/>
          </a:p>
        </p:txBody>
      </p:sp>
    </p:spTree>
    <p:extLst>
      <p:ext uri="{BB962C8B-B14F-4D97-AF65-F5344CB8AC3E}">
        <p14:creationId xmlns:p14="http://schemas.microsoft.com/office/powerpoint/2010/main" val="3999782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D39F02-5244-44FD-82F0-AF18C30C9C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422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64301-2AC2-4C53-8B80-4F75F7A37C3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7429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2BD91-39EF-4DB8-8946-4E8EA43F903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2560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7AE525-38B5-4ABF-A733-33133161BFD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8294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F6FE1B-54A7-4540-85FA-3E6EAF15C5C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89E85-53AF-48EB-9AD5-DD130CAAECB8}" type="slidenum">
              <a:rPr lang="en-US" smtClean="0"/>
              <a:t>‹#›</a:t>
            </a:fld>
            <a:endParaRPr lang="en-US"/>
          </a:p>
        </p:txBody>
      </p:sp>
    </p:spTree>
    <p:extLst>
      <p:ext uri="{BB962C8B-B14F-4D97-AF65-F5344CB8AC3E}">
        <p14:creationId xmlns:p14="http://schemas.microsoft.com/office/powerpoint/2010/main" val="504724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F6FE1B-54A7-4540-85FA-3E6EAF15C5C8}"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89E85-53AF-48EB-9AD5-DD130CAAECB8}" type="slidenum">
              <a:rPr lang="en-US" smtClean="0"/>
              <a:t>‹#›</a:t>
            </a:fld>
            <a:endParaRPr lang="en-US"/>
          </a:p>
        </p:txBody>
      </p:sp>
    </p:spTree>
    <p:extLst>
      <p:ext uri="{BB962C8B-B14F-4D97-AF65-F5344CB8AC3E}">
        <p14:creationId xmlns:p14="http://schemas.microsoft.com/office/powerpoint/2010/main" val="261355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F6FE1B-54A7-4540-85FA-3E6EAF15C5C8}"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C89E85-53AF-48EB-9AD5-DD130CAAECB8}" type="slidenum">
              <a:rPr lang="en-US" smtClean="0"/>
              <a:t>‹#›</a:t>
            </a:fld>
            <a:endParaRPr lang="en-US"/>
          </a:p>
        </p:txBody>
      </p:sp>
    </p:spTree>
    <p:extLst>
      <p:ext uri="{BB962C8B-B14F-4D97-AF65-F5344CB8AC3E}">
        <p14:creationId xmlns:p14="http://schemas.microsoft.com/office/powerpoint/2010/main" val="3597907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F6FE1B-54A7-4540-85FA-3E6EAF15C5C8}"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C89E85-53AF-48EB-9AD5-DD130CAAECB8}" type="slidenum">
              <a:rPr lang="en-US" smtClean="0"/>
              <a:t>‹#›</a:t>
            </a:fld>
            <a:endParaRPr lang="en-US"/>
          </a:p>
        </p:txBody>
      </p:sp>
    </p:spTree>
    <p:extLst>
      <p:ext uri="{BB962C8B-B14F-4D97-AF65-F5344CB8AC3E}">
        <p14:creationId xmlns:p14="http://schemas.microsoft.com/office/powerpoint/2010/main" val="1078946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F6FE1B-54A7-4540-85FA-3E6EAF15C5C8}"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C89E85-53AF-48EB-9AD5-DD130CAAECB8}" type="slidenum">
              <a:rPr lang="en-US" smtClean="0"/>
              <a:t>‹#›</a:t>
            </a:fld>
            <a:endParaRPr lang="en-US"/>
          </a:p>
        </p:txBody>
      </p:sp>
    </p:spTree>
    <p:extLst>
      <p:ext uri="{BB962C8B-B14F-4D97-AF65-F5344CB8AC3E}">
        <p14:creationId xmlns:p14="http://schemas.microsoft.com/office/powerpoint/2010/main" val="2984185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F6FE1B-54A7-4540-85FA-3E6EAF15C5C8}"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89E85-53AF-48EB-9AD5-DD130CAAECB8}" type="slidenum">
              <a:rPr lang="en-US" smtClean="0"/>
              <a:t>‹#›</a:t>
            </a:fld>
            <a:endParaRPr lang="en-US"/>
          </a:p>
        </p:txBody>
      </p:sp>
    </p:spTree>
    <p:extLst>
      <p:ext uri="{BB962C8B-B14F-4D97-AF65-F5344CB8AC3E}">
        <p14:creationId xmlns:p14="http://schemas.microsoft.com/office/powerpoint/2010/main" val="49357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F6FE1B-54A7-4540-85FA-3E6EAF15C5C8}"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89E85-53AF-48EB-9AD5-DD130CAAECB8}" type="slidenum">
              <a:rPr lang="en-US" smtClean="0"/>
              <a:t>‹#›</a:t>
            </a:fld>
            <a:endParaRPr lang="en-US"/>
          </a:p>
        </p:txBody>
      </p:sp>
    </p:spTree>
    <p:extLst>
      <p:ext uri="{BB962C8B-B14F-4D97-AF65-F5344CB8AC3E}">
        <p14:creationId xmlns:p14="http://schemas.microsoft.com/office/powerpoint/2010/main" val="170435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6FE1B-54A7-4540-85FA-3E6EAF15C5C8}" type="datetimeFigureOut">
              <a:rPr lang="en-US" smtClean="0"/>
              <a:t>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89E85-53AF-48EB-9AD5-DD130CAAECB8}" type="slidenum">
              <a:rPr lang="en-US" smtClean="0"/>
              <a:t>‹#›</a:t>
            </a:fld>
            <a:endParaRPr lang="en-US"/>
          </a:p>
        </p:txBody>
      </p:sp>
    </p:spTree>
    <p:extLst>
      <p:ext uri="{BB962C8B-B14F-4D97-AF65-F5344CB8AC3E}">
        <p14:creationId xmlns:p14="http://schemas.microsoft.com/office/powerpoint/2010/main" val="3186986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latin typeface="Arial" charset="0"/>
              </a:defRPr>
            </a:lvl1pPr>
          </a:lstStyle>
          <a:p>
            <a:pPr fontAlgn="base">
              <a:spcBef>
                <a:spcPct val="0"/>
              </a:spcBef>
              <a:spcAft>
                <a:spcPct val="0"/>
              </a:spcAft>
              <a:defRPr/>
            </a:pPr>
            <a:fld id="{DEE43984-0F18-4497-9D52-CA8A3A1F206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00568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6.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hyperlink" Target="../Users/NHUNGDOAN/Desktop/GI&#193;O%20&#193;N%20SINH%208/B&#224;i%2047/KTBC.pp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p:txBody>
          <a:bodyPr/>
          <a:lstStyle/>
          <a:p>
            <a:pPr eaLnBrk="1" hangingPunct="1"/>
            <a:endParaRPr lang="vi-VN" altLang="en-US" smtClean="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3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7" descr="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5394567">
            <a:off x="3586299" y="3773373"/>
            <a:ext cx="1835151"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10">
            <a:hlinkClick r:id="rId4"/>
          </p:cNvPr>
          <p:cNvSpPr>
            <a:spLocks noChangeArrowheads="1" noChangeShapeType="1" noTextEdit="1"/>
          </p:cNvSpPr>
          <p:nvPr/>
        </p:nvSpPr>
        <p:spPr bwMode="auto">
          <a:xfrm>
            <a:off x="571500" y="1839749"/>
            <a:ext cx="8001000" cy="914400"/>
          </a:xfrm>
          <a:prstGeom prst="rect">
            <a:avLst/>
          </a:prstGeom>
        </p:spPr>
        <p:txBody>
          <a:bodyPr wrap="none" fromWordArt="1">
            <a:prstTxWarp prst="textPlain">
              <a:avLst>
                <a:gd name="adj" fmla="val 50000"/>
              </a:avLst>
            </a:prstTxWarp>
          </a:bodyPr>
          <a:lstStyle/>
          <a:p>
            <a:pPr algn="ctr"/>
            <a:endParaRPr lang="en-US" sz="4000" kern="10" dirty="0">
              <a:ln w="19050">
                <a:solidFill>
                  <a:srgbClr val="FF0000"/>
                </a:solidFill>
                <a:round/>
                <a:headEnd/>
                <a:tailEnd/>
              </a:ln>
              <a:blipFill dpi="0" rotWithShape="1">
                <a:blip r:embed="rId5">
                  <a:alphaModFix amt="99000"/>
                </a:blip>
                <a:srcRect/>
                <a:tile tx="0" ty="0" sx="100000" sy="100000" flip="none" algn="tl"/>
              </a:blipFill>
              <a:effectLst>
                <a:outerShdw dist="35921" dir="2700000" algn="ctr" rotWithShape="0">
                  <a:srgbClr val="111111"/>
                </a:outerShdw>
              </a:effectLst>
              <a:latin typeface="Times New Roman" panose="02020603050405020304" pitchFamily="18" charset="0"/>
              <a:cs typeface="Times New Roman" panose="02020603050405020304" pitchFamily="18" charset="0"/>
            </a:endParaRPr>
          </a:p>
        </p:txBody>
      </p:sp>
      <p:sp>
        <p:nvSpPr>
          <p:cNvPr id="8" name="Rectangle 16"/>
          <p:cNvSpPr>
            <a:spLocks noChangeArrowheads="1"/>
          </p:cNvSpPr>
          <p:nvPr/>
        </p:nvSpPr>
        <p:spPr bwMode="auto">
          <a:xfrm>
            <a:off x="1752600" y="1965975"/>
            <a:ext cx="5638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6000" b="1" dirty="0" smtClean="0">
                <a:solidFill>
                  <a:srgbClr val="0000FF"/>
                </a:solidFill>
                <a:latin typeface="Times New Roman" panose="02020603050405020304" pitchFamily="18" charset="0"/>
                <a:cs typeface="Times New Roman" panose="02020603050405020304" pitchFamily="18" charset="0"/>
              </a:rPr>
              <a:t>CÔNG NGHỆ 7</a:t>
            </a:r>
            <a:endParaRPr lang="en-US" altLang="en-US" sz="6000" b="1" dirty="0">
              <a:solidFill>
                <a:srgbClr val="0000FF"/>
              </a:solidFill>
              <a:latin typeface="Times New Roman" panose="02020603050405020304" pitchFamily="18" charset="0"/>
              <a:cs typeface="Times New Roman" panose="02020603050405020304" pitchFamily="18" charset="0"/>
            </a:endParaRPr>
          </a:p>
        </p:txBody>
      </p:sp>
      <p:pic>
        <p:nvPicPr>
          <p:cNvPr id="10"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33628" y="3416500"/>
            <a:ext cx="1944688" cy="116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descr="ANIFLOW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5867081"/>
            <a:ext cx="996107" cy="119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55712" y="4179358"/>
            <a:ext cx="1944688" cy="116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descr="ANIFLOW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7601" y="935273"/>
            <a:ext cx="996107" cy="119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383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9388" y="3148013"/>
            <a:ext cx="24384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00400"/>
            <a:ext cx="4038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4267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52400"/>
            <a:ext cx="3962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4" name="Rectangle 8"/>
          <p:cNvSpPr>
            <a:spLocks noChangeArrowheads="1"/>
          </p:cNvSpPr>
          <p:nvPr/>
        </p:nvSpPr>
        <p:spPr bwMode="auto">
          <a:xfrm>
            <a:off x="4419600" y="3429000"/>
            <a:ext cx="1905000" cy="27432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ctr" fontAlgn="base">
              <a:spcBef>
                <a:spcPct val="0"/>
              </a:spcBef>
              <a:spcAft>
                <a:spcPct val="0"/>
              </a:spcAft>
            </a:pPr>
            <a:r>
              <a:rPr lang="en-US" altLang="en-US" sz="3200" dirty="0" err="1" smtClean="0">
                <a:solidFill>
                  <a:srgbClr val="FFFFFF"/>
                </a:solidFill>
                <a:latin typeface="Times New Roman" pitchFamily="18" charset="0"/>
              </a:rPr>
              <a:t>Phục</a:t>
            </a:r>
            <a:r>
              <a:rPr lang="en-US" altLang="en-US" sz="3200" dirty="0" smtClean="0">
                <a:solidFill>
                  <a:srgbClr val="FFFFFF"/>
                </a:solidFill>
                <a:latin typeface="Times New Roman" pitchFamily="18" charset="0"/>
              </a:rPr>
              <a:t> </a:t>
            </a:r>
            <a:r>
              <a:rPr lang="en-US" altLang="en-US" sz="3200" dirty="0" err="1" smtClean="0">
                <a:solidFill>
                  <a:srgbClr val="FFFFFF"/>
                </a:solidFill>
                <a:latin typeface="Times New Roman" pitchFamily="18" charset="0"/>
              </a:rPr>
              <a:t>vụ</a:t>
            </a:r>
            <a:r>
              <a:rPr lang="en-US" altLang="en-US" sz="3200" dirty="0" smtClean="0">
                <a:solidFill>
                  <a:srgbClr val="FFFFFF"/>
                </a:solidFill>
                <a:latin typeface="Times New Roman" pitchFamily="18" charset="0"/>
              </a:rPr>
              <a:t> </a:t>
            </a:r>
          </a:p>
          <a:p>
            <a:pPr algn="ctr" fontAlgn="base">
              <a:spcBef>
                <a:spcPct val="0"/>
              </a:spcBef>
              <a:spcAft>
                <a:spcPct val="0"/>
              </a:spcAft>
            </a:pPr>
            <a:r>
              <a:rPr lang="en-US" altLang="en-US" sz="3200" dirty="0" err="1" smtClean="0">
                <a:solidFill>
                  <a:srgbClr val="FFFFFF"/>
                </a:solidFill>
                <a:latin typeface="Times New Roman" pitchFamily="18" charset="0"/>
              </a:rPr>
              <a:t>vui</a:t>
            </a:r>
            <a:r>
              <a:rPr lang="en-US" altLang="en-US" sz="3200" dirty="0" smtClean="0">
                <a:solidFill>
                  <a:srgbClr val="FFFFFF"/>
                </a:solidFill>
                <a:latin typeface="Times New Roman" pitchFamily="18" charset="0"/>
              </a:rPr>
              <a:t> </a:t>
            </a:r>
            <a:r>
              <a:rPr lang="en-US" altLang="en-US" sz="3200" dirty="0" err="1" smtClean="0">
                <a:solidFill>
                  <a:srgbClr val="FFFFFF"/>
                </a:solidFill>
                <a:latin typeface="Times New Roman" pitchFamily="18" charset="0"/>
              </a:rPr>
              <a:t>chơi</a:t>
            </a:r>
            <a:r>
              <a:rPr lang="en-US" altLang="en-US" sz="3200" dirty="0" smtClean="0">
                <a:solidFill>
                  <a:srgbClr val="FFFFFF"/>
                </a:solidFill>
                <a:latin typeface="Times New Roman" pitchFamily="18" charset="0"/>
              </a:rPr>
              <a:t>, </a:t>
            </a:r>
          </a:p>
          <a:p>
            <a:pPr algn="ctr" fontAlgn="base">
              <a:spcBef>
                <a:spcPct val="0"/>
              </a:spcBef>
              <a:spcAft>
                <a:spcPct val="0"/>
              </a:spcAft>
            </a:pPr>
            <a:r>
              <a:rPr lang="en-US" altLang="en-US" sz="3200" dirty="0" err="1" smtClean="0">
                <a:solidFill>
                  <a:srgbClr val="FFFFFF"/>
                </a:solidFill>
                <a:latin typeface="Times New Roman" pitchFamily="18" charset="0"/>
              </a:rPr>
              <a:t>giải</a:t>
            </a:r>
            <a:r>
              <a:rPr lang="en-US" altLang="en-US" sz="3200" dirty="0" smtClean="0">
                <a:solidFill>
                  <a:srgbClr val="FFFFFF"/>
                </a:solidFill>
                <a:latin typeface="Times New Roman" pitchFamily="18" charset="0"/>
              </a:rPr>
              <a:t> </a:t>
            </a:r>
            <a:r>
              <a:rPr lang="en-US" altLang="en-US" sz="3200" dirty="0" err="1" smtClean="0">
                <a:solidFill>
                  <a:srgbClr val="FFFFFF"/>
                </a:solidFill>
                <a:latin typeface="Times New Roman" pitchFamily="18" charset="0"/>
              </a:rPr>
              <a:t>trí</a:t>
            </a:r>
            <a:endParaRPr lang="en-US" altLang="en-US" sz="3200" dirty="0" smtClean="0">
              <a:solidFill>
                <a:srgbClr val="FFFFFF"/>
              </a:solidFill>
              <a:latin typeface="Times New Roman" pitchFamily="18" charset="0"/>
            </a:endParaRPr>
          </a:p>
          <a:p>
            <a:pPr algn="ctr" fontAlgn="base">
              <a:spcBef>
                <a:spcPct val="0"/>
              </a:spcBef>
              <a:spcAft>
                <a:spcPct val="0"/>
              </a:spcAft>
            </a:pPr>
            <a:endParaRPr lang="en-US" altLang="en-US" sz="3200" dirty="0" smtClean="0">
              <a:solidFill>
                <a:srgbClr val="000000"/>
              </a:solidFill>
              <a:latin typeface="Times New Roman" pitchFamily="18" charset="0"/>
            </a:endParaRPr>
          </a:p>
        </p:txBody>
      </p:sp>
    </p:spTree>
    <p:extLst>
      <p:ext uri="{BB962C8B-B14F-4D97-AF65-F5344CB8AC3E}">
        <p14:creationId xmlns:p14="http://schemas.microsoft.com/office/powerpoint/2010/main" val="22763376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184"/>
                                        </p:tgtEl>
                                        <p:attrNameLst>
                                          <p:attrName>style.visibility</p:attrName>
                                        </p:attrNameLst>
                                      </p:cBhvr>
                                      <p:to>
                                        <p:strVal val="visible"/>
                                      </p:to>
                                    </p:set>
                                    <p:animEffect transition="in" filter="fade">
                                      <p:cBhvr>
                                        <p:cTn id="7" dur="2000"/>
                                        <p:tgtEl>
                                          <p:spTgt spid="178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123"/>
            <a:ext cx="8229600" cy="715962"/>
          </a:xfrm>
        </p:spPr>
        <p:txBody>
          <a:bodyPr>
            <a:noAutofit/>
          </a:bodyPr>
          <a:lstStyle/>
          <a:p>
            <a:pPr algn="l"/>
            <a:r>
              <a:rPr lang="vi-VN" sz="3600" b="1" dirty="0" smtClean="0">
                <a:solidFill>
                  <a:srgbClr val="FF0000"/>
                </a:solidFill>
              </a:rPr>
              <a:t>1.1. Vai trò của </a:t>
            </a:r>
            <a:r>
              <a:rPr lang="vi-VN" sz="3600" b="1" smtClean="0">
                <a:solidFill>
                  <a:srgbClr val="FF0000"/>
                </a:solidFill>
              </a:rPr>
              <a:t>chăn nuôi</a:t>
            </a:r>
            <a:endParaRPr lang="en-US" sz="3600" dirty="0">
              <a:solidFill>
                <a:srgbClr val="FF0000"/>
              </a:solidFill>
            </a:endParaRPr>
          </a:p>
        </p:txBody>
      </p:sp>
      <p:sp>
        <p:nvSpPr>
          <p:cNvPr id="3" name="Content Placeholder 2"/>
          <p:cNvSpPr>
            <a:spLocks noGrp="1"/>
          </p:cNvSpPr>
          <p:nvPr>
            <p:ph idx="1"/>
          </p:nvPr>
        </p:nvSpPr>
        <p:spPr>
          <a:xfrm>
            <a:off x="457200" y="1295400"/>
            <a:ext cx="8229600" cy="4830763"/>
          </a:xfrm>
        </p:spPr>
        <p:txBody>
          <a:bodyPr>
            <a:normAutofit/>
          </a:bodyPr>
          <a:lstStyle/>
          <a:p>
            <a:pPr marL="0" indent="0">
              <a:buNone/>
            </a:pPr>
            <a:r>
              <a:rPr lang="en-US" dirty="0" smtClean="0"/>
              <a:t>- </a:t>
            </a:r>
            <a:r>
              <a:rPr lang="vi-VN" dirty="0" smtClean="0">
                <a:latin typeface="+mj-lt"/>
              </a:rPr>
              <a:t>Cung </a:t>
            </a:r>
            <a:r>
              <a:rPr lang="vi-VN" dirty="0">
                <a:latin typeface="+mj-lt"/>
              </a:rPr>
              <a:t>cấp thực phẩm (thịt, trứng, sữa...)</a:t>
            </a:r>
          </a:p>
          <a:p>
            <a:pPr marL="0" indent="0">
              <a:buNone/>
            </a:pPr>
            <a:r>
              <a:rPr lang="en-US" dirty="0" smtClean="0">
                <a:latin typeface="+mj-lt"/>
              </a:rPr>
              <a:t>- </a:t>
            </a:r>
            <a:r>
              <a:rPr lang="vi-VN" dirty="0" smtClean="0">
                <a:latin typeface="+mj-lt"/>
              </a:rPr>
              <a:t>Cung </a:t>
            </a:r>
            <a:r>
              <a:rPr lang="vi-VN" dirty="0">
                <a:latin typeface="+mj-lt"/>
              </a:rPr>
              <a:t>cấp phân bón</a:t>
            </a:r>
          </a:p>
          <a:p>
            <a:pPr marL="0" indent="0">
              <a:buNone/>
            </a:pPr>
            <a:r>
              <a:rPr lang="en-US" dirty="0" smtClean="0">
                <a:latin typeface="+mj-lt"/>
              </a:rPr>
              <a:t>- </a:t>
            </a:r>
            <a:r>
              <a:rPr lang="vi-VN" dirty="0" smtClean="0">
                <a:latin typeface="+mj-lt"/>
              </a:rPr>
              <a:t>Cung </a:t>
            </a:r>
            <a:r>
              <a:rPr lang="vi-VN" dirty="0">
                <a:latin typeface="+mj-lt"/>
              </a:rPr>
              <a:t>cấp sức kéo (trâu, bò, ngựa...)</a:t>
            </a:r>
          </a:p>
          <a:p>
            <a:pPr marL="0" indent="0">
              <a:buNone/>
            </a:pPr>
            <a:r>
              <a:rPr lang="en-US" dirty="0" smtClean="0">
                <a:latin typeface="+mj-lt"/>
              </a:rPr>
              <a:t>- </a:t>
            </a:r>
            <a:r>
              <a:rPr lang="vi-VN" dirty="0" smtClean="0">
                <a:latin typeface="+mj-lt"/>
              </a:rPr>
              <a:t>Cung </a:t>
            </a:r>
            <a:r>
              <a:rPr lang="vi-VN" dirty="0">
                <a:latin typeface="+mj-lt"/>
              </a:rPr>
              <a:t>cấp nguyên liệu (lông, sừng, da, xương...)</a:t>
            </a:r>
          </a:p>
          <a:p>
            <a:pPr marL="0" indent="0">
              <a:buNone/>
            </a:pPr>
            <a:r>
              <a:rPr lang="en-US" dirty="0" smtClean="0">
                <a:latin typeface="+mj-lt"/>
                <a:sym typeface="Wingdings" panose="05000000000000000000" pitchFamily="2" charset="2"/>
              </a:rPr>
              <a:t></a:t>
            </a:r>
            <a:r>
              <a:rPr lang="en-US" dirty="0" smtClean="0">
                <a:latin typeface="+mj-lt"/>
              </a:rPr>
              <a:t> </a:t>
            </a:r>
            <a:r>
              <a:rPr lang="vi-VN" dirty="0" smtClean="0">
                <a:latin typeface="+mj-lt"/>
              </a:rPr>
              <a:t>Ngành </a:t>
            </a:r>
            <a:r>
              <a:rPr lang="vi-VN" dirty="0">
                <a:latin typeface="+mj-lt"/>
              </a:rPr>
              <a:t>chăn nuôi có vai trò quan trọng trong nền kinh tế Việt Nam, cung cấp nhiều sản phẩm phục vụ con người, đời sống, sản xuất và phục vụ tiêu dùng.</a:t>
            </a:r>
          </a:p>
          <a:p>
            <a:pPr marL="0" indent="0">
              <a:buNone/>
            </a:pPr>
            <a:endParaRPr lang="en-US" sz="3000" dirty="0"/>
          </a:p>
        </p:txBody>
      </p:sp>
      <p:pic>
        <p:nvPicPr>
          <p:cNvPr id="4" name="Picture 3"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92585" y="685800"/>
            <a:ext cx="745613" cy="677633"/>
          </a:xfrm>
          <a:prstGeom prst="rect">
            <a:avLst/>
          </a:prstGeom>
          <a:noFill/>
          <a:ln>
            <a:noFill/>
          </a:ln>
        </p:spPr>
      </p:pic>
    </p:spTree>
    <p:extLst>
      <p:ext uri="{BB962C8B-B14F-4D97-AF65-F5344CB8AC3E}">
        <p14:creationId xmlns:p14="http://schemas.microsoft.com/office/powerpoint/2010/main" val="319844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715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3600" b="1" dirty="0" smtClean="0">
                <a:solidFill>
                  <a:srgbClr val="FF0000"/>
                </a:solidFill>
                <a:latin typeface="Times New Roman" panose="02020603050405020304" pitchFamily="18" charset="0"/>
                <a:cs typeface="Times New Roman" panose="02020603050405020304" pitchFamily="18" charset="0"/>
              </a:rPr>
              <a:t>1.</a:t>
            </a:r>
            <a:r>
              <a:rPr lang="en-US" sz="3600" b="1" dirty="0" smtClean="0">
                <a:solidFill>
                  <a:srgbClr val="FF0000"/>
                </a:solidFill>
                <a:latin typeface="Times New Roman" panose="02020603050405020304" pitchFamily="18" charset="0"/>
                <a:cs typeface="Times New Roman" panose="02020603050405020304" pitchFamily="18" charset="0"/>
              </a:rPr>
              <a:t>2</a:t>
            </a:r>
            <a:r>
              <a:rPr lang="vi-VN"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Triển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vọng</a:t>
            </a:r>
            <a:r>
              <a:rPr lang="vi-VN" sz="3600" b="1" dirty="0" smtClean="0">
                <a:solidFill>
                  <a:srgbClr val="FF0000"/>
                </a:solidFill>
                <a:latin typeface="Times New Roman" panose="02020603050405020304" pitchFamily="18" charset="0"/>
                <a:cs typeface="Times New Roman" panose="02020603050405020304" pitchFamily="18" charset="0"/>
              </a:rPr>
              <a:t> của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ngành</a:t>
            </a:r>
            <a:r>
              <a:rPr lang="vi-VN" sz="3600" b="1" dirty="0" smtClean="0">
                <a:solidFill>
                  <a:srgbClr val="FF0000"/>
                </a:solidFill>
                <a:latin typeface="Times New Roman" panose="02020603050405020304" pitchFamily="18" charset="0"/>
                <a:cs typeface="Times New Roman" panose="02020603050405020304" pitchFamily="18" charset="0"/>
              </a:rPr>
              <a:t> chăn nuôi</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5" name="Picture 2" descr="Bài 8. Nghề chăn nuôi ở Việt Nam trang 50, 51, 52, 53 SGK Công nghệ 7 Chân  trời sáng tạo | SGK Công nghệ 7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8229600" cy="304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62000" y="4419600"/>
            <a:ext cx="8229600" cy="2209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err="1" smtClean="0">
                <a:solidFill>
                  <a:srgbClr val="000099"/>
                </a:solidFill>
                <a:latin typeface="Times New Roman" panose="02020603050405020304" pitchFamily="18" charset="0"/>
                <a:cs typeface="Times New Roman" panose="02020603050405020304" pitchFamily="18" charset="0"/>
              </a:rPr>
              <a:t>Quan</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sát</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hình</a:t>
            </a:r>
            <a:r>
              <a:rPr lang="en-US" sz="3200" b="1" dirty="0" smtClean="0">
                <a:solidFill>
                  <a:srgbClr val="000099"/>
                </a:solidFill>
                <a:latin typeface="Times New Roman" panose="02020603050405020304" pitchFamily="18" charset="0"/>
                <a:cs typeface="Times New Roman" panose="02020603050405020304" pitchFamily="18" charset="0"/>
              </a:rPr>
              <a:t> 8.2 </a:t>
            </a:r>
            <a:r>
              <a:rPr lang="en-US" sz="3200" b="1" dirty="0" err="1" smtClean="0">
                <a:solidFill>
                  <a:srgbClr val="000099"/>
                </a:solidFill>
                <a:latin typeface="Times New Roman" panose="02020603050405020304" pitchFamily="18" charset="0"/>
                <a:cs typeface="Times New Roman" panose="02020603050405020304" pitchFamily="18" charset="0"/>
              </a:rPr>
              <a:t>trang</a:t>
            </a:r>
            <a:r>
              <a:rPr lang="en-US" sz="3200" b="1" dirty="0" smtClean="0">
                <a:solidFill>
                  <a:srgbClr val="000099"/>
                </a:solidFill>
                <a:latin typeface="Times New Roman" panose="02020603050405020304" pitchFamily="18" charset="0"/>
                <a:cs typeface="Times New Roman" panose="02020603050405020304" pitchFamily="18" charset="0"/>
              </a:rPr>
              <a:t> 51 </a:t>
            </a:r>
            <a:r>
              <a:rPr lang="en-US" sz="3200" b="1" dirty="0" err="1" smtClean="0">
                <a:solidFill>
                  <a:srgbClr val="000099"/>
                </a:solidFill>
                <a:latin typeface="Times New Roman" panose="02020603050405020304" pitchFamily="18" charset="0"/>
                <a:cs typeface="Times New Roman" panose="02020603050405020304" pitchFamily="18" charset="0"/>
              </a:rPr>
              <a:t>và</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cho</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biết</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Việc</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sử</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dụng</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những</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biện</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pháp</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chăn</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nuôi</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hiện</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đại</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giúp</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ngành</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chăn</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nuôi</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phát</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triển</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như</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thế</a:t>
            </a:r>
            <a:r>
              <a:rPr lang="en-US" sz="3200" b="1" dirty="0" smtClean="0">
                <a:solidFill>
                  <a:srgbClr val="000099"/>
                </a:solidFill>
                <a:latin typeface="Times New Roman" panose="02020603050405020304" pitchFamily="18" charset="0"/>
                <a:cs typeface="Times New Roman" panose="02020603050405020304" pitchFamily="18" charset="0"/>
              </a:rPr>
              <a:t> </a:t>
            </a:r>
            <a:r>
              <a:rPr lang="en-US" sz="3200" b="1" dirty="0" err="1" smtClean="0">
                <a:solidFill>
                  <a:srgbClr val="000099"/>
                </a:solidFill>
                <a:latin typeface="Times New Roman" panose="02020603050405020304" pitchFamily="18" charset="0"/>
                <a:cs typeface="Times New Roman" panose="02020603050405020304" pitchFamily="18" charset="0"/>
              </a:rPr>
              <a:t>nào</a:t>
            </a:r>
            <a:r>
              <a:rPr lang="en-US" sz="3200" b="1" dirty="0" smtClean="0">
                <a:solidFill>
                  <a:srgbClr val="000099"/>
                </a:solidFill>
                <a:latin typeface="Times New Roman" panose="02020603050405020304" pitchFamily="18" charset="0"/>
                <a:cs typeface="Times New Roman" panose="02020603050405020304" pitchFamily="18" charset="0"/>
              </a:rPr>
              <a:t>?</a:t>
            </a:r>
          </a:p>
          <a:p>
            <a:pPr algn="l"/>
            <a:r>
              <a:rPr lang="vi-VN" sz="3200" dirty="0" smtClean="0"/>
              <a:t/>
            </a:r>
            <a:br>
              <a:rPr lang="vi-VN" sz="3200" dirty="0" smtClean="0"/>
            </a:br>
            <a:endParaRPr lang="en-US" sz="3200" dirty="0"/>
          </a:p>
        </p:txBody>
      </p:sp>
    </p:spTree>
    <p:extLst>
      <p:ext uri="{BB962C8B-B14F-4D97-AF65-F5344CB8AC3E}">
        <p14:creationId xmlns:p14="http://schemas.microsoft.com/office/powerpoint/2010/main" val="141631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pPr algn="l"/>
            <a:r>
              <a:rPr lang="en-US" sz="4000" b="1" dirty="0" smtClean="0">
                <a:solidFill>
                  <a:srgbClr val="FF0000"/>
                </a:solidFill>
                <a:latin typeface="Times New Roman" pitchFamily="18" charset="0"/>
                <a:cs typeface="Times New Roman" pitchFamily="18" charset="0"/>
              </a:rPr>
              <a:t>1.2 </a:t>
            </a:r>
            <a:r>
              <a:rPr lang="en-US" sz="4000" b="1" dirty="0" err="1" smtClean="0">
                <a:solidFill>
                  <a:srgbClr val="FF0000"/>
                </a:solidFill>
                <a:latin typeface="Times New Roman" pitchFamily="18" charset="0"/>
                <a:cs typeface="Times New Roman" pitchFamily="18" charset="0"/>
              </a:rPr>
              <a:t>Triển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vọng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của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ngành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chăn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nuôi</a:t>
            </a:r>
            <a:endParaRPr lang="en-US" sz="40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lgn="r"/>
            <a:endParaRPr lang="en-US" dirty="0"/>
          </a:p>
          <a:p>
            <a:pPr marL="0" indent="0">
              <a:buNone/>
            </a:pPr>
            <a:endParaRPr lang="en-US" dirty="0"/>
          </a:p>
        </p:txBody>
      </p:sp>
      <p:sp>
        <p:nvSpPr>
          <p:cNvPr id="4" name="Rectangle 3"/>
          <p:cNvSpPr/>
          <p:nvPr/>
        </p:nvSpPr>
        <p:spPr>
          <a:xfrm>
            <a:off x="457200" y="1443840"/>
            <a:ext cx="8305800" cy="5016758"/>
          </a:xfrm>
          <a:prstGeom prst="rect">
            <a:avLst/>
          </a:prstGeom>
        </p:spPr>
        <p:txBody>
          <a:bodyPr wrap="square">
            <a:spAutoFit/>
          </a:bodyPr>
          <a:lstStyle/>
          <a:p>
            <a:pPr algn="just"/>
            <a:r>
              <a:rPr lang="en-US" sz="4000" dirty="0" smtClean="0">
                <a:latin typeface="+mj-lt"/>
              </a:rPr>
              <a:t>- </a:t>
            </a:r>
            <a:r>
              <a:rPr lang="vi-VN" sz="4000" dirty="0" smtClean="0">
                <a:latin typeface="+mj-lt"/>
              </a:rPr>
              <a:t>Ngành </a:t>
            </a:r>
            <a:r>
              <a:rPr lang="vi-VN" sz="4000" dirty="0">
                <a:latin typeface="+mj-lt"/>
              </a:rPr>
              <a:t>chăn nuôi ở Việt Nam phát triển theo hướng công nghiệp hóa, hiện đại hóa, liên kết giữa chăn nuôi, giết mổ và phân phối để tạo ra các sản phẩm chất lượng cao, an toàn cho người sử dụng.</a:t>
            </a:r>
          </a:p>
          <a:p>
            <a:r>
              <a:rPr lang="vi-VN" sz="4000" dirty="0"/>
              <a:t/>
            </a:r>
            <a:br>
              <a:rPr lang="vi-VN" sz="4000" dirty="0"/>
            </a:br>
            <a:endParaRPr lang="en-US" sz="4000" dirty="0"/>
          </a:p>
        </p:txBody>
      </p:sp>
      <p:pic>
        <p:nvPicPr>
          <p:cNvPr id="5" name="Picture 4"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46822" y="966379"/>
            <a:ext cx="732622" cy="692508"/>
          </a:xfrm>
          <a:prstGeom prst="rect">
            <a:avLst/>
          </a:prstGeom>
          <a:noFill/>
          <a:ln>
            <a:noFill/>
          </a:ln>
        </p:spPr>
      </p:pic>
    </p:spTree>
    <p:extLst>
      <p:ext uri="{BB962C8B-B14F-4D97-AF65-F5344CB8AC3E}">
        <p14:creationId xmlns:p14="http://schemas.microsoft.com/office/powerpoint/2010/main" val="424684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762000"/>
          </a:xfrm>
        </p:spPr>
        <p:txBody>
          <a:bodyPr>
            <a:noAutofit/>
          </a:bodyPr>
          <a:lstStyle/>
          <a:p>
            <a:pPr algn="l"/>
            <a:r>
              <a:rPr lang="en-US" sz="3200" b="1" dirty="0" smtClean="0">
                <a:solidFill>
                  <a:srgbClr val="FF0000"/>
                </a:solidFill>
              </a:rPr>
              <a:t/>
            </a:r>
            <a:br>
              <a:rPr lang="en-US" sz="3200" b="1" dirty="0" smtClean="0">
                <a:solidFill>
                  <a:srgbClr val="FF0000"/>
                </a:solidFill>
              </a:rPr>
            </a:br>
            <a:r>
              <a:rPr lang="en-US" sz="3200" b="1" dirty="0" smtClean="0">
                <a:solidFill>
                  <a:srgbClr val="FF0000"/>
                </a:solidFill>
                <a:latin typeface="Times New Roman" pitchFamily="18" charset="0"/>
                <a:cs typeface="Times New Roman" pitchFamily="18" charset="0"/>
              </a:rPr>
              <a:t>2. </a:t>
            </a:r>
            <a:r>
              <a:rPr lang="vi-VN" sz="3200" b="1" dirty="0" smtClean="0">
                <a:solidFill>
                  <a:srgbClr val="FF0000"/>
                </a:solidFill>
                <a:latin typeface="Times New Roman" pitchFamily="18" charset="0"/>
                <a:cs typeface="Times New Roman" pitchFamily="18" charset="0"/>
              </a:rPr>
              <a:t>Định </a:t>
            </a:r>
            <a:r>
              <a:rPr lang="vi-VN" sz="3200" b="1" dirty="0">
                <a:solidFill>
                  <a:srgbClr val="FF0000"/>
                </a:solidFill>
                <a:latin typeface="Times New Roman" pitchFamily="18" charset="0"/>
                <a:cs typeface="Times New Roman" pitchFamily="18" charset="0"/>
              </a:rPr>
              <a:t>hướng nghề nghiệp trong lĩnh vực chăn </a:t>
            </a:r>
            <a:r>
              <a:rPr lang="vi-VN" sz="3200" b="1" dirty="0" smtClean="0">
                <a:solidFill>
                  <a:srgbClr val="FF0000"/>
                </a:solidFill>
                <a:latin typeface="Times New Roman" pitchFamily="18" charset="0"/>
                <a:cs typeface="Times New Roman" pitchFamily="18" charset="0"/>
              </a:rPr>
              <a:t>nuôi</a:t>
            </a:r>
            <a:r>
              <a:rPr lang="vi-VN" sz="3200" dirty="0">
                <a:solidFill>
                  <a:srgbClr val="FF0000"/>
                </a:solidFill>
              </a:rPr>
              <a:t/>
            </a:r>
            <a:br>
              <a:rPr lang="vi-VN" sz="3200" dirty="0">
                <a:solidFill>
                  <a:srgbClr val="FF0000"/>
                </a:solidFill>
              </a:rPr>
            </a:br>
            <a:endParaRPr lang="en-US" sz="3200" dirty="0">
              <a:solidFill>
                <a:srgbClr val="FF0000"/>
              </a:solidFill>
            </a:endParaRPr>
          </a:p>
        </p:txBody>
      </p:sp>
      <p:sp>
        <p:nvSpPr>
          <p:cNvPr id="3" name="Content Placeholder 2"/>
          <p:cNvSpPr>
            <a:spLocks noGrp="1"/>
          </p:cNvSpPr>
          <p:nvPr>
            <p:ph idx="1"/>
          </p:nvPr>
        </p:nvSpPr>
        <p:spPr>
          <a:xfrm>
            <a:off x="387145" y="4724400"/>
            <a:ext cx="8763000" cy="1676400"/>
          </a:xfrm>
        </p:spPr>
        <p:txBody>
          <a:bodyPr>
            <a:normAutofit/>
          </a:bodyPr>
          <a:lstStyle/>
          <a:p>
            <a:pPr marL="0" indent="0">
              <a:buNone/>
            </a:pPr>
            <a:r>
              <a:rPr lang="en-US" dirty="0" smtClean="0">
                <a:solidFill>
                  <a:srgbClr val="000099"/>
                </a:solidFill>
                <a:latin typeface="+mj-lt"/>
              </a:rPr>
              <a:t>* </a:t>
            </a:r>
            <a:r>
              <a:rPr lang="vi-VN" dirty="0" smtClean="0">
                <a:solidFill>
                  <a:srgbClr val="000099"/>
                </a:solidFill>
                <a:latin typeface="+mj-lt"/>
              </a:rPr>
              <a:t>Quan </a:t>
            </a:r>
            <a:r>
              <a:rPr lang="vi-VN" dirty="0">
                <a:solidFill>
                  <a:srgbClr val="000099"/>
                </a:solidFill>
                <a:latin typeface="+mj-lt"/>
              </a:rPr>
              <a:t>sát Hình 8.3 trang 51 SGK và trả lời câu hỏi:</a:t>
            </a:r>
          </a:p>
          <a:p>
            <a:pPr marL="0" indent="0">
              <a:buNone/>
            </a:pPr>
            <a:r>
              <a:rPr lang="en-US" smtClean="0">
                <a:solidFill>
                  <a:srgbClr val="000099"/>
                </a:solidFill>
                <a:latin typeface="+mj-lt"/>
              </a:rPr>
              <a:t> </a:t>
            </a:r>
            <a:r>
              <a:rPr lang="vi-VN" dirty="0" smtClean="0">
                <a:solidFill>
                  <a:srgbClr val="000099"/>
                </a:solidFill>
                <a:latin typeface="+mj-lt"/>
              </a:rPr>
              <a:t>Hãy </a:t>
            </a:r>
            <a:r>
              <a:rPr lang="vi-VN" dirty="0">
                <a:solidFill>
                  <a:srgbClr val="000099"/>
                </a:solidFill>
                <a:latin typeface="+mj-lt"/>
              </a:rPr>
              <a:t>kể tên các nghề chăn nuôi trong mỗi trường hợp?</a:t>
            </a:r>
          </a:p>
          <a:p>
            <a:pPr marL="0" indent="0">
              <a:buNone/>
            </a:pPr>
            <a:endParaRPr lang="vi-VN" dirty="0">
              <a:latin typeface="+mj-lt"/>
            </a:endParaRPr>
          </a:p>
        </p:txBody>
      </p:sp>
      <p:pic>
        <p:nvPicPr>
          <p:cNvPr id="2050" name="Picture 2" descr="Công nghệ 7 Bài 8 (Chân trời sáng tạo): Nghề chăn nuôi ở Việt Nam | Giải  Công nghệ lớp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6868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53845" y="685800"/>
            <a:ext cx="82296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2800" b="1" dirty="0" smtClean="0">
                <a:solidFill>
                  <a:srgbClr val="FF0000"/>
                </a:solidFill>
                <a:latin typeface="Times New Roman" pitchFamily="18" charset="0"/>
                <a:cs typeface="Times New Roman" pitchFamily="18" charset="0"/>
              </a:rPr>
              <a:t>2.1. Đặc điểm cơ bản của nghề chăn nuôi</a:t>
            </a:r>
            <a:endParaRPr lang="en-US" sz="3200" dirty="0">
              <a:solidFill>
                <a:srgbClr val="FF0000"/>
              </a:solidFill>
            </a:endParaRPr>
          </a:p>
        </p:txBody>
      </p:sp>
      <p:sp>
        <p:nvSpPr>
          <p:cNvPr id="6" name="Content Placeholder 2"/>
          <p:cNvSpPr txBox="1">
            <a:spLocks/>
          </p:cNvSpPr>
          <p:nvPr/>
        </p:nvSpPr>
        <p:spPr>
          <a:xfrm>
            <a:off x="381000" y="5181600"/>
            <a:ext cx="8763000" cy="1409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solidFill>
                  <a:srgbClr val="000099"/>
                </a:solidFill>
                <a:latin typeface="Times New Roman" pitchFamily="18" charset="0"/>
                <a:cs typeface="Times New Roman" pitchFamily="18" charset="0"/>
              </a:rPr>
              <a:t>H</a:t>
            </a:r>
            <a:r>
              <a:rPr lang="vi-VN" b="1" dirty="0" smtClean="0">
                <a:solidFill>
                  <a:srgbClr val="000099"/>
                </a:solidFill>
                <a:latin typeface="+mj-lt"/>
              </a:rPr>
              <a:t>ãy kể tên một số nghề khác trong lĩnh vực chăn nuôi?</a:t>
            </a:r>
          </a:p>
          <a:p>
            <a:pPr marL="0" indent="0">
              <a:buFont typeface="Arial" pitchFamily="34" charset="0"/>
              <a:buNone/>
            </a:pPr>
            <a:endParaRPr lang="vi-VN" dirty="0">
              <a:latin typeface="+mj-lt"/>
            </a:endParaRPr>
          </a:p>
        </p:txBody>
      </p:sp>
    </p:spTree>
    <p:extLst>
      <p:ext uri="{BB962C8B-B14F-4D97-AF65-F5344CB8AC3E}">
        <p14:creationId xmlns:p14="http://schemas.microsoft.com/office/powerpoint/2010/main" val="167852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500"/>
                                        <p:tgtEl>
                                          <p:spTgt spid="3">
                                            <p:txEl>
                                              <p:pRg st="1" end="1"/>
                                            </p:txEl>
                                          </p:spTgt>
                                        </p:tgtEl>
                                        <p:attrNameLst>
                                          <p:attrName>ppt_y</p:attrName>
                                        </p:attrNameLst>
                                      </p:cBhvr>
                                      <p:tavLst>
                                        <p:tav tm="0">
                                          <p:val>
                                            <p:strVal val="ppt_y"/>
                                          </p:val>
                                        </p:tav>
                                        <p:tav tm="100000">
                                          <p:val>
                                            <p:strVal val="1+ppt_h/2"/>
                                          </p:val>
                                        </p:tav>
                                      </p:tavLst>
                                    </p:anim>
                                    <p:set>
                                      <p:cBhvr>
                                        <p:cTn id="38"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6" y="152400"/>
            <a:ext cx="9213273" cy="1143000"/>
          </a:xfrm>
        </p:spPr>
        <p:txBody>
          <a:bodyPr>
            <a:noAutofit/>
          </a:bodyPr>
          <a:lstStyle/>
          <a:p>
            <a:pPr algn="l"/>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3200" b="1" dirty="0" smtClean="0">
                <a:solidFill>
                  <a:srgbClr val="FF0000"/>
                </a:solidFill>
                <a:latin typeface="Times New Roman" pitchFamily="18" charset="0"/>
                <a:cs typeface="Times New Roman" pitchFamily="18" charset="0"/>
              </a:rPr>
              <a:t>2.</a:t>
            </a:r>
            <a:r>
              <a:rPr lang="vi-VN" sz="3200" b="1" dirty="0" smtClean="0">
                <a:solidFill>
                  <a:srgbClr val="FF0000"/>
                </a:solidFill>
                <a:latin typeface="Times New Roman" pitchFamily="18" charset="0"/>
                <a:cs typeface="Times New Roman" pitchFamily="18" charset="0"/>
              </a:rPr>
              <a:t>Định hướng nghề nghiệp trong lĩnh vực chăn nuôi</a:t>
            </a:r>
            <a:r>
              <a:rPr lang="vi-VN" sz="3200" dirty="0" smtClean="0">
                <a:solidFill>
                  <a:srgbClr val="FF0000"/>
                </a:solidFill>
                <a:latin typeface="Times New Roman" pitchFamily="18" charset="0"/>
                <a:cs typeface="Times New Roman" pitchFamily="18" charset="0"/>
              </a:rPr>
              <a:t/>
            </a:r>
            <a:br>
              <a:rPr lang="vi-VN" sz="3200" dirty="0" smtClean="0">
                <a:solidFill>
                  <a:srgbClr val="FF0000"/>
                </a:solidFill>
                <a:latin typeface="Times New Roman" pitchFamily="18" charset="0"/>
                <a:cs typeface="Times New Roman" pitchFamily="18" charset="0"/>
              </a:rPr>
            </a:br>
            <a:r>
              <a:rPr lang="en-US" sz="3200" dirty="0" smtClean="0">
                <a:solidFill>
                  <a:srgbClr val="FF0000"/>
                </a:solidFill>
                <a:latin typeface="Times New Roman" pitchFamily="18" charset="0"/>
                <a:cs typeface="Times New Roman" pitchFamily="18" charset="0"/>
              </a:rPr>
              <a:t>  </a:t>
            </a:r>
            <a:r>
              <a:rPr lang="vi-VN" sz="3200" b="1" dirty="0" smtClean="0">
                <a:solidFill>
                  <a:srgbClr val="FF0000"/>
                </a:solidFill>
                <a:latin typeface="Times New Roman" pitchFamily="18" charset="0"/>
                <a:cs typeface="Times New Roman" pitchFamily="18" charset="0"/>
              </a:rPr>
              <a:t>2.1. Đặc điểm cơ bản của nghề chăn nuôi</a:t>
            </a:r>
            <a:r>
              <a:rPr lang="vi-VN" sz="3200" dirty="0" smtClean="0">
                <a:solidFill>
                  <a:srgbClr val="FF0000"/>
                </a:solidFill>
              </a:rPr>
              <a:t/>
            </a:r>
            <a:br>
              <a:rPr lang="vi-VN" sz="3200" dirty="0" smtClean="0">
                <a:solidFill>
                  <a:srgbClr val="FF0000"/>
                </a:solidFill>
              </a:rPr>
            </a:br>
            <a:endParaRPr lang="en-US" sz="3200" dirty="0">
              <a:solidFill>
                <a:srgbClr val="FF0000"/>
              </a:solidFill>
            </a:endParaRPr>
          </a:p>
        </p:txBody>
      </p:sp>
      <p:sp>
        <p:nvSpPr>
          <p:cNvPr id="3" name="Content Placeholder 2"/>
          <p:cNvSpPr>
            <a:spLocks noGrp="1"/>
          </p:cNvSpPr>
          <p:nvPr>
            <p:ph idx="1"/>
          </p:nvPr>
        </p:nvSpPr>
        <p:spPr>
          <a:xfrm>
            <a:off x="228600" y="1447800"/>
            <a:ext cx="8763000" cy="5181600"/>
          </a:xfrm>
        </p:spPr>
        <p:txBody>
          <a:bodyPr>
            <a:normAutofit lnSpcReduction="10000"/>
          </a:bodyPr>
          <a:lstStyle/>
          <a:p>
            <a:pPr marL="0" indent="0" algn="just">
              <a:buNone/>
            </a:pPr>
            <a:r>
              <a:rPr lang="vi-VN" sz="3300" dirty="0">
                <a:latin typeface="Times New Roman" pitchFamily="18" charset="0"/>
                <a:cs typeface="Times New Roman" pitchFamily="18" charset="0"/>
              </a:rPr>
              <a:t>Một số nghề phổ biến trong lĩnh vực chăn nuôi:</a:t>
            </a:r>
          </a:p>
          <a:p>
            <a:pPr marL="0" indent="0" algn="just">
              <a:buNone/>
            </a:pPr>
            <a:r>
              <a:rPr lang="en-US" sz="3300" dirty="0" smtClean="0">
                <a:latin typeface="Times New Roman" pitchFamily="18" charset="0"/>
                <a:cs typeface="Times New Roman" pitchFamily="18" charset="0"/>
              </a:rPr>
              <a:t>-</a:t>
            </a:r>
            <a:r>
              <a:rPr lang="vi-VN" sz="3300" dirty="0" smtClean="0">
                <a:latin typeface="Times New Roman" pitchFamily="18" charset="0"/>
                <a:cs typeface="Times New Roman" pitchFamily="18" charset="0"/>
              </a:rPr>
              <a:t> </a:t>
            </a:r>
            <a:r>
              <a:rPr lang="vi-VN" sz="3300" dirty="0">
                <a:latin typeface="Times New Roman" pitchFamily="18" charset="0"/>
                <a:cs typeface="Times New Roman" pitchFamily="18" charset="0"/>
              </a:rPr>
              <a:t>Nhà chăn </a:t>
            </a:r>
            <a:r>
              <a:rPr lang="vi-VN" sz="3300" dirty="0" smtClean="0">
                <a:latin typeface="Times New Roman" pitchFamily="18" charset="0"/>
                <a:cs typeface="Times New Roman" pitchFamily="18" charset="0"/>
              </a:rPr>
              <a:t>nuôi:Nghiên </a:t>
            </a:r>
            <a:r>
              <a:rPr lang="vi-VN" sz="3300" dirty="0">
                <a:latin typeface="Times New Roman" pitchFamily="18" charset="0"/>
                <a:cs typeface="Times New Roman" pitchFamily="18" charset="0"/>
              </a:rPr>
              <a:t>cứu về giống vật nuôi, kĩ thuật nuôi dưỡng, chăm sóc, phòng bệnh, trị bệnh...</a:t>
            </a:r>
          </a:p>
          <a:p>
            <a:pPr marL="0" indent="0" algn="just">
              <a:buNone/>
            </a:pPr>
            <a:r>
              <a:rPr lang="en-US" sz="3300" dirty="0" smtClean="0">
                <a:latin typeface="Times New Roman" pitchFamily="18" charset="0"/>
                <a:cs typeface="Times New Roman" pitchFamily="18" charset="0"/>
              </a:rPr>
              <a:t>- T</a:t>
            </a:r>
            <a:r>
              <a:rPr lang="vi-VN" sz="3300" dirty="0" smtClean="0">
                <a:latin typeface="Times New Roman" pitchFamily="18" charset="0"/>
                <a:cs typeface="Times New Roman" pitchFamily="18" charset="0"/>
              </a:rPr>
              <a:t>ư </a:t>
            </a:r>
            <a:r>
              <a:rPr lang="vi-VN" sz="3300" dirty="0">
                <a:latin typeface="Times New Roman" pitchFamily="18" charset="0"/>
                <a:cs typeface="Times New Roman" pitchFamily="18" charset="0"/>
              </a:rPr>
              <a:t>vấn nuôi, trồng thủy </a:t>
            </a:r>
            <a:r>
              <a:rPr lang="vi-VN" sz="3300" dirty="0" smtClean="0">
                <a:latin typeface="Times New Roman" pitchFamily="18" charset="0"/>
                <a:cs typeface="Times New Roman" pitchFamily="18" charset="0"/>
              </a:rPr>
              <a:t>sản</a:t>
            </a:r>
            <a:r>
              <a:rPr lang="vi-VN" sz="3300" dirty="0" smtClean="0">
                <a:latin typeface="Times New Roman" pitchFamily="18" charset="0"/>
                <a:cs typeface="Times New Roman" pitchFamily="18" charset="0"/>
              </a:rPr>
              <a:t>:</a:t>
            </a:r>
            <a:r>
              <a:rPr lang="en-GB" sz="3300" dirty="0" smtClean="0">
                <a:latin typeface="Times New Roman" pitchFamily="18" charset="0"/>
                <a:cs typeface="Times New Roman" pitchFamily="18" charset="0"/>
              </a:rPr>
              <a:t> </a:t>
            </a:r>
            <a:r>
              <a:rPr lang="vi-VN" sz="3300" dirty="0" smtClean="0">
                <a:latin typeface="Times New Roman" pitchFamily="18" charset="0"/>
                <a:cs typeface="Times New Roman" pitchFamily="18" charset="0"/>
              </a:rPr>
              <a:t>Hỗ </a:t>
            </a:r>
            <a:r>
              <a:rPr lang="vi-VN" sz="3300" dirty="0">
                <a:latin typeface="Times New Roman" pitchFamily="18" charset="0"/>
                <a:cs typeface="Times New Roman" pitchFamily="18" charset="0"/>
              </a:rPr>
              <a:t>trợ kĩ thuật nuôi dưỡng, chăm sóc, phòng dịch bệnh, chính sách quản lí nuôi trồng...</a:t>
            </a:r>
          </a:p>
          <a:p>
            <a:pPr marL="0" indent="0" algn="just">
              <a:buNone/>
            </a:pPr>
            <a:r>
              <a:rPr lang="en-US" sz="3300" dirty="0" smtClean="0">
                <a:latin typeface="Times New Roman" pitchFamily="18" charset="0"/>
                <a:cs typeface="Times New Roman" pitchFamily="18" charset="0"/>
              </a:rPr>
              <a:t>- </a:t>
            </a:r>
            <a:r>
              <a:rPr lang="vi-VN" sz="3300" dirty="0" smtClean="0">
                <a:latin typeface="Times New Roman" pitchFamily="18" charset="0"/>
                <a:cs typeface="Times New Roman" pitchFamily="18" charset="0"/>
              </a:rPr>
              <a:t>Bác </a:t>
            </a:r>
            <a:r>
              <a:rPr lang="vi-VN" sz="3300" dirty="0">
                <a:latin typeface="Times New Roman" pitchFamily="18" charset="0"/>
                <a:cs typeface="Times New Roman" pitchFamily="18" charset="0"/>
              </a:rPr>
              <a:t>sĩ thú </a:t>
            </a:r>
            <a:r>
              <a:rPr lang="vi-VN" sz="3300" dirty="0" smtClean="0">
                <a:latin typeface="Times New Roman" pitchFamily="18" charset="0"/>
                <a:cs typeface="Times New Roman" pitchFamily="18" charset="0"/>
              </a:rPr>
              <a:t>y:</a:t>
            </a:r>
            <a:r>
              <a:rPr lang="en-US" sz="3300" dirty="0" smtClean="0">
                <a:latin typeface="Times New Roman" pitchFamily="18" charset="0"/>
                <a:cs typeface="Times New Roman" pitchFamily="18" charset="0"/>
              </a:rPr>
              <a:t> </a:t>
            </a:r>
            <a:r>
              <a:rPr lang="vi-VN" sz="3300" dirty="0" smtClean="0">
                <a:latin typeface="Times New Roman" pitchFamily="18" charset="0"/>
                <a:cs typeface="Times New Roman" pitchFamily="18" charset="0"/>
              </a:rPr>
              <a:t>Chăm </a:t>
            </a:r>
            <a:r>
              <a:rPr lang="vi-VN" sz="3300" dirty="0">
                <a:latin typeface="Times New Roman" pitchFamily="18" charset="0"/>
                <a:cs typeface="Times New Roman" pitchFamily="18" charset="0"/>
              </a:rPr>
              <a:t>sóc, theo dõi sức khỏe, chuẩn đoán, điều trị, tiêm phòng cho vật nuôi, tư vấn sức khỏe, dinh dưỡng, thức ăn...</a:t>
            </a:r>
          </a:p>
          <a:p>
            <a:pPr marL="0" indent="0" algn="just">
              <a:buNone/>
            </a:pPr>
            <a:endParaRPr lang="en-US" dirty="0"/>
          </a:p>
        </p:txBody>
      </p:sp>
    </p:spTree>
    <p:extLst>
      <p:ext uri="{BB962C8B-B14F-4D97-AF65-F5344CB8AC3E}">
        <p14:creationId xmlns:p14="http://schemas.microsoft.com/office/powerpoint/2010/main" val="351192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91" y="76200"/>
            <a:ext cx="8229600" cy="1143000"/>
          </a:xfrm>
        </p:spPr>
        <p:txBody>
          <a:bodyPr>
            <a:noAutofit/>
          </a:bodyPr>
          <a:lstStyle/>
          <a:p>
            <a:pPr algn="l"/>
            <a:r>
              <a:rPr lang="vi-VN" sz="3200" b="1" dirty="0">
                <a:solidFill>
                  <a:srgbClr val="FF0000"/>
                </a:solidFill>
              </a:rPr>
              <a:t>2.2. Yêu cầu đối với người lao động trong lĩnh vực chăn nuôi</a:t>
            </a:r>
            <a:endParaRPr lang="en-US" sz="3200" dirty="0">
              <a:solidFill>
                <a:srgbClr val="FF0000"/>
              </a:solidFill>
            </a:endParaRPr>
          </a:p>
        </p:txBody>
      </p:sp>
      <p:sp>
        <p:nvSpPr>
          <p:cNvPr id="3" name="Content Placeholder 2"/>
          <p:cNvSpPr>
            <a:spLocks noGrp="1"/>
          </p:cNvSpPr>
          <p:nvPr>
            <p:ph idx="1"/>
          </p:nvPr>
        </p:nvSpPr>
        <p:spPr>
          <a:xfrm>
            <a:off x="457200" y="3886200"/>
            <a:ext cx="8610600" cy="2438400"/>
          </a:xfrm>
        </p:spPr>
        <p:txBody>
          <a:bodyPr>
            <a:noAutofit/>
          </a:bodyPr>
          <a:lstStyle/>
          <a:p>
            <a:pPr marL="0" indent="0" algn="just">
              <a:buNone/>
            </a:pP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Quan sát Hình 8.4 SHS trang 52 và cho biết:</a:t>
            </a:r>
          </a:p>
          <a:p>
            <a:pPr algn="just">
              <a:buFontTx/>
              <a:buChar char="-"/>
            </a:pPr>
            <a:r>
              <a:rPr lang="vi-VN" dirty="0" smtClean="0">
                <a:latin typeface="Times New Roman" pitchFamily="18" charset="0"/>
                <a:cs typeface="Times New Roman" pitchFamily="18" charset="0"/>
              </a:rPr>
              <a:t>Theo em, người lao động trong lĩnh vực chăn nuôi cần có những yêu cầu nào?</a:t>
            </a:r>
            <a:endParaRPr lang="en-US" dirty="0" smtClean="0">
              <a:latin typeface="Times New Roman" pitchFamily="18" charset="0"/>
              <a:cs typeface="Times New Roman" pitchFamily="18" charset="0"/>
            </a:endParaRPr>
          </a:p>
          <a:p>
            <a:pPr marL="0" indent="0" algn="just">
              <a:buNone/>
            </a:pP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Em nhận thấy bản thân có phù hợp với các nghề trong lĩnh vực chăn nuôi không? Vì sao?</a:t>
            </a:r>
          </a:p>
          <a:p>
            <a:pPr marL="0" indent="0" algn="just">
              <a:buNone/>
            </a:pPr>
            <a:endParaRPr lang="en-US" dirty="0"/>
          </a:p>
        </p:txBody>
      </p:sp>
      <p:pic>
        <p:nvPicPr>
          <p:cNvPr id="4098" name="Picture 2" descr="Lý thuyết Công nghệ 7 Bài 8 (Chân trời sáng tạo 2022): Nghề chăn nuôi ở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458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28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noAutofit/>
          </a:bodyPr>
          <a:lstStyle/>
          <a:p>
            <a:pPr algn="l"/>
            <a:r>
              <a:rPr lang="vi-VN" sz="4000" b="1" dirty="0">
                <a:solidFill>
                  <a:srgbClr val="FF0000"/>
                </a:solidFill>
              </a:rPr>
              <a:t>2.2. Yêu cầu đối với người lao động trong lĩnh vực chăn nuôi</a:t>
            </a:r>
            <a:endParaRPr lang="en-US" sz="4000" dirty="0">
              <a:solidFill>
                <a:srgbClr val="FF0000"/>
              </a:solidFill>
            </a:endParaRPr>
          </a:p>
        </p:txBody>
      </p:sp>
      <p:sp>
        <p:nvSpPr>
          <p:cNvPr id="3" name="Content Placeholder 2"/>
          <p:cNvSpPr>
            <a:spLocks noGrp="1"/>
          </p:cNvSpPr>
          <p:nvPr>
            <p:ph idx="1"/>
          </p:nvPr>
        </p:nvSpPr>
        <p:spPr>
          <a:xfrm>
            <a:off x="228600" y="1371600"/>
            <a:ext cx="8610600" cy="4953000"/>
          </a:xfrm>
        </p:spPr>
        <p:txBody>
          <a:bodyPr>
            <a:noAutofit/>
          </a:bodyPr>
          <a:lstStyle/>
          <a:p>
            <a:pPr marL="0" indent="0" algn="just">
              <a:buNone/>
            </a:pPr>
            <a:r>
              <a:rPr lang="en-US" sz="4000" dirty="0" smtClean="0"/>
              <a:t>	</a:t>
            </a:r>
            <a:r>
              <a:rPr lang="en-US" sz="4000" dirty="0" smtClean="0">
                <a:latin typeface="Times New Roman" pitchFamily="18" charset="0"/>
                <a:cs typeface="Times New Roman" pitchFamily="18" charset="0"/>
              </a:rPr>
              <a:t>- </a:t>
            </a:r>
            <a:r>
              <a:rPr lang="vi-VN" sz="4000" dirty="0" smtClean="0">
                <a:latin typeface="Times New Roman" pitchFamily="18" charset="0"/>
                <a:cs typeface="Times New Roman" pitchFamily="18" charset="0"/>
              </a:rPr>
              <a:t>Người lao động các ngành nghề trong lĩnh vực chăn nuôi cần có:</a:t>
            </a:r>
          </a:p>
          <a:p>
            <a:pPr marL="0" indent="0" algn="just">
              <a:buNone/>
            </a:pPr>
            <a:r>
              <a:rPr lang="en-US" sz="4000" dirty="0" smtClean="0">
                <a:latin typeface="Times New Roman" pitchFamily="18" charset="0"/>
                <a:cs typeface="Times New Roman" pitchFamily="18" charset="0"/>
              </a:rPr>
              <a:t>	+ </a:t>
            </a:r>
            <a:r>
              <a:rPr lang="vi-VN" sz="4000" dirty="0" smtClean="0">
                <a:latin typeface="Times New Roman" pitchFamily="18" charset="0"/>
                <a:cs typeface="Times New Roman" pitchFamily="18" charset="0"/>
              </a:rPr>
              <a:t>Kiến thức nuôi dưỡng, chăm sóc vật nuôi.</a:t>
            </a:r>
          </a:p>
          <a:p>
            <a:pPr marL="0" indent="0" algn="just">
              <a:buNone/>
            </a:pPr>
            <a:r>
              <a:rPr lang="en-US" sz="4000" dirty="0" smtClean="0">
                <a:latin typeface="Times New Roman" pitchFamily="18" charset="0"/>
                <a:cs typeface="Times New Roman" pitchFamily="18" charset="0"/>
              </a:rPr>
              <a:t>	+ </a:t>
            </a:r>
            <a:r>
              <a:rPr lang="vi-VN" sz="4000" dirty="0" smtClean="0">
                <a:latin typeface="Times New Roman" pitchFamily="18" charset="0"/>
                <a:cs typeface="Times New Roman" pitchFamily="18" charset="0"/>
              </a:rPr>
              <a:t>Có kĩ năng sử dụng và bảo quản các thiết bị, dụng cụ chăn nuôi.</a:t>
            </a:r>
          </a:p>
          <a:p>
            <a:pPr marL="0" indent="0" algn="just">
              <a:buNone/>
            </a:pPr>
            <a:r>
              <a:rPr lang="en-US" sz="4000" dirty="0" smtClean="0">
                <a:latin typeface="Times New Roman" pitchFamily="18" charset="0"/>
                <a:cs typeface="Times New Roman" pitchFamily="18" charset="0"/>
              </a:rPr>
              <a:t>	+ </a:t>
            </a:r>
            <a:r>
              <a:rPr lang="vi-VN" sz="4000" dirty="0" smtClean="0">
                <a:latin typeface="Times New Roman" pitchFamily="18" charset="0"/>
                <a:cs typeface="Times New Roman" pitchFamily="18" charset="0"/>
              </a:rPr>
              <a:t>Có tinh thần trách nhiệm, yêu nghề và yêu động vật.</a:t>
            </a:r>
          </a:p>
          <a:p>
            <a:pPr marL="0" indent="0" algn="just">
              <a:buNone/>
            </a:pPr>
            <a:endParaRPr lang="en-US" sz="4000" dirty="0"/>
          </a:p>
        </p:txBody>
      </p:sp>
    </p:spTree>
    <p:extLst>
      <p:ext uri="{BB962C8B-B14F-4D97-AF65-F5344CB8AC3E}">
        <p14:creationId xmlns:p14="http://schemas.microsoft.com/office/powerpoint/2010/main" val="93690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ông nghệ nuôi lợn tự động hiện đại nhất tại Đan Mạc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067800" cy="6248400"/>
          </a:xfrm>
          <a:prstGeom prst="rect">
            <a:avLst/>
          </a:prstGeom>
        </p:spPr>
      </p:pic>
    </p:spTree>
    <p:extLst>
      <p:ext uri="{BB962C8B-B14F-4D97-AF65-F5344CB8AC3E}">
        <p14:creationId xmlns:p14="http://schemas.microsoft.com/office/powerpoint/2010/main" val="13451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FF0000"/>
                </a:solidFill>
                <a:latin typeface="Times New Roman" pitchFamily="18" charset="0"/>
                <a:cs typeface="Times New Roman" pitchFamily="18" charset="0"/>
              </a:rPr>
              <a:t>LUYỆN TẬP</a:t>
            </a:r>
            <a:endParaRPr lang="en-US" sz="36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81000" y="1295400"/>
            <a:ext cx="8229600" cy="4525963"/>
          </a:xfrm>
        </p:spPr>
        <p:txBody>
          <a:bodyPr>
            <a:noAutofit/>
          </a:bodyPr>
          <a:lstStyle/>
          <a:p>
            <a:pPr marL="0" indent="0">
              <a:buNone/>
            </a:pPr>
            <a:r>
              <a:rPr lang="vi-VN" sz="3600" b="1" i="1" dirty="0">
                <a:latin typeface="Times New Roman" pitchFamily="18" charset="0"/>
                <a:cs typeface="Times New Roman" pitchFamily="18" charset="0"/>
              </a:rPr>
              <a:t>Câu 1. Nguyên liệu nào của ngành chăn nuôi được dùng để sản xuất các sản phẩm ở hình 8.5?</a:t>
            </a:r>
          </a:p>
          <a:p>
            <a:pPr marL="0" indent="0">
              <a:buNone/>
            </a:pPr>
            <a:r>
              <a:rPr lang="vi-VN" sz="3600" b="1" i="1" dirty="0">
                <a:latin typeface="Times New Roman" pitchFamily="18" charset="0"/>
                <a:cs typeface="Times New Roman" pitchFamily="18" charset="0"/>
              </a:rPr>
              <a:t>Câu 2. Hãy cho biết các biện pháp chăn nuôi hiện đại được thể hiện trong mỗi trường hợp ở hình 8.6?</a:t>
            </a:r>
          </a:p>
          <a:p>
            <a:pPr marL="0" indent="0">
              <a:buNone/>
            </a:pP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Chăn </a:t>
            </a:r>
            <a:r>
              <a:rPr lang="vi-VN" sz="3600" dirty="0">
                <a:latin typeface="Times New Roman" pitchFamily="18" charset="0"/>
                <a:cs typeface="Times New Roman" pitchFamily="18" charset="0"/>
              </a:rPr>
              <a:t>nuôi trang trại</a:t>
            </a:r>
          </a:p>
          <a:p>
            <a:pPr marL="0" indent="0">
              <a:buNone/>
            </a:pP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Chăn </a:t>
            </a:r>
            <a:r>
              <a:rPr lang="vi-VN" sz="3600" dirty="0">
                <a:latin typeface="Times New Roman" pitchFamily="18" charset="0"/>
                <a:cs typeface="Times New Roman" pitchFamily="18" charset="0"/>
              </a:rPr>
              <a:t>nuôi công nghiệp</a:t>
            </a:r>
          </a:p>
          <a:p>
            <a:pPr marL="0" indent="0">
              <a:buNone/>
            </a:pP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Ứng </a:t>
            </a:r>
            <a:r>
              <a:rPr lang="vi-VN" sz="3600" dirty="0">
                <a:latin typeface="Times New Roman" pitchFamily="18" charset="0"/>
                <a:cs typeface="Times New Roman" pitchFamily="18" charset="0"/>
              </a:rPr>
              <a:t>dụng công nghệ cao trong chăn nuôi</a:t>
            </a:r>
          </a:p>
          <a:p>
            <a:pPr marL="0" indent="0">
              <a:buNone/>
            </a:pPr>
            <a:endParaRPr lang="en-US" sz="3600" dirty="0"/>
          </a:p>
        </p:txBody>
      </p:sp>
    </p:spTree>
    <p:extLst>
      <p:ext uri="{BB962C8B-B14F-4D97-AF65-F5344CB8AC3E}">
        <p14:creationId xmlns:p14="http://schemas.microsoft.com/office/powerpoint/2010/main" val="10554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5181600"/>
            <a:ext cx="2466975" cy="1495425"/>
          </a:xfrm>
          <a:noFill/>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550" y="3067050"/>
            <a:ext cx="259080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86100"/>
            <a:ext cx="246697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50" y="5181600"/>
            <a:ext cx="25908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086100"/>
            <a:ext cx="24288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5181600"/>
            <a:ext cx="24288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6"/>
          <p:cNvSpPr>
            <a:spLocks noChangeArrowheads="1"/>
          </p:cNvSpPr>
          <p:nvPr/>
        </p:nvSpPr>
        <p:spPr bwMode="auto">
          <a:xfrm>
            <a:off x="795338" y="1123950"/>
            <a:ext cx="8101012"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ctr" eaLnBrk="1" hangingPunct="1"/>
            <a:r>
              <a:rPr lang="en-US" altLang="en-US" sz="6600" u="sng" dirty="0" err="1">
                <a:solidFill>
                  <a:srgbClr val="CC0000"/>
                </a:solidFill>
                <a:latin typeface="Times New Roman" pitchFamily="18" charset="0"/>
              </a:rPr>
              <a:t>Phần</a:t>
            </a:r>
            <a:r>
              <a:rPr lang="en-US" altLang="en-US" sz="6600" u="sng" dirty="0">
                <a:solidFill>
                  <a:srgbClr val="CC0000"/>
                </a:solidFill>
                <a:latin typeface="Times New Roman" pitchFamily="18" charset="0"/>
              </a:rPr>
              <a:t> 2</a:t>
            </a:r>
            <a:r>
              <a:rPr lang="en-US" altLang="en-US" sz="6600" dirty="0" smtClean="0">
                <a:solidFill>
                  <a:srgbClr val="CC0000"/>
                </a:solidFill>
                <a:latin typeface="Times New Roman" pitchFamily="18" charset="0"/>
              </a:rPr>
              <a:t>: </a:t>
            </a:r>
            <a:r>
              <a:rPr lang="en-US" altLang="en-US" sz="6600" dirty="0">
                <a:solidFill>
                  <a:srgbClr val="CC0000"/>
                </a:solidFill>
                <a:latin typeface="Times New Roman" pitchFamily="18" charset="0"/>
              </a:rPr>
              <a:t>CHĂN NUÔI</a:t>
            </a:r>
          </a:p>
        </p:txBody>
      </p:sp>
    </p:spTree>
    <p:extLst>
      <p:ext uri="{BB962C8B-B14F-4D97-AF65-F5344CB8AC3E}">
        <p14:creationId xmlns:p14="http://schemas.microsoft.com/office/powerpoint/2010/main" val="3679865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3600" dirty="0">
                <a:solidFill>
                  <a:srgbClr val="FF0000"/>
                </a:solidFill>
                <a:latin typeface="Times New Roman" pitchFamily="18" charset="0"/>
                <a:cs typeface="Times New Roman" pitchFamily="18" charset="0"/>
              </a:rPr>
              <a:t>TRÒ CHƠI: AI LÀ TRIỆU PHÚ</a:t>
            </a:r>
            <a:endParaRPr lang="en-US" sz="36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76200" y="1143000"/>
            <a:ext cx="8991600" cy="5562600"/>
          </a:xfrm>
        </p:spPr>
        <p:txBody>
          <a:bodyPr>
            <a:normAutofit fontScale="32500" lnSpcReduction="20000"/>
          </a:bodyPr>
          <a:lstStyle/>
          <a:p>
            <a:pPr marL="0" indent="0">
              <a:buNone/>
            </a:pPr>
            <a:r>
              <a:rPr lang="vi-VN" sz="8000" dirty="0">
                <a:solidFill>
                  <a:srgbClr val="00B050"/>
                </a:solidFill>
                <a:latin typeface="Times New Roman" panose="02020603050405020304" pitchFamily="18" charset="0"/>
                <a:cs typeface="Times New Roman" panose="02020603050405020304" pitchFamily="18" charset="0"/>
              </a:rPr>
              <a:t>Câu 1: Theo em, đâu không phải yêu cầu chính đối với người lao động trong lĩnh vực chăn nuôi?</a:t>
            </a:r>
          </a:p>
          <a:p>
            <a:pPr marL="0" indent="0">
              <a:buNone/>
            </a:pPr>
            <a:r>
              <a:rPr lang="en-US" sz="8000" dirty="0" smtClean="0">
                <a:latin typeface="Times New Roman" panose="02020603050405020304" pitchFamily="18" charset="0"/>
                <a:cs typeface="Times New Roman" panose="02020603050405020304" pitchFamily="18" charset="0"/>
              </a:rPr>
              <a:t>A. </a:t>
            </a:r>
            <a:r>
              <a:rPr lang="vi-VN" sz="8000" dirty="0" smtClean="0">
                <a:latin typeface="Times New Roman" panose="02020603050405020304" pitchFamily="18" charset="0"/>
                <a:cs typeface="Times New Roman" panose="02020603050405020304" pitchFamily="18" charset="0"/>
              </a:rPr>
              <a:t>Có </a:t>
            </a:r>
            <a:r>
              <a:rPr lang="vi-VN" sz="8000" dirty="0">
                <a:latin typeface="Times New Roman" panose="02020603050405020304" pitchFamily="18" charset="0"/>
                <a:cs typeface="Times New Roman" panose="02020603050405020304" pitchFamily="18" charset="0"/>
              </a:rPr>
              <a:t>kiến thức nuôi </a:t>
            </a:r>
            <a:r>
              <a:rPr lang="vi-VN" sz="8000" dirty="0" smtClean="0">
                <a:latin typeface="Times New Roman" panose="02020603050405020304" pitchFamily="18" charset="0"/>
                <a:cs typeface="Times New Roman" panose="02020603050405020304" pitchFamily="18" charset="0"/>
              </a:rPr>
              <a:t>dưỡng</a:t>
            </a:r>
            <a:r>
              <a:rPr lang="en-US" sz="8000" dirty="0" smtClean="0">
                <a:latin typeface="Times New Roman" panose="02020603050405020304" pitchFamily="18" charset="0"/>
                <a:cs typeface="Times New Roman" panose="02020603050405020304" pitchFamily="18" charset="0"/>
              </a:rPr>
              <a:t>   </a:t>
            </a:r>
            <a:r>
              <a:rPr lang="en-US" sz="8000" dirty="0" smtClean="0">
                <a:latin typeface="Times New Roman" panose="02020603050405020304" pitchFamily="18" charset="0"/>
                <a:cs typeface="Times New Roman" panose="02020603050405020304" pitchFamily="18" charset="0"/>
              </a:rPr>
              <a:t>   C</a:t>
            </a:r>
            <a:r>
              <a:rPr lang="en-US" sz="8000" dirty="0">
                <a:latin typeface="Times New Roman" panose="02020603050405020304" pitchFamily="18" charset="0"/>
                <a:cs typeface="Times New Roman" panose="02020603050405020304" pitchFamily="18" charset="0"/>
              </a:rPr>
              <a:t>. </a:t>
            </a:r>
            <a:r>
              <a:rPr lang="vi-VN" sz="8000" dirty="0">
                <a:latin typeface="Times New Roman" panose="02020603050405020304" pitchFamily="18" charset="0"/>
                <a:cs typeface="Times New Roman" panose="02020603050405020304" pitchFamily="18" charset="0"/>
              </a:rPr>
              <a:t>Biết sử dụng dụng cụ chăn nuôi</a:t>
            </a:r>
          </a:p>
          <a:p>
            <a:pPr marL="0" indent="0">
              <a:buNone/>
            </a:pPr>
            <a:r>
              <a:rPr lang="en-US" sz="8000" dirty="0" smtClean="0">
                <a:latin typeface="Times New Roman" panose="02020603050405020304" pitchFamily="18" charset="0"/>
                <a:cs typeface="Times New Roman" panose="02020603050405020304" pitchFamily="18" charset="0"/>
              </a:rPr>
              <a:t>B. </a:t>
            </a:r>
            <a:r>
              <a:rPr lang="vi-VN" sz="8000" dirty="0" smtClean="0">
                <a:latin typeface="Times New Roman" panose="02020603050405020304" pitchFamily="18" charset="0"/>
                <a:cs typeface="Times New Roman" panose="02020603050405020304" pitchFamily="18" charset="0"/>
              </a:rPr>
              <a:t>Có </a:t>
            </a:r>
            <a:r>
              <a:rPr lang="vi-VN" sz="8000" dirty="0">
                <a:latin typeface="Times New Roman" panose="02020603050405020304" pitchFamily="18" charset="0"/>
                <a:cs typeface="Times New Roman" panose="02020603050405020304" pitchFamily="18" charset="0"/>
              </a:rPr>
              <a:t>năng khiếu ăn </a:t>
            </a:r>
            <a:r>
              <a:rPr lang="vi-VN" sz="8000" dirty="0" smtClean="0">
                <a:latin typeface="Times New Roman" panose="02020603050405020304" pitchFamily="18" charset="0"/>
                <a:cs typeface="Times New Roman" panose="02020603050405020304" pitchFamily="18" charset="0"/>
              </a:rPr>
              <a:t>nói</a:t>
            </a:r>
            <a:r>
              <a:rPr lang="en-US" sz="8000" dirty="0" smtClean="0">
                <a:latin typeface="Times New Roman" panose="02020603050405020304" pitchFamily="18" charset="0"/>
                <a:cs typeface="Times New Roman" panose="02020603050405020304" pitchFamily="18" charset="0"/>
              </a:rPr>
              <a:t>	</a:t>
            </a:r>
            <a:r>
              <a:rPr lang="en-US" sz="8000" dirty="0" smtClean="0">
                <a:latin typeface="Times New Roman" panose="02020603050405020304" pitchFamily="18" charset="0"/>
                <a:cs typeface="Times New Roman" panose="02020603050405020304" pitchFamily="18" charset="0"/>
              </a:rPr>
              <a:t>       D</a:t>
            </a:r>
            <a:r>
              <a:rPr lang="en-US" sz="8000" dirty="0" smtClean="0">
                <a:latin typeface="Times New Roman" panose="02020603050405020304" pitchFamily="18" charset="0"/>
                <a:cs typeface="Times New Roman" panose="02020603050405020304" pitchFamily="18" charset="0"/>
              </a:rPr>
              <a:t>. </a:t>
            </a:r>
            <a:r>
              <a:rPr lang="vi-VN" sz="8000" dirty="0" smtClean="0">
                <a:latin typeface="Times New Roman" panose="02020603050405020304" pitchFamily="18" charset="0"/>
                <a:cs typeface="Times New Roman" panose="02020603050405020304" pitchFamily="18" charset="0"/>
              </a:rPr>
              <a:t>Yêu </a:t>
            </a:r>
            <a:r>
              <a:rPr lang="vi-VN" sz="8000" dirty="0">
                <a:latin typeface="Times New Roman" panose="02020603050405020304" pitchFamily="18" charset="0"/>
                <a:cs typeface="Times New Roman" panose="02020603050405020304" pitchFamily="18" charset="0"/>
              </a:rPr>
              <a:t>quý động vật nuôi</a:t>
            </a:r>
          </a:p>
          <a:p>
            <a:pPr marL="0" indent="0">
              <a:buNone/>
            </a:pPr>
            <a:r>
              <a:rPr lang="vi-VN" sz="8000" dirty="0">
                <a:solidFill>
                  <a:srgbClr val="00B050"/>
                </a:solidFill>
                <a:latin typeface="Times New Roman" panose="02020603050405020304" pitchFamily="18" charset="0"/>
                <a:cs typeface="Times New Roman" panose="02020603050405020304" pitchFamily="18" charset="0"/>
              </a:rPr>
              <a:t>Câu 2: Chọn đáp án sai: Ở Việt Nam, ngành chăn nuôi đang chuyển dần sang hướng ...</a:t>
            </a:r>
          </a:p>
          <a:p>
            <a:pPr marL="0" indent="0">
              <a:buNone/>
            </a:pPr>
            <a:r>
              <a:rPr lang="en-US" sz="8000" dirty="0" smtClean="0">
                <a:latin typeface="Times New Roman" panose="02020603050405020304" pitchFamily="18" charset="0"/>
                <a:cs typeface="Times New Roman" panose="02020603050405020304" pitchFamily="18" charset="0"/>
              </a:rPr>
              <a:t>A. </a:t>
            </a:r>
            <a:r>
              <a:rPr lang="vi-VN" sz="8000" dirty="0" smtClean="0">
                <a:latin typeface="Times New Roman" panose="02020603050405020304" pitchFamily="18" charset="0"/>
                <a:cs typeface="Times New Roman" panose="02020603050405020304" pitchFamily="18" charset="0"/>
              </a:rPr>
              <a:t>Chăn </a:t>
            </a:r>
            <a:r>
              <a:rPr lang="vi-VN" sz="8000" dirty="0">
                <a:latin typeface="Times New Roman" panose="02020603050405020304" pitchFamily="18" charset="0"/>
                <a:cs typeface="Times New Roman" panose="02020603050405020304" pitchFamily="18" charset="0"/>
              </a:rPr>
              <a:t>nuôi nhỏ </a:t>
            </a:r>
            <a:r>
              <a:rPr lang="vi-VN" sz="8000" dirty="0" smtClean="0">
                <a:latin typeface="Times New Roman" panose="02020603050405020304" pitchFamily="18" charset="0"/>
                <a:cs typeface="Times New Roman" panose="02020603050405020304" pitchFamily="18" charset="0"/>
              </a:rPr>
              <a:t>lẻ</a:t>
            </a:r>
            <a:r>
              <a:rPr lang="en-US" sz="8000" dirty="0" smtClean="0">
                <a:latin typeface="Times New Roman" panose="02020603050405020304" pitchFamily="18" charset="0"/>
                <a:cs typeface="Times New Roman" panose="02020603050405020304" pitchFamily="18" charset="0"/>
              </a:rPr>
              <a:t>			C</a:t>
            </a:r>
            <a:r>
              <a:rPr lang="en-US" sz="8000" dirty="0">
                <a:latin typeface="Times New Roman" panose="02020603050405020304" pitchFamily="18" charset="0"/>
                <a:cs typeface="Times New Roman" panose="02020603050405020304" pitchFamily="18" charset="0"/>
              </a:rPr>
              <a:t>. </a:t>
            </a:r>
            <a:r>
              <a:rPr lang="vi-VN" sz="8000" dirty="0">
                <a:latin typeface="Times New Roman" panose="02020603050405020304" pitchFamily="18" charset="0"/>
                <a:cs typeface="Times New Roman" panose="02020603050405020304" pitchFamily="18" charset="0"/>
              </a:rPr>
              <a:t>Công nghiệp hóa</a:t>
            </a:r>
          </a:p>
          <a:p>
            <a:pPr marL="0" indent="0">
              <a:buNone/>
            </a:pPr>
            <a:r>
              <a:rPr lang="en-US" sz="8000" dirty="0" smtClean="0">
                <a:latin typeface="Times New Roman" panose="02020603050405020304" pitchFamily="18" charset="0"/>
                <a:cs typeface="Times New Roman" panose="02020603050405020304" pitchFamily="18" charset="0"/>
              </a:rPr>
              <a:t>B. </a:t>
            </a:r>
            <a:r>
              <a:rPr lang="vi-VN" sz="8000" dirty="0" smtClean="0">
                <a:latin typeface="Times New Roman" panose="02020603050405020304" pitchFamily="18" charset="0"/>
                <a:cs typeface="Times New Roman" panose="02020603050405020304" pitchFamily="18" charset="0"/>
              </a:rPr>
              <a:t>Công </a:t>
            </a:r>
            <a:r>
              <a:rPr lang="vi-VN" sz="8000" dirty="0">
                <a:latin typeface="Times New Roman" panose="02020603050405020304" pitchFamily="18" charset="0"/>
                <a:cs typeface="Times New Roman" panose="02020603050405020304" pitchFamily="18" charset="0"/>
              </a:rPr>
              <a:t>nghiệp </a:t>
            </a:r>
            <a:r>
              <a:rPr lang="vi-VN" sz="8000" dirty="0" smtClean="0">
                <a:latin typeface="Times New Roman" panose="02020603050405020304" pitchFamily="18" charset="0"/>
                <a:cs typeface="Times New Roman" panose="02020603050405020304" pitchFamily="18" charset="0"/>
              </a:rPr>
              <a:t>hóa</a:t>
            </a:r>
            <a:r>
              <a:rPr lang="en-US" sz="8000" dirty="0" smtClean="0">
                <a:latin typeface="Times New Roman" panose="02020603050405020304" pitchFamily="18" charset="0"/>
                <a:cs typeface="Times New Roman" panose="02020603050405020304" pitchFamily="18" charset="0"/>
              </a:rPr>
              <a:t>			D. </a:t>
            </a:r>
            <a:r>
              <a:rPr lang="vi-VN" sz="8000" dirty="0" smtClean="0">
                <a:latin typeface="Times New Roman" panose="02020603050405020304" pitchFamily="18" charset="0"/>
                <a:cs typeface="Times New Roman" panose="02020603050405020304" pitchFamily="18" charset="0"/>
              </a:rPr>
              <a:t>Hiện </a:t>
            </a:r>
            <a:r>
              <a:rPr lang="vi-VN" sz="8000" dirty="0">
                <a:latin typeface="Times New Roman" panose="02020603050405020304" pitchFamily="18" charset="0"/>
                <a:cs typeface="Times New Roman" panose="02020603050405020304" pitchFamily="18" charset="0"/>
              </a:rPr>
              <a:t>đại hóa</a:t>
            </a:r>
          </a:p>
          <a:p>
            <a:pPr marL="0" indent="0">
              <a:buNone/>
            </a:pPr>
            <a:r>
              <a:rPr lang="vi-VN" sz="8000" dirty="0">
                <a:solidFill>
                  <a:srgbClr val="00B050"/>
                </a:solidFill>
                <a:latin typeface="Times New Roman" panose="02020603050405020304" pitchFamily="18" charset="0"/>
                <a:cs typeface="Times New Roman" panose="02020603050405020304" pitchFamily="18" charset="0"/>
              </a:rPr>
              <a:t>Câu 3: Theo em, đâu không phải là vai trò của con gà?</a:t>
            </a:r>
          </a:p>
          <a:p>
            <a:pPr marL="0" indent="0">
              <a:buNone/>
            </a:pPr>
            <a:r>
              <a:rPr lang="en-US" sz="8000" dirty="0" smtClean="0">
                <a:latin typeface="Times New Roman" panose="02020603050405020304" pitchFamily="18" charset="0"/>
                <a:cs typeface="Times New Roman" panose="02020603050405020304" pitchFamily="18" charset="0"/>
              </a:rPr>
              <a:t>A. </a:t>
            </a:r>
            <a:r>
              <a:rPr lang="vi-VN" sz="8000" dirty="0" smtClean="0">
                <a:latin typeface="Times New Roman" panose="02020603050405020304" pitchFamily="18" charset="0"/>
                <a:cs typeface="Times New Roman" panose="02020603050405020304" pitchFamily="18" charset="0"/>
              </a:rPr>
              <a:t>Cung </a:t>
            </a:r>
            <a:r>
              <a:rPr lang="vi-VN" sz="8000" dirty="0">
                <a:latin typeface="Times New Roman" panose="02020603050405020304" pitchFamily="18" charset="0"/>
                <a:cs typeface="Times New Roman" panose="02020603050405020304" pitchFamily="18" charset="0"/>
              </a:rPr>
              <a:t>cấp thực </a:t>
            </a:r>
            <a:r>
              <a:rPr lang="vi-VN" sz="8000" dirty="0" smtClean="0">
                <a:latin typeface="Times New Roman" panose="02020603050405020304" pitchFamily="18" charset="0"/>
                <a:cs typeface="Times New Roman" panose="02020603050405020304" pitchFamily="18" charset="0"/>
              </a:rPr>
              <a:t>phẩm</a:t>
            </a:r>
            <a:r>
              <a:rPr lang="en-US" sz="8000" dirty="0" smtClean="0">
                <a:latin typeface="Times New Roman" panose="02020603050405020304" pitchFamily="18" charset="0"/>
                <a:cs typeface="Times New Roman" panose="02020603050405020304" pitchFamily="18" charset="0"/>
              </a:rPr>
              <a:t>		C</a:t>
            </a:r>
            <a:r>
              <a:rPr lang="en-US" sz="8000" dirty="0">
                <a:latin typeface="Times New Roman" panose="02020603050405020304" pitchFamily="18" charset="0"/>
                <a:cs typeface="Times New Roman" panose="02020603050405020304" pitchFamily="18" charset="0"/>
              </a:rPr>
              <a:t>. </a:t>
            </a:r>
            <a:r>
              <a:rPr lang="vi-VN" sz="8000" dirty="0">
                <a:latin typeface="Times New Roman" panose="02020603050405020304" pitchFamily="18" charset="0"/>
                <a:cs typeface="Times New Roman" panose="02020603050405020304" pitchFamily="18" charset="0"/>
              </a:rPr>
              <a:t>Cung cấp nguyên liệu</a:t>
            </a:r>
          </a:p>
          <a:p>
            <a:pPr marL="0" indent="0">
              <a:buNone/>
            </a:pPr>
            <a:r>
              <a:rPr lang="en-US" sz="8000" dirty="0" smtClean="0">
                <a:latin typeface="Times New Roman" panose="02020603050405020304" pitchFamily="18" charset="0"/>
                <a:cs typeface="Times New Roman" panose="02020603050405020304" pitchFamily="18" charset="0"/>
              </a:rPr>
              <a:t>B. </a:t>
            </a:r>
            <a:r>
              <a:rPr lang="vi-VN" sz="8000" dirty="0" smtClean="0">
                <a:latin typeface="Times New Roman" panose="02020603050405020304" pitchFamily="18" charset="0"/>
                <a:cs typeface="Times New Roman" panose="02020603050405020304" pitchFamily="18" charset="0"/>
              </a:rPr>
              <a:t>Cung </a:t>
            </a:r>
            <a:r>
              <a:rPr lang="vi-VN" sz="8000" dirty="0">
                <a:latin typeface="Times New Roman" panose="02020603050405020304" pitchFamily="18" charset="0"/>
                <a:cs typeface="Times New Roman" panose="02020603050405020304" pitchFamily="18" charset="0"/>
              </a:rPr>
              <a:t>cấp phân </a:t>
            </a:r>
            <a:r>
              <a:rPr lang="vi-VN" sz="8000" dirty="0" smtClean="0">
                <a:latin typeface="Times New Roman" panose="02020603050405020304" pitchFamily="18" charset="0"/>
                <a:cs typeface="Times New Roman" panose="02020603050405020304" pitchFamily="18" charset="0"/>
              </a:rPr>
              <a:t>bón</a:t>
            </a:r>
            <a:r>
              <a:rPr lang="en-US" sz="8000" dirty="0" smtClean="0">
                <a:latin typeface="Times New Roman" panose="02020603050405020304" pitchFamily="18" charset="0"/>
                <a:cs typeface="Times New Roman" panose="02020603050405020304" pitchFamily="18" charset="0"/>
              </a:rPr>
              <a:t>		D. </a:t>
            </a:r>
            <a:r>
              <a:rPr lang="vi-VN" sz="8000" dirty="0" smtClean="0">
                <a:latin typeface="Times New Roman" panose="02020603050405020304" pitchFamily="18" charset="0"/>
                <a:cs typeface="Times New Roman" panose="02020603050405020304" pitchFamily="18" charset="0"/>
              </a:rPr>
              <a:t>Cung </a:t>
            </a:r>
            <a:r>
              <a:rPr lang="vi-VN" sz="8000" dirty="0">
                <a:latin typeface="Times New Roman" panose="02020603050405020304" pitchFamily="18" charset="0"/>
                <a:cs typeface="Times New Roman" panose="02020603050405020304" pitchFamily="18" charset="0"/>
              </a:rPr>
              <a:t>cấp sức kéo</a:t>
            </a:r>
          </a:p>
          <a:p>
            <a:pPr marL="0" indent="0">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30849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solidFill>
                  <a:srgbClr val="FF0000"/>
                </a:solidFill>
                <a:latin typeface="Times New Roman" pitchFamily="18" charset="0"/>
                <a:cs typeface="Times New Roman" pitchFamily="18" charset="0"/>
              </a:rPr>
              <a:t>TRÒ CHƠI: AI LÀ TRIỆU PHÚ</a:t>
            </a:r>
            <a:endParaRPr lang="en-US" dirty="0"/>
          </a:p>
        </p:txBody>
      </p:sp>
      <p:sp>
        <p:nvSpPr>
          <p:cNvPr id="3" name="Content Placeholder 2"/>
          <p:cNvSpPr>
            <a:spLocks noGrp="1"/>
          </p:cNvSpPr>
          <p:nvPr>
            <p:ph idx="1"/>
          </p:nvPr>
        </p:nvSpPr>
        <p:spPr>
          <a:xfrm>
            <a:off x="0" y="1219200"/>
            <a:ext cx="9296400" cy="5029200"/>
          </a:xfrm>
        </p:spPr>
        <p:txBody>
          <a:bodyPr>
            <a:normAutofit lnSpcReduction="10000"/>
          </a:bodyPr>
          <a:lstStyle/>
          <a:p>
            <a:pPr marL="0" indent="0">
              <a:buNone/>
            </a:pPr>
            <a:r>
              <a:rPr lang="vi-VN" dirty="0">
                <a:solidFill>
                  <a:srgbClr val="00B050"/>
                </a:solidFill>
                <a:latin typeface="Times New Roman" panose="02020603050405020304" pitchFamily="18" charset="0"/>
                <a:cs typeface="Times New Roman" panose="02020603050405020304" pitchFamily="18" charset="0"/>
              </a:rPr>
              <a:t>Câu 4: Đâu không phải là vai trò của ngành chăn nuôi?</a:t>
            </a:r>
          </a:p>
          <a:p>
            <a:pPr marL="0" indent="0">
              <a:buNone/>
            </a:pPr>
            <a:r>
              <a:rPr lang="en-US" dirty="0" smtClean="0">
                <a:latin typeface="Times New Roman" panose="02020603050405020304" pitchFamily="18" charset="0"/>
                <a:cs typeface="Times New Roman" panose="02020603050405020304" pitchFamily="18" charset="0"/>
              </a:rPr>
              <a:t>A. </a:t>
            </a:r>
            <a:r>
              <a:rPr lang="vi-VN" dirty="0" smtClean="0">
                <a:latin typeface="Times New Roman" panose="02020603050405020304" pitchFamily="18" charset="0"/>
                <a:cs typeface="Times New Roman" panose="02020603050405020304" pitchFamily="18" charset="0"/>
              </a:rPr>
              <a:t>Cung cấp </a:t>
            </a:r>
            <a:r>
              <a:rPr lang="vi-VN" dirty="0">
                <a:latin typeface="Times New Roman" panose="02020603050405020304" pitchFamily="18" charset="0"/>
                <a:cs typeface="Times New Roman" panose="02020603050405020304" pitchFamily="18" charset="0"/>
              </a:rPr>
              <a:t>thực phẩm</a:t>
            </a:r>
          </a:p>
          <a:p>
            <a:pPr marL="0" indent="0">
              <a:buNone/>
            </a:pPr>
            <a:r>
              <a:rPr lang="en-US" dirty="0" smtClean="0">
                <a:latin typeface="Times New Roman" panose="02020603050405020304" pitchFamily="18" charset="0"/>
                <a:cs typeface="Times New Roman" panose="02020603050405020304" pitchFamily="18" charset="0"/>
              </a:rPr>
              <a:t>B. </a:t>
            </a:r>
            <a:r>
              <a:rPr lang="vi-VN" dirty="0" smtClean="0">
                <a:latin typeface="Times New Roman" panose="02020603050405020304" pitchFamily="18" charset="0"/>
                <a:cs typeface="Times New Roman" panose="02020603050405020304" pitchFamily="18" charset="0"/>
              </a:rPr>
              <a:t>Cung </a:t>
            </a:r>
            <a:r>
              <a:rPr lang="vi-VN" dirty="0">
                <a:latin typeface="Times New Roman" panose="02020603050405020304" pitchFamily="18" charset="0"/>
                <a:cs typeface="Times New Roman" panose="02020603050405020304" pitchFamily="18" charset="0"/>
              </a:rPr>
              <a:t>cấp sức kéo</a:t>
            </a:r>
          </a:p>
          <a:p>
            <a:pPr marL="0" indent="0">
              <a:buNone/>
            </a:pPr>
            <a:r>
              <a:rPr lang="en-US" dirty="0" smtClean="0">
                <a:latin typeface="Times New Roman" panose="02020603050405020304" pitchFamily="18" charset="0"/>
                <a:cs typeface="Times New Roman" panose="02020603050405020304" pitchFamily="18" charset="0"/>
              </a:rPr>
              <a:t>C. </a:t>
            </a:r>
            <a:r>
              <a:rPr lang="vi-VN" dirty="0" smtClean="0">
                <a:latin typeface="Times New Roman" panose="02020603050405020304" pitchFamily="18" charset="0"/>
                <a:cs typeface="Times New Roman" panose="02020603050405020304" pitchFamily="18" charset="0"/>
              </a:rPr>
              <a:t>Cung </a:t>
            </a:r>
            <a:r>
              <a:rPr lang="vi-VN" dirty="0">
                <a:latin typeface="Times New Roman" panose="02020603050405020304" pitchFamily="18" charset="0"/>
                <a:cs typeface="Times New Roman" panose="02020603050405020304" pitchFamily="18" charset="0"/>
              </a:rPr>
              <a:t>cấp nhiên liệu</a:t>
            </a:r>
          </a:p>
          <a:p>
            <a:pPr marL="0" indent="0">
              <a:buNone/>
            </a:pPr>
            <a:r>
              <a:rPr lang="en-US" dirty="0" smtClean="0">
                <a:latin typeface="Times New Roman" panose="02020603050405020304" pitchFamily="18" charset="0"/>
                <a:cs typeface="Times New Roman" panose="02020603050405020304" pitchFamily="18" charset="0"/>
              </a:rPr>
              <a:t>D. </a:t>
            </a:r>
            <a:r>
              <a:rPr lang="vi-VN" dirty="0" smtClean="0">
                <a:latin typeface="Times New Roman" panose="02020603050405020304" pitchFamily="18" charset="0"/>
                <a:cs typeface="Times New Roman" panose="02020603050405020304" pitchFamily="18" charset="0"/>
              </a:rPr>
              <a:t>Cung </a:t>
            </a:r>
            <a:r>
              <a:rPr lang="vi-VN" dirty="0">
                <a:latin typeface="Times New Roman" panose="02020603050405020304" pitchFamily="18" charset="0"/>
                <a:cs typeface="Times New Roman" panose="02020603050405020304" pitchFamily="18" charset="0"/>
              </a:rPr>
              <a:t>cấp nguyên liệu</a:t>
            </a:r>
          </a:p>
          <a:p>
            <a:pPr marL="0" indent="0">
              <a:buNone/>
            </a:pPr>
            <a:r>
              <a:rPr lang="vi-VN" dirty="0">
                <a:solidFill>
                  <a:srgbClr val="00B050"/>
                </a:solidFill>
                <a:latin typeface="Times New Roman" panose="02020603050405020304" pitchFamily="18" charset="0"/>
                <a:cs typeface="Times New Roman" panose="02020603050405020304" pitchFamily="18" charset="0"/>
              </a:rPr>
              <a:t>Câu 5: Sản phẩm nào sau đây không lấy nguyên liệu của ngành chăn nuôi để sản xuất?</a:t>
            </a:r>
          </a:p>
          <a:p>
            <a:pPr marL="514350" indent="-514350">
              <a:buAutoNum type="alphaUcPeriod"/>
            </a:pPr>
            <a:r>
              <a:rPr lang="vi-VN" dirty="0" smtClean="0">
                <a:latin typeface="Times New Roman" panose="02020603050405020304" pitchFamily="18" charset="0"/>
                <a:cs typeface="Times New Roman" panose="02020603050405020304" pitchFamily="18" charset="0"/>
              </a:rPr>
              <a:t>Bình </a:t>
            </a:r>
            <a:r>
              <a:rPr lang="vi-VN" dirty="0" smtClean="0">
                <a:latin typeface="Times New Roman" panose="02020603050405020304" pitchFamily="18" charset="0"/>
                <a:cs typeface="Times New Roman" panose="02020603050405020304" pitchFamily="18" charset="0"/>
              </a:rPr>
              <a:t>gốm</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B</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Áo da</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514350" indent="-514350">
              <a:buAutoNum type="alphaUcPeriod"/>
            </a:pPr>
            <a:r>
              <a:rPr lang="en-US" dirty="0" smtClean="0">
                <a:latin typeface="Times New Roman" panose="02020603050405020304" pitchFamily="18" charset="0"/>
                <a:cs typeface="Times New Roman" panose="02020603050405020304" pitchFamily="18" charset="0"/>
              </a:rPr>
              <a:t>C</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Lược ngà</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D</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Cuộn </a:t>
            </a:r>
            <a:r>
              <a:rPr lang="vi-VN" dirty="0">
                <a:latin typeface="Times New Roman" panose="02020603050405020304" pitchFamily="18" charset="0"/>
                <a:cs typeface="Times New Roman" panose="02020603050405020304" pitchFamily="18" charset="0"/>
              </a:rPr>
              <a:t>bông</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43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0000"/>
                </a:solidFill>
                <a:latin typeface="Times New Roman" pitchFamily="18" charset="0"/>
                <a:cs typeface="Times New Roman" pitchFamily="18" charset="0"/>
              </a:rPr>
              <a:t>VẬN DỤNG</a:t>
            </a:r>
            <a:endParaRPr lang="en-US" sz="36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0" indent="0">
              <a:buNone/>
            </a:pPr>
            <a:r>
              <a:rPr lang="vi-VN" sz="4000" dirty="0">
                <a:latin typeface="+mj-lt"/>
              </a:rPr>
              <a:t>Hãy cho biết những nghề trong lĩnh vực chăn nuôi đang được phát triển ở địa phương em. Giải thích nguyên nhân?</a:t>
            </a:r>
            <a:endParaRPr lang="en-US" sz="4000" dirty="0">
              <a:latin typeface="+mj-lt"/>
            </a:endParaRPr>
          </a:p>
        </p:txBody>
      </p:sp>
    </p:spTree>
    <p:extLst>
      <p:ext uri="{BB962C8B-B14F-4D97-AF65-F5344CB8AC3E}">
        <p14:creationId xmlns:p14="http://schemas.microsoft.com/office/powerpoint/2010/main" val="210435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smtClean="0">
                <a:solidFill>
                  <a:srgbClr val="FF0000"/>
                </a:solidFill>
              </a:rPr>
              <a:t>HƯỚNG DẪN VỀ NHÀ</a:t>
            </a:r>
            <a:r>
              <a:rPr lang="vi-VN" dirty="0" smtClean="0">
                <a:solidFill>
                  <a:srgbClr val="FF0000"/>
                </a:solidFill>
              </a:rPr>
              <a:t/>
            </a:r>
            <a:br>
              <a:rPr lang="vi-VN"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sz="4000" dirty="0" smtClean="0">
                <a:latin typeface="Times New Roman" pitchFamily="18" charset="0"/>
                <a:cs typeface="Times New Roman" pitchFamily="18" charset="0"/>
              </a:rPr>
              <a:t>- </a:t>
            </a:r>
            <a:r>
              <a:rPr lang="vi-VN" sz="4000" dirty="0" smtClean="0">
                <a:latin typeface="Times New Roman" pitchFamily="18" charset="0"/>
                <a:cs typeface="Times New Roman" pitchFamily="18" charset="0"/>
              </a:rPr>
              <a:t>Ghi </a:t>
            </a:r>
            <a:r>
              <a:rPr lang="vi-VN" sz="4000" dirty="0">
                <a:latin typeface="Times New Roman" pitchFamily="18" charset="0"/>
                <a:cs typeface="Times New Roman" pitchFamily="18" charset="0"/>
              </a:rPr>
              <a:t>nhớ kiến thức vừa học.</a:t>
            </a:r>
          </a:p>
          <a:p>
            <a:pPr marL="0" indent="0">
              <a:buNone/>
            </a:pPr>
            <a:r>
              <a:rPr lang="en-US" sz="4000" dirty="0" smtClean="0">
                <a:latin typeface="Times New Roman" pitchFamily="18" charset="0"/>
                <a:cs typeface="Times New Roman" pitchFamily="18" charset="0"/>
              </a:rPr>
              <a:t>- </a:t>
            </a:r>
            <a:r>
              <a:rPr lang="vi-VN" sz="4000" dirty="0" smtClean="0">
                <a:latin typeface="Times New Roman" pitchFamily="18" charset="0"/>
                <a:cs typeface="Times New Roman" pitchFamily="18" charset="0"/>
              </a:rPr>
              <a:t>Hoàn </a:t>
            </a:r>
            <a:r>
              <a:rPr lang="vi-VN" sz="4000" dirty="0">
                <a:latin typeface="Times New Roman" pitchFamily="18" charset="0"/>
                <a:cs typeface="Times New Roman" pitchFamily="18" charset="0"/>
              </a:rPr>
              <a:t>thành bài tập phần vận dụng</a:t>
            </a:r>
          </a:p>
          <a:p>
            <a:pPr marL="0" indent="0">
              <a:buNone/>
            </a:pPr>
            <a:r>
              <a:rPr lang="en-US" sz="4000" dirty="0" smtClean="0">
                <a:latin typeface="Times New Roman" pitchFamily="18" charset="0"/>
                <a:cs typeface="Times New Roman" pitchFamily="18" charset="0"/>
              </a:rPr>
              <a:t>- </a:t>
            </a:r>
            <a:r>
              <a:rPr lang="vi-VN" sz="4000" dirty="0" smtClean="0">
                <a:latin typeface="Times New Roman" pitchFamily="18" charset="0"/>
                <a:cs typeface="Times New Roman" pitchFamily="18" charset="0"/>
              </a:rPr>
              <a:t>Tìm </a:t>
            </a:r>
            <a:r>
              <a:rPr lang="vi-VN" sz="4000" dirty="0">
                <a:latin typeface="Times New Roman" pitchFamily="18" charset="0"/>
                <a:cs typeface="Times New Roman" pitchFamily="18" charset="0"/>
              </a:rPr>
              <a:t>hiểu thêm về ngành chăn nuôi công nghệ cao</a:t>
            </a:r>
          </a:p>
          <a:p>
            <a:pPr marL="0" indent="0">
              <a:buNone/>
            </a:pPr>
            <a:r>
              <a:rPr lang="en-US" sz="4000" dirty="0" smtClean="0">
                <a:latin typeface="Times New Roman" pitchFamily="18" charset="0"/>
                <a:cs typeface="Times New Roman" pitchFamily="18" charset="0"/>
              </a:rPr>
              <a:t>- </a:t>
            </a:r>
            <a:r>
              <a:rPr lang="vi-VN" sz="4000" dirty="0" smtClean="0">
                <a:latin typeface="Times New Roman" pitchFamily="18" charset="0"/>
                <a:cs typeface="Times New Roman" pitchFamily="18" charset="0"/>
              </a:rPr>
              <a:t>Xem </a:t>
            </a:r>
            <a:r>
              <a:rPr lang="vi-VN" sz="4000" dirty="0">
                <a:latin typeface="Times New Roman" pitchFamily="18" charset="0"/>
                <a:cs typeface="Times New Roman" pitchFamily="18" charset="0"/>
              </a:rPr>
              <a:t>trước nội dung bài 9</a:t>
            </a:r>
          </a:p>
          <a:p>
            <a:pPr marL="0" indent="0">
              <a:buNone/>
            </a:pPr>
            <a:endParaRPr lang="en-US" sz="4000" dirty="0"/>
          </a:p>
        </p:txBody>
      </p:sp>
    </p:spTree>
    <p:extLst>
      <p:ext uri="{BB962C8B-B14F-4D97-AF65-F5344CB8AC3E}">
        <p14:creationId xmlns:p14="http://schemas.microsoft.com/office/powerpoint/2010/main" val="2391513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Giáo án Powerpoint công nghệ 7 chân trời sáng tạo (cả nă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0"/>
            <a:ext cx="89916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299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Giáo án Powerpoint công nghệ 7 chân trời sáng tạo (cả nă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866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TV- Triển vọng tăng trưởng 10 năm tới của ngành chăn nuôi, DBC tiết lộ KH sắp tớ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035513" cy="6400800"/>
          </a:xfrm>
          <a:prstGeom prst="rect">
            <a:avLst/>
          </a:prstGeom>
        </p:spPr>
      </p:pic>
    </p:spTree>
    <p:extLst>
      <p:ext uri="{BB962C8B-B14F-4D97-AF65-F5344CB8AC3E}">
        <p14:creationId xmlns:p14="http://schemas.microsoft.com/office/powerpoint/2010/main" val="7144735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9" y="609600"/>
            <a:ext cx="8229600" cy="1143000"/>
          </a:xfrm>
        </p:spPr>
        <p:txBody>
          <a:bodyPr>
            <a:noAutofit/>
          </a:bodyPr>
          <a:lstStyle/>
          <a:p>
            <a:pPr algn="l"/>
            <a:r>
              <a:rPr lang="en-US" sz="2800" b="1" smtClean="0">
                <a:solidFill>
                  <a:srgbClr val="C00000"/>
                </a:solidFill>
                <a:latin typeface="Times New Roman" pitchFamily="18" charset="0"/>
                <a:cs typeface="Times New Roman" pitchFamily="18" charset="0"/>
              </a:rPr>
              <a:t/>
            </a:r>
            <a:br>
              <a:rPr lang="en-US" sz="2800" b="1" smtClean="0">
                <a:solidFill>
                  <a:srgbClr val="C00000"/>
                </a:solidFill>
                <a:latin typeface="Times New Roman" pitchFamily="18" charset="0"/>
                <a:cs typeface="Times New Roman" pitchFamily="18" charset="0"/>
              </a:rPr>
            </a:br>
            <a:r>
              <a:rPr lang="en-US" sz="2800" b="1" smtClean="0">
                <a:solidFill>
                  <a:srgbClr val="C00000"/>
                </a:solidFill>
                <a:latin typeface="Times New Roman" pitchFamily="18" charset="0"/>
                <a:cs typeface="Times New Roman" pitchFamily="18" charset="0"/>
              </a:rPr>
              <a:t>     </a:t>
            </a:r>
            <a:r>
              <a:rPr lang="en-US" sz="2800" b="1" smtClean="0">
                <a:solidFill>
                  <a:srgbClr val="FF0000"/>
                </a:solidFill>
                <a:latin typeface="Times New Roman" pitchFamily="18" charset="0"/>
                <a:cs typeface="Times New Roman" pitchFamily="18" charset="0"/>
              </a:rPr>
              <a:t>1.1 </a:t>
            </a:r>
            <a:r>
              <a:rPr lang="vi-VN" sz="2800" b="1" dirty="0" smtClean="0">
                <a:solidFill>
                  <a:srgbClr val="FF0000"/>
                </a:solidFill>
                <a:latin typeface="Times New Roman" pitchFamily="18" charset="0"/>
                <a:cs typeface="Times New Roman" pitchFamily="18" charset="0"/>
              </a:rPr>
              <a:t>Vai trò </a:t>
            </a:r>
            <a:r>
              <a:rPr lang="vi-VN" sz="2800" b="1" dirty="0">
                <a:solidFill>
                  <a:srgbClr val="FF0000"/>
                </a:solidFill>
                <a:latin typeface="Times New Roman" pitchFamily="18" charset="0"/>
                <a:cs typeface="Times New Roman" pitchFamily="18" charset="0"/>
              </a:rPr>
              <a:t>của ngành chăn nuôi </a:t>
            </a:r>
            <a:r>
              <a:rPr lang="vi-VN" sz="3200" dirty="0"/>
              <a:t/>
            </a:r>
            <a:br>
              <a:rPr lang="vi-VN" sz="3200" dirty="0"/>
            </a:br>
            <a:endParaRPr lang="en-US" sz="3200" dirty="0"/>
          </a:p>
        </p:txBody>
      </p:sp>
      <p:sp>
        <p:nvSpPr>
          <p:cNvPr id="3" name="Content Placeholder 2"/>
          <p:cNvSpPr>
            <a:spLocks noGrp="1"/>
          </p:cNvSpPr>
          <p:nvPr>
            <p:ph idx="1"/>
          </p:nvPr>
        </p:nvSpPr>
        <p:spPr>
          <a:xfrm>
            <a:off x="152400" y="1219200"/>
            <a:ext cx="8991600" cy="4906963"/>
          </a:xfrm>
        </p:spPr>
        <p:txBody>
          <a:bodyPr>
            <a:normAutofit/>
          </a:bodyPr>
          <a:lstStyle/>
          <a:p>
            <a:pPr marL="0" indent="0">
              <a:buNone/>
            </a:pPr>
            <a:r>
              <a:rPr lang="vi-VN" sz="2800" dirty="0">
                <a:latin typeface="+mj-lt"/>
              </a:rPr>
              <a:t>Quan sát Hình 8.1 trang 50 SHS và trả lời các câu hỏi:</a:t>
            </a:r>
          </a:p>
          <a:p>
            <a:pPr marL="0" indent="0">
              <a:buNone/>
            </a:pPr>
            <a:r>
              <a:rPr lang="vi-VN" sz="2800" b="1" dirty="0" smtClean="0">
                <a:solidFill>
                  <a:srgbClr val="00B050"/>
                </a:solidFill>
                <a:latin typeface="+mj-lt"/>
              </a:rPr>
              <a:t>Kể </a:t>
            </a:r>
            <a:r>
              <a:rPr lang="vi-VN" sz="2800" b="1" dirty="0">
                <a:solidFill>
                  <a:srgbClr val="00B050"/>
                </a:solidFill>
                <a:latin typeface="+mj-lt"/>
              </a:rPr>
              <a:t>tên các sản phẩm của ngành chăn nuôi có trong hình</a:t>
            </a:r>
            <a:r>
              <a:rPr lang="vi-VN" sz="2800" b="1" dirty="0" smtClean="0">
                <a:solidFill>
                  <a:srgbClr val="00B050"/>
                </a:solidFill>
                <a:latin typeface="+mj-lt"/>
              </a:rPr>
              <a:t>?</a:t>
            </a:r>
            <a:endParaRPr lang="en-US" sz="2800" b="1" dirty="0" smtClean="0">
              <a:solidFill>
                <a:srgbClr val="00B050"/>
              </a:solidFill>
              <a:latin typeface="+mj-lt"/>
            </a:endParaRPr>
          </a:p>
          <a:p>
            <a:pPr marL="0" indent="0">
              <a:buNone/>
            </a:pPr>
            <a:endParaRPr lang="en-US" sz="2800" dirty="0">
              <a:latin typeface="+mj-lt"/>
            </a:endParaRPr>
          </a:p>
          <a:p>
            <a:pPr marL="0" indent="0">
              <a:buNone/>
            </a:pPr>
            <a:r>
              <a:rPr lang="en-US" sz="2800" dirty="0" smtClean="0">
                <a:latin typeface="+mj-lt"/>
              </a:rPr>
              <a:t>			</a:t>
            </a:r>
            <a:endParaRPr lang="en-US" sz="2800" dirty="0">
              <a:latin typeface="+mj-lt"/>
            </a:endParaRPr>
          </a:p>
          <a:p>
            <a:pPr marL="0" indent="0">
              <a:buNone/>
            </a:pPr>
            <a:r>
              <a:rPr lang="en-US" sz="2800" dirty="0" smtClean="0"/>
              <a:t/>
            </a:r>
            <a:br>
              <a:rPr lang="en-US" sz="2800" dirty="0" smtClean="0"/>
            </a:br>
            <a:endParaRPr lang="vi-VN" sz="2800" dirty="0">
              <a:latin typeface="+mj-lt"/>
            </a:endParaRPr>
          </a:p>
        </p:txBody>
      </p:sp>
      <p:sp>
        <p:nvSpPr>
          <p:cNvPr id="5" name="Title 1"/>
          <p:cNvSpPr txBox="1">
            <a:spLocks/>
          </p:cNvSpPr>
          <p:nvPr/>
        </p:nvSpPr>
        <p:spPr>
          <a:xfrm>
            <a:off x="181896" y="152400"/>
            <a:ext cx="896210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Times New Roman" pitchFamily="18" charset="0"/>
                <a:cs typeface="Times New Roman" pitchFamily="18" charset="0"/>
              </a:rPr>
              <a:t>1</a:t>
            </a:r>
            <a:r>
              <a:rPr lang="en-US" sz="2800" b="1" dirty="0" smtClean="0">
                <a:solidFill>
                  <a:srgbClr val="FF0000"/>
                </a:solidFill>
                <a:latin typeface="Times New Roman" pitchFamily="18" charset="0"/>
                <a:cs typeface="Times New Roman" pitchFamily="18" charset="0"/>
              </a:rPr>
              <a:t>. </a:t>
            </a:r>
            <a:r>
              <a:rPr lang="vi-VN" sz="2800" b="1" dirty="0" smtClean="0">
                <a:solidFill>
                  <a:srgbClr val="FF0000"/>
                </a:solidFill>
                <a:latin typeface="Times New Roman" pitchFamily="18" charset="0"/>
                <a:cs typeface="Times New Roman" pitchFamily="18" charset="0"/>
              </a:rPr>
              <a:t>Vai </a:t>
            </a:r>
            <a:r>
              <a:rPr lang="vi-VN" sz="2800" b="1" dirty="0" smtClean="0">
                <a:solidFill>
                  <a:srgbClr val="FF0000"/>
                </a:solidFill>
                <a:latin typeface="Times New Roman" pitchFamily="18" charset="0"/>
                <a:cs typeface="Times New Roman" pitchFamily="18" charset="0"/>
              </a:rPr>
              <a:t>trò</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triển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vọng</a:t>
            </a:r>
            <a:r>
              <a:rPr lang="vi-VN" sz="2800" b="1" dirty="0" smtClean="0">
                <a:solidFill>
                  <a:srgbClr val="FF0000"/>
                </a:solidFill>
                <a:latin typeface="Times New Roman" pitchFamily="18" charset="0"/>
                <a:cs typeface="Times New Roman" pitchFamily="18" charset="0"/>
              </a:rPr>
              <a:t> của ngành chăn nuôi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trong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nền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tế</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Việt</a:t>
            </a:r>
            <a:r>
              <a:rPr lang="en-US" sz="2800" b="1" dirty="0" smtClean="0">
                <a:solidFill>
                  <a:srgbClr val="FF0000"/>
                </a:solidFill>
                <a:latin typeface="Times New Roman" pitchFamily="18" charset="0"/>
                <a:cs typeface="Times New Roman" pitchFamily="18" charset="0"/>
              </a:rPr>
              <a:t> Nam</a:t>
            </a:r>
            <a:r>
              <a:rPr lang="vi-VN" sz="2800" b="1" dirty="0" smtClean="0">
                <a:solidFill>
                  <a:srgbClr val="FF0000"/>
                </a:solidFill>
                <a:latin typeface="Times New Roman" pitchFamily="18" charset="0"/>
                <a:cs typeface="Times New Roman" pitchFamily="18" charset="0"/>
              </a:rPr>
              <a:t> </a:t>
            </a:r>
            <a:endParaRPr lang="en-US" sz="3200" dirty="0"/>
          </a:p>
          <a:p>
            <a:pPr algn="l"/>
            <a:endParaRPr lang="en-US" sz="3200" dirty="0"/>
          </a:p>
        </p:txBody>
      </p:sp>
      <p:pic>
        <p:nvPicPr>
          <p:cNvPr id="1026" name="Picture 2" descr="Công nghệ 7 Bài 8: Nghề chăn nuôi ở Việt Nam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1"/>
            <a:ext cx="89916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056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Autofit/>
          </a:bodyPr>
          <a:lstStyle/>
          <a:p>
            <a:pPr algn="l"/>
            <a:r>
              <a:rPr lang="en-US" sz="2800" b="1" dirty="0" smtClean="0">
                <a:solidFill>
                  <a:srgbClr val="FF0000"/>
                </a:solidFill>
                <a:latin typeface="Times New Roman" pitchFamily="18" charset="0"/>
                <a:cs typeface="Times New Roman" pitchFamily="18" charset="0"/>
              </a:rPr>
              <a:t>1.1 </a:t>
            </a:r>
            <a:r>
              <a:rPr lang="vi-VN" sz="2800" b="1" dirty="0" smtClean="0">
                <a:solidFill>
                  <a:srgbClr val="FF0000"/>
                </a:solidFill>
                <a:latin typeface="Times New Roman" pitchFamily="18" charset="0"/>
                <a:cs typeface="Times New Roman" pitchFamily="18" charset="0"/>
              </a:rPr>
              <a:t>Vai trò</a:t>
            </a:r>
            <a:r>
              <a:rPr lang="en-US" sz="2800" b="1" dirty="0" smtClean="0">
                <a:solidFill>
                  <a:srgbClr val="FF0000"/>
                </a:solidFill>
                <a:latin typeface="Times New Roman" pitchFamily="18" charset="0"/>
                <a:cs typeface="Times New Roman" pitchFamily="18" charset="0"/>
              </a:rPr>
              <a:t> </a:t>
            </a:r>
            <a:r>
              <a:rPr lang="vi-VN" sz="2800" b="1" dirty="0" smtClean="0">
                <a:solidFill>
                  <a:srgbClr val="FF0000"/>
                </a:solidFill>
                <a:latin typeface="Times New Roman" pitchFamily="18" charset="0"/>
                <a:cs typeface="Times New Roman" pitchFamily="18" charset="0"/>
              </a:rPr>
              <a:t>của ngành chăn nuôi </a:t>
            </a:r>
            <a:endParaRPr lang="en-US" sz="2800" dirty="0"/>
          </a:p>
        </p:txBody>
      </p:sp>
      <p:sp>
        <p:nvSpPr>
          <p:cNvPr id="3" name="Content Placeholder 2"/>
          <p:cNvSpPr>
            <a:spLocks noGrp="1"/>
          </p:cNvSpPr>
          <p:nvPr>
            <p:ph idx="1"/>
          </p:nvPr>
        </p:nvSpPr>
        <p:spPr>
          <a:xfrm>
            <a:off x="562195" y="762000"/>
            <a:ext cx="8229600" cy="4906963"/>
          </a:xfrm>
        </p:spPr>
        <p:txBody>
          <a:bodyPr/>
          <a:lstStyle/>
          <a:p>
            <a:pPr marL="0" indent="0">
              <a:buNone/>
            </a:pPr>
            <a:r>
              <a:rPr lang="vi-VN" sz="2800" b="1" smtClean="0">
                <a:solidFill>
                  <a:srgbClr val="00B050"/>
                </a:solidFill>
                <a:latin typeface="+mj-lt"/>
              </a:rPr>
              <a:t>Em </a:t>
            </a:r>
            <a:r>
              <a:rPr lang="vi-VN" sz="2800" b="1" dirty="0">
                <a:solidFill>
                  <a:srgbClr val="00B050"/>
                </a:solidFill>
                <a:latin typeface="+mj-lt"/>
              </a:rPr>
              <a:t>hãy nêu những lợi ích mà các sản phẩm của ngành chăn nuôi mang lại cho đời sống và sản xuất</a:t>
            </a:r>
            <a:r>
              <a:rPr lang="vi-VN" sz="2800" b="1" dirty="0" smtClean="0">
                <a:solidFill>
                  <a:srgbClr val="00B050"/>
                </a:solidFill>
                <a:latin typeface="+mj-lt"/>
              </a:rPr>
              <a:t>?</a:t>
            </a:r>
            <a:endParaRPr lang="en-US" sz="2800" b="1" dirty="0" smtClean="0">
              <a:solidFill>
                <a:srgbClr val="00B050"/>
              </a:solidFill>
              <a:latin typeface="+mj-lt"/>
            </a:endParaRPr>
          </a:p>
          <a:p>
            <a:pPr marL="0" indent="0">
              <a:buNone/>
            </a:pPr>
            <a:endParaRPr lang="en-US" sz="2800" b="1" dirty="0">
              <a:solidFill>
                <a:srgbClr val="00B050"/>
              </a:solidFill>
              <a:latin typeface="+mj-lt"/>
            </a:endParaRPr>
          </a:p>
          <a:p>
            <a:pPr marL="0" indent="0">
              <a:buNone/>
            </a:pPr>
            <a:r>
              <a:rPr lang="en-US" sz="2800" b="1" dirty="0" smtClean="0">
                <a:solidFill>
                  <a:srgbClr val="00B050"/>
                </a:solidFill>
                <a:latin typeface="+mj-lt"/>
              </a:rPr>
              <a:t>		</a:t>
            </a:r>
            <a:endParaRPr lang="vi-VN" sz="2800" b="1" dirty="0">
              <a:solidFill>
                <a:srgbClr val="00B050"/>
              </a:solidFill>
              <a:latin typeface="+mj-lt"/>
            </a:endParaRPr>
          </a:p>
          <a:p>
            <a:pPr marL="0" indent="0">
              <a:buNone/>
            </a:pPr>
            <a:r>
              <a:rPr lang="en-US" dirty="0" smtClean="0"/>
              <a:t>	</a:t>
            </a:r>
            <a:endParaRPr lang="en-US" dirty="0"/>
          </a:p>
        </p:txBody>
      </p:sp>
      <p:pic>
        <p:nvPicPr>
          <p:cNvPr id="2050" name="Picture 2" descr="Công nghệ 7 Bài 8: Nghề chăn nuôi ở Việt Nam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915400"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722293"/>
            <a:ext cx="7553632" cy="954107"/>
          </a:xfrm>
          <a:prstGeom prst="rect">
            <a:avLst/>
          </a:prstGeom>
        </p:spPr>
        <p:txBody>
          <a:bodyPr wrap="square">
            <a:spAutoFit/>
          </a:bodyPr>
          <a:lstStyle/>
          <a:p>
            <a:r>
              <a:rPr lang="vi-VN" sz="2800" b="1" dirty="0">
                <a:solidFill>
                  <a:srgbClr val="00B050"/>
                </a:solidFill>
                <a:latin typeface="Times New Roman" pitchFamily="18" charset="0"/>
                <a:cs typeface="Times New Roman" pitchFamily="18" charset="0"/>
              </a:rPr>
              <a:t>Em hãy kể tên một số sản phẩm khác của ngành chăn nuôi mà em biết?</a:t>
            </a:r>
            <a:endParaRPr lang="en-US" sz="28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312009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p:tgtEl>
                                          <p:spTgt spid="3">
                                            <p:txEl>
                                              <p:pRg st="0" end="0"/>
                                            </p:txEl>
                                          </p:spTgt>
                                        </p:tgtEl>
                                        <p:attrNameLst>
                                          <p:attrName>ppt_y</p:attrName>
                                        </p:attrNameLst>
                                      </p:cBhvr>
                                      <p:tavLst>
                                        <p:tav tm="0">
                                          <p:val>
                                            <p:strVal val="ppt_y"/>
                                          </p:val>
                                        </p:tav>
                                        <p:tav tm="100000">
                                          <p:val>
                                            <p:strVal val="1+ppt_h/2"/>
                                          </p:val>
                                        </p:tav>
                                      </p:tavLst>
                                    </p:anim>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Bua va dap d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41148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bò ké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ngự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581400"/>
            <a:ext cx="38862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v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581400"/>
            <a:ext cx="35052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6"/>
          <p:cNvSpPr txBox="1">
            <a:spLocks noChangeArrowheads="1"/>
          </p:cNvSpPr>
          <p:nvPr/>
        </p:nvSpPr>
        <p:spPr bwMode="auto">
          <a:xfrm>
            <a:off x="1431925" y="3048000"/>
            <a:ext cx="2073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r>
              <a:rPr lang="en-US" altLang="en-US" sz="2400" dirty="0" err="1">
                <a:solidFill>
                  <a:srgbClr val="FF0000"/>
                </a:solidFill>
                <a:latin typeface="Times New Roman" panose="02020603050405020304" pitchFamily="18" charset="0"/>
                <a:cs typeface="Times New Roman" panose="02020603050405020304" pitchFamily="18" charset="0"/>
              </a:rPr>
              <a:t>Trâu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kéo</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cày</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29703" name="Text Box 7"/>
          <p:cNvSpPr txBox="1">
            <a:spLocks noChangeArrowheads="1"/>
          </p:cNvSpPr>
          <p:nvPr/>
        </p:nvSpPr>
        <p:spPr bwMode="auto">
          <a:xfrm>
            <a:off x="5943600" y="3048000"/>
            <a:ext cx="2073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r>
              <a:rPr lang="en-US" altLang="en-US" sz="2400" dirty="0" err="1">
                <a:solidFill>
                  <a:srgbClr val="FF0000"/>
                </a:solidFill>
                <a:latin typeface="Times New Roman" panose="02020603050405020304" pitchFamily="18" charset="0"/>
                <a:cs typeface="Times New Roman" panose="02020603050405020304" pitchFamily="18" charset="0"/>
              </a:rPr>
              <a:t>Bò</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kéo</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xe</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29704" name="Text Box 8"/>
          <p:cNvSpPr txBox="1">
            <a:spLocks noChangeArrowheads="1"/>
          </p:cNvSpPr>
          <p:nvPr/>
        </p:nvSpPr>
        <p:spPr bwMode="auto">
          <a:xfrm>
            <a:off x="1371600" y="6400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r>
              <a:rPr lang="en-US" altLang="en-US" sz="2400">
                <a:solidFill>
                  <a:srgbClr val="FF0000"/>
                </a:solidFill>
                <a:latin typeface="Times New Roman" panose="02020603050405020304" pitchFamily="18" charset="0"/>
                <a:cs typeface="Times New Roman" panose="02020603050405020304" pitchFamily="18" charset="0"/>
              </a:rPr>
              <a:t>Ngựa kéo xe</a:t>
            </a:r>
          </a:p>
        </p:txBody>
      </p:sp>
      <p:sp>
        <p:nvSpPr>
          <p:cNvPr id="29705" name="Text Box 9"/>
          <p:cNvSpPr txBox="1">
            <a:spLocks noChangeArrowheads="1"/>
          </p:cNvSpPr>
          <p:nvPr/>
        </p:nvSpPr>
        <p:spPr bwMode="auto">
          <a:xfrm>
            <a:off x="5791200" y="6400800"/>
            <a:ext cx="2073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r>
              <a:rPr lang="en-US" altLang="en-US" sz="2400">
                <a:solidFill>
                  <a:srgbClr val="FF0000"/>
                </a:solidFill>
                <a:latin typeface="Times New Roman" panose="02020603050405020304" pitchFamily="18" charset="0"/>
                <a:cs typeface="Times New Roman" panose="02020603050405020304" pitchFamily="18" charset="0"/>
              </a:rPr>
              <a:t>Voi kéo gỗ</a:t>
            </a:r>
          </a:p>
        </p:txBody>
      </p:sp>
    </p:spTree>
    <p:extLst>
      <p:ext uri="{BB962C8B-B14F-4D97-AF65-F5344CB8AC3E}">
        <p14:creationId xmlns:p14="http://schemas.microsoft.com/office/powerpoint/2010/main" val="1175701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6" name="Picture 47" descr="thí nghiệm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37496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8" descr="Inactivated vaccine against Infectious Coryza, Haemophilus paragallinarum serotypes A, B &amp; C, in Aluminium hydrox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4038600" cy="38576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8918" name="Rectangle 49"/>
          <p:cNvSpPr>
            <a:spLocks noChangeArrowheads="1"/>
          </p:cNvSpPr>
          <p:nvPr/>
        </p:nvSpPr>
        <p:spPr bwMode="auto">
          <a:xfrm>
            <a:off x="533400" y="5334000"/>
            <a:ext cx="381000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ctr" fontAlgn="base">
              <a:spcBef>
                <a:spcPct val="0"/>
              </a:spcBef>
              <a:spcAft>
                <a:spcPct val="0"/>
              </a:spcAft>
            </a:pPr>
            <a:r>
              <a:rPr lang="en-US" altLang="en-US" sz="3600" i="1" dirty="0" err="1" smtClean="0">
                <a:solidFill>
                  <a:srgbClr val="000000"/>
                </a:solidFill>
                <a:latin typeface="Times New Roman" pitchFamily="18" charset="0"/>
              </a:rPr>
              <a:t>Nuôi</a:t>
            </a:r>
            <a:r>
              <a:rPr lang="en-US" altLang="en-US" sz="3600" i="1" dirty="0" smtClean="0">
                <a:solidFill>
                  <a:srgbClr val="000000"/>
                </a:solidFill>
                <a:latin typeface="Times New Roman" pitchFamily="18" charset="0"/>
              </a:rPr>
              <a:t> </a:t>
            </a:r>
            <a:r>
              <a:rPr lang="en-US" altLang="en-US" sz="3600" i="1" dirty="0" err="1" smtClean="0">
                <a:solidFill>
                  <a:srgbClr val="000000"/>
                </a:solidFill>
                <a:latin typeface="Times New Roman" pitchFamily="18" charset="0"/>
              </a:rPr>
              <a:t>chuột</a:t>
            </a:r>
            <a:r>
              <a:rPr lang="en-US" altLang="en-US" sz="3600" i="1" dirty="0" smtClean="0">
                <a:solidFill>
                  <a:srgbClr val="000000"/>
                </a:solidFill>
                <a:latin typeface="Times New Roman" pitchFamily="18" charset="0"/>
              </a:rPr>
              <a:t> </a:t>
            </a:r>
            <a:r>
              <a:rPr lang="en-US" altLang="en-US" sz="3600" i="1" dirty="0" err="1" smtClean="0">
                <a:solidFill>
                  <a:srgbClr val="000000"/>
                </a:solidFill>
                <a:latin typeface="Times New Roman" pitchFamily="18" charset="0"/>
              </a:rPr>
              <a:t>bạch</a:t>
            </a:r>
            <a:r>
              <a:rPr lang="en-US" altLang="en-US" sz="3600" i="1" dirty="0" smtClean="0">
                <a:solidFill>
                  <a:srgbClr val="000000"/>
                </a:solidFill>
                <a:latin typeface="Times New Roman" pitchFamily="18" charset="0"/>
              </a:rPr>
              <a:t> </a:t>
            </a:r>
          </a:p>
          <a:p>
            <a:pPr algn="ctr" fontAlgn="base">
              <a:spcBef>
                <a:spcPct val="0"/>
              </a:spcBef>
              <a:spcAft>
                <a:spcPct val="0"/>
              </a:spcAft>
            </a:pPr>
            <a:r>
              <a:rPr lang="en-US" altLang="en-US" sz="3600" i="1" dirty="0" err="1" smtClean="0">
                <a:solidFill>
                  <a:srgbClr val="000000"/>
                </a:solidFill>
                <a:latin typeface="Times New Roman" pitchFamily="18" charset="0"/>
              </a:rPr>
              <a:t>để</a:t>
            </a:r>
            <a:r>
              <a:rPr lang="en-US" altLang="en-US" sz="3600" i="1" dirty="0" smtClean="0">
                <a:solidFill>
                  <a:srgbClr val="000000"/>
                </a:solidFill>
                <a:latin typeface="Times New Roman" pitchFamily="18" charset="0"/>
              </a:rPr>
              <a:t> </a:t>
            </a:r>
            <a:r>
              <a:rPr lang="en-US" altLang="en-US" sz="3600" i="1" dirty="0" err="1" smtClean="0">
                <a:solidFill>
                  <a:srgbClr val="000000"/>
                </a:solidFill>
                <a:latin typeface="Times New Roman" pitchFamily="18" charset="0"/>
              </a:rPr>
              <a:t>thí</a:t>
            </a:r>
            <a:r>
              <a:rPr lang="en-US" altLang="en-US" sz="3600" i="1" dirty="0" smtClean="0">
                <a:solidFill>
                  <a:srgbClr val="000000"/>
                </a:solidFill>
                <a:latin typeface="Times New Roman" pitchFamily="18" charset="0"/>
              </a:rPr>
              <a:t> </a:t>
            </a:r>
            <a:r>
              <a:rPr lang="en-US" altLang="en-US" sz="3600" i="1" dirty="0" err="1" smtClean="0">
                <a:solidFill>
                  <a:srgbClr val="000000"/>
                </a:solidFill>
                <a:latin typeface="Times New Roman" pitchFamily="18" charset="0"/>
              </a:rPr>
              <a:t>nghiệm</a:t>
            </a:r>
            <a:r>
              <a:rPr lang="en-US" altLang="en-US" sz="3600" i="1" dirty="0" smtClean="0">
                <a:solidFill>
                  <a:srgbClr val="000000"/>
                </a:solidFill>
                <a:latin typeface="Times New Roman" pitchFamily="18" charset="0"/>
              </a:rPr>
              <a:t> </a:t>
            </a:r>
          </a:p>
        </p:txBody>
      </p:sp>
      <p:sp>
        <p:nvSpPr>
          <p:cNvPr id="38919" name="Rectangle 50"/>
          <p:cNvSpPr>
            <a:spLocks noChangeArrowheads="1"/>
          </p:cNvSpPr>
          <p:nvPr/>
        </p:nvSpPr>
        <p:spPr bwMode="auto">
          <a:xfrm>
            <a:off x="4876800" y="5638800"/>
            <a:ext cx="40386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ctr" fontAlgn="base">
              <a:spcBef>
                <a:spcPct val="0"/>
              </a:spcBef>
              <a:spcAft>
                <a:spcPct val="0"/>
              </a:spcAft>
            </a:pPr>
            <a:r>
              <a:rPr lang="en-US" altLang="en-US" sz="3600" i="1" dirty="0" err="1" smtClean="0">
                <a:solidFill>
                  <a:srgbClr val="000000"/>
                </a:solidFill>
                <a:latin typeface="Times New Roman" pitchFamily="18" charset="0"/>
              </a:rPr>
              <a:t>Vắc</a:t>
            </a:r>
            <a:r>
              <a:rPr lang="en-US" altLang="en-US" sz="3600" i="1" dirty="0" smtClean="0">
                <a:solidFill>
                  <a:srgbClr val="000000"/>
                </a:solidFill>
                <a:latin typeface="Times New Roman" pitchFamily="18" charset="0"/>
              </a:rPr>
              <a:t> </a:t>
            </a:r>
            <a:r>
              <a:rPr lang="en-US" altLang="en-US" sz="3600" i="1" dirty="0" err="1" smtClean="0">
                <a:solidFill>
                  <a:srgbClr val="000000"/>
                </a:solidFill>
                <a:latin typeface="Times New Roman" pitchFamily="18" charset="0"/>
              </a:rPr>
              <a:t>xin</a:t>
            </a:r>
            <a:r>
              <a:rPr lang="en-US" altLang="en-US" sz="3600" i="1" dirty="0" smtClean="0">
                <a:solidFill>
                  <a:srgbClr val="000000"/>
                </a:solidFill>
                <a:latin typeface="Times New Roman" pitchFamily="18" charset="0"/>
              </a:rPr>
              <a:t> </a:t>
            </a:r>
          </a:p>
        </p:txBody>
      </p:sp>
    </p:spTree>
    <p:extLst>
      <p:ext uri="{BB962C8B-B14F-4D97-AF65-F5344CB8AC3E}">
        <p14:creationId xmlns:p14="http://schemas.microsoft.com/office/powerpoint/2010/main" val="2383011643"/>
      </p:ext>
    </p:extLst>
  </p:cSld>
  <p:clrMapOvr>
    <a:masterClrMapping/>
  </p:clrMapOvr>
  <p:transition>
    <p:comb/>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NI-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NI-Times" pitchFamily="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743</Words>
  <Application>Microsoft Office PowerPoint</Application>
  <PresentationFormat>On-screen Show (4:3)</PresentationFormat>
  <Paragraphs>90</Paragraphs>
  <Slides>23</Slides>
  <Notes>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Times New Roman</vt:lpstr>
      <vt:lpstr>Wingdings</vt:lpstr>
      <vt:lpstr>Office Theme</vt:lpstr>
      <vt:lpstr>Default Design</vt:lpstr>
      <vt:lpstr>PowerPoint Presentation</vt:lpstr>
      <vt:lpstr>PowerPoint Presentation</vt:lpstr>
      <vt:lpstr>PowerPoint Presentation</vt:lpstr>
      <vt:lpstr>PowerPoint Presentation</vt:lpstr>
      <vt:lpstr>PowerPoint Presentation</vt:lpstr>
      <vt:lpstr>      1.1 Vai trò của ngành chăn nuôi  </vt:lpstr>
      <vt:lpstr>1.1 Vai trò của ngành chăn nuôi </vt:lpstr>
      <vt:lpstr>PowerPoint Presentation</vt:lpstr>
      <vt:lpstr>PowerPoint Presentation</vt:lpstr>
      <vt:lpstr>PowerPoint Presentation</vt:lpstr>
      <vt:lpstr>1.1. Vai trò của chăn nuôi</vt:lpstr>
      <vt:lpstr>PowerPoint Presentation</vt:lpstr>
      <vt:lpstr>1.2 Triển vọng của ngành chăn nuôi</vt:lpstr>
      <vt:lpstr> 2. Định hướng nghề nghiệp trong lĩnh vực chăn nuôi </vt:lpstr>
      <vt:lpstr> 2.Định hướng nghề nghiệp trong lĩnh vực chăn nuôi   2.1. Đặc điểm cơ bản của nghề chăn nuôi </vt:lpstr>
      <vt:lpstr>2.2. Yêu cầu đối với người lao động trong lĩnh vực chăn nuôi</vt:lpstr>
      <vt:lpstr>2.2. Yêu cầu đối với người lao động trong lĩnh vực chăn nuôi</vt:lpstr>
      <vt:lpstr>PowerPoint Presentation</vt:lpstr>
      <vt:lpstr>LUYỆN TẬP</vt:lpstr>
      <vt:lpstr>TRÒ CHƠI: AI LÀ TRIỆU PHÚ</vt:lpstr>
      <vt:lpstr>TRÒ CHƠI: AI LÀ TRIỆU PHÚ</vt:lpstr>
      <vt:lpstr>VẬN DỤNG</vt:lpstr>
      <vt:lpstr>HƯỚNG DẪN VỀ NHÀ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22</cp:revision>
  <dcterms:created xsi:type="dcterms:W3CDTF">2023-01-08T13:22:18Z</dcterms:created>
  <dcterms:modified xsi:type="dcterms:W3CDTF">2025-01-11T02:19:41Z</dcterms:modified>
</cp:coreProperties>
</file>